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9" r:id="rId5"/>
    <p:sldMasterId id="2147483751" r:id="rId6"/>
  </p:sldMasterIdLst>
  <p:notesMasterIdLst>
    <p:notesMasterId r:id="rId10"/>
  </p:notesMasterIdLst>
  <p:sldIdLst>
    <p:sldId id="287" r:id="rId7"/>
    <p:sldId id="304" r:id="rId8"/>
    <p:sldId id="286" r:id="rId9"/>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373987-C685-CAC8-5665-75434F8B2FA8}" name="Christian, Christina M (Tina) CIV USARMY DEVCOM HQ (USA)" initials="CCM(CUDH(" userId="S::christina.m.christian5.civ@army.mil::693bf47f-f588-4c6f-aa06-6454cacc2b3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5206" autoAdjust="0"/>
  </p:normalViewPr>
  <p:slideViewPr>
    <p:cSldViewPr snapToGrid="0">
      <p:cViewPr varScale="1">
        <p:scale>
          <a:sx n="82" d="100"/>
          <a:sy n="82" d="100"/>
        </p:scale>
        <p:origin x="1596" y="84"/>
      </p:cViewPr>
      <p:guideLst/>
    </p:cSldViewPr>
  </p:slideViewPr>
  <p:notesTextViewPr>
    <p:cViewPr>
      <p:scale>
        <a:sx n="1" d="1"/>
        <a:sy n="1" d="1"/>
      </p:scale>
      <p:origin x="0" y="0"/>
    </p:cViewPr>
  </p:notesTextViewPr>
  <p:notesViewPr>
    <p:cSldViewPr snapToGrid="0">
      <p:cViewPr varScale="1">
        <p:scale>
          <a:sx n="81" d="100"/>
          <a:sy n="81" d="100"/>
        </p:scale>
        <p:origin x="397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8/10/relationships/authors" Target="author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38678C5D-A3A7-4316-86E7-EB853C67C534}" type="datetimeFigureOut">
              <a:rPr lang="en-US" smtClean="0"/>
              <a:t>11/13/2023</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CBA92ABC-E940-43E5-9549-0FD200B37629}" type="slidenum">
              <a:rPr lang="en-US" smtClean="0"/>
              <a:t>‹#›</a:t>
            </a:fld>
            <a:endParaRPr lang="en-US"/>
          </a:p>
        </p:txBody>
      </p:sp>
    </p:spTree>
    <p:extLst>
      <p:ext uri="{BB962C8B-B14F-4D97-AF65-F5344CB8AC3E}">
        <p14:creationId xmlns:p14="http://schemas.microsoft.com/office/powerpoint/2010/main" val="3668721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39363">
              <a:defRPr/>
            </a:pPr>
            <a:fld id="{BC3A86D8-1D95-4DFF-A26B-8F86AC3AC58E}" type="slidenum">
              <a:rPr lang="en-US">
                <a:solidFill>
                  <a:prstClr val="black"/>
                </a:solidFill>
                <a:latin typeface="Calibri" panose="020F0502020204030204"/>
              </a:rPr>
              <a:pPr defTabSz="939363">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3798880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363">
              <a:defRPr/>
            </a:pP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defTabSz="939363">
              <a:defRPr/>
            </a:pPr>
            <a:fld id="{BC3A86D8-1D95-4DFF-A26B-8F86AC3AC58E}" type="slidenum">
              <a:rPr lang="en-US">
                <a:solidFill>
                  <a:prstClr val="black"/>
                </a:solidFill>
                <a:latin typeface="Calibri" panose="020F0502020204030204"/>
              </a:rPr>
              <a:pPr defTabSz="939363">
                <a:defRPr/>
              </a:pPr>
              <a:t>2</a:t>
            </a:fld>
            <a:endParaRPr lang="en-US">
              <a:solidFill>
                <a:prstClr val="black"/>
              </a:solidFill>
              <a:latin typeface="Calibri" panose="020F0502020204030204"/>
            </a:endParaRPr>
          </a:p>
        </p:txBody>
      </p:sp>
    </p:spTree>
    <p:extLst>
      <p:ext uri="{BB962C8B-B14F-4D97-AF65-F5344CB8AC3E}">
        <p14:creationId xmlns:p14="http://schemas.microsoft.com/office/powerpoint/2010/main" val="2079066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CBA92ABC-E940-43E5-9549-0FD200B37629}" type="slidenum">
              <a:rPr lang="en-US" smtClean="0"/>
              <a:t>3</a:t>
            </a:fld>
            <a:endParaRPr lang="en-US"/>
          </a:p>
        </p:txBody>
      </p:sp>
    </p:spTree>
    <p:extLst>
      <p:ext uri="{BB962C8B-B14F-4D97-AF65-F5344CB8AC3E}">
        <p14:creationId xmlns:p14="http://schemas.microsoft.com/office/powerpoint/2010/main" val="3021311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DFE52B16-F2F9-4D1F-86C7-01D0AFA72B26}" type="datetime1">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86C444-9211-4A2A-B91F-660A8EEB09AF}" type="slidenum">
              <a:rPr lang="en-US" smtClean="0"/>
              <a:t>‹#›</a:t>
            </a:fld>
            <a:endParaRPr lang="en-US"/>
          </a:p>
        </p:txBody>
      </p:sp>
    </p:spTree>
    <p:extLst>
      <p:ext uri="{BB962C8B-B14F-4D97-AF65-F5344CB8AC3E}">
        <p14:creationId xmlns:p14="http://schemas.microsoft.com/office/powerpoint/2010/main" val="37888430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38F021-CF65-45C9-8370-4637CE0980B8}" type="datetime1">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6C444-9211-4A2A-B91F-660A8EEB09AF}" type="slidenum">
              <a:rPr lang="en-US" smtClean="0"/>
              <a:t>‹#›</a:t>
            </a:fld>
            <a:endParaRPr lang="en-US"/>
          </a:p>
        </p:txBody>
      </p:sp>
    </p:spTree>
    <p:extLst>
      <p:ext uri="{BB962C8B-B14F-4D97-AF65-F5344CB8AC3E}">
        <p14:creationId xmlns:p14="http://schemas.microsoft.com/office/powerpoint/2010/main" val="2527877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1BBBF0-891A-4F0B-9989-8936AB89813A}" type="datetime1">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6C444-9211-4A2A-B91F-660A8EEB09AF}" type="slidenum">
              <a:rPr lang="en-US" smtClean="0"/>
              <a:t>‹#›</a:t>
            </a:fld>
            <a:endParaRPr lang="en-US"/>
          </a:p>
        </p:txBody>
      </p:sp>
    </p:spTree>
    <p:extLst>
      <p:ext uri="{BB962C8B-B14F-4D97-AF65-F5344CB8AC3E}">
        <p14:creationId xmlns:p14="http://schemas.microsoft.com/office/powerpoint/2010/main" val="159815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266700" y="1028700"/>
            <a:ext cx="11658600" cy="560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87012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 1 Colum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66700" y="1028700"/>
            <a:ext cx="11658600" cy="5600700"/>
          </a:xfr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10597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3"/>
          <p:cNvSpPr>
            <a:spLocks noGrp="1"/>
          </p:cNvSpPr>
          <p:nvPr>
            <p:ph sz="quarter" idx="10"/>
          </p:nvPr>
        </p:nvSpPr>
        <p:spPr>
          <a:xfrm>
            <a:off x="266700" y="1028700"/>
            <a:ext cx="11658600" cy="5600700"/>
          </a:xfrm>
        </p:spPr>
        <p:txBody>
          <a:bodyPr numCol="2"/>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582190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 3 Columns">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9" name="Content Placeholder 3"/>
          <p:cNvSpPr>
            <a:spLocks noGrp="1"/>
          </p:cNvSpPr>
          <p:nvPr>
            <p:ph sz="quarter" idx="12"/>
          </p:nvPr>
        </p:nvSpPr>
        <p:spPr>
          <a:xfrm>
            <a:off x="266700" y="1028700"/>
            <a:ext cx="11658600" cy="5600700"/>
          </a:xfrm>
        </p:spPr>
        <p:txBody>
          <a:bodyPr numCol="3"/>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61062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Picture with Caption">
    <p:spTree>
      <p:nvGrpSpPr>
        <p:cNvPr id="1" name=""/>
        <p:cNvGrpSpPr/>
        <p:nvPr/>
      </p:nvGrpSpPr>
      <p:grpSpPr>
        <a:xfrm>
          <a:off x="0" y="0"/>
          <a:ext cx="0" cy="0"/>
          <a:chOff x="0" y="0"/>
          <a:chExt cx="0" cy="0"/>
        </a:xfrm>
      </p:grpSpPr>
      <p:sp>
        <p:nvSpPr>
          <p:cNvPr id="21" name="Text Placeholder 2"/>
          <p:cNvSpPr>
            <a:spLocks noGrp="1"/>
          </p:cNvSpPr>
          <p:nvPr>
            <p:ph idx="1"/>
          </p:nvPr>
        </p:nvSpPr>
        <p:spPr bwMode="auto">
          <a:xfrm>
            <a:off x="266700" y="6191103"/>
            <a:ext cx="11658600" cy="438297"/>
          </a:xfrm>
          <a:prstGeom prst="rect">
            <a:avLst/>
          </a:prstGeom>
          <a:noFill/>
          <a:ln w="9525">
            <a:noFill/>
            <a:miter lim="800000"/>
            <a:headEnd/>
            <a:tailEnd/>
          </a:ln>
        </p:spPr>
        <p:txBody>
          <a:bodyPr lIns="91440" tIns="0" numCol="1"/>
          <a:lstStyle>
            <a:lvl1pPr marL="0" indent="0">
              <a:buNone/>
              <a:defRPr sz="900">
                <a:solidFill>
                  <a:schemeClr val="tx1">
                    <a:lumMod val="75000"/>
                    <a:lumOff val="25000"/>
                  </a:schemeClr>
                </a:solidFill>
              </a:defRPr>
            </a:lvl1pPr>
            <a:lvl2pPr>
              <a:defRPr sz="1350">
                <a:solidFill>
                  <a:srgbClr val="83847A"/>
                </a:solidFill>
              </a:defRPr>
            </a:lvl2pPr>
            <a:lvl3pPr>
              <a:defRPr sz="1125">
                <a:solidFill>
                  <a:srgbClr val="83847A"/>
                </a:solidFill>
              </a:defRPr>
            </a:lvl3pPr>
            <a:lvl4pPr>
              <a:defRPr sz="1125">
                <a:solidFill>
                  <a:srgbClr val="83847A"/>
                </a:solidFill>
              </a:defRPr>
            </a:lvl4pPr>
            <a:lvl5pPr>
              <a:defRPr sz="1125">
                <a:solidFill>
                  <a:srgbClr val="83847A"/>
                </a:solidFill>
              </a:defRPr>
            </a:lvl5pPr>
          </a:lstStyle>
          <a:p>
            <a:pPr lvl="0"/>
            <a:r>
              <a:rPr lang="en-US" noProof="0"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Content Placeholder 3"/>
          <p:cNvSpPr>
            <a:spLocks noGrp="1"/>
          </p:cNvSpPr>
          <p:nvPr>
            <p:ph sz="quarter" idx="12"/>
          </p:nvPr>
        </p:nvSpPr>
        <p:spPr>
          <a:xfrm>
            <a:off x="266700" y="1028700"/>
            <a:ext cx="11658600" cy="508634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28475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Full Picture with Title">
    <p:bg>
      <p:bgPr>
        <a:solidFill>
          <a:schemeClr val="tx2"/>
        </a:solidFill>
        <a:effectLst/>
      </p:bgPr>
    </p:bg>
    <p:spTree>
      <p:nvGrpSpPr>
        <p:cNvPr id="1" name=""/>
        <p:cNvGrpSpPr/>
        <p:nvPr/>
      </p:nvGrpSpPr>
      <p:grpSpPr>
        <a:xfrm>
          <a:off x="0" y="0"/>
          <a:ext cx="0" cy="0"/>
          <a:chOff x="0" y="0"/>
          <a:chExt cx="0" cy="0"/>
        </a:xfrm>
      </p:grpSpPr>
      <p:sp>
        <p:nvSpPr>
          <p:cNvPr id="9" name="Content Placeholder 3"/>
          <p:cNvSpPr>
            <a:spLocks noGrp="1"/>
          </p:cNvSpPr>
          <p:nvPr>
            <p:ph sz="quarter" idx="12"/>
          </p:nvPr>
        </p:nvSpPr>
        <p:spPr>
          <a:xfrm>
            <a:off x="0" y="0"/>
            <a:ext cx="12192000" cy="685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0"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95837901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 2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9"/>
          </p:nvPr>
        </p:nvSpPr>
        <p:spPr>
          <a:xfrm>
            <a:off x="6203894"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796103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Sub-Head 2 Sections">
    <p:spTree>
      <p:nvGrpSpPr>
        <p:cNvPr id="1" name=""/>
        <p:cNvGrpSpPr/>
        <p:nvPr/>
      </p:nvGrpSpPr>
      <p:grpSpPr>
        <a:xfrm>
          <a:off x="0" y="0"/>
          <a:ext cx="0" cy="0"/>
          <a:chOff x="0" y="0"/>
          <a:chExt cx="0" cy="0"/>
        </a:xfrm>
      </p:grpSpPr>
      <p:sp>
        <p:nvSpPr>
          <p:cNvPr id="9" name="Text Placeholder 3"/>
          <p:cNvSpPr>
            <a:spLocks noGrp="1"/>
          </p:cNvSpPr>
          <p:nvPr>
            <p:ph type="body" sz="quarter" idx="13"/>
          </p:nvPr>
        </p:nvSpPr>
        <p:spPr>
          <a:xfrm>
            <a:off x="266700"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p>
        </p:txBody>
      </p:sp>
      <p:sp>
        <p:nvSpPr>
          <p:cNvPr id="13" name="Content Placeholder 2"/>
          <p:cNvSpPr>
            <a:spLocks noGrp="1"/>
          </p:cNvSpPr>
          <p:nvPr>
            <p:ph sz="quarter" idx="16"/>
          </p:nvPr>
        </p:nvSpPr>
        <p:spPr>
          <a:xfrm>
            <a:off x="266700"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quarter" idx="19"/>
          </p:nvPr>
        </p:nvSpPr>
        <p:spPr>
          <a:xfrm>
            <a:off x="6203894"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p:cNvSpPr>
            <a:spLocks noGrp="1"/>
          </p:cNvSpPr>
          <p:nvPr>
            <p:ph type="body" sz="quarter" idx="20"/>
          </p:nvPr>
        </p:nvSpPr>
        <p:spPr>
          <a:xfrm>
            <a:off x="6205728"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755405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5F9D76-3DAD-47A0-9625-A7A08EAE456A}" type="datetime1">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86C444-9211-4A2A-B91F-660A8EEB09AF}" type="slidenum">
              <a:rPr lang="en-US" smtClean="0"/>
              <a:t>‹#›</a:t>
            </a:fld>
            <a:endParaRPr lang="en-US"/>
          </a:p>
        </p:txBody>
      </p:sp>
    </p:spTree>
    <p:extLst>
      <p:ext uri="{BB962C8B-B14F-4D97-AF65-F5344CB8AC3E}">
        <p14:creationId xmlns:p14="http://schemas.microsoft.com/office/powerpoint/2010/main" val="26185918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 2 Odd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6"/>
          </p:nvPr>
        </p:nvSpPr>
        <p:spPr>
          <a:xfrm>
            <a:off x="4256410" y="1028700"/>
            <a:ext cx="7668889"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945630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 2 Odd Sec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5"/>
          </p:nvPr>
        </p:nvSpPr>
        <p:spPr>
          <a:xfrm>
            <a:off x="8145982"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quarter" idx="16"/>
          </p:nvPr>
        </p:nvSpPr>
        <p:spPr>
          <a:xfrm>
            <a:off x="266700" y="1028700"/>
            <a:ext cx="766888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533546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 Quad-Chart">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p:cNvCxnSpPr/>
          <p:nvPr userDrawn="1"/>
        </p:nvCxnSpPr>
        <p:spPr>
          <a:xfrm>
            <a:off x="381000" y="3775869"/>
            <a:ext cx="114300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096000" y="1028700"/>
            <a:ext cx="0" cy="560070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16" name="Content Placeholder 2"/>
          <p:cNvSpPr>
            <a:spLocks noGrp="1"/>
          </p:cNvSpPr>
          <p:nvPr>
            <p:ph sz="quarter" idx="22"/>
          </p:nvPr>
        </p:nvSpPr>
        <p:spPr>
          <a:xfrm>
            <a:off x="2667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sz="quarter" idx="23"/>
          </p:nvPr>
        </p:nvSpPr>
        <p:spPr>
          <a:xfrm>
            <a:off x="61722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sz="quarter" idx="24"/>
          </p:nvPr>
        </p:nvSpPr>
        <p:spPr>
          <a:xfrm>
            <a:off x="61722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84586929"/>
      </p:ext>
    </p:extLst>
  </p:cSld>
  <p:clrMapOvr>
    <a:masterClrMapping/>
  </p:clrMapOvr>
  <p:extLst>
    <p:ext uri="{DCECCB84-F9BA-43D5-87BE-67443E8EF086}">
      <p15:sldGuideLst xmlns:p15="http://schemas.microsoft.com/office/powerpoint/2012/main">
        <p15:guide id="1" orient="horz" pos="2328">
          <p15:clr>
            <a:srgbClr val="FBAE40"/>
          </p15:clr>
        </p15:guide>
        <p15:guide id="2" orient="horz" pos="2424">
          <p15:clr>
            <a:srgbClr val="FBAE40"/>
          </p15:clr>
        </p15:guide>
        <p15:guide id="3" pos="3888">
          <p15:clr>
            <a:srgbClr val="FBAE40"/>
          </p15:clr>
        </p15:guide>
        <p15:guide id="4" pos="379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
        <p:nvSpPr>
          <p:cNvPr id="6" name="Text Placeholder 5"/>
          <p:cNvSpPr>
            <a:spLocks noGrp="1"/>
          </p:cNvSpPr>
          <p:nvPr>
            <p:ph type="body" sz="quarter" idx="12"/>
          </p:nvPr>
        </p:nvSpPr>
        <p:spPr>
          <a:xfrm>
            <a:off x="266700" y="3687764"/>
            <a:ext cx="11658600" cy="854075"/>
          </a:xfrm>
        </p:spPr>
        <p:txBody>
          <a:bodyPr/>
          <a:lstStyle>
            <a:lvl1pPr marL="0" indent="0">
              <a:defRPr>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10896999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Tree>
    <p:extLst>
      <p:ext uri="{BB962C8B-B14F-4D97-AF65-F5344CB8AC3E}">
        <p14:creationId xmlns:p14="http://schemas.microsoft.com/office/powerpoint/2010/main" val="33089685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 Content Only">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266700" y="2157413"/>
            <a:ext cx="11658600" cy="17986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999740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25452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lank with graphics">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85025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Blank w/ background no graphics">
    <p:spTree>
      <p:nvGrpSpPr>
        <p:cNvPr id="1" name=""/>
        <p:cNvGrpSpPr/>
        <p:nvPr/>
      </p:nvGrpSpPr>
      <p:grpSpPr>
        <a:xfrm>
          <a:off x="0" y="0"/>
          <a:ext cx="0" cy="0"/>
          <a:chOff x="0" y="0"/>
          <a:chExt cx="0" cy="0"/>
        </a:xfrm>
      </p:grpSpPr>
      <p:sp>
        <p:nvSpPr>
          <p:cNvPr id="9" name="Rounded Rectangle 8"/>
          <p:cNvSpPr/>
          <p:nvPr userDrawn="1"/>
        </p:nvSpPr>
        <p:spPr>
          <a:xfrm>
            <a:off x="194209" y="5394628"/>
            <a:ext cx="11822463" cy="1311966"/>
          </a:xfrm>
          <a:prstGeom prst="roundRect">
            <a:avLst>
              <a:gd name="adj" fmla="val 1121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Content Placeholder 7"/>
          <p:cNvSpPr>
            <a:spLocks noGrp="1"/>
          </p:cNvSpPr>
          <p:nvPr>
            <p:ph sz="quarter" idx="12"/>
          </p:nvPr>
        </p:nvSpPr>
        <p:spPr>
          <a:xfrm>
            <a:off x="76200" y="66675"/>
            <a:ext cx="12020549" cy="6791325"/>
          </a:xfrm>
          <a:prstGeom prst="roundRect">
            <a:avLst>
              <a:gd name="adj" fmla="val 2256"/>
            </a:avLst>
          </a:prstGeom>
          <a:noFill/>
          <a:ln w="3175">
            <a:noFill/>
          </a:ln>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66700" y="169864"/>
            <a:ext cx="11658600" cy="919162"/>
          </a:xfrm>
        </p:spPr>
        <p:txBody>
          <a:bodyPr anchor="t"/>
          <a:lstStyle>
            <a:lvl1pPr algn="ctr">
              <a:defRPr/>
            </a:lvl1pPr>
          </a:lstStyle>
          <a:p>
            <a:r>
              <a:rPr lang="en-US"/>
              <a:t>Click to edit Master title style</a:t>
            </a:r>
          </a:p>
        </p:txBody>
      </p:sp>
    </p:spTree>
    <p:extLst>
      <p:ext uri="{BB962C8B-B14F-4D97-AF65-F5344CB8AC3E}">
        <p14:creationId xmlns:p14="http://schemas.microsoft.com/office/powerpoint/2010/main" val="30056624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White Blank">
    <p:bg>
      <p:bgPr>
        <a:solidFill>
          <a:schemeClr val="tx2"/>
        </a:solidFill>
        <a:effectLst/>
      </p:bgPr>
    </p:bg>
    <p:spTree>
      <p:nvGrpSpPr>
        <p:cNvPr id="1" name=""/>
        <p:cNvGrpSpPr/>
        <p:nvPr/>
      </p:nvGrpSpPr>
      <p:grpSpPr>
        <a:xfrm>
          <a:off x="0" y="0"/>
          <a:ext cx="0" cy="0"/>
          <a:chOff x="0" y="0"/>
          <a:chExt cx="0" cy="0"/>
        </a:xfrm>
      </p:grpSpPr>
      <p:sp>
        <p:nvSpPr>
          <p:cNvPr id="8"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37148809"/>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D1B86394-9757-4D7C-9C3E-C25FE56ABAAB}" type="datetime1">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86C444-9211-4A2A-B91F-660A8EEB09AF}" type="slidenum">
              <a:rPr lang="en-US" smtClean="0"/>
              <a:t>‹#›</a:t>
            </a:fld>
            <a:endParaRPr lang="en-US"/>
          </a:p>
        </p:txBody>
      </p:sp>
    </p:spTree>
    <p:extLst>
      <p:ext uri="{BB962C8B-B14F-4D97-AF65-F5344CB8AC3E}">
        <p14:creationId xmlns:p14="http://schemas.microsoft.com/office/powerpoint/2010/main" val="2918638914"/>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1_White Blank">
    <p:bg>
      <p:bgPr>
        <a:solidFill>
          <a:schemeClr val="bg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20727581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Black Blank">
    <p:bg>
      <p:bgPr>
        <a:solidFill>
          <a:schemeClr val="tx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22368394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Background no graphics">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39101172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le - 2 Pics">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4" name="Title 5"/>
          <p:cNvSpPr>
            <a:spLocks noGrp="1"/>
          </p:cNvSpPr>
          <p:nvPr>
            <p:ph type="title"/>
          </p:nvPr>
        </p:nvSpPr>
        <p:spPr>
          <a:xfrm>
            <a:off x="266700" y="265872"/>
            <a:ext cx="5829300" cy="1671543"/>
          </a:xfrm>
          <a:noFill/>
          <a:ln w="1905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220046" y="265872"/>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6" name="Picture Placeholder 16"/>
          <p:cNvSpPr>
            <a:spLocks noGrp="1" noChangeAspect="1"/>
          </p:cNvSpPr>
          <p:nvPr>
            <p:ph type="pic" sz="quarter" idx="14"/>
          </p:nvPr>
        </p:nvSpPr>
        <p:spPr>
          <a:xfrm>
            <a:off x="6220046" y="3528391"/>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7" name="Text Placeholder 6"/>
          <p:cNvSpPr>
            <a:spLocks noGrp="1"/>
          </p:cNvSpPr>
          <p:nvPr>
            <p:ph type="body" sz="quarter" idx="15"/>
          </p:nvPr>
        </p:nvSpPr>
        <p:spPr>
          <a:xfrm>
            <a:off x="266700" y="2059389"/>
            <a:ext cx="5816600" cy="33079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1" name="Picture 1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40811623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le - 3 Pics (horizontal)">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 y="-1016"/>
            <a:ext cx="12190194" cy="6859016"/>
          </a:xfrm>
          <a:prstGeom prst="rect">
            <a:avLst/>
          </a:prstGeom>
        </p:spPr>
      </p:pic>
      <p:sp>
        <p:nvSpPr>
          <p:cNvPr id="14" name="Title 5"/>
          <p:cNvSpPr>
            <a:spLocks noGrp="1"/>
          </p:cNvSpPr>
          <p:nvPr>
            <p:ph type="title"/>
          </p:nvPr>
        </p:nvSpPr>
        <p:spPr>
          <a:xfrm>
            <a:off x="266700" y="260931"/>
            <a:ext cx="5821279"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346659" y="260931"/>
            <a:ext cx="5578641"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9" name="Picture Placeholder 16"/>
          <p:cNvSpPr>
            <a:spLocks noGrp="1"/>
          </p:cNvSpPr>
          <p:nvPr>
            <p:ph type="pic" sz="quarter" idx="15"/>
          </p:nvPr>
        </p:nvSpPr>
        <p:spPr>
          <a:xfrm>
            <a:off x="8610600"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3" name="Content Placeholder 2"/>
          <p:cNvSpPr>
            <a:spLocks noGrp="1"/>
          </p:cNvSpPr>
          <p:nvPr>
            <p:ph sz="quarter" idx="17"/>
          </p:nvPr>
        </p:nvSpPr>
        <p:spPr>
          <a:xfrm>
            <a:off x="266700" y="2058988"/>
            <a:ext cx="5808663" cy="33083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16"/>
          <p:cNvSpPr>
            <a:spLocks noGrp="1"/>
          </p:cNvSpPr>
          <p:nvPr>
            <p:ph type="pic" sz="quarter" idx="16"/>
          </p:nvPr>
        </p:nvSpPr>
        <p:spPr>
          <a:xfrm>
            <a:off x="5140944"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8557089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 4 Pics">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88388" cy="6858000"/>
          </a:xfrm>
          <a:prstGeom prst="rect">
            <a:avLst/>
          </a:prstGeom>
        </p:spPr>
      </p:pic>
      <p:sp>
        <p:nvSpPr>
          <p:cNvPr id="3" name="Text Placeholder 2"/>
          <p:cNvSpPr>
            <a:spLocks noGrp="1"/>
          </p:cNvSpPr>
          <p:nvPr>
            <p:ph type="body" sz="quarter" idx="19"/>
          </p:nvPr>
        </p:nvSpPr>
        <p:spPr>
          <a:xfrm>
            <a:off x="381000" y="2059387"/>
            <a:ext cx="4867275" cy="3315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16"/>
          <p:cNvSpPr>
            <a:spLocks noGrp="1"/>
          </p:cNvSpPr>
          <p:nvPr>
            <p:ph type="pic" sz="quarter" idx="15"/>
          </p:nvPr>
        </p:nvSpPr>
        <p:spPr>
          <a:xfrm>
            <a:off x="8723481"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9" name="Picture Placeholder 16"/>
          <p:cNvSpPr>
            <a:spLocks noGrp="1"/>
          </p:cNvSpPr>
          <p:nvPr>
            <p:ph type="pic" sz="quarter" idx="16"/>
          </p:nvPr>
        </p:nvSpPr>
        <p:spPr>
          <a:xfrm>
            <a:off x="5371264"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20" name="Picture Placeholder 16"/>
          <p:cNvSpPr>
            <a:spLocks noGrp="1"/>
          </p:cNvSpPr>
          <p:nvPr>
            <p:ph type="pic" sz="quarter" idx="17"/>
          </p:nvPr>
        </p:nvSpPr>
        <p:spPr>
          <a:xfrm>
            <a:off x="8723481"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4" name="Title 5"/>
          <p:cNvSpPr>
            <a:spLocks noGrp="1"/>
          </p:cNvSpPr>
          <p:nvPr>
            <p:ph type="title"/>
          </p:nvPr>
        </p:nvSpPr>
        <p:spPr>
          <a:xfrm>
            <a:off x="381000" y="265872"/>
            <a:ext cx="4866861"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21" name="Picture Placeholder 16"/>
          <p:cNvSpPr>
            <a:spLocks noGrp="1"/>
          </p:cNvSpPr>
          <p:nvPr>
            <p:ph type="pic" sz="quarter" idx="18"/>
          </p:nvPr>
        </p:nvSpPr>
        <p:spPr>
          <a:xfrm>
            <a:off x="5371264"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6" name="Picture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34565386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 3 Pics (vertical)">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6" name="TextBox 15"/>
          <p:cNvSpPr txBox="1"/>
          <p:nvPr userDrawn="1"/>
        </p:nvSpPr>
        <p:spPr>
          <a:xfrm>
            <a:off x="266700" y="5217495"/>
            <a:ext cx="4337105" cy="357790"/>
          </a:xfrm>
          <a:prstGeom prst="rect">
            <a:avLst/>
          </a:prstGeom>
          <a:noFill/>
        </p:spPr>
        <p:txBody>
          <a:bodyPr wrap="square" lIns="91440" tIns="0">
            <a:spAutoFit/>
          </a:bodyPr>
          <a:lstStyle/>
          <a:p>
            <a:r>
              <a:rPr lang="en-US" altLang="en-US" sz="675" i="1" dirty="0"/>
              <a:t>“</a:t>
            </a:r>
            <a:r>
              <a:rPr lang="en-US" sz="675" i="1" dirty="0">
                <a:solidFill>
                  <a:srgbClr val="000000"/>
                </a:solidFill>
              </a:rPr>
              <a:t>The views, opinions and findings contained in this report are those of the authors(s) and should not be construed as an official Department of the Army position, policy or decision, unless so designated by other official documentation.</a:t>
            </a:r>
            <a:r>
              <a:rPr lang="en-US" altLang="en-US" sz="675" i="1" dirty="0">
                <a:solidFill>
                  <a:srgbClr val="000000"/>
                </a:solidFill>
              </a:rPr>
              <a:t>”</a:t>
            </a:r>
            <a:endParaRPr lang="en-US" sz="675" i="1" dirty="0">
              <a:solidFill>
                <a:srgbClr val="000000"/>
              </a:solidFill>
            </a:endParaRPr>
          </a:p>
        </p:txBody>
      </p:sp>
      <p:sp>
        <p:nvSpPr>
          <p:cNvPr id="18" name="Picture Placeholder 16"/>
          <p:cNvSpPr>
            <a:spLocks noGrp="1" noChangeAspect="1"/>
          </p:cNvSpPr>
          <p:nvPr>
            <p:ph type="pic" sz="quarter" idx="13"/>
          </p:nvPr>
        </p:nvSpPr>
        <p:spPr>
          <a:xfrm>
            <a:off x="8500460" y="3880886"/>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19" name="Picture Placeholder 16"/>
          <p:cNvSpPr>
            <a:spLocks noGrp="1" noChangeAspect="1"/>
          </p:cNvSpPr>
          <p:nvPr>
            <p:ph type="pic" sz="quarter" idx="14"/>
          </p:nvPr>
        </p:nvSpPr>
        <p:spPr>
          <a:xfrm>
            <a:off x="8500460" y="1227138"/>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0" name="Picture Placeholder 16"/>
          <p:cNvSpPr>
            <a:spLocks noGrp="1" noChangeAspect="1"/>
          </p:cNvSpPr>
          <p:nvPr>
            <p:ph type="pic" sz="quarter" idx="15"/>
          </p:nvPr>
        </p:nvSpPr>
        <p:spPr>
          <a:xfrm>
            <a:off x="4726057" y="1227138"/>
            <a:ext cx="3689406" cy="5211649"/>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 name="Title 1"/>
          <p:cNvSpPr>
            <a:spLocks noGrp="1"/>
          </p:cNvSpPr>
          <p:nvPr>
            <p:ph type="title"/>
          </p:nvPr>
        </p:nvSpPr>
        <p:spPr>
          <a:xfrm>
            <a:off x="266700" y="246490"/>
            <a:ext cx="11658600" cy="858437"/>
          </a:xfrm>
          <a:noFill/>
          <a:ln w="12700">
            <a:noFill/>
          </a:ln>
        </p:spPr>
        <p:txBody>
          <a:bodyPr/>
          <a:lstStyle>
            <a:lvl1pPr>
              <a:defRPr>
                <a:ln>
                  <a:noFill/>
                </a:ln>
              </a:defRPr>
            </a:lvl1pPr>
          </a:lstStyle>
          <a:p>
            <a:r>
              <a:rPr lang="en-US" dirty="0"/>
              <a:t>Click to edit Master title style</a:t>
            </a:r>
          </a:p>
        </p:txBody>
      </p:sp>
      <p:sp>
        <p:nvSpPr>
          <p:cNvPr id="4" name="Text Placeholder 3"/>
          <p:cNvSpPr>
            <a:spLocks noGrp="1"/>
          </p:cNvSpPr>
          <p:nvPr>
            <p:ph type="body" sz="quarter" idx="16"/>
          </p:nvPr>
        </p:nvSpPr>
        <p:spPr>
          <a:xfrm>
            <a:off x="266700" y="1227138"/>
            <a:ext cx="4337105" cy="3957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330541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2360B05-D524-4041-837B-F10044180632}" type="datetime1">
              <a:rPr lang="en-US" smtClean="0"/>
              <a:t>11/13/2023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886C444-9211-4A2A-B91F-660A8EEB09AF}" type="slidenum">
              <a:rPr lang="en-US" smtClean="0"/>
              <a:t>‹#›</a:t>
            </a:fld>
            <a:endParaRPr lang="en-US"/>
          </a:p>
        </p:txBody>
      </p:sp>
    </p:spTree>
    <p:extLst>
      <p:ext uri="{BB962C8B-B14F-4D97-AF65-F5344CB8AC3E}">
        <p14:creationId xmlns:p14="http://schemas.microsoft.com/office/powerpoint/2010/main" val="3259899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2D65A020-A180-41EF-B59C-8F1F8FD65F93}" type="datetime1">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86C444-9211-4A2A-B91F-660A8EEB09AF}"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346314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BFFE17-FA5A-4973-A43D-31862F6EC9D9}" type="datetime1">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86C444-9211-4A2A-B91F-660A8EEB09AF}" type="slidenum">
              <a:rPr lang="en-US" smtClean="0"/>
              <a:t>‹#›</a:t>
            </a:fld>
            <a:endParaRPr lang="en-US"/>
          </a:p>
        </p:txBody>
      </p:sp>
    </p:spTree>
    <p:extLst>
      <p:ext uri="{BB962C8B-B14F-4D97-AF65-F5344CB8AC3E}">
        <p14:creationId xmlns:p14="http://schemas.microsoft.com/office/powerpoint/2010/main" val="1615989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D44C8F-73CF-43F0-92E4-D4138BE2A6DF}" type="datetime1">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86C444-9211-4A2A-B91F-660A8EEB09AF}" type="slidenum">
              <a:rPr lang="en-US" smtClean="0"/>
              <a:t>‹#›</a:t>
            </a:fld>
            <a:endParaRPr lang="en-US"/>
          </a:p>
        </p:txBody>
      </p:sp>
    </p:spTree>
    <p:extLst>
      <p:ext uri="{BB962C8B-B14F-4D97-AF65-F5344CB8AC3E}">
        <p14:creationId xmlns:p14="http://schemas.microsoft.com/office/powerpoint/2010/main" val="3280667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E7B163B1-0429-48BF-880D-EE9D5AC91DF0}" type="datetime1">
              <a:rPr lang="en-US" smtClean="0"/>
              <a:t>11/13/2023</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6886C444-9211-4A2A-B91F-660A8EEB09AF}" type="slidenum">
              <a:rPr lang="en-US" smtClean="0"/>
              <a:t>‹#›</a:t>
            </a:fld>
            <a:endParaRPr lang="en-US"/>
          </a:p>
        </p:txBody>
      </p:sp>
    </p:spTree>
    <p:extLst>
      <p:ext uri="{BB962C8B-B14F-4D97-AF65-F5344CB8AC3E}">
        <p14:creationId xmlns:p14="http://schemas.microsoft.com/office/powerpoint/2010/main" val="196000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0AE3CF1-82A4-485D-890F-109BB87CF9D1}" type="datetime1">
              <a:rPr lang="en-US" smtClean="0"/>
              <a:t>11/13/2023</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6886C444-9211-4A2A-B91F-660A8EEB09AF}" type="slidenum">
              <a:rPr lang="en-US" smtClean="0"/>
              <a:t>‹#›</a:t>
            </a:fld>
            <a:endParaRPr lang="en-US"/>
          </a:p>
        </p:txBody>
      </p:sp>
    </p:spTree>
    <p:extLst>
      <p:ext uri="{BB962C8B-B14F-4D97-AF65-F5344CB8AC3E}">
        <p14:creationId xmlns:p14="http://schemas.microsoft.com/office/powerpoint/2010/main" val="386659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image" Target="../media/image2.png"/><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E999A694-6777-4AEC-B471-4BD286905DEA}" type="datetime1">
              <a:rPr lang="en-US" smtClean="0"/>
              <a:t>11/13/2023</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1826240" y="6462119"/>
            <a:ext cx="365760" cy="365760"/>
          </a:xfrm>
          <a:prstGeom prst="ellipse">
            <a:avLst/>
          </a:prstGeom>
          <a:noFill/>
        </p:spPr>
        <p:txBody>
          <a:bodyPr vert="horz" lIns="18288" tIns="45720" rIns="18288" bIns="45720" rtlCol="0" anchor="ctr">
            <a:noAutofit/>
          </a:bodyPr>
          <a:lstStyle>
            <a:lvl1pPr algn="ctr">
              <a:defRPr sz="1100" spc="0" baseline="0">
                <a:solidFill>
                  <a:schemeClr val="tx1"/>
                </a:solidFill>
              </a:defRPr>
            </a:lvl1pPr>
          </a:lstStyle>
          <a:p>
            <a:fld id="{6886C444-9211-4A2A-B91F-660A8EEB09AF}" type="slidenum">
              <a:rPr lang="en-US" smtClean="0"/>
              <a:pPr/>
              <a:t>‹#›</a:t>
            </a:fld>
            <a:endParaRPr lang="en-US"/>
          </a:p>
        </p:txBody>
      </p:sp>
    </p:spTree>
    <p:extLst>
      <p:ext uri="{BB962C8B-B14F-4D97-AF65-F5344CB8AC3E}">
        <p14:creationId xmlns:p14="http://schemas.microsoft.com/office/powerpoint/2010/main" val="162662865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11" name="Rounded Rectangle 10"/>
          <p:cNvSpPr/>
          <p:nvPr/>
        </p:nvSpPr>
        <p:spPr>
          <a:xfrm>
            <a:off x="66675" y="38099"/>
            <a:ext cx="12058650" cy="6791326"/>
          </a:xfrm>
          <a:prstGeom prst="roundRect">
            <a:avLst>
              <a:gd name="adj" fmla="val 2258"/>
            </a:avLst>
          </a:prstGeom>
          <a:solidFill>
            <a:srgbClr val="FFFFFF"/>
          </a:solidFill>
          <a:ln w="57150">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pic>
        <p:nvPicPr>
          <p:cNvPr id="5" name="Picture 4"/>
          <p:cNvPicPr>
            <a:picLocks noChangeAspect="1"/>
          </p:cNvPicPr>
          <p:nvPr userDrawn="1"/>
        </p:nvPicPr>
        <p:blipFill>
          <a:blip r:embed="rId27"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409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1030"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33" name="Picture 6"/>
          <p:cNvPicPr>
            <a:picLocks noChangeAspect="1"/>
          </p:cNvPicPr>
          <p:nvPr/>
        </p:nvPicPr>
        <p:blipFill>
          <a:blip r:embed="rId28"/>
          <a:srcRect/>
          <a:stretch>
            <a:fillRect/>
          </a:stretch>
        </p:blipFill>
        <p:spPr bwMode="auto">
          <a:xfrm>
            <a:off x="6079067" y="3416309"/>
            <a:ext cx="25400" cy="3175"/>
          </a:xfrm>
          <a:prstGeom prst="rect">
            <a:avLst/>
          </a:prstGeom>
          <a:noFill/>
          <a:ln w="9525">
            <a:noFill/>
            <a:miter lim="800000"/>
            <a:headEnd/>
            <a:tailEnd/>
          </a:ln>
        </p:spPr>
      </p:pic>
      <p:sp>
        <p:nvSpPr>
          <p:cNvPr id="12"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3" name="Picture 2"/>
          <p:cNvPicPr>
            <a:picLocks noChangeAspect="1"/>
          </p:cNvPicPr>
          <p:nvPr userDrawn="1"/>
        </p:nvPicPr>
        <p:blipFill>
          <a:blip r:embed="rId29"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6"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7"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D5B6B94-6F19-4E2B-82A4-E3780F0317F0}" type="datetimeFigureOut">
              <a:rPr lang="en-US" smtClean="0"/>
              <a:pPr/>
              <a:t>11/13/2023</a:t>
            </a:fld>
            <a:endParaRPr lang="en-US" dirty="0"/>
          </a:p>
        </p:txBody>
      </p:sp>
    </p:spTree>
    <p:extLst>
      <p:ext uri="{BB962C8B-B14F-4D97-AF65-F5344CB8AC3E}">
        <p14:creationId xmlns:p14="http://schemas.microsoft.com/office/powerpoint/2010/main" val="43973491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 id="2147483765" r:id="rId14"/>
    <p:sldLayoutId id="2147483766" r:id="rId15"/>
    <p:sldLayoutId id="2147483767" r:id="rId16"/>
    <p:sldLayoutId id="2147483768" r:id="rId17"/>
    <p:sldLayoutId id="2147483769" r:id="rId18"/>
    <p:sldLayoutId id="2147483770" r:id="rId19"/>
    <p:sldLayoutId id="2147483771" r:id="rId20"/>
    <p:sldLayoutId id="2147483772" r:id="rId21"/>
    <p:sldLayoutId id="2147483773" r:id="rId22"/>
    <p:sldLayoutId id="2147483774" r:id="rId23"/>
    <p:sldLayoutId id="2147483775" r:id="rId24"/>
    <p:sldLayoutId id="2147483776" r:id="rId25"/>
  </p:sldLayoutIdLst>
  <p:hf hdr="0" dt="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0"/>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27013" indent="-227013" algn="l" rtl="0" eaLnBrk="1" fontAlgn="base" hangingPunct="1">
        <a:spcBef>
          <a:spcPts val="0"/>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4950"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7388" indent="-225425"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27013"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12">
          <p15:clr>
            <a:srgbClr val="5ACBF0"/>
          </p15:clr>
        </p15:guide>
        <p15:guide id="2" pos="12971">
          <p15:clr>
            <a:srgbClr val="5ACBF0"/>
          </p15:clr>
        </p15:guide>
        <p15:guide id="3" pos="168">
          <p15:clr>
            <a:srgbClr val="5ACBF0"/>
          </p15:clr>
        </p15:guide>
        <p15:guide id="4" orient="horz" pos="637">
          <p15:clr>
            <a:srgbClr val="F26B43"/>
          </p15:clr>
        </p15:guide>
        <p15:guide id="5" orient="horz" pos="583">
          <p15:clr>
            <a:srgbClr val="F26B43"/>
          </p15:clr>
        </p15:guide>
        <p15:guide id="6" orient="horz" pos="417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33.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package" Target="../embeddings/Microsoft_Excel_Worksheet.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descr="A tree in a parking lot&#10;&#10;Description automatically generated">
            <a:extLst>
              <a:ext uri="{FF2B5EF4-FFF2-40B4-BE49-F238E27FC236}">
                <a16:creationId xmlns:a16="http://schemas.microsoft.com/office/drawing/2014/main" id="{7A4B629B-1EC0-4B25-9024-CEE483EF8467}"/>
              </a:ext>
            </a:extLst>
          </p:cNvPr>
          <p:cNvPicPr>
            <a:picLocks noGrp="1" noChangeAspect="1"/>
          </p:cNvPicPr>
          <p:nvPr>
            <p:ph type="pic" sz="quarter" idx="13"/>
          </p:nvPr>
        </p:nvPicPr>
        <p:blipFill>
          <a:blip r:embed="rId3" cstate="email">
            <a:extLst>
              <a:ext uri="{28A0092B-C50C-407E-A947-70E740481C1C}">
                <a14:useLocalDpi xmlns:a14="http://schemas.microsoft.com/office/drawing/2010/main" val="0"/>
              </a:ext>
            </a:extLst>
          </a:blip>
          <a:srcRect/>
          <a:stretch>
            <a:fillRect/>
          </a:stretch>
        </p:blipFill>
        <p:spPr>
          <a:xfrm>
            <a:off x="6219825" y="265113"/>
            <a:ext cx="5705475" cy="6364287"/>
          </a:xfrm>
        </p:spPr>
      </p:pic>
      <p:sp>
        <p:nvSpPr>
          <p:cNvPr id="10" name="Title 9"/>
          <p:cNvSpPr>
            <a:spLocks noGrp="1"/>
          </p:cNvSpPr>
          <p:nvPr>
            <p:ph type="title"/>
          </p:nvPr>
        </p:nvSpPr>
        <p:spPr>
          <a:xfrm>
            <a:off x="266701" y="265872"/>
            <a:ext cx="5829300" cy="1671543"/>
          </a:xfrm>
        </p:spPr>
        <p:txBody>
          <a:bodyPr>
            <a:normAutofit/>
          </a:bodyPr>
          <a:lstStyle/>
          <a:p>
            <a:r>
              <a:rPr lang="en-US" dirty="0"/>
              <a:t>AGC RATE BOARD – 2024</a:t>
            </a:r>
          </a:p>
        </p:txBody>
      </p:sp>
      <p:sp>
        <p:nvSpPr>
          <p:cNvPr id="8" name="Text Placeholder 7"/>
          <p:cNvSpPr>
            <a:spLocks noGrp="1"/>
          </p:cNvSpPr>
          <p:nvPr>
            <p:ph type="body" sz="quarter" idx="15"/>
          </p:nvPr>
        </p:nvSpPr>
        <p:spPr>
          <a:xfrm>
            <a:off x="266700" y="1597053"/>
            <a:ext cx="5816600" cy="3307950"/>
          </a:xfrm>
        </p:spPr>
        <p:txBody>
          <a:bodyPr/>
          <a:lstStyle/>
          <a:p>
            <a:r>
              <a:rPr lang="en-US" b="1" dirty="0"/>
              <a:t>David R. Hibner, SES</a:t>
            </a:r>
            <a:endParaRPr lang="en-US" dirty="0"/>
          </a:p>
          <a:p>
            <a:r>
              <a:rPr lang="en-US" dirty="0"/>
              <a:t>Director</a:t>
            </a:r>
          </a:p>
          <a:p>
            <a:r>
              <a:rPr lang="en-US" dirty="0"/>
              <a:t>US Army Geospatial Center</a:t>
            </a:r>
          </a:p>
          <a:p>
            <a:endParaRPr lang="en-US" dirty="0"/>
          </a:p>
          <a:p>
            <a:r>
              <a:rPr lang="en-US" b="1" dirty="0"/>
              <a:t>Susan Goodyear, SES</a:t>
            </a:r>
            <a:endParaRPr lang="en-US" dirty="0"/>
          </a:p>
          <a:p>
            <a:r>
              <a:rPr lang="en-US" dirty="0"/>
              <a:t>Director of Resource Management</a:t>
            </a:r>
          </a:p>
          <a:p>
            <a:r>
              <a:rPr lang="en-US" dirty="0"/>
              <a:t>Headquarters US Army Corps of Engineers </a:t>
            </a:r>
          </a:p>
          <a:p>
            <a:endParaRPr lang="en-US" dirty="0"/>
          </a:p>
          <a:p>
            <a:r>
              <a:rPr lang="en-US" b="1" dirty="0"/>
              <a:t>Thurs, 7 Sep 2023</a:t>
            </a:r>
          </a:p>
        </p:txBody>
      </p:sp>
      <p:pic>
        <p:nvPicPr>
          <p:cNvPr id="16" name="Picture 15" descr="A close up of a sign&#10;&#10;Description automatically generated">
            <a:extLst>
              <a:ext uri="{FF2B5EF4-FFF2-40B4-BE49-F238E27FC236}">
                <a16:creationId xmlns:a16="http://schemas.microsoft.com/office/drawing/2014/main" id="{7A8730CF-5F34-4BE0-898A-88E788DED6FD}"/>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282610" y="3644273"/>
            <a:ext cx="3125893" cy="3125893"/>
          </a:xfrm>
          <a:prstGeom prst="rect">
            <a:avLst/>
          </a:prstGeom>
        </p:spPr>
      </p:pic>
      <p:sp>
        <p:nvSpPr>
          <p:cNvPr id="9" name="TextBox 8">
            <a:extLst>
              <a:ext uri="{FF2B5EF4-FFF2-40B4-BE49-F238E27FC236}">
                <a16:creationId xmlns:a16="http://schemas.microsoft.com/office/drawing/2014/main" id="{7B0FB19A-FBC5-4A3B-8611-39CF8DBB7F17}"/>
              </a:ext>
            </a:extLst>
          </p:cNvPr>
          <p:cNvSpPr txBox="1"/>
          <p:nvPr/>
        </p:nvSpPr>
        <p:spPr>
          <a:xfrm>
            <a:off x="9092068" y="6670897"/>
            <a:ext cx="6094140" cy="21544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a:ea typeface="+mn-ea"/>
                <a:cs typeface="+mn-cs"/>
              </a:rPr>
              <a:t>Filename: FY22-24 Rate Board Template CEV06142023 (v7)</a:t>
            </a:r>
          </a:p>
        </p:txBody>
      </p:sp>
    </p:spTree>
    <p:extLst>
      <p:ext uri="{BB962C8B-B14F-4D97-AF65-F5344CB8AC3E}">
        <p14:creationId xmlns:p14="http://schemas.microsoft.com/office/powerpoint/2010/main" val="361541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8DDF785-F477-47B3-87EB-FEF448251F79}"/>
              </a:ext>
            </a:extLst>
          </p:cNvPr>
          <p:cNvSpPr>
            <a:spLocks noGrp="1"/>
          </p:cNvSpPr>
          <p:nvPr>
            <p:ph type="body" sz="quarter" idx="13"/>
          </p:nvPr>
        </p:nvSpPr>
        <p:spPr>
          <a:xfrm>
            <a:off x="266700" y="709391"/>
            <a:ext cx="5719572" cy="666241"/>
          </a:xfrm>
        </p:spPr>
        <p:txBody>
          <a:bodyPr anchor="ctr"/>
          <a:lstStyle/>
          <a:p>
            <a:pPr algn="ctr"/>
            <a:r>
              <a:rPr lang="en-US" sz="1800" b="1" dirty="0"/>
              <a:t>Process</a:t>
            </a:r>
          </a:p>
        </p:txBody>
      </p:sp>
      <p:sp>
        <p:nvSpPr>
          <p:cNvPr id="3" name="Title 2">
            <a:extLst>
              <a:ext uri="{FF2B5EF4-FFF2-40B4-BE49-F238E27FC236}">
                <a16:creationId xmlns:a16="http://schemas.microsoft.com/office/drawing/2014/main" id="{BA6E8BEB-2B87-420C-8267-FB8ED3592160}"/>
              </a:ext>
            </a:extLst>
          </p:cNvPr>
          <p:cNvSpPr>
            <a:spLocks noGrp="1"/>
          </p:cNvSpPr>
          <p:nvPr>
            <p:ph type="title"/>
          </p:nvPr>
        </p:nvSpPr>
        <p:spPr/>
        <p:txBody>
          <a:bodyPr/>
          <a:lstStyle/>
          <a:p>
            <a:r>
              <a:rPr lang="en-US" dirty="0"/>
              <a:t>Overhead Rate methodology</a:t>
            </a:r>
          </a:p>
        </p:txBody>
      </p:sp>
      <p:sp>
        <p:nvSpPr>
          <p:cNvPr id="2" name="Content Placeholder 1">
            <a:extLst>
              <a:ext uri="{FF2B5EF4-FFF2-40B4-BE49-F238E27FC236}">
                <a16:creationId xmlns:a16="http://schemas.microsoft.com/office/drawing/2014/main" id="{076E162B-5FC4-4104-9292-6E8CDEC812EF}"/>
              </a:ext>
            </a:extLst>
          </p:cNvPr>
          <p:cNvSpPr>
            <a:spLocks noGrp="1"/>
          </p:cNvSpPr>
          <p:nvPr>
            <p:ph sz="quarter" idx="16"/>
          </p:nvPr>
        </p:nvSpPr>
        <p:spPr>
          <a:xfrm>
            <a:off x="266702" y="1027210"/>
            <a:ext cx="4934563" cy="2886030"/>
          </a:xfrm>
        </p:spPr>
        <p:txBody>
          <a:bodyPr/>
          <a:lstStyle/>
          <a:p>
            <a:endParaRPr lang="en-US" sz="1000" dirty="0"/>
          </a:p>
          <a:p>
            <a:pPr marL="228600" indent="-228600">
              <a:spcBef>
                <a:spcPts val="1200"/>
              </a:spcBef>
              <a:spcAft>
                <a:spcPts val="1200"/>
              </a:spcAft>
              <a:buFont typeface="+mj-lt"/>
              <a:buAutoNum type="arabicPeriod"/>
            </a:pPr>
            <a:r>
              <a:rPr lang="en-US" sz="1600" dirty="0"/>
              <a:t>Process accomplished twice per year: Jul for next FY and Feb for MYR</a:t>
            </a:r>
          </a:p>
          <a:p>
            <a:pPr marL="228600" indent="-228600">
              <a:spcBef>
                <a:spcPts val="1200"/>
              </a:spcBef>
              <a:spcAft>
                <a:spcPts val="1200"/>
              </a:spcAft>
              <a:buFont typeface="+mj-lt"/>
              <a:buAutoNum type="arabicPeriod"/>
            </a:pPr>
            <a:r>
              <a:rPr lang="en-US" sz="1600" dirty="0"/>
              <a:t>DTTL/Program Delivery and Indirect Budget is built and evaluated</a:t>
            </a:r>
          </a:p>
          <a:p>
            <a:pPr marL="228600" indent="-228600">
              <a:spcBef>
                <a:spcPts val="1200"/>
              </a:spcBef>
              <a:spcAft>
                <a:spcPts val="1200"/>
              </a:spcAft>
              <a:buFont typeface="+mj-lt"/>
              <a:buAutoNum type="arabicPeriod"/>
            </a:pPr>
            <a:r>
              <a:rPr lang="en-US" sz="1600" dirty="0"/>
              <a:t>All DTTL and Indirect Costs are individually reviewed</a:t>
            </a:r>
          </a:p>
          <a:p>
            <a:pPr marL="228600" indent="-228600">
              <a:spcBef>
                <a:spcPts val="1200"/>
              </a:spcBef>
              <a:spcAft>
                <a:spcPts val="1200"/>
              </a:spcAft>
              <a:buFont typeface="+mj-lt"/>
              <a:buAutoNum type="arabicPeriod"/>
            </a:pPr>
            <a:r>
              <a:rPr lang="en-US" sz="1600" dirty="0"/>
              <a:t>Risk and mitigation considerations are evaluated</a:t>
            </a:r>
          </a:p>
          <a:p>
            <a:pPr marL="228600" indent="-228600">
              <a:spcBef>
                <a:spcPts val="1200"/>
              </a:spcBef>
              <a:spcAft>
                <a:spcPts val="1200"/>
              </a:spcAft>
              <a:buFont typeface="+mj-lt"/>
              <a:buAutoNum type="arabicPeriod"/>
            </a:pPr>
            <a:r>
              <a:rPr lang="en-US" sz="1600" dirty="0"/>
              <a:t>Risk-Informed Rates are vetted with leadership and presented to the Director for a final decision</a:t>
            </a:r>
          </a:p>
          <a:p>
            <a:pPr marL="228600" indent="-228600">
              <a:spcBef>
                <a:spcPts val="1200"/>
              </a:spcBef>
              <a:spcAft>
                <a:spcPts val="1200"/>
              </a:spcAft>
              <a:buFont typeface="+mj-lt"/>
              <a:buAutoNum type="arabicPeriod"/>
            </a:pPr>
            <a:r>
              <a:rPr lang="en-US" sz="1600" dirty="0"/>
              <a:t>Director-approved rates are implemented for the FY and briefed to the Rate Board</a:t>
            </a:r>
          </a:p>
        </p:txBody>
      </p:sp>
      <p:sp>
        <p:nvSpPr>
          <p:cNvPr id="8" name="TextBox 7">
            <a:extLst>
              <a:ext uri="{FF2B5EF4-FFF2-40B4-BE49-F238E27FC236}">
                <a16:creationId xmlns:a16="http://schemas.microsoft.com/office/drawing/2014/main" id="{50970AAE-7B91-6F3D-6E5D-1AEAE6273309}"/>
              </a:ext>
            </a:extLst>
          </p:cNvPr>
          <p:cNvSpPr txBox="1"/>
          <p:nvPr/>
        </p:nvSpPr>
        <p:spPr>
          <a:xfrm>
            <a:off x="8337683" y="380878"/>
            <a:ext cx="2416047" cy="646331"/>
          </a:xfrm>
          <a:prstGeom prst="rect">
            <a:avLst/>
          </a:prstGeom>
          <a:solidFill>
            <a:srgbClr val="FFFFCC"/>
          </a:solidFill>
        </p:spPr>
        <p:txBody>
          <a:bodyPr wrap="none" rtlCol="0">
            <a:spAutoFit/>
          </a:bodyPr>
          <a:lstStyle/>
          <a:p>
            <a:pPr algn="ctr"/>
            <a:r>
              <a:rPr lang="en-US" dirty="0"/>
              <a:t>AGC FY24</a:t>
            </a:r>
          </a:p>
          <a:p>
            <a:pPr algn="ctr"/>
            <a:r>
              <a:rPr lang="en-US" dirty="0"/>
              <a:t>Overhead Rate - 59%</a:t>
            </a:r>
          </a:p>
        </p:txBody>
      </p:sp>
      <p:sp>
        <p:nvSpPr>
          <p:cNvPr id="5" name="TextBox 4">
            <a:extLst>
              <a:ext uri="{FF2B5EF4-FFF2-40B4-BE49-F238E27FC236}">
                <a16:creationId xmlns:a16="http://schemas.microsoft.com/office/drawing/2014/main" id="{ECDF02AF-421D-3799-6D58-505B747A8AC8}"/>
              </a:ext>
            </a:extLst>
          </p:cNvPr>
          <p:cNvSpPr txBox="1"/>
          <p:nvPr/>
        </p:nvSpPr>
        <p:spPr>
          <a:xfrm>
            <a:off x="6700331" y="1319282"/>
            <a:ext cx="4727911" cy="4909036"/>
          </a:xfrm>
          <a:prstGeom prst="rect">
            <a:avLst/>
          </a:prstGeom>
          <a:noFill/>
        </p:spPr>
        <p:txBody>
          <a:bodyPr wrap="square" rtlCol="0">
            <a:spAutoFit/>
          </a:bodyPr>
          <a:lstStyle/>
          <a:p>
            <a:pPr>
              <a:tabLst>
                <a:tab pos="1603375" algn="l"/>
                <a:tab pos="2116138" algn="r"/>
                <a:tab pos="2401888" algn="l"/>
              </a:tabLst>
            </a:pPr>
            <a:endParaRPr lang="en-US" sz="1200" dirty="0"/>
          </a:p>
          <a:p>
            <a:pPr algn="ctr">
              <a:tabLst>
                <a:tab pos="1603375" algn="l"/>
                <a:tab pos="2116138" algn="r"/>
                <a:tab pos="2401888" algn="l"/>
              </a:tabLst>
            </a:pPr>
            <a:r>
              <a:rPr lang="en-US" sz="1200" b="1" dirty="0"/>
              <a:t>AGC Hourly Rate Business Rules Methodology / Example </a:t>
            </a:r>
          </a:p>
          <a:p>
            <a:pPr>
              <a:tabLst>
                <a:tab pos="1603375" algn="l"/>
                <a:tab pos="2116138" algn="r"/>
                <a:tab pos="2401888" algn="l"/>
              </a:tabLst>
            </a:pPr>
            <a:endParaRPr lang="en-US" sz="1200" dirty="0"/>
          </a:p>
          <a:p>
            <a:pPr>
              <a:tabLst>
                <a:tab pos="1487488" algn="l"/>
                <a:tab pos="1998663" algn="r"/>
                <a:tab pos="2286000" algn="l"/>
              </a:tabLst>
            </a:pPr>
            <a:r>
              <a:rPr lang="en-US" sz="1200" dirty="0"/>
              <a:t>Base Hourly Rate	</a:t>
            </a:r>
            <a:r>
              <a:rPr lang="en-US" sz="1200" b="1" dirty="0"/>
              <a:t>$ 50.00</a:t>
            </a:r>
            <a:r>
              <a:rPr lang="en-US" sz="1200" dirty="0"/>
              <a:t>	 	- Basic pay and Locality pay</a:t>
            </a:r>
          </a:p>
          <a:p>
            <a:pPr>
              <a:tabLst>
                <a:tab pos="1487488" algn="l"/>
                <a:tab pos="1998663" algn="r"/>
                <a:tab pos="2286000" algn="l"/>
              </a:tabLst>
            </a:pPr>
            <a:endParaRPr lang="en-US" sz="1200" dirty="0"/>
          </a:p>
          <a:p>
            <a:pPr>
              <a:tabLst>
                <a:tab pos="1487488" algn="l"/>
                <a:tab pos="1998663" algn="r"/>
                <a:tab pos="2286000" algn="l"/>
              </a:tabLst>
            </a:pPr>
            <a:r>
              <a:rPr lang="en-US" sz="1200" dirty="0"/>
              <a:t>Effective Labor Rate 		</a:t>
            </a:r>
            <a:r>
              <a:rPr lang="en-US" sz="1200" dirty="0">
                <a:solidFill>
                  <a:srgbClr val="FF0000"/>
                </a:solidFill>
              </a:rPr>
              <a:t>57%</a:t>
            </a:r>
            <a:r>
              <a:rPr lang="en-US" sz="1200" dirty="0"/>
              <a:t>	- Applied to all AGC civilian labor </a:t>
            </a:r>
          </a:p>
          <a:p>
            <a:pPr>
              <a:tabLst>
                <a:tab pos="1487488" algn="l"/>
                <a:tab pos="1998663" algn="r"/>
                <a:tab pos="2286000" algn="l"/>
              </a:tabLst>
            </a:pPr>
            <a:endParaRPr lang="en-US" sz="1200" dirty="0"/>
          </a:p>
          <a:p>
            <a:pPr>
              <a:tabLst>
                <a:tab pos="1487488" algn="l"/>
                <a:tab pos="1998663" algn="r"/>
                <a:tab pos="2286000" algn="l"/>
              </a:tabLst>
            </a:pPr>
            <a:r>
              <a:rPr lang="en-US" sz="1200" dirty="0"/>
              <a:t>Effective Labor	</a:t>
            </a:r>
            <a:r>
              <a:rPr lang="en-US" sz="1200" b="1" dirty="0"/>
              <a:t>$	78.50</a:t>
            </a:r>
            <a:r>
              <a:rPr lang="en-US" sz="1200" dirty="0"/>
              <a:t>	- Government benefits and Fully</a:t>
            </a:r>
          </a:p>
          <a:p>
            <a:pPr>
              <a:tabLst>
                <a:tab pos="1487488" algn="l"/>
                <a:tab pos="1998663" algn="r"/>
                <a:tab pos="2286000" algn="l"/>
              </a:tabLst>
            </a:pPr>
            <a:r>
              <a:rPr lang="en-US" sz="1200" dirty="0"/>
              <a:t>  Hourly Rate			funded leave account</a:t>
            </a:r>
          </a:p>
          <a:p>
            <a:pPr>
              <a:tabLst>
                <a:tab pos="1487488" algn="l"/>
                <a:tab pos="1998663" algn="r"/>
                <a:tab pos="2286000" algn="l"/>
              </a:tabLst>
            </a:pPr>
            <a:endParaRPr lang="en-US" sz="1200" dirty="0"/>
          </a:p>
          <a:p>
            <a:pPr>
              <a:tabLst>
                <a:tab pos="1487488" algn="l"/>
                <a:tab pos="1998663" algn="r"/>
                <a:tab pos="2286000" algn="l"/>
              </a:tabLst>
            </a:pPr>
            <a:r>
              <a:rPr lang="en-US" sz="1200" dirty="0"/>
              <a:t>Overhead Rate		</a:t>
            </a:r>
            <a:r>
              <a:rPr lang="en-US" sz="1200" dirty="0">
                <a:solidFill>
                  <a:srgbClr val="FF0000"/>
                </a:solidFill>
              </a:rPr>
              <a:t>59%</a:t>
            </a:r>
            <a:r>
              <a:rPr lang="en-US" sz="1200" dirty="0"/>
              <a:t>	- Applied to productive hours for 			direct touch civilian labor </a:t>
            </a:r>
          </a:p>
          <a:p>
            <a:pPr>
              <a:tabLst>
                <a:tab pos="1487488" algn="l"/>
                <a:tab pos="1998663" algn="r"/>
                <a:tab pos="2286000" algn="l"/>
              </a:tabLst>
            </a:pPr>
            <a:r>
              <a:rPr lang="en-US" sz="1200" dirty="0"/>
              <a:t>			 </a:t>
            </a:r>
            <a:r>
              <a:rPr lang="en-US" sz="1100" dirty="0"/>
              <a:t> - Direct funded labor (Self-				  Reimbursement)  </a:t>
            </a:r>
          </a:p>
          <a:p>
            <a:pPr>
              <a:tabLst>
                <a:tab pos="1487488" algn="l"/>
                <a:tab pos="1998663" algn="r"/>
                <a:tab pos="2286000" algn="l"/>
              </a:tabLst>
            </a:pPr>
            <a:r>
              <a:rPr lang="en-US" sz="1100" dirty="0"/>
              <a:t>			  - Reimbursable funded labor</a:t>
            </a:r>
          </a:p>
          <a:p>
            <a:pPr>
              <a:tabLst>
                <a:tab pos="1487488" algn="l"/>
                <a:tab pos="1998663" algn="r"/>
                <a:tab pos="2286000" algn="l"/>
              </a:tabLst>
            </a:pPr>
            <a:r>
              <a:rPr lang="en-US" sz="1100" dirty="0"/>
              <a:t>			  (7600 agreement / project order)	</a:t>
            </a:r>
          </a:p>
          <a:p>
            <a:pPr>
              <a:tabLst>
                <a:tab pos="1487488" algn="l"/>
                <a:tab pos="1998663" algn="r"/>
                <a:tab pos="2286000" algn="l"/>
              </a:tabLst>
            </a:pPr>
            <a:r>
              <a:rPr lang="en-US" sz="1200" dirty="0"/>
              <a:t>Total Labor	</a:t>
            </a:r>
            <a:r>
              <a:rPr lang="en-US" sz="1200" b="1" dirty="0"/>
              <a:t>$	124.82</a:t>
            </a:r>
            <a:r>
              <a:rPr lang="en-US" sz="1200" dirty="0"/>
              <a:t>	- General &amp; Administrative and</a:t>
            </a:r>
          </a:p>
          <a:p>
            <a:pPr>
              <a:tabLst>
                <a:tab pos="1487488" algn="l"/>
                <a:tab pos="1998663" algn="r"/>
                <a:tab pos="2286000" algn="l"/>
              </a:tabLst>
            </a:pPr>
            <a:r>
              <a:rPr lang="en-US" sz="1200" dirty="0"/>
              <a:t>  Hourly Rate 			Departmental Overhead </a:t>
            </a:r>
          </a:p>
          <a:p>
            <a:pPr>
              <a:tabLst>
                <a:tab pos="1487488" algn="l"/>
                <a:tab pos="1998663" algn="r"/>
                <a:tab pos="2286000" algn="l"/>
              </a:tabLst>
            </a:pPr>
            <a:r>
              <a:rPr lang="en-US" sz="1200" dirty="0"/>
              <a:t> 			  </a:t>
            </a:r>
            <a:r>
              <a:rPr lang="en-US" sz="1100" dirty="0"/>
              <a:t>- Indirect labor  </a:t>
            </a:r>
          </a:p>
          <a:p>
            <a:pPr>
              <a:tabLst>
                <a:tab pos="1487488" algn="l"/>
                <a:tab pos="1998663" algn="r"/>
                <a:tab pos="2286000" algn="l"/>
              </a:tabLst>
            </a:pPr>
            <a:r>
              <a:rPr lang="en-US" sz="1100" dirty="0"/>
              <a:t>                                                              - Indirect non-labor 				                       - Departmental labor (not      </a:t>
            </a:r>
          </a:p>
          <a:p>
            <a:pPr>
              <a:tabLst>
                <a:tab pos="1487488" algn="l"/>
                <a:tab pos="1998663" algn="r"/>
                <a:tab pos="2286000" algn="l"/>
              </a:tabLst>
            </a:pPr>
            <a:r>
              <a:rPr lang="en-US" sz="1100" dirty="0"/>
              <a:t>                                                                attributable to project workload)</a:t>
            </a:r>
          </a:p>
          <a:p>
            <a:pPr>
              <a:tabLst>
                <a:tab pos="1487488" algn="l"/>
                <a:tab pos="1998663" algn="r"/>
                <a:tab pos="2286000" algn="l"/>
              </a:tabLst>
            </a:pPr>
            <a:r>
              <a:rPr lang="en-US" sz="1100" dirty="0"/>
              <a:t>	                       - Departmental non-labor (not      </a:t>
            </a:r>
          </a:p>
          <a:p>
            <a:pPr>
              <a:tabLst>
                <a:tab pos="1487488" algn="l"/>
                <a:tab pos="1998663" algn="r"/>
                <a:tab pos="2286000" algn="l"/>
              </a:tabLst>
            </a:pPr>
            <a:r>
              <a:rPr lang="en-US" sz="1100" dirty="0"/>
              <a:t>                                                                attributable to project workload)</a:t>
            </a:r>
          </a:p>
          <a:p>
            <a:pPr>
              <a:tabLst>
                <a:tab pos="1487488" algn="l"/>
                <a:tab pos="1998663" algn="r"/>
                <a:tab pos="2286000" algn="l"/>
              </a:tabLst>
            </a:pPr>
            <a:endParaRPr lang="en-US" sz="1100" dirty="0"/>
          </a:p>
        </p:txBody>
      </p:sp>
    </p:spTree>
    <p:extLst>
      <p:ext uri="{BB962C8B-B14F-4D97-AF65-F5344CB8AC3E}">
        <p14:creationId xmlns:p14="http://schemas.microsoft.com/office/powerpoint/2010/main" val="1612737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49210"/>
            <a:ext cx="7729728" cy="603527"/>
          </a:xfrm>
        </p:spPr>
        <p:txBody>
          <a:bodyPr>
            <a:normAutofit fontScale="90000"/>
          </a:bodyPr>
          <a:lstStyle/>
          <a:p>
            <a:r>
              <a:rPr lang="en-US" dirty="0"/>
              <a:t>DTTL Labor Rates</a:t>
            </a:r>
          </a:p>
        </p:txBody>
      </p:sp>
      <p:sp>
        <p:nvSpPr>
          <p:cNvPr id="3" name="Content Placeholder 2"/>
          <p:cNvSpPr>
            <a:spLocks noGrp="1"/>
          </p:cNvSpPr>
          <p:nvPr>
            <p:ph idx="1"/>
          </p:nvPr>
        </p:nvSpPr>
        <p:spPr>
          <a:xfrm>
            <a:off x="2130406" y="4771115"/>
            <a:ext cx="8441143" cy="653796"/>
          </a:xfrm>
        </p:spPr>
        <p:txBody>
          <a:bodyPr>
            <a:noAutofit/>
          </a:bodyPr>
          <a:lstStyle/>
          <a:p>
            <a:r>
              <a:rPr lang="en-US" sz="1600" dirty="0"/>
              <a:t>Average not burdened is based on Total DTTL/FTE </a:t>
            </a:r>
            <a:r>
              <a:rPr lang="en-US" sz="1200" dirty="0"/>
              <a:t>(FY23 ex. $27,268M/141 FTE’s= $193K)</a:t>
            </a:r>
          </a:p>
          <a:p>
            <a:r>
              <a:rPr lang="en-US" sz="1600" dirty="0"/>
              <a:t>Average burdened is based on Total DTTL + OH Rate/FTE </a:t>
            </a:r>
            <a:r>
              <a:rPr lang="en-US" sz="1200" dirty="0"/>
              <a:t>(FY23 ex. $27,268M+$16,989M/141 FTE’s= $314K)</a:t>
            </a:r>
          </a:p>
          <a:p>
            <a:r>
              <a:rPr lang="en-US" sz="1600" dirty="0"/>
              <a:t>Average Annual DTTLE FTE Cost (not hourly) </a:t>
            </a:r>
          </a:p>
          <a:p>
            <a:r>
              <a:rPr lang="en-US" sz="1600" dirty="0"/>
              <a:t>FY24 decrease is due to additional FTE’s which means a slightly larger labor base to spread costs</a:t>
            </a:r>
          </a:p>
        </p:txBody>
      </p:sp>
      <p:sp>
        <p:nvSpPr>
          <p:cNvPr id="18" name="Slide Number Placeholder 17">
            <a:extLst>
              <a:ext uri="{FF2B5EF4-FFF2-40B4-BE49-F238E27FC236}">
                <a16:creationId xmlns:a16="http://schemas.microsoft.com/office/drawing/2014/main" id="{C3B279DD-8887-3306-129A-F95CC648712A}"/>
              </a:ext>
            </a:extLst>
          </p:cNvPr>
          <p:cNvSpPr>
            <a:spLocks noGrp="1"/>
          </p:cNvSpPr>
          <p:nvPr>
            <p:ph type="sldNum" sz="quarter" idx="12"/>
          </p:nvPr>
        </p:nvSpPr>
        <p:spPr/>
        <p:txBody>
          <a:bodyPr/>
          <a:lstStyle/>
          <a:p>
            <a:fld id="{6886C444-9211-4A2A-B91F-660A8EEB09AF}" type="slidenum">
              <a:rPr lang="en-US" smtClean="0"/>
              <a:t>3</a:t>
            </a:fld>
            <a:endParaRPr lang="en-US"/>
          </a:p>
        </p:txBody>
      </p:sp>
      <p:graphicFrame>
        <p:nvGraphicFramePr>
          <p:cNvPr id="7" name="Object 6">
            <a:extLst>
              <a:ext uri="{FF2B5EF4-FFF2-40B4-BE49-F238E27FC236}">
                <a16:creationId xmlns:a16="http://schemas.microsoft.com/office/drawing/2014/main" id="{D6CB7FA8-4E8A-4DA7-48F4-42B5B5927821}"/>
              </a:ext>
            </a:extLst>
          </p:cNvPr>
          <p:cNvGraphicFramePr>
            <a:graphicFrameLocks noChangeAspect="1"/>
          </p:cNvGraphicFramePr>
          <p:nvPr>
            <p:extLst>
              <p:ext uri="{D42A27DB-BD31-4B8C-83A1-F6EECF244321}">
                <p14:modId xmlns:p14="http://schemas.microsoft.com/office/powerpoint/2010/main" val="844518953"/>
              </p:ext>
            </p:extLst>
          </p:nvPr>
        </p:nvGraphicFramePr>
        <p:xfrm>
          <a:off x="2967038" y="1878013"/>
          <a:ext cx="6257925" cy="1674812"/>
        </p:xfrm>
        <a:graphic>
          <a:graphicData uri="http://schemas.openxmlformats.org/presentationml/2006/ole">
            <mc:AlternateContent xmlns:mc="http://schemas.openxmlformats.org/markup-compatibility/2006">
              <mc:Choice xmlns:v="urn:schemas-microsoft-com:vml" Requires="v">
                <p:oleObj spid="_x0000_s2051" name="Worksheet" r:id="rId4" imgW="4057606" imgH="1085850" progId="Excel.Sheet.12">
                  <p:embed/>
                </p:oleObj>
              </mc:Choice>
              <mc:Fallback>
                <p:oleObj name="Worksheet" r:id="rId4" imgW="4057606" imgH="1085850" progId="Excel.Sheet.12">
                  <p:embed/>
                  <p:pic>
                    <p:nvPicPr>
                      <p:cNvPr id="7" name="Object 6">
                        <a:extLst>
                          <a:ext uri="{FF2B5EF4-FFF2-40B4-BE49-F238E27FC236}">
                            <a16:creationId xmlns:a16="http://schemas.microsoft.com/office/drawing/2014/main" id="{D6CB7FA8-4E8A-4DA7-48F4-42B5B5927821}"/>
                          </a:ext>
                        </a:extLst>
                      </p:cNvPr>
                      <p:cNvPicPr/>
                      <p:nvPr/>
                    </p:nvPicPr>
                    <p:blipFill>
                      <a:blip r:embed="rId5"/>
                      <a:stretch>
                        <a:fillRect/>
                      </a:stretch>
                    </p:blipFill>
                    <p:spPr>
                      <a:xfrm>
                        <a:off x="2967038" y="1878013"/>
                        <a:ext cx="6257925" cy="1674812"/>
                      </a:xfrm>
                      <a:prstGeom prst="rect">
                        <a:avLst/>
                      </a:prstGeom>
                    </p:spPr>
                  </p:pic>
                </p:oleObj>
              </mc:Fallback>
            </mc:AlternateContent>
          </a:graphicData>
        </a:graphic>
      </p:graphicFrame>
    </p:spTree>
    <p:extLst>
      <p:ext uri="{BB962C8B-B14F-4D97-AF65-F5344CB8AC3E}">
        <p14:creationId xmlns:p14="http://schemas.microsoft.com/office/powerpoint/2010/main" val="255043155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Content Templates">
  <a:themeElements>
    <a:clrScheme name="USACE">
      <a:dk1>
        <a:srgbClr val="000000"/>
      </a:dk1>
      <a:lt1>
        <a:srgbClr val="83847A"/>
      </a:lt1>
      <a:dk2>
        <a:srgbClr val="FFFFFF"/>
      </a:dk2>
      <a:lt2>
        <a:srgbClr val="A3A3A3"/>
      </a:lt2>
      <a:accent1>
        <a:srgbClr val="82786F"/>
      </a:accent1>
      <a:accent2>
        <a:srgbClr val="6E8778"/>
      </a:accent2>
      <a:accent3>
        <a:srgbClr val="705C38"/>
      </a:accent3>
      <a:accent4>
        <a:srgbClr val="3E6682"/>
      </a:accent4>
      <a:accent5>
        <a:srgbClr val="663830"/>
      </a:accent5>
      <a:accent6>
        <a:srgbClr val="DF1F2E"/>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4D202EBB-725C-4C87-B90A-DB065ED0BBF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0c812102-ad86-471c-9c40-94698278b781">WSXRXM7A6WXE-452872185-38033</_dlc_DocId>
    <lcf76f155ced4ddcb4097134ff3c332f xmlns="c5b3eb30-7da2-439c-bd78-fa51a10442c6">
      <Terms xmlns="http://schemas.microsoft.com/office/infopath/2007/PartnerControls"/>
    </lcf76f155ced4ddcb4097134ff3c332f>
    <TaxCatchAll xmlns="0c812102-ad86-471c-9c40-94698278b781" xsi:nil="true"/>
    <TaxKeywordTaxHTField xmlns="0c812102-ad86-471c-9c40-94698278b781">
      <Terms xmlns="http://schemas.microsoft.com/office/infopath/2007/PartnerControls"/>
    </TaxKeywordTaxHTField>
    <NUMBER xmlns="c5b3eb30-7da2-439c-bd78-fa51a10442c6">1</NUMBER>
    <_ip_UnifiedCompliancePolicyUIAction xmlns="http://schemas.microsoft.com/sharepoint/v3" xsi:nil="true"/>
    <_dlc_DocIdUrl xmlns="0c812102-ad86-471c-9c40-94698278b781">
      <Url>https://armyeitaas.sharepoint-mil.us/teams/brat.g8.hq.devcom.afc/_layouts/15/DocIdRedir.aspx?ID=WSXRXM7A6WXE-452872185-38033</Url>
      <Description>WSXRXM7A6WXE-452872185-38033</Description>
    </_dlc_DocIdUrl>
    <_ip_UnifiedCompliancePolicyProperties xmlns="http://schemas.microsoft.com/sharepoint/v3"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3E7F6283AD98504AA2FAFA108BC0F382" ma:contentTypeVersion="17" ma:contentTypeDescription="Create a new document." ma:contentTypeScope="" ma:versionID="2cf973498492bc347b65e8a315722b04">
  <xsd:schema xmlns:xsd="http://www.w3.org/2001/XMLSchema" xmlns:xs="http://www.w3.org/2001/XMLSchema" xmlns:p="http://schemas.microsoft.com/office/2006/metadata/properties" xmlns:ns1="http://schemas.microsoft.com/sharepoint/v3" xmlns:ns2="c5b3eb30-7da2-439c-bd78-fa51a10442c6" xmlns:ns3="0c812102-ad86-471c-9c40-94698278b781" targetNamespace="http://schemas.microsoft.com/office/2006/metadata/properties" ma:root="true" ma:fieldsID="7bfa9ad0d75c92f717806dbbb4a48cd5" ns1:_="" ns2:_="" ns3:_="">
    <xsd:import namespace="http://schemas.microsoft.com/sharepoint/v3"/>
    <xsd:import namespace="c5b3eb30-7da2-439c-bd78-fa51a10442c6"/>
    <xsd:import namespace="0c812102-ad86-471c-9c40-94698278b7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NUMBER" minOccurs="0"/>
                <xsd:element ref="ns2:MediaLengthInSeconds" minOccurs="0"/>
                <xsd:element ref="ns3:TaxKeywordTaxHTField" minOccurs="0"/>
                <xsd:element ref="ns3:_dlc_DocId" minOccurs="0"/>
                <xsd:element ref="ns3:_dlc_DocIdUrl" minOccurs="0"/>
                <xsd:element ref="ns3:_dlc_DocIdPersistId"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6" nillable="true" ma:displayName="Unified Compliance Policy Properties" ma:hidden="true" ma:internalName="_ip_UnifiedCompliancePolicyProperties">
      <xsd:simpleType>
        <xsd:restriction base="dms:Note"/>
      </xsd:simpleType>
    </xsd:element>
    <xsd:element name="_ip_UnifiedCompliancePolicyUIAction" ma:index="2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b3eb30-7da2-439c-bd78-fa51a10442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NUMBER" ma:index="19" nillable="true" ma:displayName="NUMBER" ma:decimals="1" ma:default="1" ma:format="Dropdown" ma:internalName="NUMBER" ma:percentage="FALSE">
      <xsd:simpleType>
        <xsd:restriction base="dms:Number"/>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c812102-ad86-471c-9c40-94698278b7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556dfce-e3a2-4edc-8771-cd88785fcab0}" ma:internalName="TaxCatchAll" ma:showField="CatchAllData" ma:web="0c812102-ad86-471c-9c40-94698278b781">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KeywordTaxHTField" ma:index="22" nillable="true" ma:taxonomy="true" ma:internalName="TaxKeywordTaxHTField" ma:taxonomyFieldName="TaxKeyword" ma:displayName="Enterprise Keywords" ma:fieldId="{23f27201-bee3-471e-b2e7-b64fd8b7ca38}" ma:taxonomyMulti="true" ma:sspId="cc874fec-6985-468d-9a86-0194f6fd86dc" ma:termSetId="00000000-0000-0000-0000-000000000000" ma:anchorId="00000000-0000-0000-0000-000000000000" ma:open="true" ma:isKeyword="true">
      <xsd:complexType>
        <xsd:sequence>
          <xsd:element ref="pc:Terms" minOccurs="0" maxOccurs="1"/>
        </xsd:sequence>
      </xsd:complexType>
    </xsd:element>
    <xsd:element name="_dlc_DocId" ma:index="23" nillable="true" ma:displayName="Document ID Value" ma:description="The value of the document ID assigned to this item." ma:indexed="true" ma:internalName="_dlc_DocId" ma:readOnly="true">
      <xsd:simpleType>
        <xsd:restriction base="dms:Text"/>
      </xsd:simpleType>
    </xsd:element>
    <xsd:element name="_dlc_DocIdUrl" ma:index="2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831479-FA17-45CE-BDE4-067FD56CA10D}">
  <ds:schemaRefs>
    <ds:schemaRef ds:uri="http://schemas.microsoft.com/sharepoint/events"/>
  </ds:schemaRefs>
</ds:datastoreItem>
</file>

<file path=customXml/itemProps2.xml><?xml version="1.0" encoding="utf-8"?>
<ds:datastoreItem xmlns:ds="http://schemas.openxmlformats.org/officeDocument/2006/customXml" ds:itemID="{8D410AA0-9975-42D9-BE49-E1E70DE08424}">
  <ds:schemaRefs>
    <ds:schemaRef ds:uri="http://schemas.microsoft.com/sharepoint/v3/contenttype/forms"/>
  </ds:schemaRefs>
</ds:datastoreItem>
</file>

<file path=customXml/itemProps3.xml><?xml version="1.0" encoding="utf-8"?>
<ds:datastoreItem xmlns:ds="http://schemas.openxmlformats.org/officeDocument/2006/customXml" ds:itemID="{06C5AD2B-243B-43BA-B5FF-95A2E9050188}">
  <ds:schemaRefs>
    <ds:schemaRef ds:uri="c5b3eb30-7da2-439c-bd78-fa51a10442c6"/>
    <ds:schemaRef ds:uri="http://schemas.openxmlformats.org/package/2006/metadata/core-properties"/>
    <ds:schemaRef ds:uri="http://purl.org/dc/terms/"/>
    <ds:schemaRef ds:uri="http://purl.org/dc/elements/1.1/"/>
    <ds:schemaRef ds:uri="0c812102-ad86-471c-9c40-94698278b781"/>
    <ds:schemaRef ds:uri="http://purl.org/dc/dcmitype/"/>
    <ds:schemaRef ds:uri="http://schemas.microsoft.com/office/2006/metadata/properties"/>
    <ds:schemaRef ds:uri="http://schemas.microsoft.com/office/2006/documentManagement/types"/>
    <ds:schemaRef ds:uri="http://schemas.microsoft.com/office/infopath/2007/PartnerControls"/>
    <ds:schemaRef ds:uri="http://schemas.microsoft.com/sharepoint/v3"/>
    <ds:schemaRef ds:uri="http://www.w3.org/XML/1998/namespace"/>
  </ds:schemaRefs>
</ds:datastoreItem>
</file>

<file path=customXml/itemProps4.xml><?xml version="1.0" encoding="utf-8"?>
<ds:datastoreItem xmlns:ds="http://schemas.openxmlformats.org/officeDocument/2006/customXml" ds:itemID="{5229C764-F650-471C-A7EF-D1C5BFDC12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5b3eb30-7da2-439c-bd78-fa51a10442c6"/>
    <ds:schemaRef ds:uri="0c812102-ad86-471c-9c40-94698278b7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TM10001115[[fn=Parcel]]</Template>
  <TotalTime>7086</TotalTime>
  <Words>383</Words>
  <Application>Microsoft Office PowerPoint</Application>
  <PresentationFormat>Widescreen</PresentationFormat>
  <Paragraphs>63</Paragraphs>
  <Slides>3</Slides>
  <Notes>3</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3</vt:i4>
      </vt:variant>
    </vt:vector>
  </HeadingPairs>
  <TitlesOfParts>
    <vt:vector size="9" baseType="lpstr">
      <vt:lpstr>Arial</vt:lpstr>
      <vt:lpstr>Calibri</vt:lpstr>
      <vt:lpstr>Gill Sans MT</vt:lpstr>
      <vt:lpstr>Parcel</vt:lpstr>
      <vt:lpstr>Content Templates</vt:lpstr>
      <vt:lpstr>Worksheet</vt:lpstr>
      <vt:lpstr>AGC RATE BOARD – 2024</vt:lpstr>
      <vt:lpstr>Overhead Rate methodology</vt:lpstr>
      <vt:lpstr>DTTL Labor Rates</vt:lpstr>
    </vt:vector>
  </TitlesOfParts>
  <Company>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Rate Board Slide Template</dc:title>
  <dc:creator>Latham, Michaela D CIV USARMY HQDA ASA FM (USA)</dc:creator>
  <cp:lastModifiedBy>Browning, Michaela D CIV USARMY HQDA ASA FM (USA)</cp:lastModifiedBy>
  <cp:revision>220</cp:revision>
  <cp:lastPrinted>2023-08-30T19:24:03Z</cp:lastPrinted>
  <dcterms:created xsi:type="dcterms:W3CDTF">2021-06-07T17:24:29Z</dcterms:created>
  <dcterms:modified xsi:type="dcterms:W3CDTF">2023-11-13T18:14:31Z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ContentTypeId">
    <vt:lpwstr>0x0101003E7F6283AD98504AA2FAFA108BC0F382</vt:lpwstr>
  </property>
  <property fmtid="{D5CDD505-2E9C-101B-9397-08002B2CF9AE}" pid="4" name="_dlc_DocIdItemGuid">
    <vt:lpwstr>e1a7c398-f146-48f0-96d3-ee6d5efc8105</vt:lpwstr>
  </property>
  <property fmtid="{D5CDD505-2E9C-101B-9397-08002B2CF9AE}" pid="5" name="MediaServiceImageTags">
    <vt:lpwstr/>
  </property>
</Properties>
</file>