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4"/>
  </p:notesMasterIdLst>
  <p:handoutMasterIdLst>
    <p:handoutMasterId r:id="rId15"/>
  </p:handoutMasterIdLst>
  <p:sldIdLst>
    <p:sldId id="261" r:id="rId6"/>
    <p:sldId id="286" r:id="rId7"/>
    <p:sldId id="319" r:id="rId8"/>
    <p:sldId id="304" r:id="rId9"/>
    <p:sldId id="323" r:id="rId10"/>
    <p:sldId id="318" r:id="rId11"/>
    <p:sldId id="324" r:id="rId12"/>
    <p:sldId id="325"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400"/>
    <a:srgbClr val="006600"/>
    <a:srgbClr val="DF1F2E"/>
    <a:srgbClr val="C8C8C8"/>
    <a:srgbClr val="FF6600"/>
    <a:srgbClr val="D9D9D9"/>
    <a:srgbClr val="FFCC66"/>
    <a:srgbClr val="6E9678"/>
    <a:srgbClr val="8B01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4736" autoAdjust="0"/>
  </p:normalViewPr>
  <p:slideViewPr>
    <p:cSldViewPr snapToGrid="0">
      <p:cViewPr varScale="1">
        <p:scale>
          <a:sx n="85" d="100"/>
          <a:sy n="85" d="100"/>
        </p:scale>
        <p:origin x="1458" y="84"/>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780"/>
          </a:xfrm>
          <a:prstGeom prst="rect">
            <a:avLst/>
          </a:prstGeom>
        </p:spPr>
        <p:txBody>
          <a:bodyPr vert="horz" lIns="93937" tIns="46968" rIns="93937"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2" cy="469780"/>
          </a:xfrm>
          <a:prstGeom prst="rect">
            <a:avLst/>
          </a:prstGeom>
        </p:spPr>
        <p:txBody>
          <a:bodyPr vert="horz" lIns="93937" tIns="46968" rIns="93937" bIns="46968" rtlCol="0"/>
          <a:lstStyle>
            <a:lvl1pPr algn="r">
              <a:defRPr sz="1200"/>
            </a:lvl1pPr>
          </a:lstStyle>
          <a:p>
            <a:fld id="{52CF3383-DF08-4C90-8557-22EF3027DD43}" type="datetimeFigureOut">
              <a:rPr lang="en-US" smtClean="0"/>
              <a:t>8/24/2022</a:t>
            </a:fld>
            <a:endParaRPr lang="en-US"/>
          </a:p>
        </p:txBody>
      </p:sp>
      <p:sp>
        <p:nvSpPr>
          <p:cNvPr id="4" name="Footer Placeholder 3"/>
          <p:cNvSpPr>
            <a:spLocks noGrp="1"/>
          </p:cNvSpPr>
          <p:nvPr>
            <p:ph type="ftr" sz="quarter" idx="2"/>
          </p:nvPr>
        </p:nvSpPr>
        <p:spPr>
          <a:xfrm>
            <a:off x="1" y="8893297"/>
            <a:ext cx="3066732" cy="469779"/>
          </a:xfrm>
          <a:prstGeom prst="rect">
            <a:avLst/>
          </a:prstGeom>
        </p:spPr>
        <p:txBody>
          <a:bodyPr vert="horz" lIns="93937" tIns="46968" rIns="93937" bIns="46968"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780"/>
          </a:xfrm>
          <a:prstGeom prst="rect">
            <a:avLst/>
          </a:prstGeom>
        </p:spPr>
        <p:txBody>
          <a:bodyPr vert="horz" lIns="93937" tIns="46968" rIns="93937" bIns="46968" rtlCol="0"/>
          <a:lstStyle>
            <a:lvl1pPr algn="l">
              <a:defRPr sz="1200"/>
            </a:lvl1pPr>
          </a:lstStyle>
          <a:p>
            <a:endParaRPr lang="en-US"/>
          </a:p>
        </p:txBody>
      </p:sp>
      <p:sp>
        <p:nvSpPr>
          <p:cNvPr id="3" name="Date Placeholder 2"/>
          <p:cNvSpPr>
            <a:spLocks noGrp="1"/>
          </p:cNvSpPr>
          <p:nvPr>
            <p:ph type="dt" idx="1"/>
          </p:nvPr>
        </p:nvSpPr>
        <p:spPr>
          <a:xfrm>
            <a:off x="4008705" y="0"/>
            <a:ext cx="3066732" cy="469780"/>
          </a:xfrm>
          <a:prstGeom prst="rect">
            <a:avLst/>
          </a:prstGeom>
        </p:spPr>
        <p:txBody>
          <a:bodyPr vert="horz" lIns="93937" tIns="46968" rIns="93937" bIns="46968" rtlCol="0"/>
          <a:lstStyle>
            <a:lvl1pPr algn="r">
              <a:defRPr sz="1200"/>
            </a:lvl1pPr>
          </a:lstStyle>
          <a:p>
            <a:fld id="{D7D16557-6E8E-4D95-8DF3-2DE1590C714A}" type="datetimeFigureOut">
              <a:rPr lang="en-US" smtClean="0"/>
              <a:t>8/24/2022</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7" tIns="46968" rIns="93937"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7" tIns="46968" rIns="93937"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2" cy="469779"/>
          </a:xfrm>
          <a:prstGeom prst="rect">
            <a:avLst/>
          </a:prstGeom>
        </p:spPr>
        <p:txBody>
          <a:bodyPr vert="horz" lIns="93937" tIns="46968" rIns="93937"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2" cy="469779"/>
          </a:xfrm>
          <a:prstGeom prst="rect">
            <a:avLst/>
          </a:prstGeom>
        </p:spPr>
        <p:txBody>
          <a:bodyPr vert="horz" lIns="93937" tIns="46968" rIns="93937" bIns="46968"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379888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22539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333333"/>
                </a:solidFill>
                <a:effectLst/>
                <a:latin typeface="CIDFont+F2"/>
              </a:rPr>
              <a:t>Capabilities: </a:t>
            </a:r>
          </a:p>
          <a:p>
            <a:pPr algn="l" fontAlgn="base"/>
            <a:r>
              <a:rPr lang="en-US" sz="1200" b="0" i="0" dirty="0">
                <a:solidFill>
                  <a:srgbClr val="333333"/>
                </a:solidFill>
                <a:effectLst/>
                <a:latin typeface="CIDFont+F2"/>
              </a:rPr>
              <a:t>1) The Army Geospatial Enterprise provides geospatial knowledge to the warfighter, as well as an understanding of the where and what of natural features, cultural features, and military capabilities. It is fundamental to the success of the Army.</a:t>
            </a:r>
          </a:p>
          <a:p>
            <a:pPr algn="l" fontAlgn="base"/>
            <a:r>
              <a:rPr lang="en-US" sz="1200" b="0" i="0" dirty="0">
                <a:solidFill>
                  <a:srgbClr val="333333"/>
                </a:solidFill>
                <a:effectLst/>
                <a:latin typeface="CIDFont+F2"/>
              </a:rPr>
              <a:t>2) The Army Geospatial Enterprise is an integrated system of governance, technologies, policies, processes, standards, data and organizations that are focused on geospatial capabilities. It is not a specific organization or fielded system.</a:t>
            </a:r>
          </a:p>
          <a:p>
            <a:pPr algn="l" fontAlgn="base"/>
            <a:r>
              <a:rPr lang="en-US" sz="1200" b="0" i="0" dirty="0">
                <a:solidFill>
                  <a:srgbClr val="333333"/>
                </a:solidFill>
                <a:effectLst/>
                <a:latin typeface="CIDFont+F2"/>
              </a:rPr>
              <a:t>3) The Army Geospatial Enterprise addresses standardization, interoperability, and geospatial certification for the more than 100 Army systems that either create or consume geospatial data. Managing these systems is a challenge, given that there are over 80 software applications, 200 geospatial data standards, and 350 data formats.</a:t>
            </a:r>
          </a:p>
          <a:p>
            <a:pPr algn="l" fontAlgn="base"/>
            <a:r>
              <a:rPr lang="en-US" sz="1200" b="0" i="0" dirty="0">
                <a:solidFill>
                  <a:srgbClr val="333333"/>
                </a:solidFill>
                <a:effectLst/>
                <a:latin typeface="CIDFont+F2"/>
              </a:rPr>
              <a:t>4) The Army Geospatial Enterprise improves mission planning, rehearsal, execution, modeling, simulation, and training for Army systems. It packs a punch by addressing location and situational awareness requirements, supporting the Army’s strategic goals of preventing conflict, shaping the environment, and winning decisively.</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328449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20790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133796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33507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43505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82766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8/24/2022</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8/24/2022</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tree in a parking lot&#10;&#10;Description automatically generated">
            <a:extLst>
              <a:ext uri="{FF2B5EF4-FFF2-40B4-BE49-F238E27FC236}">
                <a16:creationId xmlns:a16="http://schemas.microsoft.com/office/drawing/2014/main" id="{7A4B629B-1EC0-4B25-9024-CEE483EF846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6219825" y="265113"/>
            <a:ext cx="5705475" cy="6364287"/>
          </a:xfrm>
        </p:spPr>
      </p:pic>
      <p:sp>
        <p:nvSpPr>
          <p:cNvPr id="10" name="Title 9"/>
          <p:cNvSpPr>
            <a:spLocks noGrp="1"/>
          </p:cNvSpPr>
          <p:nvPr>
            <p:ph type="title"/>
          </p:nvPr>
        </p:nvSpPr>
        <p:spPr>
          <a:xfrm>
            <a:off x="266701" y="265872"/>
            <a:ext cx="5829300" cy="1671543"/>
          </a:xfrm>
        </p:spPr>
        <p:txBody>
          <a:bodyPr>
            <a:normAutofit/>
          </a:bodyPr>
          <a:lstStyle/>
          <a:p>
            <a:r>
              <a:rPr lang="en-US" dirty="0"/>
              <a:t>AGC RATE BOARD – 2023</a:t>
            </a:r>
          </a:p>
        </p:txBody>
      </p:sp>
      <p:sp>
        <p:nvSpPr>
          <p:cNvPr id="8" name="Text Placeholder 7"/>
          <p:cNvSpPr>
            <a:spLocks noGrp="1"/>
          </p:cNvSpPr>
          <p:nvPr>
            <p:ph type="body" sz="quarter" idx="15"/>
          </p:nvPr>
        </p:nvSpPr>
        <p:spPr>
          <a:xfrm>
            <a:off x="266700" y="1597053"/>
            <a:ext cx="5816600" cy="3307950"/>
          </a:xfrm>
        </p:spPr>
        <p:txBody>
          <a:bodyPr/>
          <a:lstStyle/>
          <a:p>
            <a:r>
              <a:rPr lang="en-US" b="1" dirty="0"/>
              <a:t>Audrey Bruun</a:t>
            </a:r>
            <a:endParaRPr lang="en-US" dirty="0"/>
          </a:p>
          <a:p>
            <a:r>
              <a:rPr lang="en-US" dirty="0"/>
              <a:t>Deputy Director</a:t>
            </a:r>
          </a:p>
          <a:p>
            <a:r>
              <a:rPr lang="en-US" dirty="0"/>
              <a:t>US Army Geospatial Center</a:t>
            </a:r>
          </a:p>
          <a:p>
            <a:endParaRPr lang="en-US" dirty="0"/>
          </a:p>
          <a:p>
            <a:r>
              <a:rPr lang="en-US" b="1" dirty="0"/>
              <a:t>Scott Fabian</a:t>
            </a:r>
            <a:endParaRPr lang="en-US" dirty="0"/>
          </a:p>
          <a:p>
            <a:r>
              <a:rPr lang="en-US" dirty="0"/>
              <a:t>Directorate of Resource Management</a:t>
            </a:r>
          </a:p>
          <a:p>
            <a:r>
              <a:rPr lang="en-US" dirty="0">
                <a:effectLst/>
                <a:latin typeface="+mn-lt"/>
                <a:ea typeface="Calibri" panose="020F0502020204030204" pitchFamily="34" charset="0"/>
              </a:rPr>
              <a:t>Chief, Program &amp; Budget Division</a:t>
            </a:r>
          </a:p>
          <a:p>
            <a:r>
              <a:rPr lang="en-US" dirty="0"/>
              <a:t>Headquarters US Army Corps of Engineers </a:t>
            </a:r>
          </a:p>
          <a:p>
            <a:endParaRPr lang="en-US" dirty="0"/>
          </a:p>
          <a:p>
            <a:r>
              <a:rPr lang="en-US" b="1" dirty="0"/>
              <a:t>Thurs, 25 August 2022</a:t>
            </a:r>
          </a:p>
          <a:p>
            <a:r>
              <a:rPr lang="en-US" b="1" dirty="0"/>
              <a:t>1530-1630</a:t>
            </a:r>
          </a:p>
        </p:txBody>
      </p:sp>
      <p:pic>
        <p:nvPicPr>
          <p:cNvPr id="16" name="Picture 15" descr="A close up of a sign&#10;&#10;Description automatically generated">
            <a:extLst>
              <a:ext uri="{FF2B5EF4-FFF2-40B4-BE49-F238E27FC236}">
                <a16:creationId xmlns:a16="http://schemas.microsoft.com/office/drawing/2014/main" id="{7A8730CF-5F34-4BE0-898A-88E788DED6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2610" y="3644273"/>
            <a:ext cx="3125893" cy="3125893"/>
          </a:xfrm>
          <a:prstGeom prst="rect">
            <a:avLst/>
          </a:prstGeom>
        </p:spPr>
      </p:pic>
      <p:sp>
        <p:nvSpPr>
          <p:cNvPr id="9" name="TextBox 8">
            <a:extLst>
              <a:ext uri="{FF2B5EF4-FFF2-40B4-BE49-F238E27FC236}">
                <a16:creationId xmlns:a16="http://schemas.microsoft.com/office/drawing/2014/main" id="{7B0FB19A-FBC5-4A3B-8611-39CF8DBB7F17}"/>
              </a:ext>
            </a:extLst>
          </p:cNvPr>
          <p:cNvSpPr txBox="1"/>
          <p:nvPr/>
        </p:nvSpPr>
        <p:spPr>
          <a:xfrm>
            <a:off x="134281" y="5321603"/>
            <a:ext cx="6094140" cy="215444"/>
          </a:xfrm>
          <a:prstGeom prst="rect">
            <a:avLst/>
          </a:prstGeom>
          <a:noFill/>
        </p:spPr>
        <p:txBody>
          <a:bodyPr wrap="square">
            <a:spAutoFit/>
          </a:bodyPr>
          <a:lstStyle/>
          <a:p>
            <a:r>
              <a:rPr lang="en-US" sz="800" dirty="0"/>
              <a:t>2022-08-15 - AGC Rate Board v1-RC-RB</a:t>
            </a:r>
          </a:p>
        </p:txBody>
      </p:sp>
    </p:spTree>
    <p:extLst>
      <p:ext uri="{BB962C8B-B14F-4D97-AF65-F5344CB8AC3E}">
        <p14:creationId xmlns:p14="http://schemas.microsoft.com/office/powerpoint/2010/main" val="361541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Integration</a:t>
            </a:r>
          </a:p>
        </p:txBody>
      </p:sp>
      <p:sp>
        <p:nvSpPr>
          <p:cNvPr id="22" name="Rectangle 4"/>
          <p:cNvSpPr>
            <a:spLocks noChangeArrowheads="1"/>
          </p:cNvSpPr>
          <p:nvPr/>
        </p:nvSpPr>
        <p:spPr bwMode="auto">
          <a:xfrm>
            <a:off x="881276" y="930226"/>
            <a:ext cx="5014384" cy="488880"/>
          </a:xfrm>
          <a:prstGeom prst="rect">
            <a:avLst/>
          </a:prstGeom>
          <a:noFill/>
          <a:ln w="9525" cap="flat" cmpd="sng">
            <a:noFill/>
            <a:prstDash val="solid"/>
            <a:miter lim="800000"/>
            <a:headEnd/>
            <a:tailEnd/>
          </a:ln>
          <a:effectLst/>
        </p:spPr>
        <p:txBody>
          <a:bodyPr wrap="square" lIns="0" tIns="89676" rIns="0" bIns="89676" anchor="ctr" anchorCtr="1">
            <a:spAutoFit/>
          </a:bodyPr>
          <a:lstStyle/>
          <a:p>
            <a:pPr algn="ctr" eaLnBrk="0" fontAlgn="auto" hangingPunct="0">
              <a:spcBef>
                <a:spcPts val="0"/>
              </a:spcBef>
              <a:spcAft>
                <a:spcPts val="0"/>
              </a:spcAft>
              <a:defRPr/>
            </a:pPr>
            <a:r>
              <a:rPr lang="en-US" sz="2000" b="1" dirty="0">
                <a:solidFill>
                  <a:srgbClr val="DF1F2E"/>
                </a:solidFill>
                <a:effectLst>
                  <a:outerShdw blurRad="38100" dist="38100" dir="2700000" algn="tl">
                    <a:srgbClr val="000000">
                      <a:alpha val="43137"/>
                    </a:srgbClr>
                  </a:outerShdw>
                </a:effectLst>
                <a:latin typeface="Arial" pitchFamily="34" charset="0"/>
                <a:cs typeface="Arial" pitchFamily="34" charset="0"/>
              </a:rPr>
              <a:t>Multiple Roles of the Chief of Engineers</a:t>
            </a:r>
          </a:p>
        </p:txBody>
      </p:sp>
      <p:grpSp>
        <p:nvGrpSpPr>
          <p:cNvPr id="5" name="Group 4">
            <a:extLst>
              <a:ext uri="{FF2B5EF4-FFF2-40B4-BE49-F238E27FC236}">
                <a16:creationId xmlns:a16="http://schemas.microsoft.com/office/drawing/2014/main" id="{09082A77-B754-4B24-894A-3EA5479C5315}"/>
              </a:ext>
            </a:extLst>
          </p:cNvPr>
          <p:cNvGrpSpPr/>
          <p:nvPr/>
        </p:nvGrpSpPr>
        <p:grpSpPr>
          <a:xfrm>
            <a:off x="2128472" y="3952353"/>
            <a:ext cx="2528856" cy="2459762"/>
            <a:chOff x="4679770" y="3952353"/>
            <a:chExt cx="2528856" cy="2459762"/>
          </a:xfrm>
        </p:grpSpPr>
        <p:sp>
          <p:nvSpPr>
            <p:cNvPr id="10" name="Pentagon 9"/>
            <p:cNvSpPr/>
            <p:nvPr/>
          </p:nvSpPr>
          <p:spPr>
            <a:xfrm rot="5400000">
              <a:off x="4714317" y="3917806"/>
              <a:ext cx="2459762" cy="2528856"/>
            </a:xfrm>
            <a:prstGeom prst="homePlate">
              <a:avLst/>
            </a:prstGeom>
            <a:blipFill>
              <a:blip r:embed="rId3" cstate="email">
                <a:lum bright="50000" contrast="-50000"/>
                <a:extLst>
                  <a:ext uri="{28A0092B-C50C-407E-A947-70E740481C1C}">
                    <a14:useLocalDpi xmlns:a14="http://schemas.microsoft.com/office/drawing/2010/main"/>
                  </a:ext>
                </a:extLst>
              </a:blip>
              <a:stretch>
                <a:fillRect/>
              </a:stretch>
            </a:blipFill>
            <a:ln w="38100">
              <a:solidFill>
                <a:schemeClr val="accent3">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55" tIns="44829" rIns="89655" bIns="44829" anchor="ctr"/>
            <a:lstStyle/>
            <a:p>
              <a:pPr algn="ctr" fontAlgn="auto">
                <a:spcBef>
                  <a:spcPts val="0"/>
                </a:spcBef>
                <a:spcAft>
                  <a:spcPts val="0"/>
                </a:spcAft>
                <a:defRPr/>
              </a:pPr>
              <a:endParaRPr lang="en-US" b="1" dirty="0"/>
            </a:p>
          </p:txBody>
        </p:sp>
        <p:grpSp>
          <p:nvGrpSpPr>
            <p:cNvPr id="28" name="Group 359"/>
            <p:cNvGrpSpPr/>
            <p:nvPr/>
          </p:nvGrpSpPr>
          <p:grpSpPr>
            <a:xfrm>
              <a:off x="4697119" y="4170504"/>
              <a:ext cx="2485324" cy="1465420"/>
              <a:chOff x="3287745" y="4012631"/>
              <a:chExt cx="2560637" cy="1465420"/>
            </a:xfrm>
          </p:grpSpPr>
          <p:sp>
            <p:nvSpPr>
              <p:cNvPr id="29" name="Text Box 2"/>
              <p:cNvSpPr txBox="1">
                <a:spLocks noChangeArrowheads="1"/>
              </p:cNvSpPr>
              <p:nvPr/>
            </p:nvSpPr>
            <p:spPr bwMode="auto">
              <a:xfrm>
                <a:off x="3287745" y="4012631"/>
                <a:ext cx="2560637" cy="606344"/>
              </a:xfrm>
              <a:prstGeom prst="rect">
                <a:avLst/>
              </a:prstGeom>
              <a:noFill/>
              <a:ln w="57150" cmpd="thinThick">
                <a:noFill/>
                <a:miter lim="800000"/>
                <a:headEnd/>
                <a:tailEnd/>
              </a:ln>
            </p:spPr>
            <p:txBody>
              <a:bodyPr wrap="square" lIns="80475" tIns="40239" rIns="80475" bIns="40239">
                <a:spAutoFit/>
              </a:bodyPr>
              <a:lstStyle/>
              <a:p>
                <a:pPr algn="ctr" eaLnBrk="0" fontAlgn="auto" hangingPunct="0">
                  <a:spcBef>
                    <a:spcPts val="0"/>
                  </a:spcBef>
                  <a:spcAft>
                    <a:spcPts val="0"/>
                  </a:spcAft>
                  <a:defRPr/>
                </a:pPr>
                <a:r>
                  <a:rPr lang="en-US" sz="2000" b="1" dirty="0">
                    <a:latin typeface="Arial" pitchFamily="34" charset="0"/>
                    <a:cs typeface="Arial" pitchFamily="34" charset="0"/>
                  </a:rPr>
                  <a:t>Chief of Branch</a:t>
                </a:r>
              </a:p>
              <a:p>
                <a:pPr algn="ctr" eaLnBrk="0" fontAlgn="auto" hangingPunct="0">
                  <a:spcBef>
                    <a:spcPts val="0"/>
                  </a:spcBef>
                  <a:spcAft>
                    <a:spcPts val="0"/>
                  </a:spcAft>
                  <a:defRPr/>
                </a:pPr>
                <a:r>
                  <a:rPr lang="en-US" sz="1400" b="1" dirty="0">
                    <a:latin typeface="Arial" pitchFamily="34" charset="0"/>
                    <a:cs typeface="Arial" pitchFamily="34" charset="0"/>
                  </a:rPr>
                  <a:t>Engineer</a:t>
                </a:r>
              </a:p>
            </p:txBody>
          </p:sp>
          <p:grpSp>
            <p:nvGrpSpPr>
              <p:cNvPr id="30" name="Group 1106"/>
              <p:cNvGrpSpPr/>
              <p:nvPr/>
            </p:nvGrpSpPr>
            <p:grpSpPr>
              <a:xfrm>
                <a:off x="3973561" y="4770260"/>
                <a:ext cx="1188976" cy="707791"/>
                <a:chOff x="3881469" y="4901805"/>
                <a:chExt cx="1188976" cy="707791"/>
              </a:xfrm>
              <a:effectLst>
                <a:outerShdw blurRad="63500" sx="102000" sy="102000" algn="ctr" rotWithShape="0">
                  <a:prstClr val="black">
                    <a:alpha val="40000"/>
                  </a:prstClr>
                </a:outerShdw>
              </a:effectLst>
            </p:grpSpPr>
            <p:sp>
              <p:nvSpPr>
                <p:cNvPr id="31" name="Freeform 30"/>
                <p:cNvSpPr/>
                <p:nvPr/>
              </p:nvSpPr>
              <p:spPr>
                <a:xfrm>
                  <a:off x="4608115" y="5233047"/>
                  <a:ext cx="170140" cy="53567"/>
                </a:xfrm>
                <a:custGeom>
                  <a:avLst/>
                  <a:gdLst>
                    <a:gd name="connsiteX0" fmla="*/ 0 w 2355056"/>
                    <a:gd name="connsiteY0" fmla="*/ 376238 h 378619"/>
                    <a:gd name="connsiteX1" fmla="*/ 0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77189 w 2355056"/>
                    <a:gd name="connsiteY1" fmla="*/ 80963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989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76530 w 2354397"/>
                    <a:gd name="connsiteY0" fmla="*/ 338138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76530 w 2354397"/>
                    <a:gd name="connsiteY16" fmla="*/ 338138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06826 w 2354397"/>
                    <a:gd name="connsiteY15" fmla="*/ 335825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1962 w 2354397"/>
                    <a:gd name="connsiteY15" fmla="*/ 378550 h 378619"/>
                    <a:gd name="connsiteX16" fmla="*/ 330 w 2354397"/>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275762 w 2352774"/>
                    <a:gd name="connsiteY14" fmla="*/ 41924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918184 w 2352774"/>
                    <a:gd name="connsiteY13" fmla="*/ 71541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3098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765012 w 2352774"/>
                    <a:gd name="connsiteY12" fmla="*/ 202397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627166 w 2352774"/>
                    <a:gd name="connsiteY11" fmla="*/ 200128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10991 w 2352774"/>
                    <a:gd name="connsiteY10" fmla="*/ 41924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460985 w 2352774"/>
                    <a:gd name="connsiteY10" fmla="*/ 46687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92878 w 2352774"/>
                    <a:gd name="connsiteY9" fmla="*/ 41924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291891 w 2352774"/>
                    <a:gd name="connsiteY8" fmla="*/ 192985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65673 w 2352774"/>
                    <a:gd name="connsiteY7" fmla="*/ 190603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970423 w 2352774"/>
                    <a:gd name="connsiteY6" fmla="*/ 73922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41810 w 2352774"/>
                    <a:gd name="connsiteY5" fmla="*/ 41924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758467 w 2352774"/>
                    <a:gd name="connsiteY4" fmla="*/ 195365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553152 w 2352774"/>
                    <a:gd name="connsiteY3" fmla="*/ 23098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55726 w 2352774"/>
                    <a:gd name="connsiteY2" fmla="*/ 41924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41924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59541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1962"/>
                    <a:gd name="connsiteY0" fmla="*/ 378619 h 378619"/>
                    <a:gd name="connsiteX1" fmla="*/ 330 w 2351962"/>
                    <a:gd name="connsiteY1" fmla="*/ 0 h 378619"/>
                    <a:gd name="connsiteX2" fmla="*/ 492752 w 2351962"/>
                    <a:gd name="connsiteY2" fmla="*/ 0 h 378619"/>
                    <a:gd name="connsiteX3" fmla="*/ 492752 w 2351962"/>
                    <a:gd name="connsiteY3" fmla="*/ 245166 h 378619"/>
                    <a:gd name="connsiteX4" fmla="*/ 802315 w 2351962"/>
                    <a:gd name="connsiteY4" fmla="*/ 245166 h 378619"/>
                    <a:gd name="connsiteX5" fmla="*/ 802315 w 2351962"/>
                    <a:gd name="connsiteY5" fmla="*/ 0 h 378619"/>
                    <a:gd name="connsiteX6" fmla="*/ 1021365 w 2351962"/>
                    <a:gd name="connsiteY6" fmla="*/ 0 h 378619"/>
                    <a:gd name="connsiteX7" fmla="*/ 1021365 w 2351962"/>
                    <a:gd name="connsiteY7" fmla="*/ 245166 h 378619"/>
                    <a:gd name="connsiteX8" fmla="*/ 1330928 w 2351962"/>
                    <a:gd name="connsiteY8" fmla="*/ 245166 h 378619"/>
                    <a:gd name="connsiteX9" fmla="*/ 1330928 w 2351962"/>
                    <a:gd name="connsiteY9" fmla="*/ 0 h 378619"/>
                    <a:gd name="connsiteX10" fmla="*/ 1549978 w 2351962"/>
                    <a:gd name="connsiteY10" fmla="*/ 0 h 378619"/>
                    <a:gd name="connsiteX11" fmla="*/ 1549978 w 2351962"/>
                    <a:gd name="connsiteY11" fmla="*/ 245166 h 378619"/>
                    <a:gd name="connsiteX12" fmla="*/ 1859541 w 2351962"/>
                    <a:gd name="connsiteY12" fmla="*/ 245166 h 378619"/>
                    <a:gd name="connsiteX13" fmla="*/ 1859541 w 2351962"/>
                    <a:gd name="connsiteY13" fmla="*/ 0 h 378619"/>
                    <a:gd name="connsiteX14" fmla="*/ 2351962 w 2351962"/>
                    <a:gd name="connsiteY14" fmla="*/ 378550 h 378619"/>
                    <a:gd name="connsiteX15" fmla="*/ 330 w 2351962"/>
                    <a:gd name="connsiteY15" fmla="*/ 378619 h 378619"/>
                    <a:gd name="connsiteX0" fmla="*/ 330 w 2661830"/>
                    <a:gd name="connsiteY0" fmla="*/ 378619 h 378619"/>
                    <a:gd name="connsiteX1" fmla="*/ 330 w 2661830"/>
                    <a:gd name="connsiteY1" fmla="*/ 0 h 378619"/>
                    <a:gd name="connsiteX2" fmla="*/ 492752 w 2661830"/>
                    <a:gd name="connsiteY2" fmla="*/ 0 h 378619"/>
                    <a:gd name="connsiteX3" fmla="*/ 492752 w 2661830"/>
                    <a:gd name="connsiteY3" fmla="*/ 245166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859541 w 2661830"/>
                    <a:gd name="connsiteY12" fmla="*/ 245166 h 378619"/>
                    <a:gd name="connsiteX13" fmla="*/ 2351962 w 2661830"/>
                    <a:gd name="connsiteY13" fmla="*/ 378550 h 378619"/>
                    <a:gd name="connsiteX14" fmla="*/ 330 w 2661830"/>
                    <a:gd name="connsiteY14" fmla="*/ 378619 h 378619"/>
                    <a:gd name="connsiteX0" fmla="*/ 330 w 2661830"/>
                    <a:gd name="connsiteY0" fmla="*/ 378619 h 378619"/>
                    <a:gd name="connsiteX1" fmla="*/ 330 w 2661830"/>
                    <a:gd name="connsiteY1" fmla="*/ 0 h 378619"/>
                    <a:gd name="connsiteX2" fmla="*/ 492752 w 2661830"/>
                    <a:gd name="connsiteY2" fmla="*/ 0 h 378619"/>
                    <a:gd name="connsiteX3" fmla="*/ 492752 w 2661830"/>
                    <a:gd name="connsiteY3" fmla="*/ 245166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781797 w 2661830"/>
                    <a:gd name="connsiteY12" fmla="*/ 244585 h 378619"/>
                    <a:gd name="connsiteX13" fmla="*/ 2351962 w 2661830"/>
                    <a:gd name="connsiteY13" fmla="*/ 378550 h 378619"/>
                    <a:gd name="connsiteX14" fmla="*/ 330 w 2661830"/>
                    <a:gd name="connsiteY14" fmla="*/ 378619 h 378619"/>
                    <a:gd name="connsiteX0" fmla="*/ 330 w 2661830"/>
                    <a:gd name="connsiteY0" fmla="*/ 378619 h 378619"/>
                    <a:gd name="connsiteX1" fmla="*/ 330 w 2661830"/>
                    <a:gd name="connsiteY1" fmla="*/ 0 h 378619"/>
                    <a:gd name="connsiteX2" fmla="*/ 492752 w 2661830"/>
                    <a:gd name="connsiteY2" fmla="*/ 0 h 378619"/>
                    <a:gd name="connsiteX3" fmla="*/ 570977 w 2661830"/>
                    <a:gd name="connsiteY3" fmla="*/ 244585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781797 w 2661830"/>
                    <a:gd name="connsiteY12" fmla="*/ 244585 h 378619"/>
                    <a:gd name="connsiteX13" fmla="*/ 2351962 w 2661830"/>
                    <a:gd name="connsiteY13" fmla="*/ 378550 h 378619"/>
                    <a:gd name="connsiteX14" fmla="*/ 330 w 2661830"/>
                    <a:gd name="connsiteY14" fmla="*/ 378619 h 378619"/>
                    <a:gd name="connsiteX0" fmla="*/ 330 w 2091665"/>
                    <a:gd name="connsiteY0" fmla="*/ 378619 h 378619"/>
                    <a:gd name="connsiteX1" fmla="*/ 330 w 2091665"/>
                    <a:gd name="connsiteY1" fmla="*/ 0 h 378619"/>
                    <a:gd name="connsiteX2" fmla="*/ 492752 w 2091665"/>
                    <a:gd name="connsiteY2" fmla="*/ 0 h 378619"/>
                    <a:gd name="connsiteX3" fmla="*/ 570977 w 2091665"/>
                    <a:gd name="connsiteY3" fmla="*/ 244585 h 378619"/>
                    <a:gd name="connsiteX4" fmla="*/ 802315 w 2091665"/>
                    <a:gd name="connsiteY4" fmla="*/ 245166 h 378619"/>
                    <a:gd name="connsiteX5" fmla="*/ 802315 w 2091665"/>
                    <a:gd name="connsiteY5" fmla="*/ 0 h 378619"/>
                    <a:gd name="connsiteX6" fmla="*/ 1021365 w 2091665"/>
                    <a:gd name="connsiteY6" fmla="*/ 0 h 378619"/>
                    <a:gd name="connsiteX7" fmla="*/ 1021365 w 2091665"/>
                    <a:gd name="connsiteY7" fmla="*/ 245166 h 378619"/>
                    <a:gd name="connsiteX8" fmla="*/ 1330928 w 2091665"/>
                    <a:gd name="connsiteY8" fmla="*/ 245166 h 378619"/>
                    <a:gd name="connsiteX9" fmla="*/ 1330928 w 2091665"/>
                    <a:gd name="connsiteY9" fmla="*/ 0 h 378619"/>
                    <a:gd name="connsiteX10" fmla="*/ 1549978 w 2091665"/>
                    <a:gd name="connsiteY10" fmla="*/ 0 h 378619"/>
                    <a:gd name="connsiteX11" fmla="*/ 1549978 w 2091665"/>
                    <a:gd name="connsiteY11" fmla="*/ 245166 h 378619"/>
                    <a:gd name="connsiteX12" fmla="*/ 1781797 w 2091665"/>
                    <a:gd name="connsiteY12" fmla="*/ 244585 h 378619"/>
                    <a:gd name="connsiteX13" fmla="*/ 1781797 w 2091665"/>
                    <a:gd name="connsiteY13" fmla="*/ 378619 h 378619"/>
                    <a:gd name="connsiteX14" fmla="*/ 330 w 2091665"/>
                    <a:gd name="connsiteY14" fmla="*/ 378619 h 378619"/>
                    <a:gd name="connsiteX0" fmla="*/ 330 w 2091665"/>
                    <a:gd name="connsiteY0" fmla="*/ 378619 h 378619"/>
                    <a:gd name="connsiteX1" fmla="*/ 330 w 2091665"/>
                    <a:gd name="connsiteY1" fmla="*/ 0 h 378619"/>
                    <a:gd name="connsiteX2" fmla="*/ 570977 w 2091665"/>
                    <a:gd name="connsiteY2" fmla="*/ 244585 h 378619"/>
                    <a:gd name="connsiteX3" fmla="*/ 802315 w 2091665"/>
                    <a:gd name="connsiteY3" fmla="*/ 245166 h 378619"/>
                    <a:gd name="connsiteX4" fmla="*/ 802315 w 2091665"/>
                    <a:gd name="connsiteY4" fmla="*/ 0 h 378619"/>
                    <a:gd name="connsiteX5" fmla="*/ 1021365 w 2091665"/>
                    <a:gd name="connsiteY5" fmla="*/ 0 h 378619"/>
                    <a:gd name="connsiteX6" fmla="*/ 1021365 w 2091665"/>
                    <a:gd name="connsiteY6" fmla="*/ 245166 h 378619"/>
                    <a:gd name="connsiteX7" fmla="*/ 1330928 w 2091665"/>
                    <a:gd name="connsiteY7" fmla="*/ 245166 h 378619"/>
                    <a:gd name="connsiteX8" fmla="*/ 1330928 w 2091665"/>
                    <a:gd name="connsiteY8" fmla="*/ 0 h 378619"/>
                    <a:gd name="connsiteX9" fmla="*/ 1549978 w 2091665"/>
                    <a:gd name="connsiteY9" fmla="*/ 0 h 378619"/>
                    <a:gd name="connsiteX10" fmla="*/ 1549978 w 2091665"/>
                    <a:gd name="connsiteY10" fmla="*/ 245166 h 378619"/>
                    <a:gd name="connsiteX11" fmla="*/ 1781797 w 2091665"/>
                    <a:gd name="connsiteY11" fmla="*/ 244585 h 378619"/>
                    <a:gd name="connsiteX12" fmla="*/ 1781797 w 2091665"/>
                    <a:gd name="connsiteY12" fmla="*/ 378619 h 378619"/>
                    <a:gd name="connsiteX13" fmla="*/ 330 w 2091665"/>
                    <a:gd name="connsiteY13" fmla="*/ 378619 h 378619"/>
                    <a:gd name="connsiteX0" fmla="*/ 570978 w 2091665"/>
                    <a:gd name="connsiteY0" fmla="*/ 377934 h 378619"/>
                    <a:gd name="connsiteX1" fmla="*/ 330 w 2091665"/>
                    <a:gd name="connsiteY1" fmla="*/ 0 h 378619"/>
                    <a:gd name="connsiteX2" fmla="*/ 570977 w 2091665"/>
                    <a:gd name="connsiteY2" fmla="*/ 244585 h 378619"/>
                    <a:gd name="connsiteX3" fmla="*/ 802315 w 2091665"/>
                    <a:gd name="connsiteY3" fmla="*/ 245166 h 378619"/>
                    <a:gd name="connsiteX4" fmla="*/ 802315 w 2091665"/>
                    <a:gd name="connsiteY4" fmla="*/ 0 h 378619"/>
                    <a:gd name="connsiteX5" fmla="*/ 1021365 w 2091665"/>
                    <a:gd name="connsiteY5" fmla="*/ 0 h 378619"/>
                    <a:gd name="connsiteX6" fmla="*/ 1021365 w 2091665"/>
                    <a:gd name="connsiteY6" fmla="*/ 245166 h 378619"/>
                    <a:gd name="connsiteX7" fmla="*/ 1330928 w 2091665"/>
                    <a:gd name="connsiteY7" fmla="*/ 245166 h 378619"/>
                    <a:gd name="connsiteX8" fmla="*/ 1330928 w 2091665"/>
                    <a:gd name="connsiteY8" fmla="*/ 0 h 378619"/>
                    <a:gd name="connsiteX9" fmla="*/ 1549978 w 2091665"/>
                    <a:gd name="connsiteY9" fmla="*/ 0 h 378619"/>
                    <a:gd name="connsiteX10" fmla="*/ 1549978 w 2091665"/>
                    <a:gd name="connsiteY10" fmla="*/ 245166 h 378619"/>
                    <a:gd name="connsiteX11" fmla="*/ 1781797 w 2091665"/>
                    <a:gd name="connsiteY11" fmla="*/ 244585 h 378619"/>
                    <a:gd name="connsiteX12" fmla="*/ 1781797 w 2091665"/>
                    <a:gd name="connsiteY12" fmla="*/ 378619 h 378619"/>
                    <a:gd name="connsiteX13" fmla="*/ 570978 w 2091665"/>
                    <a:gd name="connsiteY13" fmla="*/ 377934 h 378619"/>
                    <a:gd name="connsiteX0" fmla="*/ 201803 w 1722490"/>
                    <a:gd name="connsiteY0" fmla="*/ 377934 h 378619"/>
                    <a:gd name="connsiteX1" fmla="*/ 201802 w 1722490"/>
                    <a:gd name="connsiteY1" fmla="*/ 244585 h 378619"/>
                    <a:gd name="connsiteX2" fmla="*/ 433140 w 1722490"/>
                    <a:gd name="connsiteY2" fmla="*/ 245166 h 378619"/>
                    <a:gd name="connsiteX3" fmla="*/ 433140 w 1722490"/>
                    <a:gd name="connsiteY3" fmla="*/ 0 h 378619"/>
                    <a:gd name="connsiteX4" fmla="*/ 652190 w 1722490"/>
                    <a:gd name="connsiteY4" fmla="*/ 0 h 378619"/>
                    <a:gd name="connsiteX5" fmla="*/ 652190 w 1722490"/>
                    <a:gd name="connsiteY5" fmla="*/ 245166 h 378619"/>
                    <a:gd name="connsiteX6" fmla="*/ 961753 w 1722490"/>
                    <a:gd name="connsiteY6" fmla="*/ 245166 h 378619"/>
                    <a:gd name="connsiteX7" fmla="*/ 961753 w 1722490"/>
                    <a:gd name="connsiteY7" fmla="*/ 0 h 378619"/>
                    <a:gd name="connsiteX8" fmla="*/ 1180803 w 1722490"/>
                    <a:gd name="connsiteY8" fmla="*/ 0 h 378619"/>
                    <a:gd name="connsiteX9" fmla="*/ 1180803 w 1722490"/>
                    <a:gd name="connsiteY9" fmla="*/ 245166 h 378619"/>
                    <a:gd name="connsiteX10" fmla="*/ 1412622 w 1722490"/>
                    <a:gd name="connsiteY10" fmla="*/ 244585 h 378619"/>
                    <a:gd name="connsiteX11" fmla="*/ 1412622 w 1722490"/>
                    <a:gd name="connsiteY11" fmla="*/ 378619 h 378619"/>
                    <a:gd name="connsiteX12" fmla="*/ 201803 w 1722490"/>
                    <a:gd name="connsiteY12" fmla="*/ 377934 h 378619"/>
                    <a:gd name="connsiteX0" fmla="*/ 38557 w 1559244"/>
                    <a:gd name="connsiteY0" fmla="*/ 377934 h 378619"/>
                    <a:gd name="connsiteX1" fmla="*/ 38556 w 1559244"/>
                    <a:gd name="connsiteY1" fmla="*/ 244585 h 378619"/>
                    <a:gd name="connsiteX2" fmla="*/ 269894 w 1559244"/>
                    <a:gd name="connsiteY2" fmla="*/ 245166 h 378619"/>
                    <a:gd name="connsiteX3" fmla="*/ 269894 w 1559244"/>
                    <a:gd name="connsiteY3" fmla="*/ 0 h 378619"/>
                    <a:gd name="connsiteX4" fmla="*/ 488944 w 1559244"/>
                    <a:gd name="connsiteY4" fmla="*/ 0 h 378619"/>
                    <a:gd name="connsiteX5" fmla="*/ 488944 w 1559244"/>
                    <a:gd name="connsiteY5" fmla="*/ 245166 h 378619"/>
                    <a:gd name="connsiteX6" fmla="*/ 798507 w 1559244"/>
                    <a:gd name="connsiteY6" fmla="*/ 245166 h 378619"/>
                    <a:gd name="connsiteX7" fmla="*/ 798507 w 1559244"/>
                    <a:gd name="connsiteY7" fmla="*/ 0 h 378619"/>
                    <a:gd name="connsiteX8" fmla="*/ 1017557 w 1559244"/>
                    <a:gd name="connsiteY8" fmla="*/ 0 h 378619"/>
                    <a:gd name="connsiteX9" fmla="*/ 1017557 w 1559244"/>
                    <a:gd name="connsiteY9" fmla="*/ 245166 h 378619"/>
                    <a:gd name="connsiteX10" fmla="*/ 1249376 w 1559244"/>
                    <a:gd name="connsiteY10" fmla="*/ 244585 h 378619"/>
                    <a:gd name="connsiteX11" fmla="*/ 1249376 w 1559244"/>
                    <a:gd name="connsiteY11" fmla="*/ 378619 h 378619"/>
                    <a:gd name="connsiteX12" fmla="*/ 38557 w 1559244"/>
                    <a:gd name="connsiteY12" fmla="*/ 377934 h 378619"/>
                    <a:gd name="connsiteX0" fmla="*/ 1810 w 1522497"/>
                    <a:gd name="connsiteY0" fmla="*/ 377934 h 378619"/>
                    <a:gd name="connsiteX1" fmla="*/ 1809 w 1522497"/>
                    <a:gd name="connsiteY1" fmla="*/ 244585 h 378619"/>
                    <a:gd name="connsiteX2" fmla="*/ 233147 w 1522497"/>
                    <a:gd name="connsiteY2" fmla="*/ 245166 h 378619"/>
                    <a:gd name="connsiteX3" fmla="*/ 233147 w 1522497"/>
                    <a:gd name="connsiteY3" fmla="*/ 0 h 378619"/>
                    <a:gd name="connsiteX4" fmla="*/ 452197 w 1522497"/>
                    <a:gd name="connsiteY4" fmla="*/ 0 h 378619"/>
                    <a:gd name="connsiteX5" fmla="*/ 452197 w 1522497"/>
                    <a:gd name="connsiteY5" fmla="*/ 245166 h 378619"/>
                    <a:gd name="connsiteX6" fmla="*/ 761760 w 1522497"/>
                    <a:gd name="connsiteY6" fmla="*/ 245166 h 378619"/>
                    <a:gd name="connsiteX7" fmla="*/ 761760 w 1522497"/>
                    <a:gd name="connsiteY7" fmla="*/ 0 h 378619"/>
                    <a:gd name="connsiteX8" fmla="*/ 980810 w 1522497"/>
                    <a:gd name="connsiteY8" fmla="*/ 0 h 378619"/>
                    <a:gd name="connsiteX9" fmla="*/ 980810 w 1522497"/>
                    <a:gd name="connsiteY9" fmla="*/ 245166 h 378619"/>
                    <a:gd name="connsiteX10" fmla="*/ 1212629 w 1522497"/>
                    <a:gd name="connsiteY10" fmla="*/ 244585 h 378619"/>
                    <a:gd name="connsiteX11" fmla="*/ 1212629 w 1522497"/>
                    <a:gd name="connsiteY11" fmla="*/ 378619 h 378619"/>
                    <a:gd name="connsiteX12" fmla="*/ 1810 w 1522497"/>
                    <a:gd name="connsiteY12" fmla="*/ 377934 h 378619"/>
                    <a:gd name="connsiteX0" fmla="*/ 1810 w 1522497"/>
                    <a:gd name="connsiteY0" fmla="*/ 377934 h 378619"/>
                    <a:gd name="connsiteX1" fmla="*/ 1809 w 1522497"/>
                    <a:gd name="connsiteY1" fmla="*/ 244585 h 378619"/>
                    <a:gd name="connsiteX2" fmla="*/ 233147 w 1522497"/>
                    <a:gd name="connsiteY2" fmla="*/ 245166 h 378619"/>
                    <a:gd name="connsiteX3" fmla="*/ 233147 w 1522497"/>
                    <a:gd name="connsiteY3" fmla="*/ 0 h 378619"/>
                    <a:gd name="connsiteX4" fmla="*/ 452197 w 1522497"/>
                    <a:gd name="connsiteY4" fmla="*/ 0 h 378619"/>
                    <a:gd name="connsiteX5" fmla="*/ 452197 w 1522497"/>
                    <a:gd name="connsiteY5" fmla="*/ 245166 h 378619"/>
                    <a:gd name="connsiteX6" fmla="*/ 761760 w 1522497"/>
                    <a:gd name="connsiteY6" fmla="*/ 245166 h 378619"/>
                    <a:gd name="connsiteX7" fmla="*/ 761760 w 1522497"/>
                    <a:gd name="connsiteY7" fmla="*/ 0 h 378619"/>
                    <a:gd name="connsiteX8" fmla="*/ 980810 w 1522497"/>
                    <a:gd name="connsiteY8" fmla="*/ 0 h 378619"/>
                    <a:gd name="connsiteX9" fmla="*/ 980810 w 1522497"/>
                    <a:gd name="connsiteY9" fmla="*/ 245166 h 378619"/>
                    <a:gd name="connsiteX10" fmla="*/ 1212629 w 1522497"/>
                    <a:gd name="connsiteY10" fmla="*/ 244585 h 378619"/>
                    <a:gd name="connsiteX11" fmla="*/ 1212629 w 1522497"/>
                    <a:gd name="connsiteY11" fmla="*/ 378619 h 378619"/>
                    <a:gd name="connsiteX12" fmla="*/ 1810 w 1522497"/>
                    <a:gd name="connsiteY12" fmla="*/ 377934 h 378619"/>
                    <a:gd name="connsiteX0" fmla="*/ 1810 w 1212943"/>
                    <a:gd name="connsiteY0" fmla="*/ 377934 h 382572"/>
                    <a:gd name="connsiteX1" fmla="*/ 1809 w 1212943"/>
                    <a:gd name="connsiteY1" fmla="*/ 244585 h 382572"/>
                    <a:gd name="connsiteX2" fmla="*/ 233147 w 1212943"/>
                    <a:gd name="connsiteY2" fmla="*/ 245166 h 382572"/>
                    <a:gd name="connsiteX3" fmla="*/ 233147 w 1212943"/>
                    <a:gd name="connsiteY3" fmla="*/ 0 h 382572"/>
                    <a:gd name="connsiteX4" fmla="*/ 452197 w 1212943"/>
                    <a:gd name="connsiteY4" fmla="*/ 0 h 382572"/>
                    <a:gd name="connsiteX5" fmla="*/ 452197 w 1212943"/>
                    <a:gd name="connsiteY5" fmla="*/ 245166 h 382572"/>
                    <a:gd name="connsiteX6" fmla="*/ 761760 w 1212943"/>
                    <a:gd name="connsiteY6" fmla="*/ 245166 h 382572"/>
                    <a:gd name="connsiteX7" fmla="*/ 761760 w 1212943"/>
                    <a:gd name="connsiteY7" fmla="*/ 0 h 382572"/>
                    <a:gd name="connsiteX8" fmla="*/ 980810 w 1212943"/>
                    <a:gd name="connsiteY8" fmla="*/ 0 h 382572"/>
                    <a:gd name="connsiteX9" fmla="*/ 980810 w 1212943"/>
                    <a:gd name="connsiteY9" fmla="*/ 245166 h 382572"/>
                    <a:gd name="connsiteX10" fmla="*/ 1212629 w 1212943"/>
                    <a:gd name="connsiteY10" fmla="*/ 244585 h 382572"/>
                    <a:gd name="connsiteX11" fmla="*/ 1212629 w 1212943"/>
                    <a:gd name="connsiteY11" fmla="*/ 378619 h 382572"/>
                    <a:gd name="connsiteX12" fmla="*/ 1810 w 1212943"/>
                    <a:gd name="connsiteY12" fmla="*/ 377934 h 382572"/>
                    <a:gd name="connsiteX0" fmla="*/ 1810 w 1212943"/>
                    <a:gd name="connsiteY0" fmla="*/ 377934 h 381886"/>
                    <a:gd name="connsiteX1" fmla="*/ 1809 w 1212943"/>
                    <a:gd name="connsiteY1" fmla="*/ 244585 h 381886"/>
                    <a:gd name="connsiteX2" fmla="*/ 233147 w 1212943"/>
                    <a:gd name="connsiteY2" fmla="*/ 245166 h 381886"/>
                    <a:gd name="connsiteX3" fmla="*/ 233147 w 1212943"/>
                    <a:gd name="connsiteY3" fmla="*/ 0 h 381886"/>
                    <a:gd name="connsiteX4" fmla="*/ 452197 w 1212943"/>
                    <a:gd name="connsiteY4" fmla="*/ 0 h 381886"/>
                    <a:gd name="connsiteX5" fmla="*/ 452197 w 1212943"/>
                    <a:gd name="connsiteY5" fmla="*/ 245166 h 381886"/>
                    <a:gd name="connsiteX6" fmla="*/ 761760 w 1212943"/>
                    <a:gd name="connsiteY6" fmla="*/ 245166 h 381886"/>
                    <a:gd name="connsiteX7" fmla="*/ 761760 w 1212943"/>
                    <a:gd name="connsiteY7" fmla="*/ 0 h 381886"/>
                    <a:gd name="connsiteX8" fmla="*/ 980810 w 1212943"/>
                    <a:gd name="connsiteY8" fmla="*/ 0 h 381886"/>
                    <a:gd name="connsiteX9" fmla="*/ 980810 w 1212943"/>
                    <a:gd name="connsiteY9" fmla="*/ 245166 h 381886"/>
                    <a:gd name="connsiteX10" fmla="*/ 1212629 w 1212943"/>
                    <a:gd name="connsiteY10" fmla="*/ 244585 h 381886"/>
                    <a:gd name="connsiteX11" fmla="*/ 1212629 w 1212943"/>
                    <a:gd name="connsiteY11" fmla="*/ 377933 h 381886"/>
                    <a:gd name="connsiteX12" fmla="*/ 1810 w 1212943"/>
                    <a:gd name="connsiteY12" fmla="*/ 377934 h 3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943" h="381886">
                      <a:moveTo>
                        <a:pt x="1810" y="377934"/>
                      </a:moveTo>
                      <a:cubicBezTo>
                        <a:pt x="0" y="377028"/>
                        <a:pt x="2382" y="247663"/>
                        <a:pt x="1809" y="244585"/>
                      </a:cubicBezTo>
                      <a:lnTo>
                        <a:pt x="233147" y="245166"/>
                      </a:lnTo>
                      <a:cubicBezTo>
                        <a:pt x="233941" y="162616"/>
                        <a:pt x="232353" y="82550"/>
                        <a:pt x="233147" y="0"/>
                      </a:cubicBezTo>
                      <a:lnTo>
                        <a:pt x="452197" y="0"/>
                      </a:lnTo>
                      <a:cubicBezTo>
                        <a:pt x="451559" y="81722"/>
                        <a:pt x="452835" y="163444"/>
                        <a:pt x="452197" y="245166"/>
                      </a:cubicBezTo>
                      <a:lnTo>
                        <a:pt x="761760" y="245166"/>
                      </a:lnTo>
                      <a:cubicBezTo>
                        <a:pt x="761122" y="164203"/>
                        <a:pt x="762398" y="80963"/>
                        <a:pt x="761760" y="0"/>
                      </a:cubicBezTo>
                      <a:lnTo>
                        <a:pt x="980810" y="0"/>
                      </a:lnTo>
                      <a:cubicBezTo>
                        <a:pt x="980016" y="82550"/>
                        <a:pt x="981604" y="162616"/>
                        <a:pt x="980810" y="245166"/>
                      </a:cubicBezTo>
                      <a:lnTo>
                        <a:pt x="1212629" y="244585"/>
                      </a:lnTo>
                      <a:cubicBezTo>
                        <a:pt x="1212943" y="371591"/>
                        <a:pt x="1212033" y="381886"/>
                        <a:pt x="1212629" y="377933"/>
                      </a:cubicBezTo>
                      <a:lnTo>
                        <a:pt x="1810" y="377934"/>
                      </a:lnTo>
                      <a:close/>
                    </a:path>
                  </a:pathLst>
                </a:cu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a:off x="4175367" y="5233047"/>
                  <a:ext cx="170140" cy="53567"/>
                </a:xfrm>
                <a:custGeom>
                  <a:avLst/>
                  <a:gdLst>
                    <a:gd name="connsiteX0" fmla="*/ 0 w 2355056"/>
                    <a:gd name="connsiteY0" fmla="*/ 376238 h 378619"/>
                    <a:gd name="connsiteX1" fmla="*/ 0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77189 w 2355056"/>
                    <a:gd name="connsiteY1" fmla="*/ 80963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989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76530 w 2354397"/>
                    <a:gd name="connsiteY0" fmla="*/ 338138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76530 w 2354397"/>
                    <a:gd name="connsiteY16" fmla="*/ 338138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06826 w 2354397"/>
                    <a:gd name="connsiteY15" fmla="*/ 335825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1962 w 2354397"/>
                    <a:gd name="connsiteY15" fmla="*/ 378550 h 378619"/>
                    <a:gd name="connsiteX16" fmla="*/ 330 w 2354397"/>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275762 w 2352774"/>
                    <a:gd name="connsiteY14" fmla="*/ 41924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918184 w 2352774"/>
                    <a:gd name="connsiteY13" fmla="*/ 71541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3098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765012 w 2352774"/>
                    <a:gd name="connsiteY12" fmla="*/ 202397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627166 w 2352774"/>
                    <a:gd name="connsiteY11" fmla="*/ 200128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10991 w 2352774"/>
                    <a:gd name="connsiteY10" fmla="*/ 41924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460985 w 2352774"/>
                    <a:gd name="connsiteY10" fmla="*/ 46687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92878 w 2352774"/>
                    <a:gd name="connsiteY9" fmla="*/ 41924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291891 w 2352774"/>
                    <a:gd name="connsiteY8" fmla="*/ 192985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65673 w 2352774"/>
                    <a:gd name="connsiteY7" fmla="*/ 190603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970423 w 2352774"/>
                    <a:gd name="connsiteY6" fmla="*/ 73922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41810 w 2352774"/>
                    <a:gd name="connsiteY5" fmla="*/ 41924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758467 w 2352774"/>
                    <a:gd name="connsiteY4" fmla="*/ 195365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553152 w 2352774"/>
                    <a:gd name="connsiteY3" fmla="*/ 23098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55726 w 2352774"/>
                    <a:gd name="connsiteY2" fmla="*/ 41924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41924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59541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1962"/>
                    <a:gd name="connsiteY0" fmla="*/ 378619 h 378619"/>
                    <a:gd name="connsiteX1" fmla="*/ 330 w 2351962"/>
                    <a:gd name="connsiteY1" fmla="*/ 0 h 378619"/>
                    <a:gd name="connsiteX2" fmla="*/ 492752 w 2351962"/>
                    <a:gd name="connsiteY2" fmla="*/ 0 h 378619"/>
                    <a:gd name="connsiteX3" fmla="*/ 492752 w 2351962"/>
                    <a:gd name="connsiteY3" fmla="*/ 245166 h 378619"/>
                    <a:gd name="connsiteX4" fmla="*/ 802315 w 2351962"/>
                    <a:gd name="connsiteY4" fmla="*/ 245166 h 378619"/>
                    <a:gd name="connsiteX5" fmla="*/ 802315 w 2351962"/>
                    <a:gd name="connsiteY5" fmla="*/ 0 h 378619"/>
                    <a:gd name="connsiteX6" fmla="*/ 1021365 w 2351962"/>
                    <a:gd name="connsiteY6" fmla="*/ 0 h 378619"/>
                    <a:gd name="connsiteX7" fmla="*/ 1021365 w 2351962"/>
                    <a:gd name="connsiteY7" fmla="*/ 245166 h 378619"/>
                    <a:gd name="connsiteX8" fmla="*/ 1330928 w 2351962"/>
                    <a:gd name="connsiteY8" fmla="*/ 245166 h 378619"/>
                    <a:gd name="connsiteX9" fmla="*/ 1330928 w 2351962"/>
                    <a:gd name="connsiteY9" fmla="*/ 0 h 378619"/>
                    <a:gd name="connsiteX10" fmla="*/ 1549978 w 2351962"/>
                    <a:gd name="connsiteY10" fmla="*/ 0 h 378619"/>
                    <a:gd name="connsiteX11" fmla="*/ 1549978 w 2351962"/>
                    <a:gd name="connsiteY11" fmla="*/ 245166 h 378619"/>
                    <a:gd name="connsiteX12" fmla="*/ 1859541 w 2351962"/>
                    <a:gd name="connsiteY12" fmla="*/ 245166 h 378619"/>
                    <a:gd name="connsiteX13" fmla="*/ 1859541 w 2351962"/>
                    <a:gd name="connsiteY13" fmla="*/ 0 h 378619"/>
                    <a:gd name="connsiteX14" fmla="*/ 2351962 w 2351962"/>
                    <a:gd name="connsiteY14" fmla="*/ 378550 h 378619"/>
                    <a:gd name="connsiteX15" fmla="*/ 330 w 2351962"/>
                    <a:gd name="connsiteY15" fmla="*/ 378619 h 378619"/>
                    <a:gd name="connsiteX0" fmla="*/ 330 w 2661830"/>
                    <a:gd name="connsiteY0" fmla="*/ 378619 h 378619"/>
                    <a:gd name="connsiteX1" fmla="*/ 330 w 2661830"/>
                    <a:gd name="connsiteY1" fmla="*/ 0 h 378619"/>
                    <a:gd name="connsiteX2" fmla="*/ 492752 w 2661830"/>
                    <a:gd name="connsiteY2" fmla="*/ 0 h 378619"/>
                    <a:gd name="connsiteX3" fmla="*/ 492752 w 2661830"/>
                    <a:gd name="connsiteY3" fmla="*/ 245166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859541 w 2661830"/>
                    <a:gd name="connsiteY12" fmla="*/ 245166 h 378619"/>
                    <a:gd name="connsiteX13" fmla="*/ 2351962 w 2661830"/>
                    <a:gd name="connsiteY13" fmla="*/ 378550 h 378619"/>
                    <a:gd name="connsiteX14" fmla="*/ 330 w 2661830"/>
                    <a:gd name="connsiteY14" fmla="*/ 378619 h 378619"/>
                    <a:gd name="connsiteX0" fmla="*/ 330 w 2661830"/>
                    <a:gd name="connsiteY0" fmla="*/ 378619 h 378619"/>
                    <a:gd name="connsiteX1" fmla="*/ 330 w 2661830"/>
                    <a:gd name="connsiteY1" fmla="*/ 0 h 378619"/>
                    <a:gd name="connsiteX2" fmla="*/ 492752 w 2661830"/>
                    <a:gd name="connsiteY2" fmla="*/ 0 h 378619"/>
                    <a:gd name="connsiteX3" fmla="*/ 492752 w 2661830"/>
                    <a:gd name="connsiteY3" fmla="*/ 245166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781797 w 2661830"/>
                    <a:gd name="connsiteY12" fmla="*/ 244585 h 378619"/>
                    <a:gd name="connsiteX13" fmla="*/ 2351962 w 2661830"/>
                    <a:gd name="connsiteY13" fmla="*/ 378550 h 378619"/>
                    <a:gd name="connsiteX14" fmla="*/ 330 w 2661830"/>
                    <a:gd name="connsiteY14" fmla="*/ 378619 h 378619"/>
                    <a:gd name="connsiteX0" fmla="*/ 330 w 2661830"/>
                    <a:gd name="connsiteY0" fmla="*/ 378619 h 378619"/>
                    <a:gd name="connsiteX1" fmla="*/ 330 w 2661830"/>
                    <a:gd name="connsiteY1" fmla="*/ 0 h 378619"/>
                    <a:gd name="connsiteX2" fmla="*/ 492752 w 2661830"/>
                    <a:gd name="connsiteY2" fmla="*/ 0 h 378619"/>
                    <a:gd name="connsiteX3" fmla="*/ 570977 w 2661830"/>
                    <a:gd name="connsiteY3" fmla="*/ 244585 h 378619"/>
                    <a:gd name="connsiteX4" fmla="*/ 802315 w 2661830"/>
                    <a:gd name="connsiteY4" fmla="*/ 245166 h 378619"/>
                    <a:gd name="connsiteX5" fmla="*/ 802315 w 2661830"/>
                    <a:gd name="connsiteY5" fmla="*/ 0 h 378619"/>
                    <a:gd name="connsiteX6" fmla="*/ 1021365 w 2661830"/>
                    <a:gd name="connsiteY6" fmla="*/ 0 h 378619"/>
                    <a:gd name="connsiteX7" fmla="*/ 1021365 w 2661830"/>
                    <a:gd name="connsiteY7" fmla="*/ 245166 h 378619"/>
                    <a:gd name="connsiteX8" fmla="*/ 1330928 w 2661830"/>
                    <a:gd name="connsiteY8" fmla="*/ 245166 h 378619"/>
                    <a:gd name="connsiteX9" fmla="*/ 1330928 w 2661830"/>
                    <a:gd name="connsiteY9" fmla="*/ 0 h 378619"/>
                    <a:gd name="connsiteX10" fmla="*/ 1549978 w 2661830"/>
                    <a:gd name="connsiteY10" fmla="*/ 0 h 378619"/>
                    <a:gd name="connsiteX11" fmla="*/ 1549978 w 2661830"/>
                    <a:gd name="connsiteY11" fmla="*/ 245166 h 378619"/>
                    <a:gd name="connsiteX12" fmla="*/ 1781797 w 2661830"/>
                    <a:gd name="connsiteY12" fmla="*/ 244585 h 378619"/>
                    <a:gd name="connsiteX13" fmla="*/ 2351962 w 2661830"/>
                    <a:gd name="connsiteY13" fmla="*/ 378550 h 378619"/>
                    <a:gd name="connsiteX14" fmla="*/ 330 w 2661830"/>
                    <a:gd name="connsiteY14" fmla="*/ 378619 h 378619"/>
                    <a:gd name="connsiteX0" fmla="*/ 330 w 2091665"/>
                    <a:gd name="connsiteY0" fmla="*/ 378619 h 378619"/>
                    <a:gd name="connsiteX1" fmla="*/ 330 w 2091665"/>
                    <a:gd name="connsiteY1" fmla="*/ 0 h 378619"/>
                    <a:gd name="connsiteX2" fmla="*/ 492752 w 2091665"/>
                    <a:gd name="connsiteY2" fmla="*/ 0 h 378619"/>
                    <a:gd name="connsiteX3" fmla="*/ 570977 w 2091665"/>
                    <a:gd name="connsiteY3" fmla="*/ 244585 h 378619"/>
                    <a:gd name="connsiteX4" fmla="*/ 802315 w 2091665"/>
                    <a:gd name="connsiteY4" fmla="*/ 245166 h 378619"/>
                    <a:gd name="connsiteX5" fmla="*/ 802315 w 2091665"/>
                    <a:gd name="connsiteY5" fmla="*/ 0 h 378619"/>
                    <a:gd name="connsiteX6" fmla="*/ 1021365 w 2091665"/>
                    <a:gd name="connsiteY6" fmla="*/ 0 h 378619"/>
                    <a:gd name="connsiteX7" fmla="*/ 1021365 w 2091665"/>
                    <a:gd name="connsiteY7" fmla="*/ 245166 h 378619"/>
                    <a:gd name="connsiteX8" fmla="*/ 1330928 w 2091665"/>
                    <a:gd name="connsiteY8" fmla="*/ 245166 h 378619"/>
                    <a:gd name="connsiteX9" fmla="*/ 1330928 w 2091665"/>
                    <a:gd name="connsiteY9" fmla="*/ 0 h 378619"/>
                    <a:gd name="connsiteX10" fmla="*/ 1549978 w 2091665"/>
                    <a:gd name="connsiteY10" fmla="*/ 0 h 378619"/>
                    <a:gd name="connsiteX11" fmla="*/ 1549978 w 2091665"/>
                    <a:gd name="connsiteY11" fmla="*/ 245166 h 378619"/>
                    <a:gd name="connsiteX12" fmla="*/ 1781797 w 2091665"/>
                    <a:gd name="connsiteY12" fmla="*/ 244585 h 378619"/>
                    <a:gd name="connsiteX13" fmla="*/ 1781797 w 2091665"/>
                    <a:gd name="connsiteY13" fmla="*/ 378619 h 378619"/>
                    <a:gd name="connsiteX14" fmla="*/ 330 w 2091665"/>
                    <a:gd name="connsiteY14" fmla="*/ 378619 h 378619"/>
                    <a:gd name="connsiteX0" fmla="*/ 330 w 2091665"/>
                    <a:gd name="connsiteY0" fmla="*/ 378619 h 378619"/>
                    <a:gd name="connsiteX1" fmla="*/ 330 w 2091665"/>
                    <a:gd name="connsiteY1" fmla="*/ 0 h 378619"/>
                    <a:gd name="connsiteX2" fmla="*/ 570977 w 2091665"/>
                    <a:gd name="connsiteY2" fmla="*/ 244585 h 378619"/>
                    <a:gd name="connsiteX3" fmla="*/ 802315 w 2091665"/>
                    <a:gd name="connsiteY3" fmla="*/ 245166 h 378619"/>
                    <a:gd name="connsiteX4" fmla="*/ 802315 w 2091665"/>
                    <a:gd name="connsiteY4" fmla="*/ 0 h 378619"/>
                    <a:gd name="connsiteX5" fmla="*/ 1021365 w 2091665"/>
                    <a:gd name="connsiteY5" fmla="*/ 0 h 378619"/>
                    <a:gd name="connsiteX6" fmla="*/ 1021365 w 2091665"/>
                    <a:gd name="connsiteY6" fmla="*/ 245166 h 378619"/>
                    <a:gd name="connsiteX7" fmla="*/ 1330928 w 2091665"/>
                    <a:gd name="connsiteY7" fmla="*/ 245166 h 378619"/>
                    <a:gd name="connsiteX8" fmla="*/ 1330928 w 2091665"/>
                    <a:gd name="connsiteY8" fmla="*/ 0 h 378619"/>
                    <a:gd name="connsiteX9" fmla="*/ 1549978 w 2091665"/>
                    <a:gd name="connsiteY9" fmla="*/ 0 h 378619"/>
                    <a:gd name="connsiteX10" fmla="*/ 1549978 w 2091665"/>
                    <a:gd name="connsiteY10" fmla="*/ 245166 h 378619"/>
                    <a:gd name="connsiteX11" fmla="*/ 1781797 w 2091665"/>
                    <a:gd name="connsiteY11" fmla="*/ 244585 h 378619"/>
                    <a:gd name="connsiteX12" fmla="*/ 1781797 w 2091665"/>
                    <a:gd name="connsiteY12" fmla="*/ 378619 h 378619"/>
                    <a:gd name="connsiteX13" fmla="*/ 330 w 2091665"/>
                    <a:gd name="connsiteY13" fmla="*/ 378619 h 378619"/>
                    <a:gd name="connsiteX0" fmla="*/ 570978 w 2091665"/>
                    <a:gd name="connsiteY0" fmla="*/ 377934 h 378619"/>
                    <a:gd name="connsiteX1" fmla="*/ 330 w 2091665"/>
                    <a:gd name="connsiteY1" fmla="*/ 0 h 378619"/>
                    <a:gd name="connsiteX2" fmla="*/ 570977 w 2091665"/>
                    <a:gd name="connsiteY2" fmla="*/ 244585 h 378619"/>
                    <a:gd name="connsiteX3" fmla="*/ 802315 w 2091665"/>
                    <a:gd name="connsiteY3" fmla="*/ 245166 h 378619"/>
                    <a:gd name="connsiteX4" fmla="*/ 802315 w 2091665"/>
                    <a:gd name="connsiteY4" fmla="*/ 0 h 378619"/>
                    <a:gd name="connsiteX5" fmla="*/ 1021365 w 2091665"/>
                    <a:gd name="connsiteY5" fmla="*/ 0 h 378619"/>
                    <a:gd name="connsiteX6" fmla="*/ 1021365 w 2091665"/>
                    <a:gd name="connsiteY6" fmla="*/ 245166 h 378619"/>
                    <a:gd name="connsiteX7" fmla="*/ 1330928 w 2091665"/>
                    <a:gd name="connsiteY7" fmla="*/ 245166 h 378619"/>
                    <a:gd name="connsiteX8" fmla="*/ 1330928 w 2091665"/>
                    <a:gd name="connsiteY8" fmla="*/ 0 h 378619"/>
                    <a:gd name="connsiteX9" fmla="*/ 1549978 w 2091665"/>
                    <a:gd name="connsiteY9" fmla="*/ 0 h 378619"/>
                    <a:gd name="connsiteX10" fmla="*/ 1549978 w 2091665"/>
                    <a:gd name="connsiteY10" fmla="*/ 245166 h 378619"/>
                    <a:gd name="connsiteX11" fmla="*/ 1781797 w 2091665"/>
                    <a:gd name="connsiteY11" fmla="*/ 244585 h 378619"/>
                    <a:gd name="connsiteX12" fmla="*/ 1781797 w 2091665"/>
                    <a:gd name="connsiteY12" fmla="*/ 378619 h 378619"/>
                    <a:gd name="connsiteX13" fmla="*/ 570978 w 2091665"/>
                    <a:gd name="connsiteY13" fmla="*/ 377934 h 378619"/>
                    <a:gd name="connsiteX0" fmla="*/ 201803 w 1722490"/>
                    <a:gd name="connsiteY0" fmla="*/ 377934 h 378619"/>
                    <a:gd name="connsiteX1" fmla="*/ 201802 w 1722490"/>
                    <a:gd name="connsiteY1" fmla="*/ 244585 h 378619"/>
                    <a:gd name="connsiteX2" fmla="*/ 433140 w 1722490"/>
                    <a:gd name="connsiteY2" fmla="*/ 245166 h 378619"/>
                    <a:gd name="connsiteX3" fmla="*/ 433140 w 1722490"/>
                    <a:gd name="connsiteY3" fmla="*/ 0 h 378619"/>
                    <a:gd name="connsiteX4" fmla="*/ 652190 w 1722490"/>
                    <a:gd name="connsiteY4" fmla="*/ 0 h 378619"/>
                    <a:gd name="connsiteX5" fmla="*/ 652190 w 1722490"/>
                    <a:gd name="connsiteY5" fmla="*/ 245166 h 378619"/>
                    <a:gd name="connsiteX6" fmla="*/ 961753 w 1722490"/>
                    <a:gd name="connsiteY6" fmla="*/ 245166 h 378619"/>
                    <a:gd name="connsiteX7" fmla="*/ 961753 w 1722490"/>
                    <a:gd name="connsiteY7" fmla="*/ 0 h 378619"/>
                    <a:gd name="connsiteX8" fmla="*/ 1180803 w 1722490"/>
                    <a:gd name="connsiteY8" fmla="*/ 0 h 378619"/>
                    <a:gd name="connsiteX9" fmla="*/ 1180803 w 1722490"/>
                    <a:gd name="connsiteY9" fmla="*/ 245166 h 378619"/>
                    <a:gd name="connsiteX10" fmla="*/ 1412622 w 1722490"/>
                    <a:gd name="connsiteY10" fmla="*/ 244585 h 378619"/>
                    <a:gd name="connsiteX11" fmla="*/ 1412622 w 1722490"/>
                    <a:gd name="connsiteY11" fmla="*/ 378619 h 378619"/>
                    <a:gd name="connsiteX12" fmla="*/ 201803 w 1722490"/>
                    <a:gd name="connsiteY12" fmla="*/ 377934 h 378619"/>
                    <a:gd name="connsiteX0" fmla="*/ 38557 w 1559244"/>
                    <a:gd name="connsiteY0" fmla="*/ 377934 h 378619"/>
                    <a:gd name="connsiteX1" fmla="*/ 38556 w 1559244"/>
                    <a:gd name="connsiteY1" fmla="*/ 244585 h 378619"/>
                    <a:gd name="connsiteX2" fmla="*/ 269894 w 1559244"/>
                    <a:gd name="connsiteY2" fmla="*/ 245166 h 378619"/>
                    <a:gd name="connsiteX3" fmla="*/ 269894 w 1559244"/>
                    <a:gd name="connsiteY3" fmla="*/ 0 h 378619"/>
                    <a:gd name="connsiteX4" fmla="*/ 488944 w 1559244"/>
                    <a:gd name="connsiteY4" fmla="*/ 0 h 378619"/>
                    <a:gd name="connsiteX5" fmla="*/ 488944 w 1559244"/>
                    <a:gd name="connsiteY5" fmla="*/ 245166 h 378619"/>
                    <a:gd name="connsiteX6" fmla="*/ 798507 w 1559244"/>
                    <a:gd name="connsiteY6" fmla="*/ 245166 h 378619"/>
                    <a:gd name="connsiteX7" fmla="*/ 798507 w 1559244"/>
                    <a:gd name="connsiteY7" fmla="*/ 0 h 378619"/>
                    <a:gd name="connsiteX8" fmla="*/ 1017557 w 1559244"/>
                    <a:gd name="connsiteY8" fmla="*/ 0 h 378619"/>
                    <a:gd name="connsiteX9" fmla="*/ 1017557 w 1559244"/>
                    <a:gd name="connsiteY9" fmla="*/ 245166 h 378619"/>
                    <a:gd name="connsiteX10" fmla="*/ 1249376 w 1559244"/>
                    <a:gd name="connsiteY10" fmla="*/ 244585 h 378619"/>
                    <a:gd name="connsiteX11" fmla="*/ 1249376 w 1559244"/>
                    <a:gd name="connsiteY11" fmla="*/ 378619 h 378619"/>
                    <a:gd name="connsiteX12" fmla="*/ 38557 w 1559244"/>
                    <a:gd name="connsiteY12" fmla="*/ 377934 h 378619"/>
                    <a:gd name="connsiteX0" fmla="*/ 1810 w 1522497"/>
                    <a:gd name="connsiteY0" fmla="*/ 377934 h 378619"/>
                    <a:gd name="connsiteX1" fmla="*/ 1809 w 1522497"/>
                    <a:gd name="connsiteY1" fmla="*/ 244585 h 378619"/>
                    <a:gd name="connsiteX2" fmla="*/ 233147 w 1522497"/>
                    <a:gd name="connsiteY2" fmla="*/ 245166 h 378619"/>
                    <a:gd name="connsiteX3" fmla="*/ 233147 w 1522497"/>
                    <a:gd name="connsiteY3" fmla="*/ 0 h 378619"/>
                    <a:gd name="connsiteX4" fmla="*/ 452197 w 1522497"/>
                    <a:gd name="connsiteY4" fmla="*/ 0 h 378619"/>
                    <a:gd name="connsiteX5" fmla="*/ 452197 w 1522497"/>
                    <a:gd name="connsiteY5" fmla="*/ 245166 h 378619"/>
                    <a:gd name="connsiteX6" fmla="*/ 761760 w 1522497"/>
                    <a:gd name="connsiteY6" fmla="*/ 245166 h 378619"/>
                    <a:gd name="connsiteX7" fmla="*/ 761760 w 1522497"/>
                    <a:gd name="connsiteY7" fmla="*/ 0 h 378619"/>
                    <a:gd name="connsiteX8" fmla="*/ 980810 w 1522497"/>
                    <a:gd name="connsiteY8" fmla="*/ 0 h 378619"/>
                    <a:gd name="connsiteX9" fmla="*/ 980810 w 1522497"/>
                    <a:gd name="connsiteY9" fmla="*/ 245166 h 378619"/>
                    <a:gd name="connsiteX10" fmla="*/ 1212629 w 1522497"/>
                    <a:gd name="connsiteY10" fmla="*/ 244585 h 378619"/>
                    <a:gd name="connsiteX11" fmla="*/ 1212629 w 1522497"/>
                    <a:gd name="connsiteY11" fmla="*/ 378619 h 378619"/>
                    <a:gd name="connsiteX12" fmla="*/ 1810 w 1522497"/>
                    <a:gd name="connsiteY12" fmla="*/ 377934 h 378619"/>
                    <a:gd name="connsiteX0" fmla="*/ 1810 w 1522497"/>
                    <a:gd name="connsiteY0" fmla="*/ 377934 h 378619"/>
                    <a:gd name="connsiteX1" fmla="*/ 1809 w 1522497"/>
                    <a:gd name="connsiteY1" fmla="*/ 244585 h 378619"/>
                    <a:gd name="connsiteX2" fmla="*/ 233147 w 1522497"/>
                    <a:gd name="connsiteY2" fmla="*/ 245166 h 378619"/>
                    <a:gd name="connsiteX3" fmla="*/ 233147 w 1522497"/>
                    <a:gd name="connsiteY3" fmla="*/ 0 h 378619"/>
                    <a:gd name="connsiteX4" fmla="*/ 452197 w 1522497"/>
                    <a:gd name="connsiteY4" fmla="*/ 0 h 378619"/>
                    <a:gd name="connsiteX5" fmla="*/ 452197 w 1522497"/>
                    <a:gd name="connsiteY5" fmla="*/ 245166 h 378619"/>
                    <a:gd name="connsiteX6" fmla="*/ 761760 w 1522497"/>
                    <a:gd name="connsiteY6" fmla="*/ 245166 h 378619"/>
                    <a:gd name="connsiteX7" fmla="*/ 761760 w 1522497"/>
                    <a:gd name="connsiteY7" fmla="*/ 0 h 378619"/>
                    <a:gd name="connsiteX8" fmla="*/ 980810 w 1522497"/>
                    <a:gd name="connsiteY8" fmla="*/ 0 h 378619"/>
                    <a:gd name="connsiteX9" fmla="*/ 980810 w 1522497"/>
                    <a:gd name="connsiteY9" fmla="*/ 245166 h 378619"/>
                    <a:gd name="connsiteX10" fmla="*/ 1212629 w 1522497"/>
                    <a:gd name="connsiteY10" fmla="*/ 244585 h 378619"/>
                    <a:gd name="connsiteX11" fmla="*/ 1212629 w 1522497"/>
                    <a:gd name="connsiteY11" fmla="*/ 378619 h 378619"/>
                    <a:gd name="connsiteX12" fmla="*/ 1810 w 1522497"/>
                    <a:gd name="connsiteY12" fmla="*/ 377934 h 378619"/>
                    <a:gd name="connsiteX0" fmla="*/ 1810 w 1212943"/>
                    <a:gd name="connsiteY0" fmla="*/ 377934 h 382572"/>
                    <a:gd name="connsiteX1" fmla="*/ 1809 w 1212943"/>
                    <a:gd name="connsiteY1" fmla="*/ 244585 h 382572"/>
                    <a:gd name="connsiteX2" fmla="*/ 233147 w 1212943"/>
                    <a:gd name="connsiteY2" fmla="*/ 245166 h 382572"/>
                    <a:gd name="connsiteX3" fmla="*/ 233147 w 1212943"/>
                    <a:gd name="connsiteY3" fmla="*/ 0 h 382572"/>
                    <a:gd name="connsiteX4" fmla="*/ 452197 w 1212943"/>
                    <a:gd name="connsiteY4" fmla="*/ 0 h 382572"/>
                    <a:gd name="connsiteX5" fmla="*/ 452197 w 1212943"/>
                    <a:gd name="connsiteY5" fmla="*/ 245166 h 382572"/>
                    <a:gd name="connsiteX6" fmla="*/ 761760 w 1212943"/>
                    <a:gd name="connsiteY6" fmla="*/ 245166 h 382572"/>
                    <a:gd name="connsiteX7" fmla="*/ 761760 w 1212943"/>
                    <a:gd name="connsiteY7" fmla="*/ 0 h 382572"/>
                    <a:gd name="connsiteX8" fmla="*/ 980810 w 1212943"/>
                    <a:gd name="connsiteY8" fmla="*/ 0 h 382572"/>
                    <a:gd name="connsiteX9" fmla="*/ 980810 w 1212943"/>
                    <a:gd name="connsiteY9" fmla="*/ 245166 h 382572"/>
                    <a:gd name="connsiteX10" fmla="*/ 1212629 w 1212943"/>
                    <a:gd name="connsiteY10" fmla="*/ 244585 h 382572"/>
                    <a:gd name="connsiteX11" fmla="*/ 1212629 w 1212943"/>
                    <a:gd name="connsiteY11" fmla="*/ 378619 h 382572"/>
                    <a:gd name="connsiteX12" fmla="*/ 1810 w 1212943"/>
                    <a:gd name="connsiteY12" fmla="*/ 377934 h 382572"/>
                    <a:gd name="connsiteX0" fmla="*/ 1810 w 1212943"/>
                    <a:gd name="connsiteY0" fmla="*/ 377934 h 381886"/>
                    <a:gd name="connsiteX1" fmla="*/ 1809 w 1212943"/>
                    <a:gd name="connsiteY1" fmla="*/ 244585 h 381886"/>
                    <a:gd name="connsiteX2" fmla="*/ 233147 w 1212943"/>
                    <a:gd name="connsiteY2" fmla="*/ 245166 h 381886"/>
                    <a:gd name="connsiteX3" fmla="*/ 233147 w 1212943"/>
                    <a:gd name="connsiteY3" fmla="*/ 0 h 381886"/>
                    <a:gd name="connsiteX4" fmla="*/ 452197 w 1212943"/>
                    <a:gd name="connsiteY4" fmla="*/ 0 h 381886"/>
                    <a:gd name="connsiteX5" fmla="*/ 452197 w 1212943"/>
                    <a:gd name="connsiteY5" fmla="*/ 245166 h 381886"/>
                    <a:gd name="connsiteX6" fmla="*/ 761760 w 1212943"/>
                    <a:gd name="connsiteY6" fmla="*/ 245166 h 381886"/>
                    <a:gd name="connsiteX7" fmla="*/ 761760 w 1212943"/>
                    <a:gd name="connsiteY7" fmla="*/ 0 h 381886"/>
                    <a:gd name="connsiteX8" fmla="*/ 980810 w 1212943"/>
                    <a:gd name="connsiteY8" fmla="*/ 0 h 381886"/>
                    <a:gd name="connsiteX9" fmla="*/ 980810 w 1212943"/>
                    <a:gd name="connsiteY9" fmla="*/ 245166 h 381886"/>
                    <a:gd name="connsiteX10" fmla="*/ 1212629 w 1212943"/>
                    <a:gd name="connsiteY10" fmla="*/ 244585 h 381886"/>
                    <a:gd name="connsiteX11" fmla="*/ 1212629 w 1212943"/>
                    <a:gd name="connsiteY11" fmla="*/ 377933 h 381886"/>
                    <a:gd name="connsiteX12" fmla="*/ 1810 w 1212943"/>
                    <a:gd name="connsiteY12" fmla="*/ 377934 h 3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943" h="381886">
                      <a:moveTo>
                        <a:pt x="1810" y="377934"/>
                      </a:moveTo>
                      <a:cubicBezTo>
                        <a:pt x="0" y="377028"/>
                        <a:pt x="2382" y="247663"/>
                        <a:pt x="1809" y="244585"/>
                      </a:cubicBezTo>
                      <a:lnTo>
                        <a:pt x="233147" y="245166"/>
                      </a:lnTo>
                      <a:cubicBezTo>
                        <a:pt x="233941" y="162616"/>
                        <a:pt x="232353" y="82550"/>
                        <a:pt x="233147" y="0"/>
                      </a:cubicBezTo>
                      <a:lnTo>
                        <a:pt x="452197" y="0"/>
                      </a:lnTo>
                      <a:cubicBezTo>
                        <a:pt x="451559" y="81722"/>
                        <a:pt x="452835" y="163444"/>
                        <a:pt x="452197" y="245166"/>
                      </a:cubicBezTo>
                      <a:lnTo>
                        <a:pt x="761760" y="245166"/>
                      </a:lnTo>
                      <a:cubicBezTo>
                        <a:pt x="761122" y="164203"/>
                        <a:pt x="762398" y="80963"/>
                        <a:pt x="761760" y="0"/>
                      </a:cubicBezTo>
                      <a:lnTo>
                        <a:pt x="980810" y="0"/>
                      </a:lnTo>
                      <a:cubicBezTo>
                        <a:pt x="980016" y="82550"/>
                        <a:pt x="981604" y="162616"/>
                        <a:pt x="980810" y="245166"/>
                      </a:cubicBezTo>
                      <a:lnTo>
                        <a:pt x="1212629" y="244585"/>
                      </a:lnTo>
                      <a:cubicBezTo>
                        <a:pt x="1212943" y="371591"/>
                        <a:pt x="1212033" y="381886"/>
                        <a:pt x="1212629" y="377933"/>
                      </a:cubicBezTo>
                      <a:lnTo>
                        <a:pt x="1810" y="377934"/>
                      </a:lnTo>
                      <a:close/>
                    </a:path>
                  </a:pathLst>
                </a:cu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629664" y="5511363"/>
                  <a:ext cx="120500" cy="49102"/>
                </a:xfrm>
                <a:prstGeom prst="rect">
                  <a:avLst/>
                </a:pr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650875" y="5560494"/>
                  <a:ext cx="72859" cy="49102"/>
                </a:xfrm>
                <a:prstGeom prst="rect">
                  <a:avLst/>
                </a:pr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201917" y="5511384"/>
                  <a:ext cx="120500" cy="49102"/>
                </a:xfrm>
                <a:prstGeom prst="rect">
                  <a:avLst/>
                </a:pr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228180" y="5560489"/>
                  <a:ext cx="72859" cy="49102"/>
                </a:xfrm>
                <a:prstGeom prst="rect">
                  <a:avLst/>
                </a:prstGeom>
                <a:solidFill>
                  <a:srgbClr val="EDD83B"/>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00"/>
                <p:cNvGrpSpPr/>
                <p:nvPr/>
              </p:nvGrpSpPr>
              <p:grpSpPr>
                <a:xfrm>
                  <a:off x="4607497" y="5286259"/>
                  <a:ext cx="169846" cy="225103"/>
                  <a:chOff x="2399768" y="3779188"/>
                  <a:chExt cx="1210848" cy="1604784"/>
                </a:xfrm>
                <a:solidFill>
                  <a:srgbClr val="EDD83B"/>
                </a:solidFill>
              </p:grpSpPr>
              <p:sp>
                <p:nvSpPr>
                  <p:cNvPr id="336" name="Rectangle 335"/>
                  <p:cNvSpPr/>
                  <p:nvPr/>
                </p:nvSpPr>
                <p:spPr>
                  <a:xfrm flipH="1">
                    <a:off x="2536602" y="5116479"/>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flipH="1">
                    <a:off x="3005178" y="5116479"/>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flipH="1">
                    <a:off x="3473754" y="5116479"/>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p:cNvSpPr/>
                  <p:nvPr/>
                </p:nvSpPr>
                <p:spPr>
                  <a:xfrm flipH="1">
                    <a:off x="2399796" y="5116479"/>
                    <a:ext cx="136805"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flipH="1">
                    <a:off x="2399768" y="4849044"/>
                    <a:ext cx="37112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flipH="1">
                    <a:off x="2770890" y="4849044"/>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flipH="1">
                    <a:off x="3239466" y="4849044"/>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p:nvSpPr>
                <p:spPr>
                  <a:xfrm flipH="1">
                    <a:off x="2536602" y="4581551"/>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p:cNvSpPr/>
                  <p:nvPr/>
                </p:nvSpPr>
                <p:spPr>
                  <a:xfrm flipH="1">
                    <a:off x="3005178" y="4581551"/>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p:cNvSpPr/>
                  <p:nvPr/>
                </p:nvSpPr>
                <p:spPr>
                  <a:xfrm flipH="1">
                    <a:off x="3473754" y="4581551"/>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p:cNvSpPr/>
                  <p:nvPr/>
                </p:nvSpPr>
                <p:spPr>
                  <a:xfrm flipH="1">
                    <a:off x="2399796" y="4581551"/>
                    <a:ext cx="136805"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a:xfrm flipH="1">
                    <a:off x="2399768" y="4314116"/>
                    <a:ext cx="37112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p:cNvSpPr/>
                  <p:nvPr/>
                </p:nvSpPr>
                <p:spPr>
                  <a:xfrm flipH="1">
                    <a:off x="2770890" y="4314116"/>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p:cNvSpPr/>
                  <p:nvPr/>
                </p:nvSpPr>
                <p:spPr>
                  <a:xfrm flipH="1">
                    <a:off x="3239466" y="4314116"/>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p:cNvSpPr/>
                  <p:nvPr/>
                </p:nvSpPr>
                <p:spPr>
                  <a:xfrm flipH="1">
                    <a:off x="2536602" y="4046623"/>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p:cNvSpPr/>
                  <p:nvPr/>
                </p:nvSpPr>
                <p:spPr>
                  <a:xfrm flipH="1">
                    <a:off x="3005178" y="4046623"/>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flipH="1">
                    <a:off x="3473754" y="4046623"/>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flipH="1">
                    <a:off x="2399768" y="4046623"/>
                    <a:ext cx="136834"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flipH="1">
                    <a:off x="2399768" y="3779188"/>
                    <a:ext cx="371121"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flipH="1">
                    <a:off x="2770890" y="3779188"/>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p:cNvSpPr/>
                  <p:nvPr/>
                </p:nvSpPr>
                <p:spPr>
                  <a:xfrm flipH="1">
                    <a:off x="3239466" y="3779188"/>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299"/>
                <p:cNvGrpSpPr/>
                <p:nvPr/>
              </p:nvGrpSpPr>
              <p:grpSpPr>
                <a:xfrm>
                  <a:off x="4175665" y="5286280"/>
                  <a:ext cx="169846" cy="225103"/>
                  <a:chOff x="2399768" y="3779188"/>
                  <a:chExt cx="1210848" cy="1604784"/>
                </a:xfrm>
                <a:solidFill>
                  <a:srgbClr val="EDD83B"/>
                </a:solidFill>
              </p:grpSpPr>
              <p:sp>
                <p:nvSpPr>
                  <p:cNvPr id="315" name="Rectangle 314"/>
                  <p:cNvSpPr/>
                  <p:nvPr/>
                </p:nvSpPr>
                <p:spPr>
                  <a:xfrm flipH="1">
                    <a:off x="2536602" y="5116479"/>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p:nvSpPr>
                <p:spPr>
                  <a:xfrm flipH="1">
                    <a:off x="3005178" y="5116479"/>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p:cNvSpPr/>
                  <p:nvPr/>
                </p:nvSpPr>
                <p:spPr>
                  <a:xfrm flipH="1">
                    <a:off x="3473754" y="5116479"/>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p:cNvSpPr/>
                  <p:nvPr/>
                </p:nvSpPr>
                <p:spPr>
                  <a:xfrm flipH="1">
                    <a:off x="2399796" y="5116479"/>
                    <a:ext cx="136805"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flipH="1">
                    <a:off x="2399768" y="4849044"/>
                    <a:ext cx="37112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flipH="1">
                    <a:off x="2770890" y="4849044"/>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flipH="1">
                    <a:off x="3239466" y="4849044"/>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p:cNvSpPr/>
                  <p:nvPr/>
                </p:nvSpPr>
                <p:spPr>
                  <a:xfrm flipH="1">
                    <a:off x="2536602" y="4581551"/>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flipH="1">
                    <a:off x="3005178" y="4581551"/>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flipH="1">
                    <a:off x="3473754" y="4581551"/>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flipH="1">
                    <a:off x="2399796" y="4581551"/>
                    <a:ext cx="136805"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flipH="1">
                    <a:off x="2399768" y="4314116"/>
                    <a:ext cx="37112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326"/>
                  <p:cNvSpPr/>
                  <p:nvPr/>
                </p:nvSpPr>
                <p:spPr>
                  <a:xfrm flipH="1">
                    <a:off x="2770890" y="4314116"/>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flipH="1">
                    <a:off x="3239466" y="4314116"/>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flipH="1">
                    <a:off x="2536602" y="4046623"/>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flipH="1">
                    <a:off x="3005178" y="4046623"/>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p:nvSpPr>
                <p:spPr>
                  <a:xfrm flipH="1">
                    <a:off x="3473754" y="4046623"/>
                    <a:ext cx="136862"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331"/>
                  <p:cNvSpPr/>
                  <p:nvPr/>
                </p:nvSpPr>
                <p:spPr>
                  <a:xfrm flipH="1">
                    <a:off x="2399768" y="4046623"/>
                    <a:ext cx="136834"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flipH="1">
                    <a:off x="2399768" y="3779188"/>
                    <a:ext cx="371121"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flipH="1">
                    <a:off x="2770890" y="3779188"/>
                    <a:ext cx="468576"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flipH="1">
                    <a:off x="3239466" y="3779188"/>
                    <a:ext cx="371150" cy="267493"/>
                  </a:xfrm>
                  <a:prstGeom prst="rect">
                    <a:avLst/>
                  </a:prstGeom>
                  <a:grp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957"/>
                <p:cNvGrpSpPr/>
                <p:nvPr/>
              </p:nvGrpSpPr>
              <p:grpSpPr>
                <a:xfrm>
                  <a:off x="4723734" y="4901805"/>
                  <a:ext cx="346711" cy="707786"/>
                  <a:chOff x="302417" y="1038227"/>
                  <a:chExt cx="2471737" cy="5045876"/>
                </a:xfrm>
              </p:grpSpPr>
              <p:sp>
                <p:nvSpPr>
                  <p:cNvPr id="210" name="Trapezoid 209"/>
                  <p:cNvSpPr/>
                  <p:nvPr/>
                </p:nvSpPr>
                <p:spPr>
                  <a:xfrm flipV="1">
                    <a:off x="902494" y="1578253"/>
                    <a:ext cx="1271588" cy="217714"/>
                  </a:xfrm>
                  <a:prstGeom prst="trapezoid">
                    <a:avLst>
                      <a:gd name="adj" fmla="val 59031"/>
                    </a:avLst>
                  </a:prstGeom>
                  <a:solidFill>
                    <a:srgbClr val="DDC515"/>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Parallelogram 210"/>
                  <p:cNvSpPr/>
                  <p:nvPr/>
                </p:nvSpPr>
                <p:spPr>
                  <a:xfrm flipH="1">
                    <a:off x="434570" y="1578253"/>
                    <a:ext cx="596511" cy="217714"/>
                  </a:xfrm>
                  <a:prstGeom prst="parallelogram">
                    <a:avLst>
                      <a:gd name="adj" fmla="val 59031"/>
                    </a:avLst>
                  </a:prstGeom>
                  <a:solidFill>
                    <a:srgbClr val="A1900F"/>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Parallelogram 211"/>
                  <p:cNvSpPr/>
                  <p:nvPr/>
                </p:nvSpPr>
                <p:spPr>
                  <a:xfrm>
                    <a:off x="2046678" y="1578253"/>
                    <a:ext cx="601273" cy="217714"/>
                  </a:xfrm>
                  <a:prstGeom prst="parallelogram">
                    <a:avLst>
                      <a:gd name="adj" fmla="val 59031"/>
                    </a:avLst>
                  </a:prstGeom>
                  <a:solidFill>
                    <a:srgbClr val="F1E16B"/>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554833" y="1795967"/>
                    <a:ext cx="476248" cy="189057"/>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p:cNvSpPr/>
                  <p:nvPr/>
                </p:nvSpPr>
                <p:spPr>
                  <a:xfrm>
                    <a:off x="1031081" y="1795967"/>
                    <a:ext cx="1015596" cy="189057"/>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a:off x="2046678" y="1795967"/>
                    <a:ext cx="476248" cy="189057"/>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a:off x="609000" y="1985024"/>
                    <a:ext cx="469172" cy="189057"/>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1078172" y="1985024"/>
                    <a:ext cx="921414" cy="189057"/>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1999587" y="1985024"/>
                    <a:ext cx="469172" cy="189057"/>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a:off x="1540405" y="484901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flipH="1">
                    <a:off x="2204518" y="3779050"/>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flipH="1">
                    <a:off x="1931206" y="3779050"/>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a:off x="1149613" y="2174081"/>
                    <a:ext cx="781581" cy="3209925"/>
                  </a:xfrm>
                  <a:prstGeom prst="rect">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3" name="Straight Connector 222"/>
                  <p:cNvCxnSpPr/>
                  <p:nvPr/>
                </p:nvCxnSpPr>
                <p:spPr>
                  <a:xfrm>
                    <a:off x="681037" y="2174080"/>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p:cNvCxnSpPr/>
                  <p:nvPr/>
                </p:nvCxnSpPr>
                <p:spPr>
                  <a:xfrm>
                    <a:off x="681037" y="2441574"/>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p:cNvCxnSpPr/>
                  <p:nvPr/>
                </p:nvCxnSpPr>
                <p:spPr>
                  <a:xfrm>
                    <a:off x="681037" y="2709067"/>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p:cNvCxnSpPr/>
                  <p:nvPr/>
                </p:nvCxnSpPr>
                <p:spPr>
                  <a:xfrm>
                    <a:off x="681037" y="2976561"/>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p:cNvCxnSpPr/>
                  <p:nvPr/>
                </p:nvCxnSpPr>
                <p:spPr>
                  <a:xfrm>
                    <a:off x="681037" y="3244055"/>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p:cNvCxnSpPr/>
                  <p:nvPr/>
                </p:nvCxnSpPr>
                <p:spPr>
                  <a:xfrm>
                    <a:off x="681037" y="3511549"/>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p:cNvCxnSpPr/>
                  <p:nvPr/>
                </p:nvCxnSpPr>
                <p:spPr>
                  <a:xfrm>
                    <a:off x="681037" y="3779042"/>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p:cNvCxnSpPr/>
                  <p:nvPr/>
                </p:nvCxnSpPr>
                <p:spPr>
                  <a:xfrm>
                    <a:off x="681037" y="4046536"/>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681037" y="4314030"/>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p:cNvCxnSpPr/>
                  <p:nvPr/>
                </p:nvCxnSpPr>
                <p:spPr>
                  <a:xfrm>
                    <a:off x="681037" y="4581524"/>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p:cNvCxnSpPr/>
                  <p:nvPr/>
                </p:nvCxnSpPr>
                <p:spPr>
                  <a:xfrm>
                    <a:off x="681037" y="4849018"/>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p:cNvCxnSpPr/>
                  <p:nvPr/>
                </p:nvCxnSpPr>
                <p:spPr>
                  <a:xfrm>
                    <a:off x="681037" y="5116511"/>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Straight Connector 234"/>
                  <p:cNvCxnSpPr/>
                  <p:nvPr/>
                </p:nvCxnSpPr>
                <p:spPr>
                  <a:xfrm>
                    <a:off x="681037" y="5384005"/>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sp>
                <p:nvSpPr>
                  <p:cNvPr id="236" name="Rectangle 235"/>
                  <p:cNvSpPr/>
                  <p:nvPr/>
                </p:nvSpPr>
                <p:spPr>
                  <a:xfrm>
                    <a:off x="1149613" y="2709067"/>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Rectangle 236"/>
                  <p:cNvSpPr/>
                  <p:nvPr/>
                </p:nvSpPr>
                <p:spPr>
                  <a:xfrm>
                    <a:off x="1540405" y="2709067"/>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237"/>
                  <p:cNvSpPr/>
                  <p:nvPr/>
                </p:nvSpPr>
                <p:spPr>
                  <a:xfrm>
                    <a:off x="1149613" y="3244053"/>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a:off x="1540405" y="3244053"/>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p:cNvSpPr/>
                  <p:nvPr/>
                </p:nvSpPr>
                <p:spPr>
                  <a:xfrm>
                    <a:off x="1149613" y="3779039"/>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p:cNvSpPr/>
                  <p:nvPr/>
                </p:nvSpPr>
                <p:spPr>
                  <a:xfrm>
                    <a:off x="1540405" y="3779039"/>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p:cNvSpPr/>
                  <p:nvPr/>
                </p:nvSpPr>
                <p:spPr>
                  <a:xfrm>
                    <a:off x="1149613" y="4314025"/>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p:cNvSpPr/>
                  <p:nvPr/>
                </p:nvSpPr>
                <p:spPr>
                  <a:xfrm>
                    <a:off x="1540405" y="4314025"/>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nvSpPr>
                <p:spPr>
                  <a:xfrm>
                    <a:off x="1149613" y="484901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p:cNvSpPr/>
                  <p:nvPr/>
                </p:nvSpPr>
                <p:spPr>
                  <a:xfrm>
                    <a:off x="1285609" y="2441574"/>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ectangle 245"/>
                  <p:cNvSpPr/>
                  <p:nvPr/>
                </p:nvSpPr>
                <p:spPr>
                  <a:xfrm>
                    <a:off x="1149613" y="244157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p:nvSpPr>
                <p:spPr>
                  <a:xfrm>
                    <a:off x="1795198" y="244157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p:cNvSpPr/>
                  <p:nvPr/>
                </p:nvSpPr>
                <p:spPr>
                  <a:xfrm>
                    <a:off x="1285609" y="2976560"/>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1149613" y="2976560"/>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249"/>
                  <p:cNvSpPr/>
                  <p:nvPr/>
                </p:nvSpPr>
                <p:spPr>
                  <a:xfrm>
                    <a:off x="1795198" y="2976560"/>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1285609" y="3511546"/>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a:off x="1149613" y="3511546"/>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1795198" y="3511546"/>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a:off x="1285609" y="4046532"/>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1149613" y="4046532"/>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1795198" y="4046532"/>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1285609" y="4581518"/>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p:cNvSpPr/>
                  <p:nvPr/>
                </p:nvSpPr>
                <p:spPr>
                  <a:xfrm>
                    <a:off x="1149613" y="4581518"/>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p:cNvSpPr/>
                  <p:nvPr/>
                </p:nvSpPr>
                <p:spPr>
                  <a:xfrm>
                    <a:off x="1795198" y="4581518"/>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ectangle 259"/>
                  <p:cNvSpPr/>
                  <p:nvPr/>
                </p:nvSpPr>
                <p:spPr>
                  <a:xfrm>
                    <a:off x="1285609" y="5116504"/>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260"/>
                  <p:cNvSpPr/>
                  <p:nvPr/>
                </p:nvSpPr>
                <p:spPr>
                  <a:xfrm>
                    <a:off x="1149613" y="511650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p:cNvSpPr/>
                  <p:nvPr/>
                </p:nvSpPr>
                <p:spPr>
                  <a:xfrm>
                    <a:off x="1795198" y="511650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p:cNvSpPr/>
                  <p:nvPr/>
                </p:nvSpPr>
                <p:spPr>
                  <a:xfrm flipH="1">
                    <a:off x="1931221" y="2441583"/>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p:cNvSpPr/>
                  <p:nvPr/>
                </p:nvSpPr>
                <p:spPr>
                  <a:xfrm flipH="1">
                    <a:off x="1931220" y="2976569"/>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p:cNvSpPr/>
                  <p:nvPr/>
                </p:nvSpPr>
                <p:spPr>
                  <a:xfrm flipH="1">
                    <a:off x="1931219" y="3511555"/>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flipH="1">
                    <a:off x="1931218" y="4046541"/>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flipH="1">
                    <a:off x="1931217" y="4581527"/>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flipH="1">
                    <a:off x="1931216" y="5116513"/>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p:nvSpPr>
                <p:spPr>
                  <a:xfrm flipH="1">
                    <a:off x="2204533" y="2174089"/>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flipH="1">
                    <a:off x="1931221" y="2174089"/>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flipH="1">
                    <a:off x="2204528" y="2709076"/>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p:nvSpPr>
                <p:spPr>
                  <a:xfrm flipH="1">
                    <a:off x="1931216" y="2709076"/>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flipH="1">
                    <a:off x="2204523" y="3244063"/>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p:nvSpPr>
                <p:spPr>
                  <a:xfrm flipH="1">
                    <a:off x="1931211" y="3244063"/>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flipH="1">
                    <a:off x="2204513" y="4314037"/>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p:cNvSpPr/>
                  <p:nvPr/>
                </p:nvSpPr>
                <p:spPr>
                  <a:xfrm flipH="1">
                    <a:off x="1931201" y="4314037"/>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flipH="1">
                    <a:off x="2204508" y="4849024"/>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flipH="1">
                    <a:off x="1931196" y="4849024"/>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a:off x="681039" y="3511546"/>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681042" y="5116504"/>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876306" y="2709067"/>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681037" y="2441574"/>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681038" y="2976560"/>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4" name="Group 294"/>
                  <p:cNvGrpSpPr/>
                  <p:nvPr/>
                </p:nvGrpSpPr>
                <p:grpSpPr>
                  <a:xfrm>
                    <a:off x="681039" y="2174080"/>
                    <a:ext cx="468574" cy="267493"/>
                    <a:chOff x="681039" y="2174080"/>
                    <a:chExt cx="468574" cy="267493"/>
                  </a:xfrm>
                </p:grpSpPr>
                <p:sp>
                  <p:nvSpPr>
                    <p:cNvPr id="313" name="Rectangle 312"/>
                    <p:cNvSpPr/>
                    <p:nvPr/>
                  </p:nvSpPr>
                  <p:spPr>
                    <a:xfrm>
                      <a:off x="681039" y="2174080"/>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p:cNvSpPr/>
                    <p:nvPr/>
                  </p:nvSpPr>
                  <p:spPr>
                    <a:xfrm>
                      <a:off x="876301" y="2174080"/>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5" name="Rectangle 284"/>
                  <p:cNvSpPr/>
                  <p:nvPr/>
                </p:nvSpPr>
                <p:spPr>
                  <a:xfrm>
                    <a:off x="681044" y="2709067"/>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p:nvSpPr>
                <p:spPr>
                  <a:xfrm>
                    <a:off x="681049" y="3244054"/>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p:nvSpPr>
                <p:spPr>
                  <a:xfrm>
                    <a:off x="876311" y="3244054"/>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287"/>
                  <p:cNvSpPr/>
                  <p:nvPr/>
                </p:nvSpPr>
                <p:spPr>
                  <a:xfrm>
                    <a:off x="876316" y="3779041"/>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Rectangle 288"/>
                  <p:cNvSpPr/>
                  <p:nvPr/>
                </p:nvSpPr>
                <p:spPr>
                  <a:xfrm>
                    <a:off x="876321" y="4314028"/>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p:cNvSpPr/>
                  <p:nvPr/>
                </p:nvSpPr>
                <p:spPr>
                  <a:xfrm>
                    <a:off x="681040" y="4046532"/>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a:off x="681041" y="4581518"/>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a:off x="681054" y="3779041"/>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p:nvSpPr>
                <p:spPr>
                  <a:xfrm>
                    <a:off x="681059" y="4314028"/>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681064" y="4849015"/>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876326" y="4849015"/>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1149613" y="217408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1540405" y="217408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297"/>
                  <p:cNvSpPr/>
                  <p:nvPr/>
                </p:nvSpPr>
                <p:spPr>
                  <a:xfrm>
                    <a:off x="490840" y="5383997"/>
                    <a:ext cx="507219" cy="35005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998059" y="5383997"/>
                    <a:ext cx="1081641" cy="35005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2079701" y="5383997"/>
                    <a:ext cx="507219" cy="35005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302417" y="5734050"/>
                    <a:ext cx="598122" cy="35005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900539" y="5734050"/>
                    <a:ext cx="1275493" cy="35005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2176032" y="5734050"/>
                    <a:ext cx="598122" cy="35005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Freeform 303"/>
                  <p:cNvSpPr/>
                  <p:nvPr/>
                </p:nvSpPr>
                <p:spPr>
                  <a:xfrm>
                    <a:off x="2169990" y="1038227"/>
                    <a:ext cx="477961"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Freeform 304"/>
                  <p:cNvSpPr/>
                  <p:nvPr/>
                </p:nvSpPr>
                <p:spPr>
                  <a:xfrm>
                    <a:off x="434570" y="1038227"/>
                    <a:ext cx="477961"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305"/>
                  <p:cNvSpPr/>
                  <p:nvPr/>
                </p:nvSpPr>
                <p:spPr>
                  <a:xfrm>
                    <a:off x="912531" y="1038227"/>
                    <a:ext cx="1257459"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rot="16200000">
                    <a:off x="380525" y="2748285"/>
                    <a:ext cx="990667" cy="189057"/>
                  </a:xfrm>
                  <a:prstGeom prst="rect">
                    <a:avLst/>
                  </a:prstGeom>
                  <a:solidFill>
                    <a:schemeClr val="tx1"/>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rot="16200000">
                    <a:off x="1709643" y="2748285"/>
                    <a:ext cx="990667" cy="189057"/>
                  </a:xfrm>
                  <a:prstGeom prst="rect">
                    <a:avLst/>
                  </a:prstGeom>
                  <a:solidFill>
                    <a:schemeClr val="tx1"/>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rot="16200000">
                    <a:off x="1045084" y="2696368"/>
                    <a:ext cx="990667" cy="292891"/>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rot="16200000">
                    <a:off x="380525" y="4353246"/>
                    <a:ext cx="990667" cy="189057"/>
                  </a:xfrm>
                  <a:prstGeom prst="rect">
                    <a:avLst/>
                  </a:prstGeom>
                  <a:solidFill>
                    <a:schemeClr val="tx1"/>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rot="16200000">
                    <a:off x="1709643" y="4353246"/>
                    <a:ext cx="990667" cy="189057"/>
                  </a:xfrm>
                  <a:prstGeom prst="rect">
                    <a:avLst/>
                  </a:prstGeom>
                  <a:solidFill>
                    <a:schemeClr val="tx1"/>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p:cNvSpPr/>
                  <p:nvPr/>
                </p:nvSpPr>
                <p:spPr>
                  <a:xfrm rot="16200000">
                    <a:off x="1045084" y="4301329"/>
                    <a:ext cx="990667" cy="292891"/>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31"/>
                <p:cNvGrpSpPr/>
                <p:nvPr/>
              </p:nvGrpSpPr>
              <p:grpSpPr>
                <a:xfrm>
                  <a:off x="3881469" y="4901805"/>
                  <a:ext cx="346711" cy="707786"/>
                  <a:chOff x="302417" y="1038227"/>
                  <a:chExt cx="2471737" cy="5045876"/>
                </a:xfrm>
              </p:grpSpPr>
              <p:sp>
                <p:nvSpPr>
                  <p:cNvPr id="105" name="Trapezoid 104"/>
                  <p:cNvSpPr/>
                  <p:nvPr/>
                </p:nvSpPr>
                <p:spPr>
                  <a:xfrm flipV="1">
                    <a:off x="902494" y="1578253"/>
                    <a:ext cx="1271588" cy="217714"/>
                  </a:xfrm>
                  <a:prstGeom prst="trapezoid">
                    <a:avLst>
                      <a:gd name="adj" fmla="val 59031"/>
                    </a:avLst>
                  </a:prstGeom>
                  <a:solidFill>
                    <a:srgbClr val="DDC515"/>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Parallelogram 105"/>
                  <p:cNvSpPr/>
                  <p:nvPr/>
                </p:nvSpPr>
                <p:spPr>
                  <a:xfrm flipH="1">
                    <a:off x="434570" y="1578253"/>
                    <a:ext cx="596511" cy="217714"/>
                  </a:xfrm>
                  <a:prstGeom prst="parallelogram">
                    <a:avLst>
                      <a:gd name="adj" fmla="val 59031"/>
                    </a:avLst>
                  </a:prstGeom>
                  <a:solidFill>
                    <a:srgbClr val="A1900F"/>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arallelogram 106"/>
                  <p:cNvSpPr/>
                  <p:nvPr/>
                </p:nvSpPr>
                <p:spPr>
                  <a:xfrm>
                    <a:off x="2046678" y="1578253"/>
                    <a:ext cx="601273" cy="217714"/>
                  </a:xfrm>
                  <a:prstGeom prst="parallelogram">
                    <a:avLst>
                      <a:gd name="adj" fmla="val 59031"/>
                    </a:avLst>
                  </a:prstGeom>
                  <a:solidFill>
                    <a:srgbClr val="F1E16B"/>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554833" y="1795967"/>
                    <a:ext cx="476248" cy="189057"/>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1031081" y="1795967"/>
                    <a:ext cx="1015596" cy="189057"/>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2046678" y="1795967"/>
                    <a:ext cx="476248" cy="189057"/>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609000" y="1985024"/>
                    <a:ext cx="469172" cy="189057"/>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1078172" y="1985024"/>
                    <a:ext cx="921414" cy="189057"/>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1999587" y="1985024"/>
                    <a:ext cx="469172" cy="189057"/>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1540405" y="484901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flipH="1">
                    <a:off x="2204518" y="3779050"/>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flipH="1">
                    <a:off x="1931206" y="3779050"/>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p:nvSpPr>
                <p:spPr>
                  <a:xfrm>
                    <a:off x="1149613" y="2174081"/>
                    <a:ext cx="781581" cy="3209925"/>
                  </a:xfrm>
                  <a:prstGeom prst="rect">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8" name="Straight Connector 117"/>
                  <p:cNvCxnSpPr/>
                  <p:nvPr/>
                </p:nvCxnSpPr>
                <p:spPr>
                  <a:xfrm>
                    <a:off x="681037" y="2174080"/>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p:cNvCxnSpPr/>
                  <p:nvPr/>
                </p:nvCxnSpPr>
                <p:spPr>
                  <a:xfrm>
                    <a:off x="681037" y="2441574"/>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p:cNvCxnSpPr/>
                  <p:nvPr/>
                </p:nvCxnSpPr>
                <p:spPr>
                  <a:xfrm>
                    <a:off x="681037" y="2709067"/>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681037" y="2976561"/>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a:off x="681037" y="3244055"/>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681037" y="3511549"/>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a:off x="681037" y="3779042"/>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681037" y="4046536"/>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a:off x="681037" y="4314030"/>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a:off x="681037" y="4581524"/>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p:nvCxnSpPr>
                <p:spPr>
                  <a:xfrm>
                    <a:off x="681037" y="4849018"/>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p:nvCxnSpPr>
                <p:spPr>
                  <a:xfrm>
                    <a:off x="681037" y="5116511"/>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681037" y="5384005"/>
                    <a:ext cx="1718732" cy="0"/>
                  </a:xfrm>
                  <a:prstGeom prst="line">
                    <a:avLst/>
                  </a:prstGeom>
                  <a:no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sp>
                <p:nvSpPr>
                  <p:cNvPr id="131" name="Rectangle 130"/>
                  <p:cNvSpPr/>
                  <p:nvPr/>
                </p:nvSpPr>
                <p:spPr>
                  <a:xfrm>
                    <a:off x="1149613" y="2709067"/>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1540405" y="2709067"/>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1149613" y="3244053"/>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1540405" y="3244053"/>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1149613" y="3779039"/>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1540405" y="3779039"/>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1149613" y="4314025"/>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1540405" y="4314025"/>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149613" y="484901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285609" y="2441574"/>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1149613" y="244157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1795198" y="244157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285609" y="2976560"/>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1149613" y="2976560"/>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1795198" y="2976560"/>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1285609" y="3511546"/>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1149613" y="3511546"/>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1795198" y="3511546"/>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1285609" y="4046532"/>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149613" y="4046532"/>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1795198" y="4046532"/>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1285609" y="4581518"/>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149613" y="4581518"/>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1795198" y="4581518"/>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1285609" y="5116504"/>
                    <a:ext cx="509588"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1149613" y="511650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1795198" y="5116504"/>
                    <a:ext cx="135996"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flipH="1">
                    <a:off x="1931221" y="2441583"/>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flipH="1">
                    <a:off x="1931220" y="2976569"/>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flipH="1">
                    <a:off x="1931219" y="3511555"/>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flipH="1">
                    <a:off x="1931218" y="4046541"/>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flipH="1">
                    <a:off x="1931217" y="4581527"/>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flipH="1">
                    <a:off x="1931216" y="5116513"/>
                    <a:ext cx="468576"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flipH="1">
                    <a:off x="2204533" y="2174089"/>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flipH="1">
                    <a:off x="1931221" y="2174089"/>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flipH="1">
                    <a:off x="2204528" y="2709076"/>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flipH="1">
                    <a:off x="1931216" y="2709076"/>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flipH="1">
                    <a:off x="2204523" y="3244063"/>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flipH="1">
                    <a:off x="1931211" y="3244063"/>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flipH="1">
                    <a:off x="2204513" y="4314037"/>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flipH="1">
                    <a:off x="1931201" y="4314037"/>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flipH="1">
                    <a:off x="2204508" y="4849024"/>
                    <a:ext cx="19526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flipH="1">
                    <a:off x="1931196" y="4849024"/>
                    <a:ext cx="273312" cy="26749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681039" y="3511546"/>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681042" y="5116504"/>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876306" y="2709067"/>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681037" y="2441574"/>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681038" y="2976560"/>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294"/>
                  <p:cNvGrpSpPr/>
                  <p:nvPr/>
                </p:nvGrpSpPr>
                <p:grpSpPr>
                  <a:xfrm>
                    <a:off x="681039" y="2174080"/>
                    <a:ext cx="468574" cy="267493"/>
                    <a:chOff x="681039" y="2174080"/>
                    <a:chExt cx="468574" cy="267493"/>
                  </a:xfrm>
                </p:grpSpPr>
                <p:sp>
                  <p:nvSpPr>
                    <p:cNvPr id="208" name="Rectangle 207"/>
                    <p:cNvSpPr/>
                    <p:nvPr/>
                  </p:nvSpPr>
                  <p:spPr>
                    <a:xfrm>
                      <a:off x="681039" y="2174080"/>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p:cNvSpPr/>
                    <p:nvPr/>
                  </p:nvSpPr>
                  <p:spPr>
                    <a:xfrm>
                      <a:off x="876301" y="2174080"/>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0" name="Rectangle 179"/>
                  <p:cNvSpPr/>
                  <p:nvPr/>
                </p:nvSpPr>
                <p:spPr>
                  <a:xfrm>
                    <a:off x="681044" y="2709067"/>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681049" y="3244054"/>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876311" y="3244054"/>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p:cNvSpPr/>
                  <p:nvPr/>
                </p:nvSpPr>
                <p:spPr>
                  <a:xfrm>
                    <a:off x="876316" y="3779041"/>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p:cNvSpPr/>
                  <p:nvPr/>
                </p:nvSpPr>
                <p:spPr>
                  <a:xfrm>
                    <a:off x="876321" y="4314028"/>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81040" y="4046532"/>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p:cNvSpPr/>
                  <p:nvPr/>
                </p:nvSpPr>
                <p:spPr>
                  <a:xfrm>
                    <a:off x="681041" y="4581518"/>
                    <a:ext cx="468576"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p:cNvSpPr/>
                  <p:nvPr/>
                </p:nvSpPr>
                <p:spPr>
                  <a:xfrm>
                    <a:off x="681054" y="3779041"/>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nvSpPr>
                <p:spPr>
                  <a:xfrm>
                    <a:off x="681059" y="4314028"/>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681064" y="4849015"/>
                    <a:ext cx="19526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876326" y="4849015"/>
                    <a:ext cx="273312" cy="26749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1149613" y="217408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1540405" y="2174081"/>
                    <a:ext cx="390791" cy="26749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a:off x="490840" y="5383997"/>
                    <a:ext cx="507219" cy="35005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998059" y="5383997"/>
                    <a:ext cx="1081641" cy="35005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2079701" y="5383997"/>
                    <a:ext cx="507219" cy="35005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302417" y="5734050"/>
                    <a:ext cx="598122" cy="350053"/>
                  </a:xfrm>
                  <a:prstGeom prst="rect">
                    <a:avLst/>
                  </a:pr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900539" y="5734050"/>
                    <a:ext cx="1275493" cy="350053"/>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2176032" y="5734050"/>
                    <a:ext cx="598122" cy="350053"/>
                  </a:xfrm>
                  <a:prstGeom prst="rect">
                    <a:avLst/>
                  </a:pr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Freeform 198"/>
                  <p:cNvSpPr/>
                  <p:nvPr/>
                </p:nvSpPr>
                <p:spPr>
                  <a:xfrm>
                    <a:off x="2169990" y="1038227"/>
                    <a:ext cx="477961"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F9F2BF"/>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Freeform 199"/>
                  <p:cNvSpPr/>
                  <p:nvPr/>
                </p:nvSpPr>
                <p:spPr>
                  <a:xfrm>
                    <a:off x="434570" y="1038227"/>
                    <a:ext cx="477961"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BEAA12"/>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Freeform 200"/>
                  <p:cNvSpPr/>
                  <p:nvPr/>
                </p:nvSpPr>
                <p:spPr>
                  <a:xfrm>
                    <a:off x="912531" y="1038227"/>
                    <a:ext cx="1257459" cy="540026"/>
                  </a:xfrm>
                  <a:custGeom>
                    <a:avLst/>
                    <a:gdLst>
                      <a:gd name="connsiteX0" fmla="*/ 0 w 476250"/>
                      <a:gd name="connsiteY0" fmla="*/ 2381 h 542925"/>
                      <a:gd name="connsiteX1" fmla="*/ 2381 w 476250"/>
                      <a:gd name="connsiteY1" fmla="*/ 542925 h 542925"/>
                      <a:gd name="connsiteX2" fmla="*/ 476250 w 476250"/>
                      <a:gd name="connsiteY2" fmla="*/ 542925 h 542925"/>
                      <a:gd name="connsiteX3" fmla="*/ 473869 w 476250"/>
                      <a:gd name="connsiteY3" fmla="*/ 2381 h 542925"/>
                      <a:gd name="connsiteX4" fmla="*/ 323850 w 476250"/>
                      <a:gd name="connsiteY4" fmla="*/ 0 h 542925"/>
                      <a:gd name="connsiteX5" fmla="*/ 321469 w 476250"/>
                      <a:gd name="connsiteY5" fmla="*/ 278606 h 542925"/>
                      <a:gd name="connsiteX6" fmla="*/ 159544 w 476250"/>
                      <a:gd name="connsiteY6" fmla="*/ 276225 h 542925"/>
                      <a:gd name="connsiteX7" fmla="*/ 161925 w 476250"/>
                      <a:gd name="connsiteY7" fmla="*/ 4763 h 542925"/>
                      <a:gd name="connsiteX8" fmla="*/ 0 w 476250"/>
                      <a:gd name="connsiteY8" fmla="*/ 2381 h 542925"/>
                      <a:gd name="connsiteX0" fmla="*/ 36513 w 474663"/>
                      <a:gd name="connsiteY0" fmla="*/ 50006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6513 w 474663"/>
                      <a:gd name="connsiteY8" fmla="*/ 50006 h 542925"/>
                      <a:gd name="connsiteX0" fmla="*/ 3175 w 474663"/>
                      <a:gd name="connsiteY0" fmla="*/ 4762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3175 w 474663"/>
                      <a:gd name="connsiteY8" fmla="*/ 4762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60338 w 474663"/>
                      <a:gd name="connsiteY7" fmla="*/ 4763 h 542925"/>
                      <a:gd name="connsiteX8" fmla="*/ 1464 w 474663"/>
                      <a:gd name="connsiteY8" fmla="*/ 0 h 542925"/>
                      <a:gd name="connsiteX0" fmla="*/ 1464 w 474663"/>
                      <a:gd name="connsiteY0" fmla="*/ 0 h 542925"/>
                      <a:gd name="connsiteX1" fmla="*/ 794 w 474663"/>
                      <a:gd name="connsiteY1" fmla="*/ 542925 h 542925"/>
                      <a:gd name="connsiteX2" fmla="*/ 474663 w 474663"/>
                      <a:gd name="connsiteY2" fmla="*/ 542925 h 542925"/>
                      <a:gd name="connsiteX3" fmla="*/ 472282 w 474663"/>
                      <a:gd name="connsiteY3" fmla="*/ 2381 h 542925"/>
                      <a:gd name="connsiteX4" fmla="*/ 322263 w 474663"/>
                      <a:gd name="connsiteY4" fmla="*/ 0 h 542925"/>
                      <a:gd name="connsiteX5" fmla="*/ 319882 w 474663"/>
                      <a:gd name="connsiteY5" fmla="*/ 278606 h 542925"/>
                      <a:gd name="connsiteX6" fmla="*/ 157957 w 474663"/>
                      <a:gd name="connsiteY6" fmla="*/ 276225 h 542925"/>
                      <a:gd name="connsiteX7" fmla="*/ 124621 w 474663"/>
                      <a:gd name="connsiteY7" fmla="*/ 109536 h 542925"/>
                      <a:gd name="connsiteX8" fmla="*/ 1464 w 474663"/>
                      <a:gd name="connsiteY8" fmla="*/ 0 h 542925"/>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7957 w 474663"/>
                      <a:gd name="connsiteY6" fmla="*/ 276227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78788 w 474663"/>
                      <a:gd name="connsiteY6" fmla="*/ 2357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9882 w 474663"/>
                      <a:gd name="connsiteY5" fmla="*/ 278608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274638 w 474663"/>
                      <a:gd name="connsiteY5" fmla="*/ 247652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22263 w 474663"/>
                      <a:gd name="connsiteY4" fmla="*/ 2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77031 w 474663"/>
                      <a:gd name="connsiteY4" fmla="*/ 83346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48457 w 474663"/>
                      <a:gd name="connsiteY4" fmla="*/ 40483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2 w 474663"/>
                      <a:gd name="connsiteY3" fmla="*/ 238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52387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46089 w 474663"/>
                      <a:gd name="connsiteY3" fmla="*/ 19050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7840"/>
                      <a:gd name="connsiteY0" fmla="*/ 2 h 542927"/>
                      <a:gd name="connsiteX1" fmla="*/ 794 w 477840"/>
                      <a:gd name="connsiteY1" fmla="*/ 542927 h 542927"/>
                      <a:gd name="connsiteX2" fmla="*/ 474663 w 477840"/>
                      <a:gd name="connsiteY2" fmla="*/ 542927 h 542927"/>
                      <a:gd name="connsiteX3" fmla="*/ 477046 w 477840"/>
                      <a:gd name="connsiteY3" fmla="*/ 2381 h 542927"/>
                      <a:gd name="connsiteX4" fmla="*/ 316344 w 477840"/>
                      <a:gd name="connsiteY4" fmla="*/ 4 h 542927"/>
                      <a:gd name="connsiteX5" fmla="*/ 316344 w 477840"/>
                      <a:gd name="connsiteY5" fmla="*/ 273846 h 542927"/>
                      <a:gd name="connsiteX6" fmla="*/ 159782 w 477840"/>
                      <a:gd name="connsiteY6" fmla="*/ 273846 h 542927"/>
                      <a:gd name="connsiteX7" fmla="*/ 157959 w 477840"/>
                      <a:gd name="connsiteY7" fmla="*/ 0 h 542927"/>
                      <a:gd name="connsiteX8" fmla="*/ 1464 w 477840"/>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72281 w 474663"/>
                      <a:gd name="connsiteY3" fmla="*/ 4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8944 w 474663"/>
                      <a:gd name="connsiteY3" fmla="*/ 47633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4663"/>
                      <a:gd name="connsiteY0" fmla="*/ 2 h 542927"/>
                      <a:gd name="connsiteX1" fmla="*/ 794 w 474663"/>
                      <a:gd name="connsiteY1" fmla="*/ 542927 h 542927"/>
                      <a:gd name="connsiteX2" fmla="*/ 474663 w 474663"/>
                      <a:gd name="connsiteY2" fmla="*/ 542927 h 542927"/>
                      <a:gd name="connsiteX3" fmla="*/ 434181 w 474663"/>
                      <a:gd name="connsiteY3" fmla="*/ 57158 h 542927"/>
                      <a:gd name="connsiteX4" fmla="*/ 316344 w 474663"/>
                      <a:gd name="connsiteY4" fmla="*/ 4 h 542927"/>
                      <a:gd name="connsiteX5" fmla="*/ 316344 w 474663"/>
                      <a:gd name="connsiteY5" fmla="*/ 273846 h 542927"/>
                      <a:gd name="connsiteX6" fmla="*/ 159782 w 474663"/>
                      <a:gd name="connsiteY6" fmla="*/ 273846 h 542927"/>
                      <a:gd name="connsiteX7" fmla="*/ 157959 w 474663"/>
                      <a:gd name="connsiteY7" fmla="*/ 0 h 542927"/>
                      <a:gd name="connsiteX8" fmla="*/ 1464 w 474663"/>
                      <a:gd name="connsiteY8" fmla="*/ 2 h 542927"/>
                      <a:gd name="connsiteX0" fmla="*/ 1464 w 475430"/>
                      <a:gd name="connsiteY0" fmla="*/ 2 h 542927"/>
                      <a:gd name="connsiteX1" fmla="*/ 794 w 475430"/>
                      <a:gd name="connsiteY1" fmla="*/ 542927 h 542927"/>
                      <a:gd name="connsiteX2" fmla="*/ 474663 w 475430"/>
                      <a:gd name="connsiteY2" fmla="*/ 542927 h 542927"/>
                      <a:gd name="connsiteX3" fmla="*/ 474636 w 475430"/>
                      <a:gd name="connsiteY3" fmla="*/ 76208 h 542927"/>
                      <a:gd name="connsiteX4" fmla="*/ 316344 w 475430"/>
                      <a:gd name="connsiteY4" fmla="*/ 4 h 542927"/>
                      <a:gd name="connsiteX5" fmla="*/ 316344 w 475430"/>
                      <a:gd name="connsiteY5" fmla="*/ 273846 h 542927"/>
                      <a:gd name="connsiteX6" fmla="*/ 159782 w 475430"/>
                      <a:gd name="connsiteY6" fmla="*/ 273846 h 542927"/>
                      <a:gd name="connsiteX7" fmla="*/ 157959 w 475430"/>
                      <a:gd name="connsiteY7" fmla="*/ 0 h 542927"/>
                      <a:gd name="connsiteX8" fmla="*/ 1464 w 475430"/>
                      <a:gd name="connsiteY8" fmla="*/ 2 h 542927"/>
                      <a:gd name="connsiteX0" fmla="*/ 1464 w 475431"/>
                      <a:gd name="connsiteY0" fmla="*/ 2 h 542927"/>
                      <a:gd name="connsiteX1" fmla="*/ 794 w 475431"/>
                      <a:gd name="connsiteY1" fmla="*/ 542927 h 542927"/>
                      <a:gd name="connsiteX2" fmla="*/ 474663 w 475431"/>
                      <a:gd name="connsiteY2" fmla="*/ 542927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02598 w 475431"/>
                      <a:gd name="connsiteY2" fmla="*/ 497685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1464 w 475431"/>
                      <a:gd name="connsiteY0" fmla="*/ 2 h 542927"/>
                      <a:gd name="connsiteX1" fmla="*/ 794 w 475431"/>
                      <a:gd name="connsiteY1" fmla="*/ 542927 h 542927"/>
                      <a:gd name="connsiteX2" fmla="*/ 474635 w 475431"/>
                      <a:gd name="connsiteY2" fmla="*/ 540030 h 542927"/>
                      <a:gd name="connsiteX3" fmla="*/ 474637 w 475431"/>
                      <a:gd name="connsiteY3" fmla="*/ 4 h 542927"/>
                      <a:gd name="connsiteX4" fmla="*/ 316344 w 475431"/>
                      <a:gd name="connsiteY4" fmla="*/ 4 h 542927"/>
                      <a:gd name="connsiteX5" fmla="*/ 316344 w 475431"/>
                      <a:gd name="connsiteY5" fmla="*/ 273846 h 542927"/>
                      <a:gd name="connsiteX6" fmla="*/ 159782 w 475431"/>
                      <a:gd name="connsiteY6" fmla="*/ 273846 h 542927"/>
                      <a:gd name="connsiteX7" fmla="*/ 157959 w 475431"/>
                      <a:gd name="connsiteY7" fmla="*/ 0 h 542927"/>
                      <a:gd name="connsiteX8" fmla="*/ 1464 w 475431"/>
                      <a:gd name="connsiteY8" fmla="*/ 2 h 542927"/>
                      <a:gd name="connsiteX0" fmla="*/ 0 w 473967"/>
                      <a:gd name="connsiteY0" fmla="*/ 2 h 540030"/>
                      <a:gd name="connsiteX1" fmla="*/ 94551 w 473967"/>
                      <a:gd name="connsiteY1" fmla="*/ 478635 h 540030"/>
                      <a:gd name="connsiteX2" fmla="*/ 473171 w 473967"/>
                      <a:gd name="connsiteY2" fmla="*/ 540030 h 540030"/>
                      <a:gd name="connsiteX3" fmla="*/ 473173 w 473967"/>
                      <a:gd name="connsiteY3" fmla="*/ 4 h 540030"/>
                      <a:gd name="connsiteX4" fmla="*/ 314880 w 473967"/>
                      <a:gd name="connsiteY4" fmla="*/ 4 h 540030"/>
                      <a:gd name="connsiteX5" fmla="*/ 314880 w 473967"/>
                      <a:gd name="connsiteY5" fmla="*/ 273846 h 540030"/>
                      <a:gd name="connsiteX6" fmla="*/ 158318 w 473967"/>
                      <a:gd name="connsiteY6" fmla="*/ 273846 h 540030"/>
                      <a:gd name="connsiteX7" fmla="*/ 156495 w 473967"/>
                      <a:gd name="connsiteY7" fmla="*/ 0 h 540030"/>
                      <a:gd name="connsiteX8" fmla="*/ 0 w 473967"/>
                      <a:gd name="connsiteY8" fmla="*/ 2 h 540030"/>
                      <a:gd name="connsiteX0" fmla="*/ 794 w 474761"/>
                      <a:gd name="connsiteY0" fmla="*/ 2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794 w 474761"/>
                      <a:gd name="connsiteY8" fmla="*/ 2 h 540030"/>
                      <a:gd name="connsiteX0" fmla="*/ 67469 w 474761"/>
                      <a:gd name="connsiteY0" fmla="*/ 111920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67469 w 474761"/>
                      <a:gd name="connsiteY8" fmla="*/ 111920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2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95345 w 474761"/>
                      <a:gd name="connsiteY6" fmla="*/ 321472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9051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62020 w 474761"/>
                      <a:gd name="connsiteY6" fmla="*/ 280991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4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47761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0 w 474761"/>
                      <a:gd name="connsiteY0" fmla="*/ 4 h 540030"/>
                      <a:gd name="connsiteX1" fmla="*/ 794 w 474761"/>
                      <a:gd name="connsiteY1" fmla="*/ 540030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144 w 481905"/>
                      <a:gd name="connsiteY0" fmla="*/ 4 h 544793"/>
                      <a:gd name="connsiteX1" fmla="*/ 794 w 481905"/>
                      <a:gd name="connsiteY1" fmla="*/ 544793 h 544793"/>
                      <a:gd name="connsiteX2" fmla="*/ 481109 w 481905"/>
                      <a:gd name="connsiteY2" fmla="*/ 540030 h 544793"/>
                      <a:gd name="connsiteX3" fmla="*/ 481111 w 481905"/>
                      <a:gd name="connsiteY3" fmla="*/ 4 h 544793"/>
                      <a:gd name="connsiteX4" fmla="*/ 322818 w 481905"/>
                      <a:gd name="connsiteY4" fmla="*/ 4 h 544793"/>
                      <a:gd name="connsiteX5" fmla="*/ 322817 w 481905"/>
                      <a:gd name="connsiteY5" fmla="*/ 273846 h 544793"/>
                      <a:gd name="connsiteX6" fmla="*/ 166255 w 481905"/>
                      <a:gd name="connsiteY6" fmla="*/ 273846 h 544793"/>
                      <a:gd name="connsiteX7" fmla="*/ 164433 w 481905"/>
                      <a:gd name="connsiteY7" fmla="*/ 0 h 544793"/>
                      <a:gd name="connsiteX8" fmla="*/ 7144 w 481905"/>
                      <a:gd name="connsiteY8" fmla="*/ 4 h 544793"/>
                      <a:gd name="connsiteX0" fmla="*/ 0 w 474761"/>
                      <a:gd name="connsiteY0" fmla="*/ 4 h 544793"/>
                      <a:gd name="connsiteX1" fmla="*/ 46136 w 474761"/>
                      <a:gd name="connsiteY1" fmla="*/ 544793 h 544793"/>
                      <a:gd name="connsiteX2" fmla="*/ 473965 w 474761"/>
                      <a:gd name="connsiteY2" fmla="*/ 540030 h 544793"/>
                      <a:gd name="connsiteX3" fmla="*/ 473967 w 474761"/>
                      <a:gd name="connsiteY3" fmla="*/ 4 h 544793"/>
                      <a:gd name="connsiteX4" fmla="*/ 315674 w 474761"/>
                      <a:gd name="connsiteY4" fmla="*/ 4 h 544793"/>
                      <a:gd name="connsiteX5" fmla="*/ 315673 w 474761"/>
                      <a:gd name="connsiteY5" fmla="*/ 273846 h 544793"/>
                      <a:gd name="connsiteX6" fmla="*/ 159111 w 474761"/>
                      <a:gd name="connsiteY6" fmla="*/ 273846 h 544793"/>
                      <a:gd name="connsiteX7" fmla="*/ 157289 w 474761"/>
                      <a:gd name="connsiteY7" fmla="*/ 0 h 544793"/>
                      <a:gd name="connsiteX8" fmla="*/ 0 w 474761"/>
                      <a:gd name="connsiteY8" fmla="*/ 4 h 544793"/>
                      <a:gd name="connsiteX0" fmla="*/ 0 w 474761"/>
                      <a:gd name="connsiteY0" fmla="*/ 4 h 540030"/>
                      <a:gd name="connsiteX1" fmla="*/ 4762 w 474761"/>
                      <a:gd name="connsiteY1" fmla="*/ 540026 h 540030"/>
                      <a:gd name="connsiteX2" fmla="*/ 473965 w 474761"/>
                      <a:gd name="connsiteY2" fmla="*/ 540030 h 540030"/>
                      <a:gd name="connsiteX3" fmla="*/ 473967 w 474761"/>
                      <a:gd name="connsiteY3" fmla="*/ 4 h 540030"/>
                      <a:gd name="connsiteX4" fmla="*/ 315674 w 474761"/>
                      <a:gd name="connsiteY4" fmla="*/ 4 h 540030"/>
                      <a:gd name="connsiteX5" fmla="*/ 315673 w 474761"/>
                      <a:gd name="connsiteY5" fmla="*/ 273846 h 540030"/>
                      <a:gd name="connsiteX6" fmla="*/ 159111 w 474761"/>
                      <a:gd name="connsiteY6" fmla="*/ 273846 h 540030"/>
                      <a:gd name="connsiteX7" fmla="*/ 157289 w 474761"/>
                      <a:gd name="connsiteY7" fmla="*/ 0 h 540030"/>
                      <a:gd name="connsiteX8" fmla="*/ 0 w 474761"/>
                      <a:gd name="connsiteY8" fmla="*/ 4 h 540030"/>
                      <a:gd name="connsiteX0" fmla="*/ 794 w 475555"/>
                      <a:gd name="connsiteY0" fmla="*/ 4 h 540030"/>
                      <a:gd name="connsiteX1" fmla="*/ 794 w 475555"/>
                      <a:gd name="connsiteY1" fmla="*/ 540030 h 540030"/>
                      <a:gd name="connsiteX2" fmla="*/ 474759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348553 w 475555"/>
                      <a:gd name="connsiteY2" fmla="*/ 423349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16468 w 475555"/>
                      <a:gd name="connsiteY4" fmla="*/ 4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4 h 540030"/>
                      <a:gd name="connsiteX1" fmla="*/ 794 w 475555"/>
                      <a:gd name="connsiteY1" fmla="*/ 540030 h 540030"/>
                      <a:gd name="connsiteX2" fmla="*/ 475555 w 475555"/>
                      <a:gd name="connsiteY2" fmla="*/ 540030 h 540030"/>
                      <a:gd name="connsiteX3" fmla="*/ 474761 w 475555"/>
                      <a:gd name="connsiteY3" fmla="*/ 4 h 540030"/>
                      <a:gd name="connsiteX4" fmla="*/ 370242 w 475555"/>
                      <a:gd name="connsiteY4" fmla="*/ 85212 h 540030"/>
                      <a:gd name="connsiteX5" fmla="*/ 316467 w 475555"/>
                      <a:gd name="connsiteY5" fmla="*/ 273846 h 540030"/>
                      <a:gd name="connsiteX6" fmla="*/ 159905 w 475555"/>
                      <a:gd name="connsiteY6" fmla="*/ 273846 h 540030"/>
                      <a:gd name="connsiteX7" fmla="*/ 158083 w 475555"/>
                      <a:gd name="connsiteY7" fmla="*/ 0 h 540030"/>
                      <a:gd name="connsiteX8" fmla="*/ 794 w 475555"/>
                      <a:gd name="connsiteY8" fmla="*/ 4 h 540030"/>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8083 w 475555"/>
                      <a:gd name="connsiteY7" fmla="*/ 513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28814 w 475555"/>
                      <a:gd name="connsiteY7" fmla="*/ 3861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905 w 475555"/>
                      <a:gd name="connsiteY6" fmla="*/ 274359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225886 w 475555"/>
                      <a:gd name="connsiteY6" fmla="*/ 164303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6467 w 475555"/>
                      <a:gd name="connsiteY5" fmla="*/ 274359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249698 w 475555"/>
                      <a:gd name="connsiteY5" fmla="*/ 164303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7855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71629 w 475555"/>
                      <a:gd name="connsiteY4" fmla="*/ 10239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28766 w 475555"/>
                      <a:gd name="connsiteY4" fmla="*/ 16665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60052 h 600078"/>
                      <a:gd name="connsiteX1" fmla="*/ 794 w 475555"/>
                      <a:gd name="connsiteY1" fmla="*/ 600078 h 600078"/>
                      <a:gd name="connsiteX2" fmla="*/ 475555 w 475555"/>
                      <a:gd name="connsiteY2" fmla="*/ 600078 h 600078"/>
                      <a:gd name="connsiteX3" fmla="*/ 474761 w 475555"/>
                      <a:gd name="connsiteY3" fmla="*/ 60052 h 600078"/>
                      <a:gd name="connsiteX4" fmla="*/ 258467 w 475555"/>
                      <a:gd name="connsiteY4" fmla="*/ 0 h 600078"/>
                      <a:gd name="connsiteX5" fmla="*/ 315711 w 475555"/>
                      <a:gd name="connsiteY5" fmla="*/ 333377 h 600078"/>
                      <a:gd name="connsiteX6" fmla="*/ 159149 w 475555"/>
                      <a:gd name="connsiteY6" fmla="*/ 333377 h 600078"/>
                      <a:gd name="connsiteX7" fmla="*/ 159149 w 475555"/>
                      <a:gd name="connsiteY7" fmla="*/ 59535 h 600078"/>
                      <a:gd name="connsiteX8" fmla="*/ 794 w 475555"/>
                      <a:gd name="connsiteY8" fmla="*/ 60052 h 600078"/>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287136 w 475555"/>
                      <a:gd name="connsiteY5" fmla="*/ 214311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5711 w 475555"/>
                      <a:gd name="connsiteY5" fmla="*/ 278605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74761 w 475555"/>
                      <a:gd name="connsiteY3" fmla="*/ 517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43804 w 475555"/>
                      <a:gd name="connsiteY3" fmla="*/ 74335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36235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794 w 475555"/>
                      <a:gd name="connsiteY0" fmla="*/ 517 h 540543"/>
                      <a:gd name="connsiteX1" fmla="*/ 794 w 475555"/>
                      <a:gd name="connsiteY1" fmla="*/ 540543 h 540543"/>
                      <a:gd name="connsiteX2" fmla="*/ 475555 w 475555"/>
                      <a:gd name="connsiteY2" fmla="*/ 540543 h 540543"/>
                      <a:gd name="connsiteX3" fmla="*/ 435074 w 475555"/>
                      <a:gd name="connsiteY3" fmla="*/ 43378 h 540543"/>
                      <a:gd name="connsiteX4" fmla="*/ 318993 w 475555"/>
                      <a:gd name="connsiteY4" fmla="*/ 0 h 540543"/>
                      <a:gd name="connsiteX5" fmla="*/ 318993 w 475555"/>
                      <a:gd name="connsiteY5" fmla="*/ 273842 h 540543"/>
                      <a:gd name="connsiteX6" fmla="*/ 159149 w 475555"/>
                      <a:gd name="connsiteY6" fmla="*/ 273842 h 540543"/>
                      <a:gd name="connsiteX7" fmla="*/ 159149 w 475555"/>
                      <a:gd name="connsiteY7" fmla="*/ 0 h 540543"/>
                      <a:gd name="connsiteX8" fmla="*/ 794 w 475555"/>
                      <a:gd name="connsiteY8" fmla="*/ 517 h 540543"/>
                      <a:gd name="connsiteX0" fmla="*/ 794 w 476349"/>
                      <a:gd name="connsiteY0" fmla="*/ 517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794 w 476349"/>
                      <a:gd name="connsiteY8" fmla="*/ 517 h 540543"/>
                      <a:gd name="connsiteX0" fmla="*/ 35424 w 476349"/>
                      <a:gd name="connsiteY0" fmla="*/ 60045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35424 w 476349"/>
                      <a:gd name="connsiteY8" fmla="*/ 60045 h 540543"/>
                      <a:gd name="connsiteX0" fmla="*/ 0 w 476349"/>
                      <a:gd name="connsiteY0" fmla="*/ 0 h 540543"/>
                      <a:gd name="connsiteX1" fmla="*/ 794 w 476349"/>
                      <a:gd name="connsiteY1" fmla="*/ 540543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53476 w 529825"/>
                      <a:gd name="connsiteY0" fmla="*/ 0 h 648201"/>
                      <a:gd name="connsiteX1" fmla="*/ 794 w 529825"/>
                      <a:gd name="connsiteY1" fmla="*/ 648201 h 648201"/>
                      <a:gd name="connsiteX2" fmla="*/ 529031 w 529825"/>
                      <a:gd name="connsiteY2" fmla="*/ 540543 h 648201"/>
                      <a:gd name="connsiteX3" fmla="*/ 529031 w 529825"/>
                      <a:gd name="connsiteY3" fmla="*/ 0 h 648201"/>
                      <a:gd name="connsiteX4" fmla="*/ 372469 w 529825"/>
                      <a:gd name="connsiteY4" fmla="*/ 0 h 648201"/>
                      <a:gd name="connsiteX5" fmla="*/ 372469 w 529825"/>
                      <a:gd name="connsiteY5" fmla="*/ 273842 h 648201"/>
                      <a:gd name="connsiteX6" fmla="*/ 212625 w 529825"/>
                      <a:gd name="connsiteY6" fmla="*/ 273842 h 648201"/>
                      <a:gd name="connsiteX7" fmla="*/ 212625 w 529825"/>
                      <a:gd name="connsiteY7" fmla="*/ 0 h 648201"/>
                      <a:gd name="connsiteX8" fmla="*/ 53476 w 529825"/>
                      <a:gd name="connsiteY8" fmla="*/ 0 h 648201"/>
                      <a:gd name="connsiteX0" fmla="*/ 794 w 477143"/>
                      <a:gd name="connsiteY0" fmla="*/ 0 h 540543"/>
                      <a:gd name="connsiteX1" fmla="*/ 794 w 477143"/>
                      <a:gd name="connsiteY1" fmla="*/ 540543 h 540543"/>
                      <a:gd name="connsiteX2" fmla="*/ 476349 w 477143"/>
                      <a:gd name="connsiteY2" fmla="*/ 540543 h 540543"/>
                      <a:gd name="connsiteX3" fmla="*/ 476349 w 477143"/>
                      <a:gd name="connsiteY3" fmla="*/ 0 h 540543"/>
                      <a:gd name="connsiteX4" fmla="*/ 319787 w 477143"/>
                      <a:gd name="connsiteY4" fmla="*/ 0 h 540543"/>
                      <a:gd name="connsiteX5" fmla="*/ 319787 w 477143"/>
                      <a:gd name="connsiteY5" fmla="*/ 273842 h 540543"/>
                      <a:gd name="connsiteX6" fmla="*/ 159943 w 477143"/>
                      <a:gd name="connsiteY6" fmla="*/ 273842 h 540543"/>
                      <a:gd name="connsiteX7" fmla="*/ 159943 w 477143"/>
                      <a:gd name="connsiteY7" fmla="*/ 0 h 540543"/>
                      <a:gd name="connsiteX8" fmla="*/ 794 w 477143"/>
                      <a:gd name="connsiteY8" fmla="*/ 0 h 540543"/>
                      <a:gd name="connsiteX0" fmla="*/ 0 w 476349"/>
                      <a:gd name="connsiteY0" fmla="*/ 0 h 540543"/>
                      <a:gd name="connsiteX1" fmla="*/ 49711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6855 w 476349"/>
                      <a:gd name="connsiteY1" fmla="*/ 50958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468 w 476349"/>
                      <a:gd name="connsiteY1" fmla="*/ 5405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59236 w 476349"/>
                      <a:gd name="connsiteY1" fmla="*/ 502441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42568 w 476349"/>
                      <a:gd name="connsiteY1" fmla="*/ 528634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0543"/>
                      <a:gd name="connsiteX1" fmla="*/ 35424 w 476349"/>
                      <a:gd name="connsiteY1" fmla="*/ 538159 h 540543"/>
                      <a:gd name="connsiteX2" fmla="*/ 475555 w 476349"/>
                      <a:gd name="connsiteY2" fmla="*/ 540543 h 540543"/>
                      <a:gd name="connsiteX3" fmla="*/ 475555 w 476349"/>
                      <a:gd name="connsiteY3" fmla="*/ 0 h 540543"/>
                      <a:gd name="connsiteX4" fmla="*/ 318993 w 476349"/>
                      <a:gd name="connsiteY4" fmla="*/ 0 h 540543"/>
                      <a:gd name="connsiteX5" fmla="*/ 318993 w 476349"/>
                      <a:gd name="connsiteY5" fmla="*/ 273842 h 540543"/>
                      <a:gd name="connsiteX6" fmla="*/ 159149 w 476349"/>
                      <a:gd name="connsiteY6" fmla="*/ 273842 h 540543"/>
                      <a:gd name="connsiteX7" fmla="*/ 159149 w 476349"/>
                      <a:gd name="connsiteY7" fmla="*/ 0 h 540543"/>
                      <a:gd name="connsiteX8" fmla="*/ 0 w 476349"/>
                      <a:gd name="connsiteY8" fmla="*/ 0 h 540543"/>
                      <a:gd name="connsiteX0" fmla="*/ 0 w 476349"/>
                      <a:gd name="connsiteY0" fmla="*/ 0 h 547684"/>
                      <a:gd name="connsiteX1" fmla="*/ 6663 w 476349"/>
                      <a:gd name="connsiteY1" fmla="*/ 547684 h 547684"/>
                      <a:gd name="connsiteX2" fmla="*/ 475555 w 476349"/>
                      <a:gd name="connsiteY2" fmla="*/ 54054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39837 w 476349"/>
                      <a:gd name="connsiteY2" fmla="*/ 521493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385069 w 476349"/>
                      <a:gd name="connsiteY2" fmla="*/ 434315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0 w 476349"/>
                      <a:gd name="connsiteY0" fmla="*/ 0 h 547684"/>
                      <a:gd name="connsiteX1" fmla="*/ 6663 w 476349"/>
                      <a:gd name="connsiteY1" fmla="*/ 547684 h 547684"/>
                      <a:gd name="connsiteX2" fmla="*/ 476349 w 476349"/>
                      <a:gd name="connsiteY2" fmla="*/ 547684 h 547684"/>
                      <a:gd name="connsiteX3" fmla="*/ 475555 w 476349"/>
                      <a:gd name="connsiteY3" fmla="*/ 0 h 547684"/>
                      <a:gd name="connsiteX4" fmla="*/ 318993 w 476349"/>
                      <a:gd name="connsiteY4" fmla="*/ 0 h 547684"/>
                      <a:gd name="connsiteX5" fmla="*/ 318993 w 476349"/>
                      <a:gd name="connsiteY5" fmla="*/ 273842 h 547684"/>
                      <a:gd name="connsiteX6" fmla="*/ 159149 w 476349"/>
                      <a:gd name="connsiteY6" fmla="*/ 273842 h 547684"/>
                      <a:gd name="connsiteX7" fmla="*/ 159149 w 476349"/>
                      <a:gd name="connsiteY7" fmla="*/ 0 h 547684"/>
                      <a:gd name="connsiteX8" fmla="*/ 0 w 476349"/>
                      <a:gd name="connsiteY8" fmla="*/ 0 h 547684"/>
                      <a:gd name="connsiteX0" fmla="*/ 794 w 470480"/>
                      <a:gd name="connsiteY0" fmla="*/ 0 h 547685"/>
                      <a:gd name="connsiteX1" fmla="*/ 794 w 470480"/>
                      <a:gd name="connsiteY1" fmla="*/ 547685 h 547685"/>
                      <a:gd name="connsiteX2" fmla="*/ 470480 w 470480"/>
                      <a:gd name="connsiteY2" fmla="*/ 547685 h 547685"/>
                      <a:gd name="connsiteX3" fmla="*/ 469686 w 470480"/>
                      <a:gd name="connsiteY3" fmla="*/ 1 h 547685"/>
                      <a:gd name="connsiteX4" fmla="*/ 313124 w 470480"/>
                      <a:gd name="connsiteY4" fmla="*/ 1 h 547685"/>
                      <a:gd name="connsiteX5" fmla="*/ 313124 w 470480"/>
                      <a:gd name="connsiteY5" fmla="*/ 273843 h 547685"/>
                      <a:gd name="connsiteX6" fmla="*/ 153280 w 470480"/>
                      <a:gd name="connsiteY6" fmla="*/ 273843 h 547685"/>
                      <a:gd name="connsiteX7" fmla="*/ 153280 w 470480"/>
                      <a:gd name="connsiteY7" fmla="*/ 1 h 547685"/>
                      <a:gd name="connsiteX8" fmla="*/ 794 w 470480"/>
                      <a:gd name="connsiteY8" fmla="*/ 0 h 547685"/>
                      <a:gd name="connsiteX0" fmla="*/ 72232 w 470480"/>
                      <a:gd name="connsiteY0" fmla="*/ 114299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2232 w 470480"/>
                      <a:gd name="connsiteY8" fmla="*/ 114299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3280 w 470480"/>
                      <a:gd name="connsiteY6" fmla="*/ 273842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212804 w 470480"/>
                      <a:gd name="connsiteY6" fmla="*/ 223834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3280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22324 w 470480"/>
                      <a:gd name="connsiteY7" fmla="*/ 66675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124 w 470480"/>
                      <a:gd name="connsiteY5" fmla="*/ 273842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05980 w 470480"/>
                      <a:gd name="connsiteY5" fmla="*/ 25955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266092 w 470480"/>
                      <a:gd name="connsiteY5" fmla="*/ 204785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124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67892 w 470480"/>
                      <a:gd name="connsiteY4" fmla="*/ 88107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69686 w 470480"/>
                      <a:gd name="connsiteY3" fmla="*/ 0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470480"/>
                      <a:gd name="connsiteY0" fmla="*/ 0 h 547684"/>
                      <a:gd name="connsiteX1" fmla="*/ 794 w 470480"/>
                      <a:gd name="connsiteY1" fmla="*/ 547684 h 547684"/>
                      <a:gd name="connsiteX2" fmla="*/ 470480 w 470480"/>
                      <a:gd name="connsiteY2" fmla="*/ 547684 h 547684"/>
                      <a:gd name="connsiteX3" fmla="*/ 431586 w 470480"/>
                      <a:gd name="connsiteY3" fmla="*/ 66675 h 547684"/>
                      <a:gd name="connsiteX4" fmla="*/ 313917 w 470480"/>
                      <a:gd name="connsiteY4" fmla="*/ 0 h 547684"/>
                      <a:gd name="connsiteX5" fmla="*/ 313917 w 470480"/>
                      <a:gd name="connsiteY5" fmla="*/ 273841 h 547684"/>
                      <a:gd name="connsiteX6" fmla="*/ 157355 w 470480"/>
                      <a:gd name="connsiteY6" fmla="*/ 273841 h 547684"/>
                      <a:gd name="connsiteX7" fmla="*/ 157355 w 470480"/>
                      <a:gd name="connsiteY7" fmla="*/ 0 h 547684"/>
                      <a:gd name="connsiteX8" fmla="*/ 793 w 470480"/>
                      <a:gd name="connsiteY8" fmla="*/ 0 h 547684"/>
                      <a:gd name="connsiteX0" fmla="*/ 793 w 532392"/>
                      <a:gd name="connsiteY0" fmla="*/ 40482 h 588166"/>
                      <a:gd name="connsiteX1" fmla="*/ 794 w 532392"/>
                      <a:gd name="connsiteY1" fmla="*/ 588166 h 588166"/>
                      <a:gd name="connsiteX2" fmla="*/ 470480 w 532392"/>
                      <a:gd name="connsiteY2" fmla="*/ 588166 h 588166"/>
                      <a:gd name="connsiteX3" fmla="*/ 531598 w 532392"/>
                      <a:gd name="connsiteY3" fmla="*/ 0 h 588166"/>
                      <a:gd name="connsiteX4" fmla="*/ 313917 w 532392"/>
                      <a:gd name="connsiteY4" fmla="*/ 40482 h 588166"/>
                      <a:gd name="connsiteX5" fmla="*/ 313917 w 532392"/>
                      <a:gd name="connsiteY5" fmla="*/ 314323 h 588166"/>
                      <a:gd name="connsiteX6" fmla="*/ 157355 w 532392"/>
                      <a:gd name="connsiteY6" fmla="*/ 314323 h 588166"/>
                      <a:gd name="connsiteX7" fmla="*/ 157355 w 532392"/>
                      <a:gd name="connsiteY7" fmla="*/ 40482 h 588166"/>
                      <a:gd name="connsiteX8" fmla="*/ 793 w 532392"/>
                      <a:gd name="connsiteY8" fmla="*/ 40482 h 588166"/>
                      <a:gd name="connsiteX0" fmla="*/ 793 w 471273"/>
                      <a:gd name="connsiteY0" fmla="*/ 1 h 547685"/>
                      <a:gd name="connsiteX1" fmla="*/ 794 w 471273"/>
                      <a:gd name="connsiteY1" fmla="*/ 547685 h 547685"/>
                      <a:gd name="connsiteX2" fmla="*/ 470480 w 471273"/>
                      <a:gd name="connsiteY2" fmla="*/ 54768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20474 w 471273"/>
                      <a:gd name="connsiteY2" fmla="*/ 490535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82387"/>
                      <a:gd name="connsiteY0" fmla="*/ 1 h 559591"/>
                      <a:gd name="connsiteX1" fmla="*/ 794 w 482387"/>
                      <a:gd name="connsiteY1" fmla="*/ 547685 h 559591"/>
                      <a:gd name="connsiteX2" fmla="*/ 482387 w 482387"/>
                      <a:gd name="connsiteY2" fmla="*/ 559591 h 559591"/>
                      <a:gd name="connsiteX3" fmla="*/ 470479 w 482387"/>
                      <a:gd name="connsiteY3" fmla="*/ 0 h 559591"/>
                      <a:gd name="connsiteX4" fmla="*/ 313917 w 482387"/>
                      <a:gd name="connsiteY4" fmla="*/ 1 h 559591"/>
                      <a:gd name="connsiteX5" fmla="*/ 313917 w 482387"/>
                      <a:gd name="connsiteY5" fmla="*/ 273842 h 559591"/>
                      <a:gd name="connsiteX6" fmla="*/ 157355 w 482387"/>
                      <a:gd name="connsiteY6" fmla="*/ 273842 h 559591"/>
                      <a:gd name="connsiteX7" fmla="*/ 157355 w 482387"/>
                      <a:gd name="connsiteY7" fmla="*/ 1 h 559591"/>
                      <a:gd name="connsiteX8" fmla="*/ 793 w 482387"/>
                      <a:gd name="connsiteY8" fmla="*/ 1 h 559591"/>
                      <a:gd name="connsiteX0" fmla="*/ 793 w 471273"/>
                      <a:gd name="connsiteY0" fmla="*/ 1 h 547685"/>
                      <a:gd name="connsiteX1" fmla="*/ 794 w 471273"/>
                      <a:gd name="connsiteY1" fmla="*/ 547685 h 547685"/>
                      <a:gd name="connsiteX2" fmla="*/ 414523 w 471273"/>
                      <a:gd name="connsiteY2" fmla="*/ 500059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533585"/>
                      <a:gd name="connsiteY0" fmla="*/ 1 h 609596"/>
                      <a:gd name="connsiteX1" fmla="*/ 794 w 533585"/>
                      <a:gd name="connsiteY1" fmla="*/ 547685 h 609596"/>
                      <a:gd name="connsiteX2" fmla="*/ 533585 w 533585"/>
                      <a:gd name="connsiteY2" fmla="*/ 609596 h 609596"/>
                      <a:gd name="connsiteX3" fmla="*/ 470479 w 533585"/>
                      <a:gd name="connsiteY3" fmla="*/ 0 h 609596"/>
                      <a:gd name="connsiteX4" fmla="*/ 313917 w 533585"/>
                      <a:gd name="connsiteY4" fmla="*/ 1 h 609596"/>
                      <a:gd name="connsiteX5" fmla="*/ 313917 w 533585"/>
                      <a:gd name="connsiteY5" fmla="*/ 273842 h 609596"/>
                      <a:gd name="connsiteX6" fmla="*/ 157355 w 533585"/>
                      <a:gd name="connsiteY6" fmla="*/ 273842 h 609596"/>
                      <a:gd name="connsiteX7" fmla="*/ 157355 w 533585"/>
                      <a:gd name="connsiteY7" fmla="*/ 1 h 609596"/>
                      <a:gd name="connsiteX8" fmla="*/ 793 w 533585"/>
                      <a:gd name="connsiteY8" fmla="*/ 1 h 609596"/>
                      <a:gd name="connsiteX0" fmla="*/ 793 w 471673"/>
                      <a:gd name="connsiteY0" fmla="*/ 1 h 550065"/>
                      <a:gd name="connsiteX1" fmla="*/ 794 w 471673"/>
                      <a:gd name="connsiteY1" fmla="*/ 547685 h 550065"/>
                      <a:gd name="connsiteX2" fmla="*/ 471673 w 471673"/>
                      <a:gd name="connsiteY2" fmla="*/ 550065 h 550065"/>
                      <a:gd name="connsiteX3" fmla="*/ 470479 w 471673"/>
                      <a:gd name="connsiteY3" fmla="*/ 0 h 550065"/>
                      <a:gd name="connsiteX4" fmla="*/ 313917 w 471673"/>
                      <a:gd name="connsiteY4" fmla="*/ 1 h 550065"/>
                      <a:gd name="connsiteX5" fmla="*/ 313917 w 471673"/>
                      <a:gd name="connsiteY5" fmla="*/ 273842 h 550065"/>
                      <a:gd name="connsiteX6" fmla="*/ 157355 w 471673"/>
                      <a:gd name="connsiteY6" fmla="*/ 273842 h 550065"/>
                      <a:gd name="connsiteX7" fmla="*/ 157355 w 471673"/>
                      <a:gd name="connsiteY7" fmla="*/ 1 h 550065"/>
                      <a:gd name="connsiteX8" fmla="*/ 793 w 471673"/>
                      <a:gd name="connsiteY8" fmla="*/ 1 h 550065"/>
                      <a:gd name="connsiteX0" fmla="*/ 793 w 471273"/>
                      <a:gd name="connsiteY0" fmla="*/ 1 h 547685"/>
                      <a:gd name="connsiteX1" fmla="*/ 794 w 471273"/>
                      <a:gd name="connsiteY1" fmla="*/ 547685 h 547685"/>
                      <a:gd name="connsiteX2" fmla="*/ 430004 w 471273"/>
                      <a:gd name="connsiteY2" fmla="*/ 483390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095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 name="connsiteX0" fmla="*/ 793 w 471273"/>
                      <a:gd name="connsiteY0" fmla="*/ 1 h 547685"/>
                      <a:gd name="connsiteX1" fmla="*/ 794 w 471273"/>
                      <a:gd name="connsiteY1" fmla="*/ 547685 h 547685"/>
                      <a:gd name="connsiteX2" fmla="*/ 470480 w 471273"/>
                      <a:gd name="connsiteY2" fmla="*/ 547684 h 547685"/>
                      <a:gd name="connsiteX3" fmla="*/ 470479 w 471273"/>
                      <a:gd name="connsiteY3" fmla="*/ 0 h 547685"/>
                      <a:gd name="connsiteX4" fmla="*/ 313917 w 471273"/>
                      <a:gd name="connsiteY4" fmla="*/ 1 h 547685"/>
                      <a:gd name="connsiteX5" fmla="*/ 313917 w 471273"/>
                      <a:gd name="connsiteY5" fmla="*/ 273842 h 547685"/>
                      <a:gd name="connsiteX6" fmla="*/ 157355 w 471273"/>
                      <a:gd name="connsiteY6" fmla="*/ 273842 h 547685"/>
                      <a:gd name="connsiteX7" fmla="*/ 157355 w 471273"/>
                      <a:gd name="connsiteY7" fmla="*/ 1 h 547685"/>
                      <a:gd name="connsiteX8" fmla="*/ 793 w 471273"/>
                      <a:gd name="connsiteY8" fmla="*/ 1 h 54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3" h="547685">
                        <a:moveTo>
                          <a:pt x="793" y="1"/>
                        </a:moveTo>
                        <a:cubicBezTo>
                          <a:pt x="1587" y="180182"/>
                          <a:pt x="0" y="367504"/>
                          <a:pt x="794" y="547685"/>
                        </a:cubicBezTo>
                        <a:lnTo>
                          <a:pt x="470480" y="547684"/>
                        </a:lnTo>
                        <a:cubicBezTo>
                          <a:pt x="469686" y="367503"/>
                          <a:pt x="471273" y="180181"/>
                          <a:pt x="470479" y="0"/>
                        </a:cubicBezTo>
                        <a:lnTo>
                          <a:pt x="313917" y="1"/>
                        </a:lnTo>
                        <a:cubicBezTo>
                          <a:pt x="313123" y="92870"/>
                          <a:pt x="314711" y="180973"/>
                          <a:pt x="313917" y="273842"/>
                        </a:cubicBezTo>
                        <a:lnTo>
                          <a:pt x="157355" y="273842"/>
                        </a:lnTo>
                        <a:cubicBezTo>
                          <a:pt x="158149" y="183355"/>
                          <a:pt x="156561" y="90488"/>
                          <a:pt x="157355" y="1"/>
                        </a:cubicBezTo>
                        <a:lnTo>
                          <a:pt x="793" y="1"/>
                        </a:lnTo>
                        <a:close/>
                      </a:path>
                    </a:pathLst>
                  </a:cu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rot="16200000">
                    <a:off x="380525" y="2748285"/>
                    <a:ext cx="990667" cy="189057"/>
                  </a:xfrm>
                  <a:prstGeom prst="rect">
                    <a:avLst/>
                  </a:prstGeom>
                  <a:solidFill>
                    <a:schemeClr val="tx1"/>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p:cNvSpPr/>
                  <p:nvPr/>
                </p:nvSpPr>
                <p:spPr>
                  <a:xfrm rot="16200000">
                    <a:off x="1709643" y="2748285"/>
                    <a:ext cx="990667" cy="189057"/>
                  </a:xfrm>
                  <a:prstGeom prst="rect">
                    <a:avLst/>
                  </a:prstGeom>
                  <a:solidFill>
                    <a:schemeClr val="tx1"/>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rot="16200000">
                    <a:off x="1045084" y="2696368"/>
                    <a:ext cx="990667" cy="292891"/>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rot="16200000">
                    <a:off x="380525" y="4353246"/>
                    <a:ext cx="990667" cy="189057"/>
                  </a:xfrm>
                  <a:prstGeom prst="rect">
                    <a:avLst/>
                  </a:prstGeom>
                  <a:solidFill>
                    <a:schemeClr val="tx1"/>
                  </a:solidFill>
                  <a:ln w="1270">
                    <a:solidFill>
                      <a:srgbClr val="8274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rot="16200000">
                    <a:off x="1709643" y="4353246"/>
                    <a:ext cx="990667" cy="189057"/>
                  </a:xfrm>
                  <a:prstGeom prst="rect">
                    <a:avLst/>
                  </a:prstGeom>
                  <a:solidFill>
                    <a:schemeClr val="tx1"/>
                  </a:solidFill>
                  <a:ln w="1270">
                    <a:solidFill>
                      <a:srgbClr val="BEA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p:cNvSpPr/>
                  <p:nvPr/>
                </p:nvSpPr>
                <p:spPr>
                  <a:xfrm rot="16200000">
                    <a:off x="1045084" y="4301329"/>
                    <a:ext cx="990667" cy="292891"/>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216"/>
                <p:cNvGrpSpPr/>
                <p:nvPr/>
              </p:nvGrpSpPr>
              <p:grpSpPr>
                <a:xfrm>
                  <a:off x="4345205" y="5211217"/>
                  <a:ext cx="262909" cy="300172"/>
                  <a:chOff x="3610616" y="3244053"/>
                  <a:chExt cx="1874304" cy="2139953"/>
                </a:xfrm>
                <a:solidFill>
                  <a:srgbClr val="F4E890"/>
                </a:solidFill>
              </p:grpSpPr>
              <p:grpSp>
                <p:nvGrpSpPr>
                  <p:cNvPr id="61" name="Group 189"/>
                  <p:cNvGrpSpPr/>
                  <p:nvPr/>
                </p:nvGrpSpPr>
                <p:grpSpPr>
                  <a:xfrm>
                    <a:off x="3610616" y="3511557"/>
                    <a:ext cx="1874304" cy="267493"/>
                    <a:chOff x="3657372" y="1851277"/>
                    <a:chExt cx="1874304" cy="267493"/>
                  </a:xfrm>
                  <a:grpFill/>
                </p:grpSpPr>
                <p:sp>
                  <p:nvSpPr>
                    <p:cNvPr id="101" name="Rectangle 100"/>
                    <p:cNvSpPr/>
                    <p:nvPr/>
                  </p:nvSpPr>
                  <p:spPr>
                    <a:xfrm flipH="1">
                      <a:off x="4125948"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flipH="1">
                      <a:off x="4594524"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flipH="1">
                      <a:off x="5063100"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flipH="1">
                      <a:off x="3657372"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199"/>
                  <p:cNvGrpSpPr/>
                  <p:nvPr/>
                </p:nvGrpSpPr>
                <p:grpSpPr>
                  <a:xfrm>
                    <a:off x="3610616" y="3244053"/>
                    <a:ext cx="1874304" cy="267493"/>
                    <a:chOff x="3587239" y="1795967"/>
                    <a:chExt cx="1874304" cy="267493"/>
                  </a:xfrm>
                  <a:grpFill/>
                </p:grpSpPr>
                <p:sp>
                  <p:nvSpPr>
                    <p:cNvPr id="96" name="Rectangle 95"/>
                    <p:cNvSpPr/>
                    <p:nvPr/>
                  </p:nvSpPr>
                  <p:spPr>
                    <a:xfrm flipH="1">
                      <a:off x="3821527"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flipH="1">
                      <a:off x="4290103"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flipH="1">
                      <a:off x="4758679"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flipH="1">
                      <a:off x="3587239"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flipH="1">
                      <a:off x="5227255"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205"/>
                  <p:cNvGrpSpPr/>
                  <p:nvPr/>
                </p:nvGrpSpPr>
                <p:grpSpPr>
                  <a:xfrm>
                    <a:off x="3610616" y="4046554"/>
                    <a:ext cx="1874304" cy="267493"/>
                    <a:chOff x="3657372" y="1851277"/>
                    <a:chExt cx="1874304" cy="267493"/>
                  </a:xfrm>
                  <a:grpFill/>
                </p:grpSpPr>
                <p:sp>
                  <p:nvSpPr>
                    <p:cNvPr id="92" name="Rectangle 91"/>
                    <p:cNvSpPr/>
                    <p:nvPr/>
                  </p:nvSpPr>
                  <p:spPr>
                    <a:xfrm flipH="1">
                      <a:off x="4125948"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flipH="1">
                      <a:off x="4594524"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flipH="1">
                      <a:off x="5063100"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flipH="1">
                      <a:off x="3657372"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210"/>
                  <p:cNvGrpSpPr/>
                  <p:nvPr/>
                </p:nvGrpSpPr>
                <p:grpSpPr>
                  <a:xfrm>
                    <a:off x="3610616" y="3779050"/>
                    <a:ext cx="1874304" cy="267493"/>
                    <a:chOff x="3587239" y="1795967"/>
                    <a:chExt cx="1874304" cy="267493"/>
                  </a:xfrm>
                  <a:grpFill/>
                </p:grpSpPr>
                <p:sp>
                  <p:nvSpPr>
                    <p:cNvPr id="87" name="Rectangle 86"/>
                    <p:cNvSpPr/>
                    <p:nvPr/>
                  </p:nvSpPr>
                  <p:spPr>
                    <a:xfrm flipH="1">
                      <a:off x="3821527"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flipH="1">
                      <a:off x="4290103"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flipH="1">
                      <a:off x="4758679"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flipH="1">
                      <a:off x="3587239"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flipH="1">
                      <a:off x="5227255"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216"/>
                  <p:cNvGrpSpPr/>
                  <p:nvPr/>
                </p:nvGrpSpPr>
                <p:grpSpPr>
                  <a:xfrm>
                    <a:off x="3610616" y="4581551"/>
                    <a:ext cx="1874304" cy="267493"/>
                    <a:chOff x="3657372" y="1851277"/>
                    <a:chExt cx="1874304" cy="267493"/>
                  </a:xfrm>
                  <a:grpFill/>
                </p:grpSpPr>
                <p:sp>
                  <p:nvSpPr>
                    <p:cNvPr id="83" name="Rectangle 82"/>
                    <p:cNvSpPr/>
                    <p:nvPr/>
                  </p:nvSpPr>
                  <p:spPr>
                    <a:xfrm flipH="1">
                      <a:off x="4125948"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flipH="1">
                      <a:off x="4594524"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flipH="1">
                      <a:off x="5063100"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flipH="1">
                      <a:off x="3657372"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221"/>
                  <p:cNvGrpSpPr/>
                  <p:nvPr/>
                </p:nvGrpSpPr>
                <p:grpSpPr>
                  <a:xfrm>
                    <a:off x="3610616" y="4314047"/>
                    <a:ext cx="1874304" cy="267493"/>
                    <a:chOff x="3587239" y="1795967"/>
                    <a:chExt cx="1874304" cy="267493"/>
                  </a:xfrm>
                  <a:grpFill/>
                </p:grpSpPr>
                <p:sp>
                  <p:nvSpPr>
                    <p:cNvPr id="78" name="Rectangle 77"/>
                    <p:cNvSpPr/>
                    <p:nvPr/>
                  </p:nvSpPr>
                  <p:spPr>
                    <a:xfrm flipH="1">
                      <a:off x="3821527"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flipH="1">
                      <a:off x="4290103"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flipH="1">
                      <a:off x="4758679"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flipH="1">
                      <a:off x="3587239"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flipH="1">
                      <a:off x="5227255"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227"/>
                  <p:cNvGrpSpPr/>
                  <p:nvPr/>
                </p:nvGrpSpPr>
                <p:grpSpPr>
                  <a:xfrm>
                    <a:off x="3610616" y="5116513"/>
                    <a:ext cx="1874304" cy="267493"/>
                    <a:chOff x="3657372" y="1851277"/>
                    <a:chExt cx="1874304" cy="267493"/>
                  </a:xfrm>
                  <a:grpFill/>
                </p:grpSpPr>
                <p:sp>
                  <p:nvSpPr>
                    <p:cNvPr id="74" name="Rectangle 73"/>
                    <p:cNvSpPr/>
                    <p:nvPr/>
                  </p:nvSpPr>
                  <p:spPr>
                    <a:xfrm flipH="1">
                      <a:off x="4125948"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flipH="1">
                      <a:off x="4594524"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flipH="1">
                      <a:off x="5063100"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flipH="1">
                      <a:off x="3657372" y="185127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232"/>
                  <p:cNvGrpSpPr/>
                  <p:nvPr/>
                </p:nvGrpSpPr>
                <p:grpSpPr>
                  <a:xfrm>
                    <a:off x="3610616" y="4849044"/>
                    <a:ext cx="1874304" cy="267493"/>
                    <a:chOff x="3587239" y="1795967"/>
                    <a:chExt cx="1874304" cy="267493"/>
                  </a:xfrm>
                  <a:grpFill/>
                </p:grpSpPr>
                <p:sp>
                  <p:nvSpPr>
                    <p:cNvPr id="69" name="Rectangle 68"/>
                    <p:cNvSpPr/>
                    <p:nvPr/>
                  </p:nvSpPr>
                  <p:spPr>
                    <a:xfrm flipH="1">
                      <a:off x="3821527"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flipH="1">
                      <a:off x="4290103"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flipH="1">
                      <a:off x="4758679" y="1795967"/>
                      <a:ext cx="468576"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flipH="1">
                      <a:off x="3587239"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flipH="1">
                      <a:off x="5227255" y="1795967"/>
                      <a:ext cx="234288" cy="267493"/>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2" name="Rectangle 41"/>
                <p:cNvSpPr/>
                <p:nvPr/>
              </p:nvSpPr>
              <p:spPr>
                <a:xfrm rot="16200000">
                  <a:off x="4158510" y="5359521"/>
                  <a:ext cx="138961" cy="41084"/>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16200000">
                  <a:off x="4223893" y="5359521"/>
                  <a:ext cx="138961" cy="41084"/>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rot="16200000">
                  <a:off x="4590074" y="5359521"/>
                  <a:ext cx="138961" cy="41084"/>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rot="16200000">
                  <a:off x="4655791" y="5359521"/>
                  <a:ext cx="138961" cy="41084"/>
                </a:xfrm>
                <a:prstGeom prst="rect">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p:cNvSpPr/>
                <p:nvPr/>
              </p:nvSpPr>
              <p:spPr>
                <a:xfrm flipV="1">
                  <a:off x="4311728" y="5173695"/>
                  <a:ext cx="329864" cy="37520"/>
                </a:xfrm>
                <a:prstGeom prst="trapezoid">
                  <a:avLst>
                    <a:gd name="adj" fmla="val 88623"/>
                  </a:avLst>
                </a:prstGeom>
                <a:solidFill>
                  <a:srgbClr val="DDC515"/>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flipH="1">
                  <a:off x="4311728" y="5160340"/>
                  <a:ext cx="329864" cy="13356"/>
                </a:xfrm>
                <a:prstGeom prst="rect">
                  <a:avLst/>
                </a:prstGeom>
                <a:solidFill>
                  <a:srgbClr val="F1E16B"/>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4311568" y="5107231"/>
                  <a:ext cx="330024" cy="53109"/>
                </a:xfrm>
                <a:custGeom>
                  <a:avLst/>
                  <a:gdLst>
                    <a:gd name="connsiteX0" fmla="*/ 0 w 2355056"/>
                    <a:gd name="connsiteY0" fmla="*/ 376238 h 378619"/>
                    <a:gd name="connsiteX1" fmla="*/ 0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77189 w 2355056"/>
                    <a:gd name="connsiteY1" fmla="*/ 80963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0 w 2355056"/>
                    <a:gd name="connsiteY0" fmla="*/ 376238 h 378619"/>
                    <a:gd name="connsiteX1" fmla="*/ 989 w 2355056"/>
                    <a:gd name="connsiteY1" fmla="*/ 0 h 378619"/>
                    <a:gd name="connsiteX2" fmla="*/ 492919 w 2355056"/>
                    <a:gd name="connsiteY2" fmla="*/ 0 h 378619"/>
                    <a:gd name="connsiteX3" fmla="*/ 495300 w 2355056"/>
                    <a:gd name="connsiteY3" fmla="*/ 247650 h 378619"/>
                    <a:gd name="connsiteX4" fmla="*/ 802481 w 2355056"/>
                    <a:gd name="connsiteY4" fmla="*/ 247650 h 378619"/>
                    <a:gd name="connsiteX5" fmla="*/ 804862 w 2355056"/>
                    <a:gd name="connsiteY5" fmla="*/ 0 h 378619"/>
                    <a:gd name="connsiteX6" fmla="*/ 1023937 w 2355056"/>
                    <a:gd name="connsiteY6" fmla="*/ 0 h 378619"/>
                    <a:gd name="connsiteX7" fmla="*/ 1023937 w 2355056"/>
                    <a:gd name="connsiteY7" fmla="*/ 245269 h 378619"/>
                    <a:gd name="connsiteX8" fmla="*/ 1333500 w 2355056"/>
                    <a:gd name="connsiteY8" fmla="*/ 242888 h 378619"/>
                    <a:gd name="connsiteX9" fmla="*/ 1333500 w 2355056"/>
                    <a:gd name="connsiteY9" fmla="*/ 0 h 378619"/>
                    <a:gd name="connsiteX10" fmla="*/ 1552575 w 2355056"/>
                    <a:gd name="connsiteY10" fmla="*/ 0 h 378619"/>
                    <a:gd name="connsiteX11" fmla="*/ 1550194 w 2355056"/>
                    <a:gd name="connsiteY11" fmla="*/ 247650 h 378619"/>
                    <a:gd name="connsiteX12" fmla="*/ 1862137 w 2355056"/>
                    <a:gd name="connsiteY12" fmla="*/ 247650 h 378619"/>
                    <a:gd name="connsiteX13" fmla="*/ 1862137 w 2355056"/>
                    <a:gd name="connsiteY13" fmla="*/ 0 h 378619"/>
                    <a:gd name="connsiteX14" fmla="*/ 2355056 w 2355056"/>
                    <a:gd name="connsiteY14" fmla="*/ 0 h 378619"/>
                    <a:gd name="connsiteX15" fmla="*/ 2355056 w 2355056"/>
                    <a:gd name="connsiteY15" fmla="*/ 378619 h 378619"/>
                    <a:gd name="connsiteX16" fmla="*/ 0 w 2355056"/>
                    <a:gd name="connsiteY16" fmla="*/ 376238 h 378619"/>
                    <a:gd name="connsiteX0" fmla="*/ 76530 w 2354397"/>
                    <a:gd name="connsiteY0" fmla="*/ 338138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76530 w 2354397"/>
                    <a:gd name="connsiteY16" fmla="*/ 338138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4397 w 2354397"/>
                    <a:gd name="connsiteY15" fmla="*/ 378619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06826 w 2354397"/>
                    <a:gd name="connsiteY15" fmla="*/ 335825 h 378619"/>
                    <a:gd name="connsiteX16" fmla="*/ 330 w 2354397"/>
                    <a:gd name="connsiteY16" fmla="*/ 378619 h 378619"/>
                    <a:gd name="connsiteX0" fmla="*/ 330 w 2354397"/>
                    <a:gd name="connsiteY0" fmla="*/ 378619 h 378619"/>
                    <a:gd name="connsiteX1" fmla="*/ 330 w 2354397"/>
                    <a:gd name="connsiteY1" fmla="*/ 0 h 378619"/>
                    <a:gd name="connsiteX2" fmla="*/ 492260 w 2354397"/>
                    <a:gd name="connsiteY2" fmla="*/ 0 h 378619"/>
                    <a:gd name="connsiteX3" fmla="*/ 494641 w 2354397"/>
                    <a:gd name="connsiteY3" fmla="*/ 247650 h 378619"/>
                    <a:gd name="connsiteX4" fmla="*/ 801822 w 2354397"/>
                    <a:gd name="connsiteY4" fmla="*/ 247650 h 378619"/>
                    <a:gd name="connsiteX5" fmla="*/ 804203 w 2354397"/>
                    <a:gd name="connsiteY5" fmla="*/ 0 h 378619"/>
                    <a:gd name="connsiteX6" fmla="*/ 1023278 w 2354397"/>
                    <a:gd name="connsiteY6" fmla="*/ 0 h 378619"/>
                    <a:gd name="connsiteX7" fmla="*/ 1023278 w 2354397"/>
                    <a:gd name="connsiteY7" fmla="*/ 245269 h 378619"/>
                    <a:gd name="connsiteX8" fmla="*/ 1332841 w 2354397"/>
                    <a:gd name="connsiteY8" fmla="*/ 242888 h 378619"/>
                    <a:gd name="connsiteX9" fmla="*/ 1332841 w 2354397"/>
                    <a:gd name="connsiteY9" fmla="*/ 0 h 378619"/>
                    <a:gd name="connsiteX10" fmla="*/ 1551916 w 2354397"/>
                    <a:gd name="connsiteY10" fmla="*/ 0 h 378619"/>
                    <a:gd name="connsiteX11" fmla="*/ 1549535 w 2354397"/>
                    <a:gd name="connsiteY11" fmla="*/ 247650 h 378619"/>
                    <a:gd name="connsiteX12" fmla="*/ 1861478 w 2354397"/>
                    <a:gd name="connsiteY12" fmla="*/ 247650 h 378619"/>
                    <a:gd name="connsiteX13" fmla="*/ 1861478 w 2354397"/>
                    <a:gd name="connsiteY13" fmla="*/ 0 h 378619"/>
                    <a:gd name="connsiteX14" fmla="*/ 2354397 w 2354397"/>
                    <a:gd name="connsiteY14" fmla="*/ 0 h 378619"/>
                    <a:gd name="connsiteX15" fmla="*/ 2351962 w 2354397"/>
                    <a:gd name="connsiteY15" fmla="*/ 378550 h 378619"/>
                    <a:gd name="connsiteX16" fmla="*/ 330 w 2354397"/>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275762 w 2352774"/>
                    <a:gd name="connsiteY14" fmla="*/ 41924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78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918184 w 2352774"/>
                    <a:gd name="connsiteY13" fmla="*/ 71541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61478 w 2352774"/>
                    <a:gd name="connsiteY12" fmla="*/ 24765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30980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765012 w 2352774"/>
                    <a:gd name="connsiteY12" fmla="*/ 202397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535 w 2352774"/>
                    <a:gd name="connsiteY11" fmla="*/ 247650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627166 w 2352774"/>
                    <a:gd name="connsiteY11" fmla="*/ 200128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51916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10991 w 2352774"/>
                    <a:gd name="connsiteY10" fmla="*/ 41924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460985 w 2352774"/>
                    <a:gd name="connsiteY10" fmla="*/ 46687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2841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92878 w 2352774"/>
                    <a:gd name="connsiteY9" fmla="*/ 41924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2841 w 2352774"/>
                    <a:gd name="connsiteY8" fmla="*/ 242888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291891 w 2352774"/>
                    <a:gd name="connsiteY8" fmla="*/ 192985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3278 w 2352774"/>
                    <a:gd name="connsiteY7" fmla="*/ 245269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65673 w 2352774"/>
                    <a:gd name="connsiteY7" fmla="*/ 190603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3278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970423 w 2352774"/>
                    <a:gd name="connsiteY6" fmla="*/ 73922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4203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41810 w 2352774"/>
                    <a:gd name="connsiteY5" fmla="*/ 41924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1822 w 2352774"/>
                    <a:gd name="connsiteY4" fmla="*/ 247650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758467 w 2352774"/>
                    <a:gd name="connsiteY4" fmla="*/ 195365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4641 w 2352774"/>
                    <a:gd name="connsiteY3" fmla="*/ 24765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553152 w 2352774"/>
                    <a:gd name="connsiteY3" fmla="*/ 230980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260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55726 w 2352774"/>
                    <a:gd name="connsiteY2" fmla="*/ 41924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61454 w 2352774"/>
                    <a:gd name="connsiteY13" fmla="*/ 41924 h 378619"/>
                    <a:gd name="connsiteX14" fmla="*/ 2351962 w 2352774"/>
                    <a:gd name="connsiteY14" fmla="*/ 0 h 378619"/>
                    <a:gd name="connsiteX15" fmla="*/ 2351962 w 2352774"/>
                    <a:gd name="connsiteY15" fmla="*/ 378550 h 378619"/>
                    <a:gd name="connsiteX16" fmla="*/ 330 w 2352774"/>
                    <a:gd name="connsiteY16" fmla="*/ 378619 h 378619"/>
                    <a:gd name="connsiteX0" fmla="*/ 330 w 2352774"/>
                    <a:gd name="connsiteY0" fmla="*/ 378619 h 378619"/>
                    <a:gd name="connsiteX1" fmla="*/ 330 w 2352774"/>
                    <a:gd name="connsiteY1" fmla="*/ 0 h 378619"/>
                    <a:gd name="connsiteX2" fmla="*/ 492752 w 2352774"/>
                    <a:gd name="connsiteY2" fmla="*/ 0 h 378619"/>
                    <a:gd name="connsiteX3" fmla="*/ 492752 w 2352774"/>
                    <a:gd name="connsiteY3" fmla="*/ 245166 h 378619"/>
                    <a:gd name="connsiteX4" fmla="*/ 802315 w 2352774"/>
                    <a:gd name="connsiteY4" fmla="*/ 245166 h 378619"/>
                    <a:gd name="connsiteX5" fmla="*/ 802315 w 2352774"/>
                    <a:gd name="connsiteY5" fmla="*/ 0 h 378619"/>
                    <a:gd name="connsiteX6" fmla="*/ 1021365 w 2352774"/>
                    <a:gd name="connsiteY6" fmla="*/ 0 h 378619"/>
                    <a:gd name="connsiteX7" fmla="*/ 1021365 w 2352774"/>
                    <a:gd name="connsiteY7" fmla="*/ 245166 h 378619"/>
                    <a:gd name="connsiteX8" fmla="*/ 1330928 w 2352774"/>
                    <a:gd name="connsiteY8" fmla="*/ 245166 h 378619"/>
                    <a:gd name="connsiteX9" fmla="*/ 1330928 w 2352774"/>
                    <a:gd name="connsiteY9" fmla="*/ 0 h 378619"/>
                    <a:gd name="connsiteX10" fmla="*/ 1549978 w 2352774"/>
                    <a:gd name="connsiteY10" fmla="*/ 0 h 378619"/>
                    <a:gd name="connsiteX11" fmla="*/ 1549978 w 2352774"/>
                    <a:gd name="connsiteY11" fmla="*/ 245166 h 378619"/>
                    <a:gd name="connsiteX12" fmla="*/ 1859541 w 2352774"/>
                    <a:gd name="connsiteY12" fmla="*/ 245166 h 378619"/>
                    <a:gd name="connsiteX13" fmla="*/ 1859541 w 2352774"/>
                    <a:gd name="connsiteY13" fmla="*/ 0 h 378619"/>
                    <a:gd name="connsiteX14" fmla="*/ 2351962 w 2352774"/>
                    <a:gd name="connsiteY14" fmla="*/ 0 h 378619"/>
                    <a:gd name="connsiteX15" fmla="*/ 2351962 w 2352774"/>
                    <a:gd name="connsiteY15" fmla="*/ 378550 h 378619"/>
                    <a:gd name="connsiteX16" fmla="*/ 330 w 2352774"/>
                    <a:gd name="connsiteY16" fmla="*/ 378619 h 3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774" h="378619">
                      <a:moveTo>
                        <a:pt x="330" y="378619"/>
                      </a:moveTo>
                      <a:cubicBezTo>
                        <a:pt x="660" y="253206"/>
                        <a:pt x="0" y="125413"/>
                        <a:pt x="330" y="0"/>
                      </a:cubicBezTo>
                      <a:lnTo>
                        <a:pt x="492752" y="0"/>
                      </a:lnTo>
                      <a:cubicBezTo>
                        <a:pt x="493546" y="82550"/>
                        <a:pt x="491958" y="162616"/>
                        <a:pt x="492752" y="245166"/>
                      </a:cubicBezTo>
                      <a:lnTo>
                        <a:pt x="802315" y="245166"/>
                      </a:lnTo>
                      <a:cubicBezTo>
                        <a:pt x="803109" y="162616"/>
                        <a:pt x="801521" y="82550"/>
                        <a:pt x="802315" y="0"/>
                      </a:cubicBezTo>
                      <a:lnTo>
                        <a:pt x="1021365" y="0"/>
                      </a:lnTo>
                      <a:cubicBezTo>
                        <a:pt x="1020727" y="81722"/>
                        <a:pt x="1022003" y="163444"/>
                        <a:pt x="1021365" y="245166"/>
                      </a:cubicBezTo>
                      <a:lnTo>
                        <a:pt x="1330928" y="245166"/>
                      </a:lnTo>
                      <a:cubicBezTo>
                        <a:pt x="1330290" y="164203"/>
                        <a:pt x="1331566" y="80963"/>
                        <a:pt x="1330928" y="0"/>
                      </a:cubicBezTo>
                      <a:lnTo>
                        <a:pt x="1549978" y="0"/>
                      </a:lnTo>
                      <a:cubicBezTo>
                        <a:pt x="1549184" y="82550"/>
                        <a:pt x="1550772" y="162616"/>
                        <a:pt x="1549978" y="245166"/>
                      </a:cubicBezTo>
                      <a:lnTo>
                        <a:pt x="1859541" y="245166"/>
                      </a:lnTo>
                      <a:cubicBezTo>
                        <a:pt x="1860179" y="168173"/>
                        <a:pt x="1858903" y="76993"/>
                        <a:pt x="1859541" y="0"/>
                      </a:cubicBezTo>
                      <a:lnTo>
                        <a:pt x="2351962" y="0"/>
                      </a:lnTo>
                      <a:cubicBezTo>
                        <a:pt x="2351150" y="126183"/>
                        <a:pt x="2352774" y="252367"/>
                        <a:pt x="2351962" y="378550"/>
                      </a:cubicBezTo>
                      <a:lnTo>
                        <a:pt x="330" y="378619"/>
                      </a:lnTo>
                      <a:close/>
                    </a:path>
                  </a:pathLst>
                </a:custGeom>
                <a:solidFill>
                  <a:srgbClr val="F4E890"/>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Delay 48"/>
                <p:cNvSpPr/>
                <p:nvPr/>
              </p:nvSpPr>
              <p:spPr>
                <a:xfrm rot="16200000">
                  <a:off x="4355672" y="5271137"/>
                  <a:ext cx="241977" cy="197182"/>
                </a:xfrm>
                <a:prstGeom prst="flowChartDelay">
                  <a:avLst/>
                </a:prstGeom>
                <a:solidFill>
                  <a:srgbClr val="F4E890"/>
                </a:solidFill>
                <a:ln w="3175">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Delay 49"/>
                <p:cNvSpPr/>
                <p:nvPr/>
              </p:nvSpPr>
              <p:spPr>
                <a:xfrm rot="16200000">
                  <a:off x="4364938" y="5299455"/>
                  <a:ext cx="222428" cy="160095"/>
                </a:xfrm>
                <a:prstGeom prst="flowChartDelay">
                  <a:avLst/>
                </a:prstGeom>
                <a:solidFill>
                  <a:schemeClr val="tx1"/>
                </a:solid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4410599" y="5322378"/>
                  <a:ext cx="131455" cy="0"/>
                </a:xfrm>
                <a:prstGeom prst="line">
                  <a:avLst/>
                </a:prstGeom>
                <a:solidFill>
                  <a:srgbClr val="F1E16B"/>
                </a:solidFill>
                <a:ln w="1270" cap="rnd">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a:off x="4398530" y="5448565"/>
                  <a:ext cx="155331" cy="0"/>
                </a:xfrm>
                <a:prstGeom prst="line">
                  <a:avLst/>
                </a:prstGeom>
                <a:solidFill>
                  <a:srgbClr val="F1E16B"/>
                </a:solidFill>
                <a:ln w="1270" cap="rnd">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a:endCxn id="50" idx="1"/>
                </p:cNvCxnSpPr>
                <p:nvPr/>
              </p:nvCxnSpPr>
              <p:spPr>
                <a:xfrm>
                  <a:off x="4476152" y="5271629"/>
                  <a:ext cx="0" cy="219088"/>
                </a:xfrm>
                <a:prstGeom prst="line">
                  <a:avLst/>
                </a:prstGeom>
                <a:solidFill>
                  <a:srgbClr val="F1E16B"/>
                </a:solidFill>
                <a:ln w="1270" cap="rnd">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521186" y="5292272"/>
                  <a:ext cx="0" cy="198444"/>
                </a:xfrm>
                <a:prstGeom prst="line">
                  <a:avLst/>
                </a:prstGeom>
                <a:solidFill>
                  <a:srgbClr val="F1E16B"/>
                </a:solidFill>
                <a:ln w="1270" cap="rnd">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a:off x="4431118" y="5292272"/>
                  <a:ext cx="0" cy="198444"/>
                </a:xfrm>
                <a:prstGeom prst="line">
                  <a:avLst/>
                </a:prstGeom>
                <a:solidFill>
                  <a:srgbClr val="F1E16B"/>
                </a:solidFill>
                <a:ln w="1270" cap="rnd">
                  <a:solidFill>
                    <a:srgbClr val="A1900F"/>
                  </a:solidFill>
                </a:ln>
              </p:spPr>
              <p:style>
                <a:lnRef idx="2">
                  <a:schemeClr val="accent1">
                    <a:shade val="50000"/>
                  </a:schemeClr>
                </a:lnRef>
                <a:fillRef idx="1">
                  <a:schemeClr val="accent1"/>
                </a:fillRef>
                <a:effectRef idx="0">
                  <a:schemeClr val="accent1"/>
                </a:effectRef>
                <a:fontRef idx="minor">
                  <a:schemeClr val="lt1"/>
                </a:fontRef>
              </p:style>
            </p:cxnSp>
            <p:grpSp>
              <p:nvGrpSpPr>
                <p:cNvPr id="56" name="Group 322"/>
                <p:cNvGrpSpPr/>
                <p:nvPr/>
              </p:nvGrpSpPr>
              <p:grpSpPr>
                <a:xfrm>
                  <a:off x="4290351" y="5490717"/>
                  <a:ext cx="372618" cy="118875"/>
                  <a:chOff x="3237108" y="5248255"/>
                  <a:chExt cx="2656432" cy="847469"/>
                </a:xfrm>
                <a:solidFill>
                  <a:srgbClr val="F4E890"/>
                </a:solidFill>
              </p:grpSpPr>
              <p:sp>
                <p:nvSpPr>
                  <p:cNvPr id="57" name="Rectangle 56"/>
                  <p:cNvSpPr/>
                  <p:nvPr/>
                </p:nvSpPr>
                <p:spPr>
                  <a:xfrm flipH="1">
                    <a:off x="3237108" y="5883856"/>
                    <a:ext cx="2656432" cy="211868"/>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flipH="1">
                    <a:off x="3313308" y="5671989"/>
                    <a:ext cx="2504032" cy="211868"/>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flipH="1">
                    <a:off x="3389508" y="5460122"/>
                    <a:ext cx="2351632" cy="211868"/>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flipH="1">
                    <a:off x="3465708" y="5248255"/>
                    <a:ext cx="2199232" cy="211868"/>
                  </a:xfrm>
                  <a:prstGeom prst="rect">
                    <a:avLst/>
                  </a:prstGeom>
                  <a:grpFill/>
                  <a:ln w="1270">
                    <a:solidFill>
                      <a:srgbClr val="A19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4" name="Group 3">
            <a:extLst>
              <a:ext uri="{FF2B5EF4-FFF2-40B4-BE49-F238E27FC236}">
                <a16:creationId xmlns:a16="http://schemas.microsoft.com/office/drawing/2014/main" id="{121B924B-C97E-4789-B79C-40FFF2858CB1}"/>
              </a:ext>
            </a:extLst>
          </p:cNvPr>
          <p:cNvGrpSpPr/>
          <p:nvPr/>
        </p:nvGrpSpPr>
        <p:grpSpPr>
          <a:xfrm>
            <a:off x="429715" y="1513950"/>
            <a:ext cx="2485326" cy="2438400"/>
            <a:chOff x="3432573" y="1513950"/>
            <a:chExt cx="2485326" cy="2438400"/>
          </a:xfrm>
        </p:grpSpPr>
        <p:sp>
          <p:nvSpPr>
            <p:cNvPr id="11" name="Pentagon 10"/>
            <p:cNvSpPr/>
            <p:nvPr/>
          </p:nvSpPr>
          <p:spPr>
            <a:xfrm rot="5400000">
              <a:off x="3456036" y="1490487"/>
              <a:ext cx="2438400" cy="2485325"/>
            </a:xfrm>
            <a:prstGeom prst="homePlate">
              <a:avLst/>
            </a:prstGeom>
            <a:solidFill>
              <a:schemeClr val="tx1"/>
            </a:solidFill>
            <a:ln w="38100">
              <a:solidFill>
                <a:srgbClr val="F1D84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55" tIns="44829" rIns="89655" bIns="44829" anchor="ctr"/>
            <a:lstStyle/>
            <a:p>
              <a:pPr algn="ctr" fontAlgn="auto">
                <a:spcBef>
                  <a:spcPts val="0"/>
                </a:spcBef>
                <a:spcAft>
                  <a:spcPts val="0"/>
                </a:spcAft>
                <a:defRPr/>
              </a:pPr>
              <a:endParaRPr lang="en-US" b="1" dirty="0">
                <a:solidFill>
                  <a:schemeClr val="bg1"/>
                </a:solidFill>
              </a:endParaRPr>
            </a:p>
          </p:txBody>
        </p:sp>
        <p:grpSp>
          <p:nvGrpSpPr>
            <p:cNvPr id="13" name="Group 357"/>
            <p:cNvGrpSpPr/>
            <p:nvPr/>
          </p:nvGrpSpPr>
          <p:grpSpPr>
            <a:xfrm>
              <a:off x="3432574" y="1619776"/>
              <a:ext cx="2485325" cy="1909223"/>
              <a:chOff x="1787542" y="1711865"/>
              <a:chExt cx="2560638" cy="1909223"/>
            </a:xfrm>
          </p:grpSpPr>
          <p:pic>
            <p:nvPicPr>
              <p:cNvPr id="14" name="Picture 7" descr="http://0.tqn.com/d/usmilitary/1/0/_/5/staff.gif"/>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61449" y="2608263"/>
                <a:ext cx="1012825" cy="1012825"/>
              </a:xfrm>
              <a:prstGeom prst="rect">
                <a:avLst/>
              </a:prstGeom>
              <a:noFill/>
              <a:ln w="9525">
                <a:noFill/>
                <a:miter lim="800000"/>
                <a:headEnd/>
                <a:tailEnd/>
              </a:ln>
              <a:effectLst/>
            </p:spPr>
          </p:pic>
          <p:sp>
            <p:nvSpPr>
              <p:cNvPr id="15" name="Text Box 6"/>
              <p:cNvSpPr txBox="1">
                <a:spLocks noChangeArrowheads="1"/>
              </p:cNvSpPr>
              <p:nvPr/>
            </p:nvSpPr>
            <p:spPr bwMode="auto">
              <a:xfrm>
                <a:off x="1787542" y="1711865"/>
                <a:ext cx="2560638" cy="525080"/>
              </a:xfrm>
              <a:prstGeom prst="rect">
                <a:avLst/>
              </a:prstGeom>
              <a:noFill/>
              <a:ln w="57150" cmpd="thinThick">
                <a:noFill/>
                <a:miter lim="800000"/>
                <a:headEnd/>
                <a:tailEnd/>
              </a:ln>
            </p:spPr>
            <p:txBody>
              <a:bodyPr wrap="square" lIns="0" tIns="0" rIns="0" bIns="0">
                <a:spAutoFit/>
              </a:bodyPr>
              <a:lstStyle/>
              <a:p>
                <a:pPr algn="ctr" eaLnBrk="0" fontAlgn="auto" hangingPunct="0">
                  <a:spcBef>
                    <a:spcPts val="0"/>
                  </a:spcBef>
                  <a:spcAft>
                    <a:spcPts val="0"/>
                  </a:spcAft>
                  <a:defRPr/>
                </a:pPr>
                <a:r>
                  <a:rPr lang="en-US" sz="2000" b="1" dirty="0">
                    <a:solidFill>
                      <a:schemeClr val="bg1"/>
                    </a:solidFill>
                    <a:latin typeface="Arial" pitchFamily="34" charset="0"/>
                    <a:cs typeface="Arial" pitchFamily="34" charset="0"/>
                  </a:rPr>
                  <a:t>Chief of Engineers</a:t>
                </a:r>
              </a:p>
              <a:p>
                <a:pPr algn="ctr" eaLnBrk="0" fontAlgn="auto" hangingPunct="0">
                  <a:spcBef>
                    <a:spcPts val="0"/>
                  </a:spcBef>
                  <a:spcAft>
                    <a:spcPts val="0"/>
                  </a:spcAft>
                  <a:defRPr/>
                </a:pPr>
                <a:r>
                  <a:rPr lang="en-US" sz="1400" b="1" dirty="0">
                    <a:solidFill>
                      <a:schemeClr val="bg1"/>
                    </a:solidFill>
                    <a:latin typeface="Arial" pitchFamily="34" charset="0"/>
                    <a:cs typeface="Arial" pitchFamily="34" charset="0"/>
                  </a:rPr>
                  <a:t>Army Staff</a:t>
                </a:r>
              </a:p>
            </p:txBody>
          </p:sp>
        </p:grpSp>
      </p:grpSp>
      <p:grpSp>
        <p:nvGrpSpPr>
          <p:cNvPr id="3" name="Group 2">
            <a:extLst>
              <a:ext uri="{FF2B5EF4-FFF2-40B4-BE49-F238E27FC236}">
                <a16:creationId xmlns:a16="http://schemas.microsoft.com/office/drawing/2014/main" id="{C887FDE4-1440-4877-B2B1-8EC45CC490A9}"/>
              </a:ext>
            </a:extLst>
          </p:cNvPr>
          <p:cNvGrpSpPr/>
          <p:nvPr/>
        </p:nvGrpSpPr>
        <p:grpSpPr>
          <a:xfrm>
            <a:off x="3861893" y="1513950"/>
            <a:ext cx="2485327" cy="2438400"/>
            <a:chOff x="5961631" y="1513950"/>
            <a:chExt cx="2485327" cy="2438400"/>
          </a:xfrm>
        </p:grpSpPr>
        <p:sp>
          <p:nvSpPr>
            <p:cNvPr id="12" name="Pentagon 11"/>
            <p:cNvSpPr/>
            <p:nvPr/>
          </p:nvSpPr>
          <p:spPr>
            <a:xfrm rot="5400000">
              <a:off x="5985094" y="1490487"/>
              <a:ext cx="2438400" cy="2485325"/>
            </a:xfrm>
            <a:prstGeom prst="homePlate">
              <a:avLst/>
            </a:prstGeom>
            <a:solidFill>
              <a:schemeClr val="accent2"/>
            </a:solidFill>
            <a:ln w="3810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55" tIns="44829" rIns="89655" bIns="44829" anchor="ctr"/>
            <a:lstStyle/>
            <a:p>
              <a:pPr algn="ctr" fontAlgn="auto">
                <a:spcBef>
                  <a:spcPts val="0"/>
                </a:spcBef>
                <a:spcAft>
                  <a:spcPts val="0"/>
                </a:spcAft>
                <a:defRPr/>
              </a:pPr>
              <a:endParaRPr lang="en-US" b="1" dirty="0"/>
            </a:p>
          </p:txBody>
        </p:sp>
        <p:grpSp>
          <p:nvGrpSpPr>
            <p:cNvPr id="362" name="Group 361"/>
            <p:cNvGrpSpPr/>
            <p:nvPr/>
          </p:nvGrpSpPr>
          <p:grpSpPr>
            <a:xfrm>
              <a:off x="5961632" y="1619776"/>
              <a:ext cx="2485326" cy="1990371"/>
              <a:chOff x="5961632" y="1619776"/>
              <a:chExt cx="2485326" cy="1990371"/>
            </a:xfrm>
          </p:grpSpPr>
          <p:sp>
            <p:nvSpPr>
              <p:cNvPr id="359" name="Diamond 358"/>
              <p:cNvSpPr/>
              <p:nvPr/>
            </p:nvSpPr>
            <p:spPr>
              <a:xfrm>
                <a:off x="6674323" y="2516176"/>
                <a:ext cx="1064016" cy="109397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3"/>
              <p:cNvSpPr txBox="1">
                <a:spLocks noChangeArrowheads="1"/>
              </p:cNvSpPr>
              <p:nvPr/>
            </p:nvSpPr>
            <p:spPr bwMode="auto">
              <a:xfrm>
                <a:off x="5961632" y="1619776"/>
                <a:ext cx="2485326" cy="552666"/>
              </a:xfrm>
              <a:prstGeom prst="rect">
                <a:avLst/>
              </a:prstGeom>
              <a:noFill/>
              <a:ln w="57150" cmpd="thinThick">
                <a:noFill/>
                <a:miter lim="800000"/>
                <a:headEnd/>
                <a:tailEnd/>
              </a:ln>
            </p:spPr>
            <p:txBody>
              <a:bodyPr wrap="square" lIns="0" tIns="0" rIns="0" bIns="0">
                <a:noAutofit/>
              </a:bodyPr>
              <a:lstStyle/>
              <a:p>
                <a:pPr algn="ctr" eaLnBrk="0" fontAlgn="auto" hangingPunct="0">
                  <a:spcBef>
                    <a:spcPts val="0"/>
                  </a:spcBef>
                  <a:spcAft>
                    <a:spcPts val="0"/>
                  </a:spcAft>
                  <a:defRPr/>
                </a:pPr>
                <a:r>
                  <a:rPr lang="en-US" sz="2000" b="1" dirty="0">
                    <a:latin typeface="Arial" pitchFamily="34" charset="0"/>
                    <a:cs typeface="Arial" pitchFamily="34" charset="0"/>
                  </a:rPr>
                  <a:t>Commander</a:t>
                </a:r>
              </a:p>
              <a:p>
                <a:pPr algn="ctr" eaLnBrk="0" fontAlgn="auto" hangingPunct="0">
                  <a:spcBef>
                    <a:spcPts val="0"/>
                  </a:spcBef>
                  <a:spcAft>
                    <a:spcPts val="0"/>
                  </a:spcAft>
                  <a:defRPr/>
                </a:pPr>
                <a:r>
                  <a:rPr lang="en-US" sz="1400" b="1" dirty="0">
                    <a:latin typeface="Arial" pitchFamily="34" charset="0"/>
                    <a:cs typeface="Arial" pitchFamily="34" charset="0"/>
                  </a:rPr>
                  <a:t>USACE</a:t>
                </a:r>
                <a:endParaRPr lang="en-US" sz="1412" b="1" dirty="0">
                  <a:latin typeface="Arial" pitchFamily="34" charset="0"/>
                  <a:cs typeface="Arial" pitchFamily="34" charset="0"/>
                </a:endParaRPr>
              </a:p>
            </p:txBody>
          </p:sp>
          <p:pic>
            <p:nvPicPr>
              <p:cNvPr id="361" name="Picture 3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7543" y="2518868"/>
                <a:ext cx="1060796" cy="1091279"/>
              </a:xfrm>
              <a:prstGeom prst="rect">
                <a:avLst/>
              </a:prstGeom>
            </p:spPr>
          </p:pic>
        </p:grpSp>
      </p:grpSp>
      <p:pic>
        <p:nvPicPr>
          <p:cNvPr id="23" name="Picture 22" descr="A close up of a sign&#10;&#10;Description automatically generated">
            <a:extLst>
              <a:ext uri="{FF2B5EF4-FFF2-40B4-BE49-F238E27FC236}">
                <a16:creationId xmlns:a16="http://schemas.microsoft.com/office/drawing/2014/main" id="{785187E2-E4CA-4392-8286-F1A3DC85D4C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30864" y="2023740"/>
            <a:ext cx="2115587" cy="2115587"/>
          </a:xfrm>
          <a:prstGeom prst="rect">
            <a:avLst/>
          </a:prstGeom>
          <a:effectLst>
            <a:glow rad="228600">
              <a:schemeClr val="accent5">
                <a:satMod val="175000"/>
                <a:alpha val="40000"/>
              </a:schemeClr>
            </a:glow>
          </a:effectLst>
        </p:spPr>
      </p:pic>
      <p:sp>
        <p:nvSpPr>
          <p:cNvPr id="363" name="Content Placeholder 2">
            <a:extLst>
              <a:ext uri="{FF2B5EF4-FFF2-40B4-BE49-F238E27FC236}">
                <a16:creationId xmlns:a16="http://schemas.microsoft.com/office/drawing/2014/main" id="{AE70306B-9750-4490-B548-D96D2B05A549}"/>
              </a:ext>
            </a:extLst>
          </p:cNvPr>
          <p:cNvSpPr txBox="1">
            <a:spLocks/>
          </p:cNvSpPr>
          <p:nvPr/>
        </p:nvSpPr>
        <p:spPr>
          <a:xfrm>
            <a:off x="6479075" y="840891"/>
            <a:ext cx="5607725" cy="3018492"/>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dirty="0"/>
              <a:t>AGC’s mission overlaps with each of the prime areas of responsibility of the Chief of Engineers</a:t>
            </a:r>
          </a:p>
          <a:p>
            <a:pPr lvl="1">
              <a:spcBef>
                <a:spcPts val="1200"/>
              </a:spcBef>
            </a:pPr>
            <a:r>
              <a:rPr lang="en-US" sz="1800" b="1" dirty="0"/>
              <a:t>Army Staff</a:t>
            </a:r>
          </a:p>
          <a:p>
            <a:pPr lvl="2">
              <a:spcBef>
                <a:spcPts val="600"/>
              </a:spcBef>
            </a:pPr>
            <a:r>
              <a:rPr lang="en-US" sz="1400" dirty="0"/>
              <a:t>AGC Director concurrently serves as</a:t>
            </a:r>
          </a:p>
          <a:p>
            <a:pPr lvl="3"/>
            <a:r>
              <a:rPr lang="en-US" sz="1400" dirty="0"/>
              <a:t>Geospatial Information Officer on the Army Staff</a:t>
            </a:r>
          </a:p>
          <a:p>
            <a:pPr lvl="3"/>
            <a:r>
              <a:rPr lang="en-US" sz="1400" dirty="0"/>
              <a:t>Exec Director of the 3-Star Geospatial Governance Board</a:t>
            </a:r>
          </a:p>
          <a:p>
            <a:pPr lvl="2">
              <a:spcBef>
                <a:spcPts val="600"/>
              </a:spcBef>
            </a:pPr>
            <a:r>
              <a:rPr lang="en-US" sz="1400" dirty="0"/>
              <a:t>Validates and certifies geospatial systems and software used by the Army prior to deployment</a:t>
            </a:r>
          </a:p>
          <a:p>
            <a:pPr lvl="2">
              <a:spcBef>
                <a:spcPts val="600"/>
              </a:spcBef>
            </a:pPr>
            <a:r>
              <a:rPr lang="en-US" sz="1400" dirty="0"/>
              <a:t>Direct support for Army Geospatial and GEOINT requirements</a:t>
            </a:r>
          </a:p>
          <a:p>
            <a:pPr marL="227013" lvl="2" indent="0">
              <a:spcBef>
                <a:spcPts val="600"/>
              </a:spcBef>
              <a:buNone/>
            </a:pPr>
            <a:endParaRPr lang="en-US" sz="1400" dirty="0"/>
          </a:p>
        </p:txBody>
      </p:sp>
      <p:sp>
        <p:nvSpPr>
          <p:cNvPr id="364" name="Content Placeholder 2">
            <a:extLst>
              <a:ext uri="{FF2B5EF4-FFF2-40B4-BE49-F238E27FC236}">
                <a16:creationId xmlns:a16="http://schemas.microsoft.com/office/drawing/2014/main" id="{51CC79D8-DF0C-45C5-843E-6C381D562186}"/>
              </a:ext>
            </a:extLst>
          </p:cNvPr>
          <p:cNvSpPr txBox="1">
            <a:spLocks/>
          </p:cNvSpPr>
          <p:nvPr/>
        </p:nvSpPr>
        <p:spPr>
          <a:xfrm>
            <a:off x="5629250" y="3815838"/>
            <a:ext cx="6240557" cy="1588727"/>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1">
              <a:spcBef>
                <a:spcPts val="1200"/>
              </a:spcBef>
            </a:pPr>
            <a:r>
              <a:rPr lang="en-US" sz="1800" b="1" dirty="0"/>
              <a:t>US Army Corps of Engineers</a:t>
            </a:r>
          </a:p>
          <a:p>
            <a:pPr lvl="2">
              <a:spcBef>
                <a:spcPts val="600"/>
              </a:spcBef>
            </a:pPr>
            <a:r>
              <a:rPr lang="en-US" sz="1400" dirty="0"/>
              <a:t>Provides geospatial and mapping support for</a:t>
            </a:r>
          </a:p>
          <a:p>
            <a:pPr lvl="3"/>
            <a:r>
              <a:rPr lang="en-US" sz="1400" dirty="0"/>
              <a:t>Disaster response and mitigation</a:t>
            </a:r>
          </a:p>
          <a:p>
            <a:pPr lvl="3"/>
            <a:r>
              <a:rPr lang="en-US" sz="1400" dirty="0"/>
              <a:t>Major construction projects</a:t>
            </a:r>
          </a:p>
          <a:p>
            <a:pPr lvl="3"/>
            <a:r>
              <a:rPr lang="en-US" sz="1400" dirty="0"/>
              <a:t>USACE partners and stakeholders requiring geospatial support</a:t>
            </a:r>
          </a:p>
          <a:p>
            <a:pPr lvl="2">
              <a:spcBef>
                <a:spcPts val="600"/>
              </a:spcBef>
            </a:pPr>
            <a:r>
              <a:rPr lang="en-US" sz="1400" dirty="0"/>
              <a:t>BuckEye Program to support worldwide CCMD and ASCC operations </a:t>
            </a:r>
          </a:p>
        </p:txBody>
      </p:sp>
      <p:sp>
        <p:nvSpPr>
          <p:cNvPr id="368" name="Content Placeholder 2">
            <a:extLst>
              <a:ext uri="{FF2B5EF4-FFF2-40B4-BE49-F238E27FC236}">
                <a16:creationId xmlns:a16="http://schemas.microsoft.com/office/drawing/2014/main" id="{C70CFCF1-8083-4ECC-9E25-5240986FB8E3}"/>
              </a:ext>
            </a:extLst>
          </p:cNvPr>
          <p:cNvSpPr txBox="1">
            <a:spLocks/>
          </p:cNvSpPr>
          <p:nvPr/>
        </p:nvSpPr>
        <p:spPr>
          <a:xfrm>
            <a:off x="4448492" y="5393296"/>
            <a:ext cx="7637173" cy="1386269"/>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1">
              <a:spcBef>
                <a:spcPts val="1200"/>
              </a:spcBef>
            </a:pPr>
            <a:r>
              <a:rPr lang="en-US" sz="1800" b="1" dirty="0"/>
              <a:t>Engineer Branch</a:t>
            </a:r>
          </a:p>
          <a:p>
            <a:pPr lvl="2">
              <a:spcBef>
                <a:spcPts val="600"/>
              </a:spcBef>
            </a:pPr>
            <a:r>
              <a:rPr lang="en-US" sz="1400" dirty="0"/>
              <a:t>Develop and implement a geospatial information enterprise, aligned with HQDA and DoD enterprise architectures, to ensure interoperability and connectivity between existing and future Army and National System for Geospatial Intelligence (NSG) systems</a:t>
            </a:r>
          </a:p>
          <a:p>
            <a:pPr lvl="2">
              <a:spcBef>
                <a:spcPts val="600"/>
              </a:spcBef>
            </a:pPr>
            <a:r>
              <a:rPr lang="en-US" sz="1400" dirty="0"/>
              <a:t>Geospatial Subject Matter Expertise and advice to the Engineer School</a:t>
            </a:r>
          </a:p>
        </p:txBody>
      </p:sp>
      <p:sp>
        <p:nvSpPr>
          <p:cNvPr id="6" name="TextBox 5">
            <a:extLst>
              <a:ext uri="{FF2B5EF4-FFF2-40B4-BE49-F238E27FC236}">
                <a16:creationId xmlns:a16="http://schemas.microsoft.com/office/drawing/2014/main" id="{28510869-38D7-4E76-94B0-CDD8D4986881}"/>
              </a:ext>
            </a:extLst>
          </p:cNvPr>
          <p:cNvSpPr txBox="1"/>
          <p:nvPr/>
        </p:nvSpPr>
        <p:spPr>
          <a:xfrm>
            <a:off x="253234" y="5063584"/>
            <a:ext cx="1773063" cy="1600438"/>
          </a:xfrm>
          <a:prstGeom prst="rect">
            <a:avLst/>
          </a:prstGeom>
          <a:noFill/>
        </p:spPr>
        <p:txBody>
          <a:bodyPr wrap="square" rtlCol="0">
            <a:spAutoFit/>
          </a:bodyPr>
          <a:lstStyle/>
          <a:p>
            <a:r>
              <a:rPr lang="en-US" sz="1400" dirty="0"/>
              <a:t>AR 525-95, dated 26 July 2022</a:t>
            </a:r>
          </a:p>
          <a:p>
            <a:r>
              <a:rPr lang="en-US" sz="1400" dirty="0"/>
              <a:t>Army Geospatial Intelligence and</a:t>
            </a:r>
          </a:p>
          <a:p>
            <a:r>
              <a:rPr lang="en-US" sz="1400" dirty="0"/>
              <a:t>Geospatial Information and Services</a:t>
            </a:r>
          </a:p>
        </p:txBody>
      </p:sp>
    </p:spTree>
    <p:extLst>
      <p:ext uri="{BB962C8B-B14F-4D97-AF65-F5344CB8AC3E}">
        <p14:creationId xmlns:p14="http://schemas.microsoft.com/office/powerpoint/2010/main" val="266866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C2A795-5824-4613-BA32-1EF05CC84A48}"/>
              </a:ext>
            </a:extLst>
          </p:cNvPr>
          <p:cNvSpPr>
            <a:spLocks noGrp="1"/>
          </p:cNvSpPr>
          <p:nvPr>
            <p:ph type="title"/>
          </p:nvPr>
        </p:nvSpPr>
        <p:spPr/>
        <p:txBody>
          <a:bodyPr/>
          <a:lstStyle/>
          <a:p>
            <a:r>
              <a:rPr lang="en-US" dirty="0"/>
              <a:t>Mission and background</a:t>
            </a:r>
          </a:p>
        </p:txBody>
      </p:sp>
      <p:sp>
        <p:nvSpPr>
          <p:cNvPr id="5" name="TextBox 4">
            <a:extLst>
              <a:ext uri="{FF2B5EF4-FFF2-40B4-BE49-F238E27FC236}">
                <a16:creationId xmlns:a16="http://schemas.microsoft.com/office/drawing/2014/main" id="{C80FB9E1-C6CA-4587-9C41-0FAC2A8EC027}"/>
              </a:ext>
            </a:extLst>
          </p:cNvPr>
          <p:cNvSpPr txBox="1"/>
          <p:nvPr/>
        </p:nvSpPr>
        <p:spPr>
          <a:xfrm>
            <a:off x="400834" y="1008719"/>
            <a:ext cx="11348580" cy="5539978"/>
          </a:xfrm>
          <a:prstGeom prst="rect">
            <a:avLst/>
          </a:prstGeom>
          <a:noFill/>
        </p:spPr>
        <p:txBody>
          <a:bodyPr wrap="square">
            <a:spAutoFit/>
          </a:bodyPr>
          <a:lstStyle/>
          <a:p>
            <a:pPr algn="l"/>
            <a:r>
              <a:rPr lang="en-US" sz="1600" b="1" i="0" u="none" strike="noStrike" baseline="0" dirty="0">
                <a:latin typeface="Calibri" panose="020F0502020204030204" pitchFamily="34" charset="0"/>
                <a:cs typeface="Calibri" panose="020F0502020204030204" pitchFamily="34" charset="0"/>
              </a:rPr>
              <a:t>Mission:  </a:t>
            </a:r>
            <a:r>
              <a:rPr lang="en-US" sz="1400" b="0" i="0" dirty="0">
                <a:solidFill>
                  <a:srgbClr val="333333"/>
                </a:solidFill>
                <a:effectLst/>
                <a:latin typeface="Calibri" panose="020F0502020204030204" pitchFamily="34" charset="0"/>
                <a:cs typeface="Calibri" panose="020F0502020204030204" pitchFamily="34" charset="0"/>
              </a:rPr>
              <a:t>The U.S. Army Geospatial Center collects, analyzes, manages, and delivers geospatial data and products, provides acquisition support, and develops innovative solutions to solve the toughest geospatial challenges.</a:t>
            </a:r>
            <a:endParaRPr lang="en-US" sz="1400" b="1" i="0" u="none" strike="noStrike" baseline="0" dirty="0">
              <a:latin typeface="Calibri" panose="020F0502020204030204" pitchFamily="34" charset="0"/>
              <a:cs typeface="Calibri" panose="020F0502020204030204" pitchFamily="34" charset="0"/>
            </a:endParaRPr>
          </a:p>
          <a:p>
            <a:pPr algn="l"/>
            <a:endParaRPr lang="en-US" sz="1400" b="1" dirty="0">
              <a:latin typeface="Calibri" panose="020F0502020204030204" pitchFamily="34" charset="0"/>
              <a:cs typeface="Calibri" panose="020F0502020204030204" pitchFamily="34" charset="0"/>
            </a:endParaRPr>
          </a:p>
          <a:p>
            <a:pPr algn="l"/>
            <a:r>
              <a:rPr lang="en-US" sz="1600" b="1" i="0" u="none" strike="noStrike" baseline="0" dirty="0">
                <a:latin typeface="Calibri" panose="020F0502020204030204" pitchFamily="34" charset="0"/>
                <a:cs typeface="Calibri" panose="020F0502020204030204" pitchFamily="34" charset="0"/>
              </a:rPr>
              <a:t>Background:</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AR 525-95, dated 26 July 2022 Army Geospatial Intelligence and Geospatial Information and Services codifies AGC support to the Army. </a:t>
            </a:r>
          </a:p>
          <a:p>
            <a:pPr marL="171450"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USACE centers and districts do not receive a specific appropriation act to finance its activities. Centers and districts are required to recoup all direct and indirect costs incurred from appropriations financing the projects, programs and activities they execute.  The Civil Functions Appropriation Act of 1954, PL 83-153, 1st Session, approved 27 July 1953, established the Corps of Engineers Revolving Fund. The fund is available without fiscal year limitation, for expenses necessary for the maintenance and operation of the plant and equipment of the Corps of Engineers used in civil works functions. It is also used to capture and distribute costs for services and indirect costs benefitting projects, programs and activities ultimately charged to all Civil Works, Military Missions and Interagency reimbursable appropriations. The fund will be credited with reimbursements or advances for the cost of equipment, facilities, and services furnished, at rates which will include charges for overhead and related expenses, depreciation of plant and equipment, and accrued leave.  This revolving fund operates similarly to an Army Working Capital Fund.</a:t>
            </a:r>
          </a:p>
          <a:p>
            <a:pPr marL="171450"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AGC has briefed FY21 and FY22 rates prior to start of both FY’s</a:t>
            </a:r>
          </a:p>
          <a:p>
            <a:pPr marL="171450"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HQDA Rate Board has approved rates for support provided by AGC during all previous briefs</a:t>
            </a:r>
          </a:p>
          <a:p>
            <a:pPr marL="171450"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Support provided includes:</a:t>
            </a:r>
          </a:p>
          <a:p>
            <a:pPr marL="628650" lvl="1"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Geospatial Information Support</a:t>
            </a:r>
          </a:p>
          <a:p>
            <a:pPr marL="628650" lvl="1"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Systems Engineering</a:t>
            </a:r>
          </a:p>
          <a:p>
            <a:pPr marL="628650" lvl="1"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Acquisition Support</a:t>
            </a:r>
          </a:p>
          <a:p>
            <a:pPr marL="171450"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Execution of AGC's reimbursable mission in support of its customers is dependent on (1) communication of requirement expectations and (2) timely funding for this support</a:t>
            </a:r>
          </a:p>
          <a:p>
            <a:pPr marL="171450" indent="-171450">
              <a:buFont typeface="Arial" panose="020B0604020202020204" pitchFamily="34" charset="0"/>
              <a:buChar char="•"/>
            </a:pPr>
            <a:r>
              <a:rPr lang="en-US" sz="1400" b="0" i="0" u="none" strike="noStrike" baseline="0" dirty="0">
                <a:latin typeface="Calibri" panose="020F0502020204030204" pitchFamily="34" charset="0"/>
                <a:cs typeface="Calibri" panose="020F0502020204030204" pitchFamily="34" charset="0"/>
              </a:rPr>
              <a:t>Timely signature of FS 7600A documentation and funding receipt is critical to ensure adherence to current OSD, HQDA and USACE policy regarding reimbursable program execution</a:t>
            </a:r>
          </a:p>
          <a:p>
            <a:pPr algn="l"/>
            <a:r>
              <a:rPr lang="en-US" sz="1400" b="0" i="0" u="none" strike="noStrike" baseline="0" dirty="0">
                <a:latin typeface="Calibri" panose="020F0502020204030204" pitchFamily="34" charset="0"/>
                <a:cs typeface="Calibri" panose="020F0502020204030204" pitchFamily="34" charset="0"/>
              </a:rPr>
              <a:t>• Indirect costs are charged through internal orders, which can only be credited as Direct Touch Time Labor (DTTL) hours worked and charged in support of direct and reimbursable customer missions.</a:t>
            </a:r>
          </a:p>
        </p:txBody>
      </p:sp>
    </p:spTree>
    <p:extLst>
      <p:ext uri="{BB962C8B-B14F-4D97-AF65-F5344CB8AC3E}">
        <p14:creationId xmlns:p14="http://schemas.microsoft.com/office/powerpoint/2010/main" val="280549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DDF785-F477-47B3-87EB-FEF448251F79}"/>
              </a:ext>
            </a:extLst>
          </p:cNvPr>
          <p:cNvSpPr>
            <a:spLocks noGrp="1"/>
          </p:cNvSpPr>
          <p:nvPr>
            <p:ph type="body" sz="quarter" idx="13"/>
          </p:nvPr>
        </p:nvSpPr>
        <p:spPr>
          <a:xfrm>
            <a:off x="266700" y="709391"/>
            <a:ext cx="5719572" cy="666241"/>
          </a:xfrm>
        </p:spPr>
        <p:txBody>
          <a:bodyPr anchor="ctr"/>
          <a:lstStyle/>
          <a:p>
            <a:pPr algn="ctr"/>
            <a:r>
              <a:rPr lang="en-US" sz="1800" b="1" dirty="0"/>
              <a:t>Process</a:t>
            </a:r>
          </a:p>
        </p:txBody>
      </p:sp>
      <p:sp>
        <p:nvSpPr>
          <p:cNvPr id="3" name="Title 2">
            <a:extLst>
              <a:ext uri="{FF2B5EF4-FFF2-40B4-BE49-F238E27FC236}">
                <a16:creationId xmlns:a16="http://schemas.microsoft.com/office/drawing/2014/main" id="{BA6E8BEB-2B87-420C-8267-FB8ED3592160}"/>
              </a:ext>
            </a:extLst>
          </p:cNvPr>
          <p:cNvSpPr>
            <a:spLocks noGrp="1"/>
          </p:cNvSpPr>
          <p:nvPr>
            <p:ph type="title"/>
          </p:nvPr>
        </p:nvSpPr>
        <p:spPr/>
        <p:txBody>
          <a:bodyPr/>
          <a:lstStyle/>
          <a:p>
            <a:r>
              <a:rPr lang="en-US" dirty="0"/>
              <a:t>Overhead Rate methodology</a:t>
            </a:r>
          </a:p>
        </p:txBody>
      </p:sp>
      <p:sp>
        <p:nvSpPr>
          <p:cNvPr id="2" name="Content Placeholder 1">
            <a:extLst>
              <a:ext uri="{FF2B5EF4-FFF2-40B4-BE49-F238E27FC236}">
                <a16:creationId xmlns:a16="http://schemas.microsoft.com/office/drawing/2014/main" id="{076E162B-5FC4-4104-9292-6E8CDEC812EF}"/>
              </a:ext>
            </a:extLst>
          </p:cNvPr>
          <p:cNvSpPr>
            <a:spLocks noGrp="1"/>
          </p:cNvSpPr>
          <p:nvPr>
            <p:ph sz="quarter" idx="16"/>
          </p:nvPr>
        </p:nvSpPr>
        <p:spPr>
          <a:xfrm>
            <a:off x="266700" y="1027209"/>
            <a:ext cx="6899413" cy="1908313"/>
          </a:xfrm>
        </p:spPr>
        <p:txBody>
          <a:bodyPr/>
          <a:lstStyle/>
          <a:p>
            <a:endParaRPr lang="en-US" sz="1000" dirty="0"/>
          </a:p>
          <a:p>
            <a:pPr marL="228600" indent="-228600">
              <a:spcBef>
                <a:spcPts val="600"/>
              </a:spcBef>
              <a:buFont typeface="+mj-lt"/>
              <a:buAutoNum type="arabicPeriod"/>
            </a:pPr>
            <a:r>
              <a:rPr lang="en-US" sz="1000" dirty="0"/>
              <a:t>Process accomplished twice per year: May/Jun for next FY and Feb for MYR</a:t>
            </a:r>
          </a:p>
          <a:p>
            <a:pPr marL="228600" indent="-228600">
              <a:spcBef>
                <a:spcPts val="600"/>
              </a:spcBef>
              <a:buFont typeface="+mj-lt"/>
              <a:buAutoNum type="arabicPeriod"/>
            </a:pPr>
            <a:r>
              <a:rPr lang="en-US" sz="1000" dirty="0"/>
              <a:t>All positions are individually reviewed and costed</a:t>
            </a:r>
          </a:p>
          <a:p>
            <a:pPr marL="228600" indent="-228600">
              <a:spcBef>
                <a:spcPts val="600"/>
              </a:spcBef>
              <a:buFont typeface="+mj-lt"/>
              <a:buAutoNum type="arabicPeriod"/>
            </a:pPr>
            <a:r>
              <a:rPr lang="en-US" sz="1000" dirty="0"/>
              <a:t>Non-Pay requirements are reviewed and evaluated</a:t>
            </a:r>
          </a:p>
          <a:p>
            <a:pPr marL="228600" indent="-228600">
              <a:spcBef>
                <a:spcPts val="600"/>
              </a:spcBef>
              <a:buFont typeface="+mj-lt"/>
              <a:buAutoNum type="arabicPeriod"/>
            </a:pPr>
            <a:r>
              <a:rPr lang="en-US" sz="1000" dirty="0"/>
              <a:t>Budget is built and evaluated</a:t>
            </a:r>
          </a:p>
          <a:p>
            <a:pPr marL="228600" indent="-228600">
              <a:spcBef>
                <a:spcPts val="600"/>
              </a:spcBef>
              <a:buFont typeface="+mj-lt"/>
              <a:buAutoNum type="arabicPeriod"/>
            </a:pPr>
            <a:r>
              <a:rPr lang="en-US" sz="1000" dirty="0"/>
              <a:t>Risk and risk mitigation considerations are evaluated</a:t>
            </a:r>
          </a:p>
          <a:p>
            <a:pPr marL="228600" indent="-228600">
              <a:spcBef>
                <a:spcPts val="600"/>
              </a:spcBef>
              <a:buFont typeface="+mj-lt"/>
              <a:buAutoNum type="arabicPeriod"/>
            </a:pPr>
            <a:r>
              <a:rPr lang="en-US" sz="1000" dirty="0"/>
              <a:t>Mathematical and Risk-Informed Rates are vetted with leadership and presented to the Director for a final decision</a:t>
            </a:r>
          </a:p>
          <a:p>
            <a:pPr marL="228600" indent="-228600">
              <a:spcBef>
                <a:spcPts val="600"/>
              </a:spcBef>
              <a:buFont typeface="+mj-lt"/>
              <a:buAutoNum type="arabicPeriod"/>
            </a:pPr>
            <a:r>
              <a:rPr lang="en-US" sz="1000" dirty="0"/>
              <a:t>Director-approved rates are implemented for the FY</a:t>
            </a:r>
          </a:p>
        </p:txBody>
      </p:sp>
      <p:sp>
        <p:nvSpPr>
          <p:cNvPr id="5" name="Content Placeholder 4">
            <a:extLst>
              <a:ext uri="{FF2B5EF4-FFF2-40B4-BE49-F238E27FC236}">
                <a16:creationId xmlns:a16="http://schemas.microsoft.com/office/drawing/2014/main" id="{507CE69A-A040-4B03-856B-7D67B4C9AE1A}"/>
              </a:ext>
            </a:extLst>
          </p:cNvPr>
          <p:cNvSpPr>
            <a:spLocks noGrp="1"/>
          </p:cNvSpPr>
          <p:nvPr>
            <p:ph sz="quarter" idx="19"/>
          </p:nvPr>
        </p:nvSpPr>
        <p:spPr>
          <a:xfrm>
            <a:off x="7166114" y="1743075"/>
            <a:ext cx="4759186" cy="4086225"/>
          </a:xfrm>
        </p:spPr>
        <p:txBody>
          <a:bodyPr/>
          <a:lstStyle/>
          <a:p>
            <a:pPr algn="ctr"/>
            <a:r>
              <a:rPr lang="en-US" sz="1400" dirty="0"/>
              <a:t>Total Projected Indirect Costs / Total Projected DTTL</a:t>
            </a:r>
          </a:p>
          <a:p>
            <a:endParaRPr lang="en-US" sz="1400" dirty="0"/>
          </a:p>
          <a:p>
            <a:r>
              <a:rPr lang="en-US" sz="1400" dirty="0"/>
              <a:t>Rate Includes:</a:t>
            </a:r>
          </a:p>
          <a:p>
            <a:pPr marL="228600" indent="-228600">
              <a:spcBef>
                <a:spcPts val="600"/>
              </a:spcBef>
              <a:buFont typeface="Wingdings" panose="05000000000000000000" pitchFamily="2" charset="2"/>
              <a:buChar char="§"/>
            </a:pPr>
            <a:r>
              <a:rPr lang="en-US" b="1" dirty="0"/>
              <a:t>Current/Projected Basic Pay thru to end of CY</a:t>
            </a:r>
          </a:p>
          <a:p>
            <a:pPr marL="228600" indent="-228600">
              <a:spcBef>
                <a:spcPts val="600"/>
              </a:spcBef>
              <a:buFont typeface="Wingdings" panose="05000000000000000000" pitchFamily="2" charset="2"/>
              <a:buChar char="§"/>
            </a:pPr>
            <a:r>
              <a:rPr lang="en-US" b="1" dirty="0"/>
              <a:t>Projections thru to end of FY</a:t>
            </a:r>
          </a:p>
          <a:p>
            <a:pPr marL="457200" lvl="1" indent="-230188">
              <a:buFont typeface="Wingdings" panose="05000000000000000000" pitchFamily="2" charset="2"/>
              <a:buChar char="ü"/>
            </a:pPr>
            <a:r>
              <a:rPr lang="en-US" dirty="0"/>
              <a:t>Cost of living increase (</a:t>
            </a:r>
            <a:r>
              <a:rPr lang="en-US" dirty="0" err="1"/>
              <a:t>est</a:t>
            </a:r>
            <a:r>
              <a:rPr lang="en-US" dirty="0"/>
              <a:t> at 2.1% for 8-9 months)</a:t>
            </a:r>
          </a:p>
          <a:p>
            <a:pPr marL="457200" lvl="1" indent="-230188">
              <a:buFont typeface="Wingdings" panose="05000000000000000000" pitchFamily="2" charset="2"/>
              <a:buChar char="ü"/>
            </a:pPr>
            <a:r>
              <a:rPr lang="en-US" dirty="0"/>
              <a:t>Step increase</a:t>
            </a:r>
          </a:p>
          <a:p>
            <a:pPr marL="457200" lvl="1" indent="-230188">
              <a:buFont typeface="Wingdings" panose="05000000000000000000" pitchFamily="2" charset="2"/>
              <a:buChar char="ü"/>
            </a:pPr>
            <a:r>
              <a:rPr lang="en-US" dirty="0"/>
              <a:t>Career ladder promotions</a:t>
            </a:r>
          </a:p>
          <a:p>
            <a:pPr marL="457200" lvl="1" indent="-230188">
              <a:buFont typeface="Wingdings" panose="05000000000000000000" pitchFamily="2" charset="2"/>
              <a:buChar char="ü"/>
            </a:pPr>
            <a:r>
              <a:rPr lang="en-US" dirty="0"/>
              <a:t>Scheduled retirements and subsequent hire lag</a:t>
            </a:r>
          </a:p>
          <a:p>
            <a:pPr marL="228600" indent="-228600">
              <a:spcBef>
                <a:spcPts val="600"/>
              </a:spcBef>
              <a:buFont typeface="Wingdings" panose="05000000000000000000" pitchFamily="2" charset="2"/>
              <a:buChar char="§"/>
            </a:pPr>
            <a:r>
              <a:rPr lang="en-US" b="1" dirty="0"/>
              <a:t>Government Contributions (35% of basic pay)</a:t>
            </a:r>
          </a:p>
          <a:p>
            <a:pPr marL="457200" lvl="1" indent="-230188">
              <a:buFont typeface="Wingdings" panose="05000000000000000000" pitchFamily="2" charset="2"/>
              <a:buChar char="ü"/>
            </a:pPr>
            <a:r>
              <a:rPr lang="en-US" dirty="0"/>
              <a:t>OASDI</a:t>
            </a:r>
          </a:p>
          <a:p>
            <a:pPr marL="457200" lvl="1" indent="-230188">
              <a:buFont typeface="Wingdings" panose="05000000000000000000" pitchFamily="2" charset="2"/>
              <a:buChar char="ü"/>
            </a:pPr>
            <a:r>
              <a:rPr lang="en-US" dirty="0"/>
              <a:t>Medicare</a:t>
            </a:r>
          </a:p>
          <a:p>
            <a:pPr marL="457200" lvl="1" indent="-230188">
              <a:buFont typeface="Wingdings" panose="05000000000000000000" pitchFamily="2" charset="2"/>
              <a:buChar char="ü"/>
            </a:pPr>
            <a:r>
              <a:rPr lang="en-US" dirty="0"/>
              <a:t>Retirement – </a:t>
            </a:r>
            <a:r>
              <a:rPr lang="en-US" dirty="0" err="1"/>
              <a:t>FERS</a:t>
            </a:r>
            <a:r>
              <a:rPr lang="en-US" dirty="0"/>
              <a:t>/CSRS</a:t>
            </a:r>
          </a:p>
          <a:p>
            <a:pPr marL="457200" lvl="1" indent="-230188">
              <a:buFont typeface="Wingdings" panose="05000000000000000000" pitchFamily="2" charset="2"/>
              <a:buChar char="ü"/>
            </a:pPr>
            <a:r>
              <a:rPr lang="en-US" dirty="0"/>
              <a:t>FEHB</a:t>
            </a:r>
          </a:p>
          <a:p>
            <a:pPr marL="457200" lvl="1" indent="-230188">
              <a:buFont typeface="Wingdings" panose="05000000000000000000" pitchFamily="2" charset="2"/>
              <a:buChar char="ü"/>
            </a:pPr>
            <a:r>
              <a:rPr lang="en-US" dirty="0" err="1"/>
              <a:t>FEGLI</a:t>
            </a:r>
            <a:endParaRPr lang="en-US" dirty="0"/>
          </a:p>
          <a:p>
            <a:pPr marL="457200" lvl="1" indent="-230188">
              <a:buFont typeface="Wingdings" panose="05000000000000000000" pitchFamily="2" charset="2"/>
              <a:buChar char="ü"/>
            </a:pPr>
            <a:r>
              <a:rPr lang="en-US" dirty="0"/>
              <a:t>TSP Basic and Matching</a:t>
            </a:r>
          </a:p>
          <a:p>
            <a:pPr marL="228600" indent="-228600">
              <a:spcBef>
                <a:spcPts val="600"/>
              </a:spcBef>
              <a:buFont typeface="Wingdings" panose="05000000000000000000" pitchFamily="2" charset="2"/>
              <a:buChar char="§"/>
            </a:pPr>
            <a:r>
              <a:rPr lang="en-US" b="1" dirty="0"/>
              <a:t>USACE Mandated Funded Leave Account (24% of basic pay)</a:t>
            </a:r>
          </a:p>
          <a:p>
            <a:pPr marL="457200" lvl="1" indent="-230188">
              <a:buFont typeface="Wingdings" panose="05000000000000000000" pitchFamily="2" charset="2"/>
              <a:buChar char="ü"/>
            </a:pPr>
            <a:r>
              <a:rPr lang="en-US" dirty="0"/>
              <a:t>Annual (14%)</a:t>
            </a:r>
          </a:p>
          <a:p>
            <a:pPr marL="457200" lvl="1" indent="-230188">
              <a:buFont typeface="Wingdings" panose="05000000000000000000" pitchFamily="2" charset="2"/>
              <a:buChar char="ü"/>
            </a:pPr>
            <a:r>
              <a:rPr lang="en-US" dirty="0"/>
              <a:t>All other leave (10%; e.g., Sick, Admin, Court, etc.)</a:t>
            </a:r>
          </a:p>
        </p:txBody>
      </p:sp>
      <p:sp>
        <p:nvSpPr>
          <p:cNvPr id="6" name="Text Placeholder 5">
            <a:extLst>
              <a:ext uri="{FF2B5EF4-FFF2-40B4-BE49-F238E27FC236}">
                <a16:creationId xmlns:a16="http://schemas.microsoft.com/office/drawing/2014/main" id="{351E05BA-A786-4D23-987E-78C54B699CCF}"/>
              </a:ext>
            </a:extLst>
          </p:cNvPr>
          <p:cNvSpPr>
            <a:spLocks noGrp="1"/>
          </p:cNvSpPr>
          <p:nvPr>
            <p:ph type="body" sz="quarter" idx="20"/>
          </p:nvPr>
        </p:nvSpPr>
        <p:spPr>
          <a:xfrm>
            <a:off x="7166113" y="1028700"/>
            <a:ext cx="4759187" cy="666241"/>
          </a:xfrm>
        </p:spPr>
        <p:txBody>
          <a:bodyPr/>
          <a:lstStyle/>
          <a:p>
            <a:pPr algn="ctr"/>
            <a:r>
              <a:rPr lang="en-US" sz="1800" b="1" dirty="0"/>
              <a:t>Direct Labor Calculation – FY23</a:t>
            </a:r>
          </a:p>
          <a:p>
            <a:pPr algn="ctr"/>
            <a:r>
              <a:rPr lang="en-US" dirty="0"/>
              <a:t>(Reimbursable and Direct-Funded positions)</a:t>
            </a:r>
          </a:p>
        </p:txBody>
      </p:sp>
      <p:sp>
        <p:nvSpPr>
          <p:cNvPr id="7" name="TextBox 6">
            <a:extLst>
              <a:ext uri="{FF2B5EF4-FFF2-40B4-BE49-F238E27FC236}">
                <a16:creationId xmlns:a16="http://schemas.microsoft.com/office/drawing/2014/main" id="{44171849-6D90-4A5B-85FB-AA1D432B5455}"/>
              </a:ext>
            </a:extLst>
          </p:cNvPr>
          <p:cNvSpPr txBox="1"/>
          <p:nvPr/>
        </p:nvSpPr>
        <p:spPr>
          <a:xfrm>
            <a:off x="7235686" y="6013173"/>
            <a:ext cx="475918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rgbClr val="FFFFFF"/>
                </a:solidFill>
                <a:effectLst>
                  <a:outerShdw blurRad="50800" dist="38100" dir="2700000" algn="tl" rotWithShape="0">
                    <a:prstClr val="black">
                      <a:alpha val="40000"/>
                    </a:prstClr>
                  </a:outerShdw>
                </a:effectLst>
              </a:rPr>
              <a:t>Labor rates do not include any non-pay factors (e.g., TDY, training, supplies, facilities, etc.)</a:t>
            </a:r>
          </a:p>
        </p:txBody>
      </p:sp>
      <p:sp>
        <p:nvSpPr>
          <p:cNvPr id="61" name="Text Placeholder 3">
            <a:extLst>
              <a:ext uri="{FF2B5EF4-FFF2-40B4-BE49-F238E27FC236}">
                <a16:creationId xmlns:a16="http://schemas.microsoft.com/office/drawing/2014/main" id="{37958AF4-1099-4CD6-B7A3-CF27AD0575BE}"/>
              </a:ext>
            </a:extLst>
          </p:cNvPr>
          <p:cNvSpPr txBox="1">
            <a:spLocks/>
          </p:cNvSpPr>
          <p:nvPr/>
        </p:nvSpPr>
        <p:spPr bwMode="auto">
          <a:xfrm>
            <a:off x="403889" y="2748647"/>
            <a:ext cx="5719572" cy="666241"/>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lvl1pPr marL="0" indent="0" algn="l" rtl="0" eaLnBrk="1" fontAlgn="base" hangingPunct="1">
              <a:spcBef>
                <a:spcPts val="0"/>
              </a:spcBef>
              <a:spcAft>
                <a:spcPct val="0"/>
              </a:spcAft>
              <a:buFont typeface="Arial" pitchFamily="34" charset="0"/>
              <a:defRPr sz="15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600" b="1" dirty="0"/>
              <a:t>Delivering Engineer </a:t>
            </a:r>
            <a:r>
              <a:rPr lang="en-US" sz="1600" b="1" dirty="0" err="1"/>
              <a:t>Svcs</a:t>
            </a:r>
            <a:r>
              <a:rPr lang="en-US" sz="1600" b="1" dirty="0"/>
              <a:t>: Total Cost Comparison</a:t>
            </a:r>
          </a:p>
        </p:txBody>
      </p:sp>
      <p:pic>
        <p:nvPicPr>
          <p:cNvPr id="68" name="Picture 67">
            <a:extLst>
              <a:ext uri="{FF2B5EF4-FFF2-40B4-BE49-F238E27FC236}">
                <a16:creationId xmlns:a16="http://schemas.microsoft.com/office/drawing/2014/main" id="{065B4A14-3975-4088-83D2-2831F30135AA}"/>
              </a:ext>
            </a:extLst>
          </p:cNvPr>
          <p:cNvPicPr>
            <a:picLocks noChangeAspect="1"/>
          </p:cNvPicPr>
          <p:nvPr/>
        </p:nvPicPr>
        <p:blipFill>
          <a:blip r:embed="rId3"/>
          <a:stretch>
            <a:fillRect/>
          </a:stretch>
        </p:blipFill>
        <p:spPr>
          <a:xfrm>
            <a:off x="960161" y="3253340"/>
            <a:ext cx="4973848" cy="3343663"/>
          </a:xfrm>
          <a:prstGeom prst="rect">
            <a:avLst/>
          </a:prstGeom>
        </p:spPr>
      </p:pic>
    </p:spTree>
    <p:extLst>
      <p:ext uri="{BB962C8B-B14F-4D97-AF65-F5344CB8AC3E}">
        <p14:creationId xmlns:p14="http://schemas.microsoft.com/office/powerpoint/2010/main" val="161273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8564-4DD0-4456-83EF-B30699E250E3}"/>
              </a:ext>
            </a:extLst>
          </p:cNvPr>
          <p:cNvSpPr>
            <a:spLocks noGrp="1"/>
          </p:cNvSpPr>
          <p:nvPr>
            <p:ph type="title"/>
          </p:nvPr>
        </p:nvSpPr>
        <p:spPr/>
        <p:txBody>
          <a:bodyPr/>
          <a:lstStyle/>
          <a:p>
            <a:r>
              <a:rPr lang="en-US" dirty="0"/>
              <a:t>INDIRECT</a:t>
            </a:r>
          </a:p>
        </p:txBody>
      </p:sp>
      <p:sp>
        <p:nvSpPr>
          <p:cNvPr id="5" name="TextBox 4">
            <a:extLst>
              <a:ext uri="{FF2B5EF4-FFF2-40B4-BE49-F238E27FC236}">
                <a16:creationId xmlns:a16="http://schemas.microsoft.com/office/drawing/2014/main" id="{FD9E7B09-B1F5-43DA-B1C7-4BE938A38692}"/>
              </a:ext>
            </a:extLst>
          </p:cNvPr>
          <p:cNvSpPr txBox="1"/>
          <p:nvPr/>
        </p:nvSpPr>
        <p:spPr>
          <a:xfrm>
            <a:off x="6800148" y="2951922"/>
            <a:ext cx="4908148" cy="2862322"/>
          </a:xfrm>
          <a:prstGeom prst="rect">
            <a:avLst/>
          </a:prstGeom>
          <a:noFill/>
        </p:spPr>
        <p:txBody>
          <a:bodyPr wrap="square">
            <a:spAutoFit/>
          </a:bodyPr>
          <a:lstStyle/>
          <a:p>
            <a:pPr marL="285750" indent="-285750">
              <a:buFont typeface="Arial" panose="020B0604020202020204" pitchFamily="34" charset="0"/>
              <a:buChar char="•"/>
            </a:pPr>
            <a:r>
              <a:rPr lang="en-US" sz="1200" b="1" i="0" u="none" strike="noStrike" baseline="0" dirty="0">
                <a:latin typeface="Calibri" panose="020F0502020204030204" pitchFamily="34" charset="0"/>
                <a:cs typeface="Calibri" panose="020F0502020204030204" pitchFamily="34" charset="0"/>
              </a:rPr>
              <a:t>Chart represents labor AND non-labor overhead requirements (USACE non-discretionary)</a:t>
            </a:r>
          </a:p>
          <a:p>
            <a:pPr marL="285750" indent="-285750">
              <a:buFont typeface="Arial" panose="020B0604020202020204" pitchFamily="34" charset="0"/>
              <a:buChar char="•"/>
            </a:pPr>
            <a:endParaRPr lang="en-US" sz="1200" b="1" i="0" u="none" strike="noStrike" baseline="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b="1" i="0" u="none" strike="noStrike" baseline="0" dirty="0">
                <a:latin typeface="Calibri" panose="020F0502020204030204" pitchFamily="34" charset="0"/>
                <a:cs typeface="Calibri" panose="020F0502020204030204" pitchFamily="34" charset="0"/>
              </a:rPr>
              <a:t>Overhead - USACE Unique Costs not paid by Army:</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Fully Funded Leave Account</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Unclassified IT and Networks (NIPR/</a:t>
            </a:r>
            <a:r>
              <a:rPr lang="en-US" sz="1200" dirty="0" err="1">
                <a:latin typeface="Calibri" panose="020F0502020204030204" pitchFamily="34" charset="0"/>
                <a:cs typeface="Calibri" panose="020F0502020204030204" pitchFamily="34" charset="0"/>
              </a:rPr>
              <a:t>CorpsNET</a:t>
            </a:r>
            <a:r>
              <a:rPr lang="en-US" sz="1200" dirty="0">
                <a:latin typeface="Calibri" panose="020F0502020204030204" pitchFamily="34" charset="0"/>
                <a:cs typeface="Calibri" panose="020F0502020204030204" pitchFamily="34" charset="0"/>
              </a:rPr>
              <a:t>)</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Classified IT and Networks (SIPR/JWICS)</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Finance, Accounting and Disbursing</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Facilities Rent/Utilities (BASOPS)</a:t>
            </a:r>
          </a:p>
          <a:p>
            <a:pPr marL="742950" lvl="1" indent="-285750">
              <a:buSzPct val="8500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Audit/Statement of Budgetary Resources</a:t>
            </a:r>
          </a:p>
          <a:p>
            <a:pPr marL="742950" lvl="1" indent="-285750">
              <a:buSzPct val="85000"/>
              <a:buFont typeface="Courier New" panose="02070309020205020404" pitchFamily="49" charset="0"/>
              <a:buChar char="o"/>
            </a:pPr>
            <a:r>
              <a:rPr lang="en-US" sz="1200" dirty="0" err="1">
                <a:latin typeface="Calibri" panose="020F0502020204030204" pitchFamily="34" charset="0"/>
                <a:cs typeface="Calibri" panose="020F0502020204030204" pitchFamily="34" charset="0"/>
              </a:rPr>
              <a:t>Misc</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Spt</a:t>
            </a:r>
            <a:r>
              <a:rPr lang="en-US" sz="1200" dirty="0">
                <a:latin typeface="Calibri" panose="020F0502020204030204" pitchFamily="34" charset="0"/>
                <a:cs typeface="Calibri" panose="020F0502020204030204" pitchFamily="34" charset="0"/>
              </a:rPr>
              <a:t> to/from HQUSACE (e.g. Security, Safety, </a:t>
            </a:r>
          </a:p>
          <a:p>
            <a:pPr lvl="1"/>
            <a:r>
              <a:rPr lang="en-US" sz="1200" dirty="0">
                <a:latin typeface="Calibri" panose="020F0502020204030204" pitchFamily="34" charset="0"/>
                <a:cs typeface="Calibri" panose="020F0502020204030204" pitchFamily="34" charset="0"/>
              </a:rPr>
              <a:t>	Health Program, EEO, etc.)</a:t>
            </a:r>
            <a:endParaRPr lang="en-US" sz="1200" b="0" i="0" u="none" strike="noStrike" baseline="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200" b="1" i="0" u="none" strike="noStrike" baseline="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b="1" i="0" u="none" strike="noStrike" baseline="0" dirty="0">
                <a:latin typeface="Calibri" panose="020F0502020204030204" pitchFamily="34" charset="0"/>
                <a:cs typeface="Calibri" panose="020F0502020204030204" pitchFamily="34" charset="0"/>
              </a:rPr>
              <a:t>Any projected over/under collection of indirect cost will result in adjustment to rate</a:t>
            </a:r>
            <a:endParaRPr lang="en-US" sz="12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2EE212C-630B-43D2-ABB4-E1948A45B747}"/>
              </a:ext>
            </a:extLst>
          </p:cNvPr>
          <p:cNvSpPr txBox="1"/>
          <p:nvPr/>
        </p:nvSpPr>
        <p:spPr>
          <a:xfrm>
            <a:off x="9865690" y="1600594"/>
            <a:ext cx="1683580" cy="784830"/>
          </a:xfrm>
          <a:prstGeom prst="rect">
            <a:avLst/>
          </a:prstGeom>
          <a:noFill/>
        </p:spPr>
        <p:txBody>
          <a:bodyPr wrap="square" rtlCol="0">
            <a:spAutoFit/>
          </a:bodyPr>
          <a:lstStyle/>
          <a:p>
            <a:r>
              <a:rPr lang="en-US" sz="900" b="0" i="0" u="none" strike="noStrike" baseline="0" dirty="0">
                <a:latin typeface="Calibri" panose="020F0502020204030204" pitchFamily="34" charset="0"/>
                <a:cs typeface="Calibri" panose="020F0502020204030204" pitchFamily="34" charset="0"/>
              </a:rPr>
              <a:t>* Planned Labor Hours = 1728 per FTE for USACE</a:t>
            </a:r>
          </a:p>
          <a:p>
            <a:r>
              <a:rPr lang="en-US" sz="900" b="0" i="0" u="none" strike="noStrike" baseline="0" dirty="0">
                <a:latin typeface="Calibri" panose="020F0502020204030204" pitchFamily="34" charset="0"/>
                <a:cs typeface="Calibri" panose="020F0502020204030204" pitchFamily="34" charset="0"/>
              </a:rPr>
              <a:t>**All “Planned” values represent an entire 12 months. Actuals as of 31 Mar 2023.</a:t>
            </a:r>
          </a:p>
        </p:txBody>
      </p:sp>
      <p:pic>
        <p:nvPicPr>
          <p:cNvPr id="3" name="Picture 2">
            <a:extLst>
              <a:ext uri="{FF2B5EF4-FFF2-40B4-BE49-F238E27FC236}">
                <a16:creationId xmlns:a16="http://schemas.microsoft.com/office/drawing/2014/main" id="{7CD47AF5-03B8-4925-9671-352C3274C7C6}"/>
              </a:ext>
            </a:extLst>
          </p:cNvPr>
          <p:cNvPicPr>
            <a:picLocks noChangeAspect="1"/>
          </p:cNvPicPr>
          <p:nvPr/>
        </p:nvPicPr>
        <p:blipFill>
          <a:blip r:embed="rId3"/>
          <a:stretch>
            <a:fillRect/>
          </a:stretch>
        </p:blipFill>
        <p:spPr>
          <a:xfrm>
            <a:off x="852487" y="1446558"/>
            <a:ext cx="8886825" cy="1047750"/>
          </a:xfrm>
          <a:prstGeom prst="rect">
            <a:avLst/>
          </a:prstGeom>
        </p:spPr>
      </p:pic>
      <p:pic>
        <p:nvPicPr>
          <p:cNvPr id="4" name="Picture 3">
            <a:extLst>
              <a:ext uri="{FF2B5EF4-FFF2-40B4-BE49-F238E27FC236}">
                <a16:creationId xmlns:a16="http://schemas.microsoft.com/office/drawing/2014/main" id="{D94F3A9E-9455-40D1-A679-C84574AAECFB}"/>
              </a:ext>
            </a:extLst>
          </p:cNvPr>
          <p:cNvPicPr>
            <a:picLocks noChangeAspect="1"/>
          </p:cNvPicPr>
          <p:nvPr/>
        </p:nvPicPr>
        <p:blipFill>
          <a:blip r:embed="rId4"/>
          <a:stretch>
            <a:fillRect/>
          </a:stretch>
        </p:blipFill>
        <p:spPr>
          <a:xfrm>
            <a:off x="857250" y="2752725"/>
            <a:ext cx="5619750" cy="2876550"/>
          </a:xfrm>
          <a:prstGeom prst="rect">
            <a:avLst/>
          </a:prstGeom>
        </p:spPr>
      </p:pic>
      <p:sp>
        <p:nvSpPr>
          <p:cNvPr id="6" name="TextBox 5">
            <a:extLst>
              <a:ext uri="{FF2B5EF4-FFF2-40B4-BE49-F238E27FC236}">
                <a16:creationId xmlns:a16="http://schemas.microsoft.com/office/drawing/2014/main" id="{C25B7C07-65B8-47C5-8D00-0838B559BC93}"/>
              </a:ext>
            </a:extLst>
          </p:cNvPr>
          <p:cNvSpPr txBox="1"/>
          <p:nvPr/>
        </p:nvSpPr>
        <p:spPr>
          <a:xfrm>
            <a:off x="4492975" y="5712176"/>
            <a:ext cx="3826933" cy="507831"/>
          </a:xfrm>
          <a:prstGeom prst="rect">
            <a:avLst/>
          </a:prstGeom>
          <a:noFill/>
        </p:spPr>
        <p:txBody>
          <a:bodyPr wrap="square" rtlCol="0">
            <a:spAutoFit/>
          </a:bodyPr>
          <a:lstStyle/>
          <a:p>
            <a:r>
              <a:rPr lang="en-US" sz="900" dirty="0"/>
              <a:t>*in 21-22 we had some expenses programmed into the OH budget,</a:t>
            </a:r>
          </a:p>
          <a:p>
            <a:r>
              <a:rPr lang="en-US" sz="900" dirty="0"/>
              <a:t>but were not included in the rates due to uncertainty of the timing.</a:t>
            </a:r>
          </a:p>
          <a:p>
            <a:r>
              <a:rPr lang="en-US" sz="900" dirty="0"/>
              <a:t>We took risk in the rate that they would not actually happen.</a:t>
            </a:r>
          </a:p>
        </p:txBody>
      </p:sp>
    </p:spTree>
    <p:extLst>
      <p:ext uri="{BB962C8B-B14F-4D97-AF65-F5344CB8AC3E}">
        <p14:creationId xmlns:p14="http://schemas.microsoft.com/office/powerpoint/2010/main" val="167986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767E7-4F8E-4E29-A088-00D224122270}"/>
              </a:ext>
            </a:extLst>
          </p:cNvPr>
          <p:cNvSpPr>
            <a:spLocks noGrp="1"/>
          </p:cNvSpPr>
          <p:nvPr>
            <p:ph type="title"/>
          </p:nvPr>
        </p:nvSpPr>
        <p:spPr/>
        <p:txBody>
          <a:bodyPr/>
          <a:lstStyle/>
          <a:p>
            <a:r>
              <a:rPr lang="en-US" dirty="0"/>
              <a:t>Direct &amp; Reimbursable</a:t>
            </a:r>
          </a:p>
        </p:txBody>
      </p:sp>
      <p:sp>
        <p:nvSpPr>
          <p:cNvPr id="8" name="TextBox 7">
            <a:extLst>
              <a:ext uri="{FF2B5EF4-FFF2-40B4-BE49-F238E27FC236}">
                <a16:creationId xmlns:a16="http://schemas.microsoft.com/office/drawing/2014/main" id="{E9331227-CB23-4D10-8B13-03C075A60E7E}"/>
              </a:ext>
            </a:extLst>
          </p:cNvPr>
          <p:cNvSpPr txBox="1"/>
          <p:nvPr/>
        </p:nvSpPr>
        <p:spPr>
          <a:xfrm>
            <a:off x="7864060" y="1892901"/>
            <a:ext cx="1683580" cy="784830"/>
          </a:xfrm>
          <a:prstGeom prst="rect">
            <a:avLst/>
          </a:prstGeom>
          <a:noFill/>
        </p:spPr>
        <p:txBody>
          <a:bodyPr wrap="square" rtlCol="0">
            <a:spAutoFit/>
          </a:bodyPr>
          <a:lstStyle/>
          <a:p>
            <a:r>
              <a:rPr lang="en-US" sz="900" b="0" i="0" u="none" strike="noStrike" baseline="0" dirty="0">
                <a:latin typeface="Calibri" panose="020F0502020204030204" pitchFamily="34" charset="0"/>
                <a:cs typeface="Calibri" panose="020F0502020204030204" pitchFamily="34" charset="0"/>
              </a:rPr>
              <a:t>* Planned Labor Hours = 1728 per FTE for USACE</a:t>
            </a:r>
          </a:p>
          <a:p>
            <a:r>
              <a:rPr lang="en-US" sz="900" b="0" i="0" u="none" strike="noStrike" baseline="0" dirty="0">
                <a:latin typeface="Calibri" panose="020F0502020204030204" pitchFamily="34" charset="0"/>
                <a:cs typeface="Calibri" panose="020F0502020204030204" pitchFamily="34" charset="0"/>
              </a:rPr>
              <a:t>**All “Planned” values represent an entire 12 months. Actuals as of 31 Mar 2023.</a:t>
            </a:r>
          </a:p>
        </p:txBody>
      </p:sp>
      <p:sp>
        <p:nvSpPr>
          <p:cNvPr id="9" name="TextBox 8">
            <a:extLst>
              <a:ext uri="{FF2B5EF4-FFF2-40B4-BE49-F238E27FC236}">
                <a16:creationId xmlns:a16="http://schemas.microsoft.com/office/drawing/2014/main" id="{CEF278C5-408A-461E-9455-B7EE8582E9DA}"/>
              </a:ext>
            </a:extLst>
          </p:cNvPr>
          <p:cNvSpPr txBox="1"/>
          <p:nvPr/>
        </p:nvSpPr>
        <p:spPr>
          <a:xfrm>
            <a:off x="8949910" y="3153727"/>
            <a:ext cx="2912305" cy="2776061"/>
          </a:xfrm>
          <a:prstGeom prst="rect">
            <a:avLst/>
          </a:prstGeom>
          <a:noFill/>
        </p:spPr>
        <p:txBody>
          <a:bodyPr wrap="square">
            <a:spAutoFit/>
          </a:bodyPr>
          <a:lstStyle/>
          <a:p>
            <a:pPr marL="285750" indent="-285750">
              <a:buFont typeface="Arial" panose="020B0604020202020204" pitchFamily="34" charset="0"/>
              <a:buChar char="•"/>
            </a:pPr>
            <a:r>
              <a:rPr lang="en-US" sz="1200" i="0" u="none" strike="noStrike" baseline="0" dirty="0">
                <a:latin typeface="Calibri" panose="020F0502020204030204" pitchFamily="34" charset="0"/>
                <a:cs typeface="Calibri" panose="020F0502020204030204" pitchFamily="34" charset="0"/>
              </a:rPr>
              <a:t>Chart represents labor AND non-labor project requirements</a:t>
            </a:r>
          </a:p>
          <a:p>
            <a:pPr marL="285750" indent="-285750">
              <a:buFont typeface="Arial" panose="020B0604020202020204" pitchFamily="34" charset="0"/>
              <a:buChar char="•"/>
            </a:pPr>
            <a:r>
              <a:rPr lang="en-US" sz="1200" i="0" u="none" strike="noStrike" baseline="0" dirty="0">
                <a:latin typeface="Calibri" panose="020F0502020204030204" pitchFamily="34" charset="0"/>
                <a:cs typeface="Calibri" panose="020F0502020204030204" pitchFamily="34" charset="0"/>
              </a:rPr>
              <a:t>AGC is funded with a mix of Direct &amp; </a:t>
            </a:r>
            <a:r>
              <a:rPr lang="en-US" sz="1200" i="0" u="none" strike="noStrike" baseline="0" dirty="0" err="1">
                <a:latin typeface="Calibri" panose="020F0502020204030204" pitchFamily="34" charset="0"/>
                <a:cs typeface="Calibri" panose="020F0502020204030204" pitchFamily="34" charset="0"/>
              </a:rPr>
              <a:t>Reimb</a:t>
            </a:r>
            <a:r>
              <a:rPr lang="en-US" sz="1200" i="0" u="none" strike="noStrike" baseline="0" dirty="0">
                <a:latin typeface="Calibri" panose="020F0502020204030204" pitchFamily="34" charset="0"/>
                <a:cs typeface="Calibri" panose="020F0502020204030204" pitchFamily="34" charset="0"/>
              </a:rPr>
              <a:t> Customer Funding</a:t>
            </a:r>
          </a:p>
          <a:p>
            <a:pPr marL="285750" indent="-285750">
              <a:buFont typeface="Arial" panose="020B0604020202020204" pitchFamily="34" charset="0"/>
              <a:buChar char="•"/>
            </a:pPr>
            <a:r>
              <a:rPr lang="en-US" sz="1200" dirty="0" err="1">
                <a:latin typeface="Calibri" panose="020F0502020204030204" pitchFamily="34" charset="0"/>
                <a:cs typeface="Calibri" panose="020F0502020204030204" pitchFamily="34" charset="0"/>
              </a:rPr>
              <a:t>Reimb</a:t>
            </a:r>
            <a:r>
              <a:rPr lang="en-US" sz="1200" dirty="0">
                <a:latin typeface="Calibri" panose="020F0502020204030204" pitchFamily="34" charset="0"/>
                <a:cs typeface="Calibri" panose="020F0502020204030204" pitchFamily="34" charset="0"/>
              </a:rPr>
              <a:t> funding comes from PEO’s as well as other DoD and Non-DoD Customers</a:t>
            </a:r>
          </a:p>
          <a:p>
            <a:pPr marL="285750" indent="-285750">
              <a:buFont typeface="Arial" panose="020B0604020202020204" pitchFamily="34" charset="0"/>
              <a:buChar char="•"/>
            </a:pPr>
            <a:r>
              <a:rPr lang="en-US" sz="1200" i="0" u="none" strike="noStrike" baseline="0" dirty="0">
                <a:latin typeface="Calibri" panose="020F0502020204030204" pitchFamily="34" charset="0"/>
                <a:cs typeface="Calibri" panose="020F0502020204030204" pitchFamily="34" charset="0"/>
              </a:rPr>
              <a:t>All DTTL contribute to the rate equally</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Approximately $10M of the total $26M DTTL is customer </a:t>
            </a:r>
            <a:r>
              <a:rPr lang="en-US" sz="1200" dirty="0" err="1">
                <a:latin typeface="Calibri" panose="020F0502020204030204" pitchFamily="34" charset="0"/>
                <a:cs typeface="Calibri" panose="020F0502020204030204" pitchFamily="34" charset="0"/>
              </a:rPr>
              <a:t>reimb</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Execution does not occur along a perfect straight line due to changes in customer needs, workload increases in later fiscal </a:t>
            </a:r>
            <a:r>
              <a:rPr lang="en-US" sz="1200" dirty="0" err="1">
                <a:latin typeface="Calibri" panose="020F0502020204030204" pitchFamily="34" charset="0"/>
                <a:cs typeface="Calibri" panose="020F0502020204030204" pitchFamily="34" charset="0"/>
              </a:rPr>
              <a:t>qtrs</a:t>
            </a:r>
            <a:r>
              <a:rPr lang="en-US" sz="1200" dirty="0">
                <a:latin typeface="Calibri" panose="020F0502020204030204" pitchFamily="34" charset="0"/>
                <a:cs typeface="Calibri" panose="020F0502020204030204" pitchFamily="34" charset="0"/>
              </a:rPr>
              <a:t>, contracting surge</a:t>
            </a:r>
          </a:p>
        </p:txBody>
      </p:sp>
      <p:pic>
        <p:nvPicPr>
          <p:cNvPr id="7" name="Picture 6">
            <a:extLst>
              <a:ext uri="{FF2B5EF4-FFF2-40B4-BE49-F238E27FC236}">
                <a16:creationId xmlns:a16="http://schemas.microsoft.com/office/drawing/2014/main" id="{8D686E38-860C-44E7-913C-26FC60505A57}"/>
              </a:ext>
            </a:extLst>
          </p:cNvPr>
          <p:cNvPicPr>
            <a:picLocks noChangeAspect="1"/>
          </p:cNvPicPr>
          <p:nvPr/>
        </p:nvPicPr>
        <p:blipFill>
          <a:blip r:embed="rId3"/>
          <a:stretch>
            <a:fillRect/>
          </a:stretch>
        </p:blipFill>
        <p:spPr>
          <a:xfrm>
            <a:off x="620491" y="3197218"/>
            <a:ext cx="8218708" cy="2495550"/>
          </a:xfrm>
          <a:prstGeom prst="rect">
            <a:avLst/>
          </a:prstGeom>
        </p:spPr>
      </p:pic>
      <p:pic>
        <p:nvPicPr>
          <p:cNvPr id="10" name="Picture 9">
            <a:extLst>
              <a:ext uri="{FF2B5EF4-FFF2-40B4-BE49-F238E27FC236}">
                <a16:creationId xmlns:a16="http://schemas.microsoft.com/office/drawing/2014/main" id="{B9998ACD-F13E-4A4E-9F21-A9EFEA2476AC}"/>
              </a:ext>
            </a:extLst>
          </p:cNvPr>
          <p:cNvPicPr>
            <a:picLocks noChangeAspect="1"/>
          </p:cNvPicPr>
          <p:nvPr/>
        </p:nvPicPr>
        <p:blipFill>
          <a:blip r:embed="rId4"/>
          <a:stretch>
            <a:fillRect/>
          </a:stretch>
        </p:blipFill>
        <p:spPr>
          <a:xfrm>
            <a:off x="620491" y="1238369"/>
            <a:ext cx="7096125" cy="1809750"/>
          </a:xfrm>
          <a:prstGeom prst="rect">
            <a:avLst/>
          </a:prstGeom>
        </p:spPr>
      </p:pic>
    </p:spTree>
    <p:extLst>
      <p:ext uri="{BB962C8B-B14F-4D97-AF65-F5344CB8AC3E}">
        <p14:creationId xmlns:p14="http://schemas.microsoft.com/office/powerpoint/2010/main" val="84848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8564-4DD0-4456-83EF-B30699E250E3}"/>
              </a:ext>
            </a:extLst>
          </p:cNvPr>
          <p:cNvSpPr>
            <a:spLocks noGrp="1"/>
          </p:cNvSpPr>
          <p:nvPr>
            <p:ph type="title"/>
          </p:nvPr>
        </p:nvSpPr>
        <p:spPr>
          <a:xfrm>
            <a:off x="5004274" y="2860893"/>
            <a:ext cx="2183451" cy="785419"/>
          </a:xfrm>
        </p:spPr>
        <p:txBody>
          <a:bodyPr/>
          <a:lstStyle/>
          <a:p>
            <a:r>
              <a:rPr lang="en-US" dirty="0"/>
              <a:t>Backup</a:t>
            </a:r>
          </a:p>
        </p:txBody>
      </p:sp>
    </p:spTree>
    <p:extLst>
      <p:ext uri="{BB962C8B-B14F-4D97-AF65-F5344CB8AC3E}">
        <p14:creationId xmlns:p14="http://schemas.microsoft.com/office/powerpoint/2010/main" val="180614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8564-4DD0-4456-83EF-B30699E250E3}"/>
              </a:ext>
            </a:extLst>
          </p:cNvPr>
          <p:cNvSpPr>
            <a:spLocks noGrp="1"/>
          </p:cNvSpPr>
          <p:nvPr>
            <p:ph type="title"/>
          </p:nvPr>
        </p:nvSpPr>
        <p:spPr/>
        <p:txBody>
          <a:bodyPr/>
          <a:lstStyle/>
          <a:p>
            <a:r>
              <a:rPr lang="en-US" dirty="0"/>
              <a:t>Bottom line</a:t>
            </a:r>
          </a:p>
        </p:txBody>
      </p:sp>
      <p:sp>
        <p:nvSpPr>
          <p:cNvPr id="4" name="TextBox 3">
            <a:extLst>
              <a:ext uri="{FF2B5EF4-FFF2-40B4-BE49-F238E27FC236}">
                <a16:creationId xmlns:a16="http://schemas.microsoft.com/office/drawing/2014/main" id="{C696388C-099F-4B39-AD01-F09CE8F69343}"/>
              </a:ext>
            </a:extLst>
          </p:cNvPr>
          <p:cNvSpPr txBox="1"/>
          <p:nvPr/>
        </p:nvSpPr>
        <p:spPr>
          <a:xfrm>
            <a:off x="827368" y="1739959"/>
            <a:ext cx="9926101" cy="326243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AGC Rates are calculated by dividing the Total Projected Indirect Costs by the Total Projected DTTL</a:t>
            </a:r>
          </a:p>
          <a:p>
            <a:pPr marL="800100" lvl="1" indent="-342900">
              <a:buFont typeface="Wingdings" panose="05000000000000000000" pitchFamily="2" charset="2"/>
              <a:buChar char="Ø"/>
            </a:pPr>
            <a:r>
              <a:rPr lang="en-US" sz="1600" b="1" dirty="0">
                <a:latin typeface="Calibri" panose="020F0502020204030204" pitchFamily="34" charset="0"/>
                <a:cs typeface="Calibri" panose="020F0502020204030204" pitchFamily="34" charset="0"/>
              </a:rPr>
              <a:t>$15.7M / $26.2M = 59%</a:t>
            </a:r>
          </a:p>
          <a:p>
            <a:pPr marL="285750" indent="-285750">
              <a:buFont typeface="Arial" panose="020B0604020202020204" pitchFamily="34" charset="0"/>
              <a:buChar char="•"/>
            </a:pPr>
            <a:r>
              <a:rPr lang="en-US" sz="1600" dirty="0">
                <a:latin typeface="CIDFont+F2"/>
              </a:rPr>
              <a:t>Overhead Rate of 59% is charged to all DTTL (down 3% from FY22)</a:t>
            </a:r>
          </a:p>
          <a:p>
            <a:pPr marL="285750" indent="-285750">
              <a:buFont typeface="Arial" panose="020B0604020202020204" pitchFamily="34" charset="0"/>
              <a:buChar char="•"/>
            </a:pPr>
            <a:r>
              <a:rPr lang="en-US" sz="1600" dirty="0">
                <a:latin typeface="CIDFont+F2"/>
              </a:rPr>
              <a:t>Breakdown of that 59% is as follows:  *Army does not fund this; based on projected oh expenses/projected DTTL</a:t>
            </a:r>
          </a:p>
          <a:p>
            <a:pPr marL="742950" lvl="1" indent="-285750">
              <a:buFont typeface="Wingdings" panose="05000000000000000000" pitchFamily="2" charset="2"/>
              <a:buChar char="Ø"/>
            </a:pPr>
            <a:r>
              <a:rPr lang="en-US" sz="1600" dirty="0">
                <a:latin typeface="CIDFont+F2"/>
              </a:rPr>
              <a:t>38% is Departmental OH (DOH) and pays for the non-project specific administrative functions of the DTTL employee (awards, travel, training, small purchases, associated share of rent &amp; utilities, IT life cycle management, etc.)</a:t>
            </a:r>
          </a:p>
          <a:p>
            <a:pPr marL="742950" lvl="1" indent="-285750">
              <a:buFont typeface="Wingdings" panose="05000000000000000000" pitchFamily="2" charset="2"/>
              <a:buChar char="Ø"/>
            </a:pPr>
            <a:r>
              <a:rPr lang="en-US" sz="1600" dirty="0">
                <a:latin typeface="CIDFont+F2"/>
              </a:rPr>
              <a:t>21% is General &amp; Administrative (G&amp;A) OH and pays for the C2 and G-Staff equivalent functions of the organization (Labor for Executive Office, Resource Management, Legal, Security, awards, travel, training, small purchases, associated share of rent &amp; utilities, IT lifecycle management, etc.)</a:t>
            </a:r>
          </a:p>
          <a:p>
            <a:pPr marL="285750" indent="-285750">
              <a:buFont typeface="Arial" panose="020B0604020202020204" pitchFamily="34" charset="0"/>
              <a:buChar char="•"/>
            </a:pPr>
            <a:r>
              <a:rPr lang="en-US" sz="1600" b="0" i="0" u="none" strike="noStrike" baseline="0" dirty="0">
                <a:latin typeface="CIDFont+F2"/>
              </a:rPr>
              <a:t>Request Rate Board Approval to operate at 59% OH for FY23</a:t>
            </a:r>
          </a:p>
          <a:p>
            <a:pPr marL="285750" indent="-285750" algn="l">
              <a:buFont typeface="Arial" panose="020B0604020202020204" pitchFamily="34" charset="0"/>
              <a:buChar char="•"/>
            </a:pPr>
            <a:endParaRPr lang="en-US" sz="1400" b="0" i="0" u="none" strike="noStrike" baseline="0" dirty="0">
              <a:latin typeface="CIDFont+F2"/>
            </a:endParaRPr>
          </a:p>
          <a:p>
            <a:pPr algn="l"/>
            <a:endParaRPr lang="en-US" sz="1600" dirty="0">
              <a:latin typeface="CIDFont+F2"/>
            </a:endParaRPr>
          </a:p>
        </p:txBody>
      </p:sp>
    </p:spTree>
    <p:extLst>
      <p:ext uri="{BB962C8B-B14F-4D97-AF65-F5344CB8AC3E}">
        <p14:creationId xmlns:p14="http://schemas.microsoft.com/office/powerpoint/2010/main" val="2773032184"/>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18f88ba2-4714-4ce4-8806-1d85d427829f"/>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15153</TotalTime>
  <Words>1484</Words>
  <Application>Microsoft Office PowerPoint</Application>
  <PresentationFormat>Widescreen</PresentationFormat>
  <Paragraphs>138</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CIDFont+F2</vt:lpstr>
      <vt:lpstr>Courier New</vt:lpstr>
      <vt:lpstr>Wingdings</vt:lpstr>
      <vt:lpstr>Content Templates</vt:lpstr>
      <vt:lpstr>Chart Color Templates</vt:lpstr>
      <vt:lpstr>AGC RATE BOARD – 2023</vt:lpstr>
      <vt:lpstr>Geospatial Integration</vt:lpstr>
      <vt:lpstr>Mission and background</vt:lpstr>
      <vt:lpstr>Overhead Rate methodology</vt:lpstr>
      <vt:lpstr>INDIRECT</vt:lpstr>
      <vt:lpstr>Direct &amp; Reimbursable</vt:lpstr>
      <vt:lpstr>Backup</vt:lpstr>
      <vt:lpstr>Bottom line</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Cameron, Robin L CIV USARMY CEAGC (USA)</cp:lastModifiedBy>
  <cp:revision>675</cp:revision>
  <cp:lastPrinted>2022-05-18T20:00:32Z</cp:lastPrinted>
  <dcterms:created xsi:type="dcterms:W3CDTF">2017-02-20T05:10:01Z</dcterms:created>
  <dcterms:modified xsi:type="dcterms:W3CDTF">2022-08-24T18:15:59Z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