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3.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15" r:id="rId3"/>
    <p:sldMasterId id="2147483737" r:id="rId4"/>
    <p:sldMasterId id="2147483761" r:id="rId5"/>
    <p:sldMasterId id="2147483799" r:id="rId6"/>
    <p:sldMasterId id="2147483811" r:id="rId7"/>
    <p:sldMasterId id="2147483825" r:id="rId8"/>
    <p:sldMasterId id="2147483833" r:id="rId9"/>
    <p:sldMasterId id="2147483846" r:id="rId10"/>
    <p:sldMasterId id="2147483860" r:id="rId11"/>
    <p:sldMasterId id="2147483888" r:id="rId12"/>
    <p:sldMasterId id="2147483897" r:id="rId13"/>
    <p:sldMasterId id="2147483932" r:id="rId14"/>
  </p:sldMasterIdLst>
  <p:notesMasterIdLst>
    <p:notesMasterId r:id="rId35"/>
  </p:notesMasterIdLst>
  <p:handoutMasterIdLst>
    <p:handoutMasterId r:id="rId36"/>
  </p:handoutMasterIdLst>
  <p:sldIdLst>
    <p:sldId id="511" r:id="rId15"/>
    <p:sldId id="583" r:id="rId16"/>
    <p:sldId id="592" r:id="rId17"/>
    <p:sldId id="607" r:id="rId18"/>
    <p:sldId id="594" r:id="rId19"/>
    <p:sldId id="590" r:id="rId20"/>
    <p:sldId id="595" r:id="rId21"/>
    <p:sldId id="533" r:id="rId22"/>
    <p:sldId id="601" r:id="rId23"/>
    <p:sldId id="596" r:id="rId24"/>
    <p:sldId id="597" r:id="rId25"/>
    <p:sldId id="598" r:id="rId26"/>
    <p:sldId id="606" r:id="rId27"/>
    <p:sldId id="571" r:id="rId28"/>
    <p:sldId id="567" r:id="rId29"/>
    <p:sldId id="587" r:id="rId30"/>
    <p:sldId id="602" r:id="rId31"/>
    <p:sldId id="588" r:id="rId32"/>
    <p:sldId id="380" r:id="rId33"/>
    <p:sldId id="374" r:id="rId3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CC"/>
    <a:srgbClr val="666633"/>
    <a:srgbClr val="FFFF99"/>
    <a:srgbClr val="4D4D4D"/>
    <a:srgbClr val="2C7802"/>
    <a:srgbClr val="F2F2F2"/>
    <a:srgbClr val="E8E8E8"/>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8" autoAdjust="0"/>
    <p:restoredTop sz="95154" autoAdjust="0"/>
  </p:normalViewPr>
  <p:slideViewPr>
    <p:cSldViewPr snapToGrid="0">
      <p:cViewPr varScale="1">
        <p:scale>
          <a:sx n="112" d="100"/>
          <a:sy n="112" d="100"/>
        </p:scale>
        <p:origin x="438" y="7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024"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hqda-fm-fs03\fmshare\BUCSHARE\BUC-F\FY18%20Presidents%20Budget%20Rollout\PROBE%20Pull\Resource_Detail_Pivot%204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0208351807828"/>
          <c:y val="5.5158481748384947E-2"/>
          <c:w val="0.8650577961574436"/>
          <c:h val="0.76054933532310953"/>
        </c:manualLayout>
      </c:layout>
      <c:areaChart>
        <c:grouping val="stacked"/>
        <c:varyColors val="0"/>
        <c:ser>
          <c:idx val="1"/>
          <c:order val="5"/>
          <c:tx>
            <c:strRef>
              <c:f>'FY18 Amendment BTO breakout'!$A$14</c:f>
              <c:strCache>
                <c:ptCount val="1"/>
                <c:pt idx="0">
                  <c:v>FY16 White Area</c:v>
                </c:pt>
              </c:strCache>
            </c:strRef>
          </c:tx>
          <c:spPr>
            <a:noFill/>
          </c:spP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breakout'!$B$14:$G$14</c:f>
              <c:numCache>
                <c:formatCode>General</c:formatCode>
                <c:ptCount val="6"/>
                <c:pt idx="0">
                  <c:v>#N/A</c:v>
                </c:pt>
                <c:pt idx="1">
                  <c:v>#N/A</c:v>
                </c:pt>
                <c:pt idx="2">
                  <c:v>-10000</c:v>
                </c:pt>
                <c:pt idx="3">
                  <c:v>122.8</c:v>
                </c:pt>
                <c:pt idx="4">
                  <c:v>128.4</c:v>
                </c:pt>
                <c:pt idx="5">
                  <c:v>130.30000000000001</c:v>
                </c:pt>
              </c:numCache>
            </c:numRef>
          </c:val>
        </c:ser>
        <c:ser>
          <c:idx val="2"/>
          <c:order val="6"/>
          <c:tx>
            <c:strRef>
              <c:f>'FY18 Amendment BTO breakout'!$A$15</c:f>
              <c:strCache>
                <c:ptCount val="1"/>
                <c:pt idx="0">
                  <c:v>OCO for Base &amp; Other Adds</c:v>
                </c:pt>
              </c:strCache>
            </c:strRef>
          </c:tx>
          <c:spPr>
            <a:pattFill prst="openDmnd">
              <a:fgClr>
                <a:schemeClr val="accent2"/>
              </a:fgClr>
              <a:bgClr>
                <a:schemeClr val="bg1"/>
              </a:bgClr>
            </a:pattFill>
            <a:ln>
              <a:solidFill>
                <a:prstClr val="white">
                  <a:alpha val="0"/>
                </a:prstClr>
              </a:solidFill>
            </a:ln>
          </c:spP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breakout'!$B$15:$G$15</c:f>
              <c:numCache>
                <c:formatCode>General</c:formatCode>
                <c:ptCount val="6"/>
                <c:pt idx="0">
                  <c:v>#N/A</c:v>
                </c:pt>
                <c:pt idx="1">
                  <c:v>#N/A</c:v>
                </c:pt>
                <c:pt idx="2">
                  <c:v>-10000</c:v>
                </c:pt>
                <c:pt idx="3">
                  <c:v>-2.8999999999999915</c:v>
                </c:pt>
                <c:pt idx="4">
                  <c:v>-4.5000000000000142</c:v>
                </c:pt>
                <c:pt idx="5">
                  <c:v>-6.1000000000000085</c:v>
                </c:pt>
              </c:numCache>
            </c:numRef>
          </c:val>
        </c:ser>
        <c:ser>
          <c:idx val="7"/>
          <c:order val="7"/>
          <c:tx>
            <c:strRef>
              <c:f>'FY18 Amendment BTO breakout'!$A$16</c:f>
              <c:strCache>
                <c:ptCount val="1"/>
                <c:pt idx="0">
                  <c:v>BBA13 &amp; 15 relief</c:v>
                </c:pt>
              </c:strCache>
            </c:strRef>
          </c:tx>
          <c:spPr>
            <a:solidFill>
              <a:schemeClr val="bg1">
                <a:lumMod val="85000"/>
              </a:schemeClr>
            </a:solidFill>
            <a:ln>
              <a:solidFill>
                <a:prstClr val="white">
                  <a:alpha val="1000"/>
                </a:prstClr>
              </a:solidFill>
            </a:ln>
          </c:spP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breakout'!$B$16:$G$16</c:f>
              <c:numCache>
                <c:formatCode>General</c:formatCode>
                <c:ptCount val="6"/>
                <c:pt idx="0">
                  <c:v>#N/A</c:v>
                </c:pt>
                <c:pt idx="1">
                  <c:v>#N/A</c:v>
                </c:pt>
                <c:pt idx="2">
                  <c:v>-10000</c:v>
                </c:pt>
                <c:pt idx="3">
                  <c:v>-2.6000000000000085</c:v>
                </c:pt>
                <c:pt idx="4">
                  <c:v>-3.2999999999999972</c:v>
                </c:pt>
                <c:pt idx="5">
                  <c:v>-3.2999999999999972</c:v>
                </c:pt>
              </c:numCache>
            </c:numRef>
          </c:val>
        </c:ser>
        <c:dLbls>
          <c:showLegendKey val="0"/>
          <c:showVal val="0"/>
          <c:showCatName val="0"/>
          <c:showSerName val="0"/>
          <c:showPercent val="0"/>
          <c:showBubbleSize val="0"/>
        </c:dLbls>
        <c:axId val="330182064"/>
        <c:axId val="330181672"/>
      </c:areaChart>
      <c:areaChart>
        <c:grouping val="stacked"/>
        <c:varyColors val="0"/>
        <c:ser>
          <c:idx val="5"/>
          <c:order val="3"/>
          <c:tx>
            <c:strRef>
              <c:f>'FY18 Amendment BTO breakout'!$A$9</c:f>
              <c:strCache>
                <c:ptCount val="1"/>
                <c:pt idx="0">
                  <c:v>BCA Levels white space</c:v>
                </c:pt>
              </c:strCache>
            </c:strRef>
          </c:tx>
          <c:spPr>
            <a:noFill/>
            <a:ln>
              <a:noFill/>
            </a:ln>
          </c:spP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breakout'!$B$9:$G$9</c:f>
              <c:numCache>
                <c:formatCode>General</c:formatCode>
                <c:ptCount val="6"/>
                <c:pt idx="0">
                  <c:v>#N/A</c:v>
                </c:pt>
                <c:pt idx="1">
                  <c:v>127.3</c:v>
                </c:pt>
                <c:pt idx="2">
                  <c:v>126.2</c:v>
                </c:pt>
                <c:pt idx="3">
                  <c:v>122.8</c:v>
                </c:pt>
                <c:pt idx="4">
                  <c:v>-20000</c:v>
                </c:pt>
                <c:pt idx="5">
                  <c:v>-20000</c:v>
                </c:pt>
              </c:numCache>
            </c:numRef>
          </c:val>
        </c:ser>
        <c:ser>
          <c:idx val="6"/>
          <c:order val="4"/>
          <c:tx>
            <c:strRef>
              <c:f>'FY18 Amendment BTO breakout'!$A$10</c:f>
              <c:strCache>
                <c:ptCount val="1"/>
                <c:pt idx="0">
                  <c:v>BBA13 Base for OCO &amp; other Adds</c:v>
                </c:pt>
              </c:strCache>
            </c:strRef>
          </c:tx>
          <c:spPr>
            <a:pattFill prst="openDmnd">
              <a:fgClr>
                <a:schemeClr val="accent2"/>
              </a:fgClr>
              <a:bgClr>
                <a:schemeClr val="bg1"/>
              </a:bgClr>
            </a:pattFill>
            <a:ln>
              <a:noFill/>
            </a:ln>
          </c:spP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breakout'!$B$10:$G$10</c:f>
              <c:numCache>
                <c:formatCode>General</c:formatCode>
                <c:ptCount val="6"/>
                <c:pt idx="0">
                  <c:v>0</c:v>
                </c:pt>
                <c:pt idx="1">
                  <c:v>0</c:v>
                </c:pt>
                <c:pt idx="2">
                  <c:v>-3.7000000000000028</c:v>
                </c:pt>
                <c:pt idx="3">
                  <c:v>-2.8999999999999915</c:v>
                </c:pt>
                <c:pt idx="4">
                  <c:v>0</c:v>
                </c:pt>
                <c:pt idx="5">
                  <c:v>#N/A</c:v>
                </c:pt>
              </c:numCache>
            </c:numRef>
          </c:val>
        </c:ser>
        <c:ser>
          <c:idx val="12"/>
          <c:order val="8"/>
          <c:tx>
            <c:strRef>
              <c:f>'FY18 Amendment BTO breakout'!$A$11</c:f>
              <c:strCache>
                <c:ptCount val="1"/>
                <c:pt idx="0">
                  <c:v>BBA13 Relief</c:v>
                </c:pt>
              </c:strCache>
            </c:strRef>
          </c:tx>
          <c:spPr>
            <a:solidFill>
              <a:schemeClr val="bg1">
                <a:lumMod val="85000"/>
              </a:schemeClr>
            </a:solidFill>
          </c:spP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breakout'!$B$11:$G$11</c:f>
              <c:numCache>
                <c:formatCode>General</c:formatCode>
                <c:ptCount val="6"/>
                <c:pt idx="0">
                  <c:v>0</c:v>
                </c:pt>
                <c:pt idx="1">
                  <c:v>0</c:v>
                </c:pt>
                <c:pt idx="2">
                  <c:v>-5.7000000000000028</c:v>
                </c:pt>
                <c:pt idx="3">
                  <c:v>-2.6000000000000085</c:v>
                </c:pt>
                <c:pt idx="4">
                  <c:v>#N/A</c:v>
                </c:pt>
                <c:pt idx="5">
                  <c:v>#N/A</c:v>
                </c:pt>
              </c:numCache>
            </c:numRef>
          </c:val>
        </c:ser>
        <c:dLbls>
          <c:showLegendKey val="0"/>
          <c:showVal val="0"/>
          <c:showCatName val="0"/>
          <c:showSerName val="0"/>
          <c:showPercent val="0"/>
          <c:showBubbleSize val="0"/>
        </c:dLbls>
        <c:axId val="330179712"/>
        <c:axId val="330181280"/>
      </c:areaChart>
      <c:lineChart>
        <c:grouping val="standard"/>
        <c:varyColors val="0"/>
        <c:ser>
          <c:idx val="3"/>
          <c:order val="1"/>
          <c:tx>
            <c:strRef>
              <c:f>'FY18 Amendment BTO breakout'!$A$5</c:f>
              <c:strCache>
                <c:ptCount val="1"/>
                <c:pt idx="0">
                  <c:v>BCA Levels</c:v>
                </c:pt>
              </c:strCache>
            </c:strRef>
          </c:tx>
          <c:spPr>
            <a:ln>
              <a:solidFill>
                <a:srgbClr val="7030A0"/>
              </a:solidFill>
            </a:ln>
          </c:spPr>
          <c:marker>
            <c:symbol val="square"/>
            <c:size val="7"/>
            <c:spPr>
              <a:solidFill>
                <a:srgbClr val="8064A2">
                  <a:lumMod val="75000"/>
                </a:srgbClr>
              </a:solidFill>
            </c:spPr>
          </c:marker>
          <c:dLbls>
            <c:dLbl>
              <c:idx val="0"/>
              <c:layout>
                <c:manualLayout>
                  <c:x val="-3.0851777330650611E-2"/>
                  <c:y val="4.5728038507821964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2.3608768971332208E-2"/>
                  <c:y val="2.985074626865671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1800830721402593E-3"/>
                  <c:y val="1.73570265262799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8748311800830792E-3"/>
                  <c:y val="2.398616422194142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7803175088550823E-3"/>
                  <c:y val="2.202546182701434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854936850634354E-2"/>
                  <c:y val="-2.1945137157107233E-2"/>
                </c:manualLayout>
              </c:layout>
              <c:showLegendKey val="0"/>
              <c:showVal val="1"/>
              <c:showCatName val="0"/>
              <c:showSerName val="0"/>
              <c:showPercent val="0"/>
              <c:showBubbleSize val="0"/>
              <c:extLst>
                <c:ext xmlns:c15="http://schemas.microsoft.com/office/drawing/2012/chart" uri="{CE6537A1-D6FC-4f65-9D91-7224C49458BB}"/>
              </c:extLst>
            </c:dLbl>
            <c:numFmt formatCode="&quot;$&quot;#,##0.0" sourceLinked="0"/>
            <c:spPr>
              <a:noFill/>
              <a:ln>
                <a:noFill/>
              </a:ln>
              <a:effectLst/>
            </c:spPr>
            <c:txPr>
              <a:bodyPr/>
              <a:lstStyle/>
              <a:p>
                <a:pPr>
                  <a:defRPr sz="1050" b="1">
                    <a:latin typeface="Calibri (Body)"/>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breakout'!$B$5:$H$5</c:f>
              <c:numCache>
                <c:formatCode>General</c:formatCode>
                <c:ptCount val="7"/>
                <c:pt idx="0">
                  <c:v>#N/A</c:v>
                </c:pt>
                <c:pt idx="1">
                  <c:v>127.2</c:v>
                </c:pt>
                <c:pt idx="2">
                  <c:v>116.8</c:v>
                </c:pt>
                <c:pt idx="3">
                  <c:v>117.3</c:v>
                </c:pt>
                <c:pt idx="4">
                  <c:v>120.5</c:v>
                </c:pt>
                <c:pt idx="5">
                  <c:v>120.9</c:v>
                </c:pt>
                <c:pt idx="6">
                  <c:v>123.7</c:v>
                </c:pt>
              </c:numCache>
            </c:numRef>
          </c:val>
          <c:smooth val="0"/>
          <c:extLst/>
        </c:ser>
        <c:ser>
          <c:idx val="4"/>
          <c:order val="2"/>
          <c:tx>
            <c:strRef>
              <c:f>'FY18 Amendment BTO breakout'!$A$7</c:f>
              <c:strCache>
                <c:ptCount val="1"/>
                <c:pt idx="0">
                  <c:v>BBA Funding</c:v>
                </c:pt>
              </c:strCache>
            </c:strRef>
          </c:tx>
          <c:spPr>
            <a:ln>
              <a:solidFill>
                <a:srgbClr val="0070C0"/>
              </a:solidFill>
              <a:prstDash val="sysDash"/>
            </a:ln>
          </c:spPr>
          <c:marker>
            <c:symbol val="diamond"/>
            <c:size val="7"/>
            <c:spPr>
              <a:solidFill>
                <a:srgbClr val="0070C0"/>
              </a:solidFill>
              <a:ln>
                <a:prstDash val="sysDash"/>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4.3422047350585372E-2"/>
                  <c:y val="2.518574113911147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9190938511326943E-2"/>
                  <c:y val="1.357082091845877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632113186598269E-2"/>
                  <c:y val="2.384307127594973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921164421585336E-3"/>
                  <c:y val="1.593339485930769E-3"/>
                </c:manualLayout>
              </c:layout>
              <c:showLegendKey val="0"/>
              <c:showVal val="1"/>
              <c:showCatName val="0"/>
              <c:showSerName val="0"/>
              <c:showPercent val="0"/>
              <c:showBubbleSize val="0"/>
              <c:extLst>
                <c:ext xmlns:c15="http://schemas.microsoft.com/office/drawing/2012/chart" uri="{CE6537A1-D6FC-4f65-9D91-7224C49458BB}"/>
              </c:extLst>
            </c:dLbl>
            <c:numFmt formatCode="&quot;$&quot;#,##0.0" sourceLinked="0"/>
            <c:spPr>
              <a:noFill/>
              <a:ln>
                <a:noFill/>
              </a:ln>
              <a:effectLst/>
            </c:spPr>
            <c:txPr>
              <a:bodyPr/>
              <a:lstStyle/>
              <a:p>
                <a:pPr>
                  <a:defRPr sz="1050" b="1">
                    <a:latin typeface="Calibri (Body)"/>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breakout'!$B$7:$G$7</c:f>
              <c:numCache>
                <c:formatCode>General</c:formatCode>
                <c:ptCount val="6"/>
                <c:pt idx="0">
                  <c:v>138.4</c:v>
                </c:pt>
                <c:pt idx="1">
                  <c:v>127.2</c:v>
                </c:pt>
                <c:pt idx="2">
                  <c:v>122.5</c:v>
                </c:pt>
                <c:pt idx="3">
                  <c:v>119.9</c:v>
                </c:pt>
                <c:pt idx="4">
                  <c:v>123.8</c:v>
                </c:pt>
                <c:pt idx="5">
                  <c:v>124.2</c:v>
                </c:pt>
              </c:numCache>
            </c:numRef>
          </c:val>
          <c:smooth val="0"/>
        </c:ser>
        <c:dLbls>
          <c:showLegendKey val="0"/>
          <c:showVal val="0"/>
          <c:showCatName val="0"/>
          <c:showSerName val="0"/>
          <c:showPercent val="0"/>
          <c:showBubbleSize val="0"/>
        </c:dLbls>
        <c:marker val="1"/>
        <c:smooth val="0"/>
        <c:axId val="330182064"/>
        <c:axId val="330181672"/>
      </c:lineChart>
      <c:lineChart>
        <c:grouping val="standard"/>
        <c:varyColors val="0"/>
        <c:ser>
          <c:idx val="8"/>
          <c:order val="0"/>
          <c:tx>
            <c:strRef>
              <c:f>'FY18 Amendment BTO breakout'!$A$6</c:f>
              <c:strCache>
                <c:ptCount val="1"/>
                <c:pt idx="0">
                  <c:v>FY12-16 Execution</c:v>
                </c:pt>
              </c:strCache>
            </c:strRef>
          </c:tx>
          <c:spPr>
            <a:ln>
              <a:solidFill>
                <a:schemeClr val="tx2"/>
              </a:solidFill>
            </a:ln>
          </c:spPr>
          <c:marker>
            <c:symbol val="square"/>
            <c:size val="7"/>
            <c:spPr>
              <a:solidFill>
                <a:schemeClr val="tx2"/>
              </a:solidFill>
              <a:ln>
                <a:solidFill>
                  <a:schemeClr val="tx2"/>
                </a:solidFill>
              </a:ln>
            </c:spPr>
          </c:marker>
          <c:dLbls>
            <c:dLbl>
              <c:idx val="1"/>
              <c:layout>
                <c:manualLayout>
                  <c:x val="-4.5422623142980911E-3"/>
                  <c:y val="-1.508011283159421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492979639680961E-2"/>
                  <c:y val="-2.1835410311509654E-2"/>
                </c:manualLayout>
              </c:layout>
              <c:numFmt formatCode="_(&quot;$&quot;* #,##0.0_);_(&quot;$&quot;* \(#,##0.0\);_(&quot;$&quot;* &quot;-&quot;?_);_(@_)" sourceLinked="0"/>
              <c:spPr/>
              <c:txPr>
                <a:bodyPr/>
                <a:lstStyle/>
                <a:p>
                  <a:pPr>
                    <a:defRPr sz="1050" b="1">
                      <a:solidFill>
                        <a:sysClr val="windowText" lastClr="000000"/>
                      </a:solidFill>
                      <a:latin typeface="Calibri (Body)"/>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3.6130543917467499E-2"/>
                  <c:y val="-3.17869892198638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3426181588187012E-2"/>
                  <c:y val="-2.9925187032418952E-2"/>
                </c:manualLayout>
              </c:layout>
              <c:showLegendKey val="0"/>
              <c:showVal val="1"/>
              <c:showCatName val="0"/>
              <c:showSerName val="0"/>
              <c:showPercent val="0"/>
              <c:showBubbleSize val="0"/>
              <c:extLst>
                <c:ext xmlns:c15="http://schemas.microsoft.com/office/drawing/2012/chart" uri="{CE6537A1-D6FC-4f65-9D91-7224C49458BB}"/>
              </c:extLst>
            </c:dLbl>
            <c:numFmt formatCode="_(&quot;$&quot;* #,##0.0_);_(&quot;$&quot;* \(#,##0.0\);_(&quot;$&quot;* &quot;-&quot;?_);_(@_)" sourceLinked="0"/>
            <c:spPr>
              <a:noFill/>
              <a:ln>
                <a:noFill/>
              </a:ln>
              <a:effectLst/>
            </c:spPr>
            <c:txPr>
              <a:bodyPr/>
              <a:lstStyle/>
              <a:p>
                <a:pPr>
                  <a:defRPr sz="1050" b="1">
                    <a:latin typeface="Calibri (Body)"/>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breakout'!$B$6:$G$6</c:f>
              <c:numCache>
                <c:formatCode>General</c:formatCode>
                <c:ptCount val="6"/>
                <c:pt idx="0">
                  <c:v>138.4</c:v>
                </c:pt>
                <c:pt idx="1">
                  <c:v>127.4</c:v>
                </c:pt>
                <c:pt idx="2">
                  <c:v>126.2</c:v>
                </c:pt>
                <c:pt idx="3">
                  <c:v>122.8</c:v>
                </c:pt>
                <c:pt idx="4">
                  <c:v>128.30000000000001</c:v>
                </c:pt>
                <c:pt idx="5">
                  <c:v>#N/A</c:v>
                </c:pt>
              </c:numCache>
            </c:numRef>
          </c:val>
          <c:smooth val="0"/>
        </c:ser>
        <c:ser>
          <c:idx val="9"/>
          <c:order val="9"/>
          <c:tx>
            <c:strRef>
              <c:f>'FY18 Amendment BTO breakout'!$A$13</c:f>
              <c:strCache>
                <c:ptCount val="1"/>
                <c:pt idx="0">
                  <c:v>FY17 PB Request</c:v>
                </c:pt>
              </c:strCache>
            </c:strRef>
          </c:tx>
          <c:spPr>
            <a:ln>
              <a:solidFill>
                <a:schemeClr val="tx2"/>
              </a:solidFill>
              <a:prstDash val="dash"/>
            </a:ln>
          </c:spPr>
          <c:marker>
            <c:spPr>
              <a:noFill/>
              <a:ln>
                <a:solidFill>
                  <a:schemeClr val="tx2"/>
                </a:solidFill>
                <a:prstDash val="dash"/>
              </a:ln>
            </c:spPr>
          </c:marker>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breakout'!$B$13:$G$13</c:f>
              <c:numCache>
                <c:formatCode>General</c:formatCode>
                <c:ptCount val="6"/>
                <c:pt idx="0">
                  <c:v>#N/A</c:v>
                </c:pt>
                <c:pt idx="1">
                  <c:v>#N/A</c:v>
                </c:pt>
                <c:pt idx="2">
                  <c:v>#N/A</c:v>
                </c:pt>
                <c:pt idx="3">
                  <c:v>#N/A</c:v>
                </c:pt>
                <c:pt idx="4">
                  <c:v>128.4</c:v>
                </c:pt>
                <c:pt idx="5">
                  <c:v>130.30000000000001</c:v>
                </c:pt>
              </c:numCache>
            </c:numRef>
          </c:val>
          <c:smooth val="0"/>
        </c:ser>
        <c:ser>
          <c:idx val="0"/>
          <c:order val="10"/>
          <c:tx>
            <c:strRef>
              <c:f>'FY18 Amendment BTO breakout'!$A$17</c:f>
              <c:strCache>
                <c:ptCount val="1"/>
                <c:pt idx="0">
                  <c:v>FY18 PB Request</c:v>
                </c:pt>
              </c:strCache>
            </c:strRef>
          </c:tx>
          <c:spPr>
            <a:ln>
              <a:solidFill>
                <a:sysClr val="windowText" lastClr="000000"/>
              </a:solidFill>
              <a:prstDash val="sysDot"/>
            </a:ln>
          </c:spPr>
          <c:marker>
            <c:spPr>
              <a:solidFill>
                <a:schemeClr val="tx1"/>
              </a:solidFill>
              <a:ln>
                <a:solidFill>
                  <a:sysClr val="windowText" lastClr="000000"/>
                </a:solidFill>
                <a:prstDash val="sysDot"/>
              </a:ln>
            </c:spPr>
          </c:marker>
          <c:dLbls>
            <c:numFmt formatCode="&quot;$&quot;#,##0.0" sourceLinked="0"/>
            <c:spPr>
              <a:noFill/>
              <a:ln>
                <a:noFill/>
              </a:ln>
              <a:effectLst/>
            </c:spPr>
            <c:txPr>
              <a:bodyPr wrap="square" lIns="38100" tIns="19050" rIns="38100" bIns="19050" anchor="ctr">
                <a:spAutoFit/>
              </a:bodyPr>
              <a:lstStyle/>
              <a:p>
                <a:pPr>
                  <a:defRPr sz="105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'FY18 Amendment BTO breakout'!$B$3:$H$3</c:f>
              <c:numCache>
                <c:formatCode>General</c:formatCode>
                <c:ptCount val="7"/>
                <c:pt idx="0">
                  <c:v>2012</c:v>
                </c:pt>
                <c:pt idx="1">
                  <c:v>2013</c:v>
                </c:pt>
                <c:pt idx="2">
                  <c:v>2014</c:v>
                </c:pt>
                <c:pt idx="3">
                  <c:v>2015</c:v>
                </c:pt>
                <c:pt idx="4">
                  <c:v>2016</c:v>
                </c:pt>
                <c:pt idx="5">
                  <c:v>2017</c:v>
                </c:pt>
                <c:pt idx="6">
                  <c:v>2018</c:v>
                </c:pt>
              </c:numCache>
            </c:numRef>
          </c:cat>
          <c:val>
            <c:numRef>
              <c:f>'FY18 Amendment BTO breakout'!$B$17:$H$17</c:f>
              <c:numCache>
                <c:formatCode>General</c:formatCode>
                <c:ptCount val="7"/>
                <c:pt idx="0">
                  <c:v>#N/A</c:v>
                </c:pt>
                <c:pt idx="1">
                  <c:v>#N/A</c:v>
                </c:pt>
                <c:pt idx="2">
                  <c:v>#N/A</c:v>
                </c:pt>
                <c:pt idx="3">
                  <c:v>#N/A</c:v>
                </c:pt>
                <c:pt idx="4">
                  <c:v>#N/A</c:v>
                </c:pt>
                <c:pt idx="5">
                  <c:v>130.30000000000001</c:v>
                </c:pt>
                <c:pt idx="6">
                  <c:v>137.19999999999999</c:v>
                </c:pt>
              </c:numCache>
            </c:numRef>
          </c:val>
          <c:smooth val="0"/>
        </c:ser>
        <c:dLbls>
          <c:showLegendKey val="0"/>
          <c:showVal val="0"/>
          <c:showCatName val="0"/>
          <c:showSerName val="0"/>
          <c:showPercent val="0"/>
          <c:showBubbleSize val="0"/>
        </c:dLbls>
        <c:marker val="1"/>
        <c:smooth val="0"/>
        <c:axId val="330179712"/>
        <c:axId val="330181280"/>
      </c:lineChart>
      <c:catAx>
        <c:axId val="330182064"/>
        <c:scaling>
          <c:orientation val="minMax"/>
        </c:scaling>
        <c:delete val="0"/>
        <c:axPos val="b"/>
        <c:numFmt formatCode="General" sourceLinked="1"/>
        <c:majorTickMark val="out"/>
        <c:minorTickMark val="none"/>
        <c:tickLblPos val="nextTo"/>
        <c:txPr>
          <a:bodyPr/>
          <a:lstStyle/>
          <a:p>
            <a:pPr>
              <a:defRPr sz="900" b="1"/>
            </a:pPr>
            <a:endParaRPr lang="en-US"/>
          </a:p>
        </c:txPr>
        <c:crossAx val="330181672"/>
        <c:crosses val="autoZero"/>
        <c:auto val="1"/>
        <c:lblAlgn val="ctr"/>
        <c:lblOffset val="100"/>
        <c:noMultiLvlLbl val="0"/>
      </c:catAx>
      <c:valAx>
        <c:axId val="330181672"/>
        <c:scaling>
          <c:orientation val="minMax"/>
          <c:max val="145"/>
          <c:min val="115"/>
        </c:scaling>
        <c:delete val="0"/>
        <c:axPos val="l"/>
        <c:majorGridlines/>
        <c:title>
          <c:tx>
            <c:rich>
              <a:bodyPr rot="-5400000" vert="horz"/>
              <a:lstStyle/>
              <a:p>
                <a:pPr>
                  <a:defRPr sz="1400"/>
                </a:pPr>
                <a:r>
                  <a:rPr lang="en-US" sz="1400"/>
                  <a:t>$</a:t>
                </a:r>
                <a:r>
                  <a:rPr lang="en-US" sz="1400" baseline="0"/>
                  <a:t> Billions</a:t>
                </a:r>
                <a:endParaRPr lang="en-US" sz="1400"/>
              </a:p>
            </c:rich>
          </c:tx>
          <c:layout>
            <c:manualLayout>
              <c:xMode val="edge"/>
              <c:yMode val="edge"/>
              <c:x val="8.6846100392594262E-3"/>
              <c:y val="0.31000979355192548"/>
            </c:manualLayout>
          </c:layout>
          <c:overlay val="0"/>
        </c:title>
        <c:numFmt formatCode="&quot;$&quot;#,##0" sourceLinked="0"/>
        <c:majorTickMark val="out"/>
        <c:minorTickMark val="none"/>
        <c:tickLblPos val="nextTo"/>
        <c:txPr>
          <a:bodyPr/>
          <a:lstStyle/>
          <a:p>
            <a:pPr>
              <a:defRPr sz="1000" b="1">
                <a:latin typeface="Calibri (Body)"/>
              </a:defRPr>
            </a:pPr>
            <a:endParaRPr lang="en-US"/>
          </a:p>
        </c:txPr>
        <c:crossAx val="330182064"/>
        <c:crosses val="autoZero"/>
        <c:crossBetween val="midCat"/>
        <c:majorUnit val="5"/>
      </c:valAx>
      <c:valAx>
        <c:axId val="330181280"/>
        <c:scaling>
          <c:orientation val="minMax"/>
          <c:max val="150"/>
          <c:min val="110"/>
        </c:scaling>
        <c:delete val="1"/>
        <c:axPos val="r"/>
        <c:numFmt formatCode="General" sourceLinked="1"/>
        <c:majorTickMark val="out"/>
        <c:minorTickMark val="none"/>
        <c:tickLblPos val="none"/>
        <c:crossAx val="330179712"/>
        <c:crosses val="max"/>
        <c:crossBetween val="between"/>
        <c:majorUnit val="20"/>
      </c:valAx>
      <c:catAx>
        <c:axId val="330179712"/>
        <c:scaling>
          <c:orientation val="minMax"/>
        </c:scaling>
        <c:delete val="1"/>
        <c:axPos val="t"/>
        <c:numFmt formatCode="General" sourceLinked="1"/>
        <c:majorTickMark val="out"/>
        <c:minorTickMark val="none"/>
        <c:tickLblPos val="none"/>
        <c:crossAx val="330181280"/>
        <c:crosses val="max"/>
        <c:auto val="1"/>
        <c:lblAlgn val="ctr"/>
        <c:lblOffset val="100"/>
        <c:noMultiLvlLbl val="0"/>
      </c:catAx>
    </c:plotArea>
    <c:legend>
      <c:legendPos val="b"/>
      <c:legendEntry>
        <c:idx val="0"/>
        <c:delete val="1"/>
      </c:legendEntry>
      <c:legendEntry>
        <c:idx val="3"/>
        <c:delete val="1"/>
      </c:legendEntry>
      <c:legendEntry>
        <c:idx val="4"/>
        <c:delete val="1"/>
      </c:legendEntry>
      <c:legendEntry>
        <c:idx val="5"/>
        <c:delete val="1"/>
      </c:legendEntry>
      <c:layout>
        <c:manualLayout>
          <c:xMode val="edge"/>
          <c:yMode val="edge"/>
          <c:x val="8.086030822336901E-2"/>
          <c:y val="0.87820126826386236"/>
          <c:w val="0.90746687606900378"/>
          <c:h val="0.12179873173613767"/>
        </c:manualLayout>
      </c:layout>
      <c:overlay val="0"/>
      <c:txPr>
        <a:bodyPr/>
        <a:lstStyle/>
        <a:p>
          <a:pPr>
            <a:defRPr sz="1050" b="1">
              <a:latin typeface="Calibri (Body)"/>
            </a:defRPr>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3.3333223821460603E-2"/>
          <c:y val="0.19486133742299377"/>
          <c:w val="0.93888888888888888"/>
          <c:h val="0.6714577865266842"/>
        </c:manualLayout>
      </c:layout>
      <c:pie3DChart>
        <c:varyColors val="1"/>
        <c:ser>
          <c:idx val="0"/>
          <c:order val="0"/>
          <c:dPt>
            <c:idx val="0"/>
            <c:bubble3D val="0"/>
            <c:spPr>
              <a:solidFill>
                <a:schemeClr val="accent1">
                  <a:lumMod val="50000"/>
                </a:schemeClr>
              </a:solidFill>
              <a:ln w="25400">
                <a:solidFill>
                  <a:schemeClr val="accent1">
                    <a:lumMod val="50000"/>
                  </a:schemeClr>
                </a:solidFill>
              </a:ln>
              <a:effectLst/>
              <a:sp3d contourW="25400">
                <a:contourClr>
                  <a:schemeClr val="accent1"/>
                </a:contourClr>
              </a:sp3d>
            </c:spPr>
          </c:dPt>
          <c:dPt>
            <c:idx val="1"/>
            <c:bubble3D val="0"/>
            <c:spPr>
              <a:solidFill>
                <a:srgbClr val="70AD47">
                  <a:lumMod val="75000"/>
                </a:srgbClr>
              </a:solidFill>
              <a:ln w="25400">
                <a:solidFill>
                  <a:srgbClr val="70AD47">
                    <a:lumMod val="75000"/>
                  </a:srgbClr>
                </a:solidFill>
              </a:ln>
              <a:effectLst/>
              <a:sp3d contourW="25400">
                <a:contourClr>
                  <a:schemeClr val="lt1"/>
                </a:contourClr>
              </a:sp3d>
            </c:spPr>
          </c:dPt>
          <c:dPt>
            <c:idx val="2"/>
            <c:bubble3D val="0"/>
            <c:spPr>
              <a:solidFill>
                <a:srgbClr val="D1543B"/>
              </a:solidFill>
              <a:ln w="25400">
                <a:solidFill>
                  <a:srgbClr val="D1543B"/>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tx>
                <c:rich>
                  <a:bodyPr/>
                  <a:lstStyle/>
                  <a:p>
                    <a:fld id="{7EF93AF1-B1DD-4A99-9116-029152947031}" type="CATEGORYNAME">
                      <a:rPr lang="en-US">
                        <a:solidFill>
                          <a:schemeClr val="bg1"/>
                        </a:solidFill>
                      </a:rPr>
                      <a:pPr/>
                      <a:t>[CATEGORY NAME]</a:t>
                    </a:fld>
                    <a:r>
                      <a:rPr lang="en-US" baseline="0" dirty="0">
                        <a:solidFill>
                          <a:schemeClr val="bg1"/>
                        </a:solidFill>
                      </a:rPr>
                      <a:t>, $</a:t>
                    </a:r>
                    <a:r>
                      <a:rPr lang="en-US" baseline="0" dirty="0" smtClean="0">
                        <a:solidFill>
                          <a:schemeClr val="bg1"/>
                        </a:solidFill>
                      </a:rPr>
                      <a:t>58.0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0.13051980905509869"/>
                  <c:y val="-0.30073058114762063"/>
                </c:manualLayout>
              </c:layout>
              <c:tx>
                <c:rich>
                  <a:bodyPr wrap="square" lIns="38100" tIns="19050" rIns="38100" bIns="19050" anchor="ctr">
                    <a:spAutoFit/>
                  </a:bodyPr>
                  <a:lstStyle/>
                  <a:p>
                    <a:pPr>
                      <a:defRPr sz="1400" b="1">
                        <a:solidFill>
                          <a:schemeClr val="bg1"/>
                        </a:solidFill>
                      </a:defRPr>
                    </a:pPr>
                    <a:fld id="{42C6D356-AF29-440C-AAAA-58CDFF733FA1}" type="CATEGORYNAME">
                      <a:rPr lang="en-US">
                        <a:solidFill>
                          <a:schemeClr val="bg1"/>
                        </a:solidFill>
                      </a:rPr>
                      <a:pPr>
                        <a:defRPr sz="1400" b="1">
                          <a:solidFill>
                            <a:schemeClr val="bg1"/>
                          </a:solidFill>
                        </a:defRPr>
                      </a:pPr>
                      <a:t>[CATEGORY NAME]</a:t>
                    </a:fld>
                    <a:r>
                      <a:rPr lang="en-US" baseline="0">
                        <a:solidFill>
                          <a:schemeClr val="bg1"/>
                        </a:solidFill>
                      </a:rPr>
                      <a:t>, </a:t>
                    </a:r>
                  </a:p>
                  <a:p>
                    <a:pPr>
                      <a:defRPr sz="1400" b="1">
                        <a:solidFill>
                          <a:schemeClr val="bg1"/>
                        </a:solidFill>
                      </a:defRPr>
                    </a:pPr>
                    <a:r>
                      <a:rPr lang="en-US" baseline="0">
                        <a:solidFill>
                          <a:schemeClr val="bg1"/>
                        </a:solidFill>
                      </a:rPr>
                      <a:t>$49.4</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wrap="square" lIns="38100" tIns="19050" rIns="38100" bIns="19050" anchor="ctr">
                    <a:spAutoFit/>
                  </a:bodyPr>
                  <a:lstStyle/>
                  <a:p>
                    <a:pPr>
                      <a:defRPr sz="1400" b="1">
                        <a:solidFill>
                          <a:schemeClr val="bg1"/>
                        </a:solidFill>
                      </a:defRPr>
                    </a:pPr>
                    <a:fld id="{0A4EC218-E878-40AD-BD3B-F0DC1AEA9C70}" type="CATEGORYNAME">
                      <a:rPr lang="en-US">
                        <a:solidFill>
                          <a:schemeClr val="bg1"/>
                        </a:solidFill>
                      </a:rPr>
                      <a:pPr>
                        <a:defRPr sz="1400" b="1">
                          <a:solidFill>
                            <a:schemeClr val="bg1"/>
                          </a:solidFill>
                        </a:defRPr>
                      </a:pPr>
                      <a:t>[CATEGORY NAME]</a:t>
                    </a:fld>
                    <a:r>
                      <a:rPr lang="en-US" baseline="0">
                        <a:solidFill>
                          <a:schemeClr val="bg1"/>
                        </a:solidFill>
                      </a:rPr>
                      <a:t>, </a:t>
                    </a:r>
                  </a:p>
                  <a:p>
                    <a:pPr>
                      <a:defRPr sz="1400" b="1">
                        <a:solidFill>
                          <a:schemeClr val="bg1"/>
                        </a:solidFill>
                      </a:defRPr>
                    </a:pPr>
                    <a:r>
                      <a:rPr lang="en-US" baseline="0">
                        <a:solidFill>
                          <a:schemeClr val="bg1"/>
                        </a:solidFill>
                      </a:rPr>
                      <a:t>$26.8</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layout>
                <c:manualLayout>
                  <c:x val="-5.6709354394656665E-2"/>
                  <c:y val="0"/>
                </c:manualLayout>
              </c:layout>
              <c:tx>
                <c:rich>
                  <a:bodyPr/>
                  <a:lstStyle/>
                  <a:p>
                    <a:fld id="{C7BC4C28-8B77-428C-933D-7CDE7F3047C7}" type="CATEGORYNAME">
                      <a:rPr lang="en-US"/>
                      <a:pPr/>
                      <a:t>[CATEGORY NAME]</a:t>
                    </a:fld>
                    <a:r>
                      <a:rPr lang="en-US" baseline="0" dirty="0"/>
                      <a:t>, $</a:t>
                    </a:r>
                    <a:r>
                      <a:rPr lang="en-US" baseline="0" dirty="0" smtClean="0"/>
                      <a:t>1.8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4"/>
              <c:layout>
                <c:manualLayout>
                  <c:x val="0.16066541604108014"/>
                  <c:y val="1.4487509485326092E-3"/>
                </c:manualLayout>
              </c:layout>
              <c:tx>
                <c:rich>
                  <a:bodyPr/>
                  <a:lstStyle/>
                  <a:p>
                    <a:fld id="{0E2F7448-C745-44CA-8A3A-90F56C7F0FAE}" type="CATEGORYNAME">
                      <a:rPr lang="en-US"/>
                      <a:pPr/>
                      <a:t>[CATEGORY NAME]</a:t>
                    </a:fld>
                    <a:r>
                      <a:rPr lang="en-US" baseline="0" dirty="0"/>
                      <a:t>, </a:t>
                    </a:r>
                  </a:p>
                  <a:p>
                    <a:r>
                      <a:rPr lang="en-US" baseline="0" dirty="0"/>
                      <a:t>$</a:t>
                    </a:r>
                    <a:r>
                      <a:rPr lang="en-US" baseline="0" dirty="0" smtClean="0"/>
                      <a:t>1.1</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Sheet1!$H$25:$H$29</c:f>
              <c:strCache>
                <c:ptCount val="5"/>
                <c:pt idx="0">
                  <c:v>MILPER</c:v>
                </c:pt>
                <c:pt idx="1">
                  <c:v>O&amp;M</c:v>
                </c:pt>
                <c:pt idx="2">
                  <c:v>RDA</c:v>
                </c:pt>
                <c:pt idx="3">
                  <c:v>MILCON</c:v>
                </c:pt>
                <c:pt idx="4">
                  <c:v>Other</c:v>
                </c:pt>
              </c:strCache>
            </c:strRef>
          </c:cat>
          <c:val>
            <c:numRef>
              <c:f>Sheet1!$I$25:$I$29</c:f>
              <c:numCache>
                <c:formatCode>0</c:formatCode>
                <c:ptCount val="5"/>
                <c:pt idx="0">
                  <c:v>58319</c:v>
                </c:pt>
                <c:pt idx="1">
                  <c:v>49374.738000000005</c:v>
                </c:pt>
                <c:pt idx="2">
                  <c:v>26867</c:v>
                </c:pt>
                <c:pt idx="3">
                  <c:v>1792</c:v>
                </c:pt>
                <c:pt idx="4">
                  <c:v>1116</c:v>
                </c:pt>
              </c:numCache>
            </c:numRef>
          </c:val>
        </c:ser>
        <c:ser>
          <c:idx val="1"/>
          <c:order val="1"/>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Sheet1!$H$25:$H$29</c:f>
              <c:strCache>
                <c:ptCount val="5"/>
                <c:pt idx="0">
                  <c:v>MILPER</c:v>
                </c:pt>
                <c:pt idx="1">
                  <c:v>O&amp;M</c:v>
                </c:pt>
                <c:pt idx="2">
                  <c:v>RDA</c:v>
                </c:pt>
                <c:pt idx="3">
                  <c:v>MILCON</c:v>
                </c:pt>
                <c:pt idx="4">
                  <c:v>Other</c:v>
                </c:pt>
              </c:strCache>
            </c:strRef>
          </c:cat>
          <c:val>
            <c:numRef>
              <c:f>Sheet1!$J$25:$J$29</c:f>
              <c:numCache>
                <c:formatCode>0.0000</c:formatCode>
                <c:ptCount val="5"/>
                <c:pt idx="0">
                  <c:v>0.42423463580497839</c:v>
                </c:pt>
                <c:pt idx="1">
                  <c:v>0.35917066467868497</c:v>
                </c:pt>
                <c:pt idx="2">
                  <c:v>0.1954407990564371</c:v>
                </c:pt>
                <c:pt idx="3">
                  <c:v>1.3035691067448367E-2</c:v>
                </c:pt>
                <c:pt idx="4">
                  <c:v>8.1182093924511041E-3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3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818898192383564E-2"/>
          <c:y val="1.3532069343968599E-2"/>
          <c:w val="0.98618107563090218"/>
          <c:h val="0.92847944360140078"/>
        </c:manualLayout>
      </c:layout>
      <c:pie3DChart>
        <c:varyColors val="1"/>
        <c:ser>
          <c:idx val="0"/>
          <c:order val="0"/>
          <c:tx>
            <c:strRef>
              <c:f>Sheet1!$B$1</c:f>
              <c:strCache>
                <c:ptCount val="1"/>
                <c:pt idx="0">
                  <c:v>FY18</c:v>
                </c:pt>
              </c:strCache>
            </c:strRef>
          </c:tx>
          <c:dPt>
            <c:idx val="0"/>
            <c:bubble3D val="0"/>
            <c:spPr>
              <a:solidFill>
                <a:schemeClr val="accent1">
                  <a:lumMod val="60000"/>
                  <a:lumOff val="40000"/>
                </a:schemeClr>
              </a:solidFill>
              <a:ln w="25400">
                <a:solidFill>
                  <a:schemeClr val="lt1"/>
                </a:solidFill>
              </a:ln>
              <a:effectLst/>
              <a:sp3d contourW="25400">
                <a:contourClr>
                  <a:schemeClr val="lt1"/>
                </a:contourClr>
              </a:sp3d>
            </c:spPr>
          </c:dPt>
          <c:dPt>
            <c:idx val="1"/>
            <c:bubble3D val="0"/>
            <c:spPr>
              <a:solidFill>
                <a:schemeClr val="accent4">
                  <a:lumMod val="60000"/>
                  <a:lumOff val="40000"/>
                </a:schemeClr>
              </a:solidFill>
              <a:ln w="25400">
                <a:solidFill>
                  <a:schemeClr val="lt1"/>
                </a:solidFill>
              </a:ln>
              <a:effectLst/>
              <a:sp3d contourW="25400">
                <a:contourClr>
                  <a:schemeClr val="lt1"/>
                </a:contourClr>
              </a:sp3d>
            </c:spPr>
          </c:dPt>
          <c:dPt>
            <c:idx val="2"/>
            <c:bubble3D val="0"/>
            <c:spPr>
              <a:solidFill>
                <a:schemeClr val="accent2">
                  <a:lumMod val="60000"/>
                  <a:lumOff val="40000"/>
                </a:schemeClr>
              </a:solidFill>
              <a:ln w="25400">
                <a:solidFill>
                  <a:schemeClr val="lt1"/>
                </a:solidFill>
              </a:ln>
              <a:effectLst/>
              <a:sp3d contourW="25400">
                <a:contourClr>
                  <a:schemeClr val="lt1"/>
                </a:contourClr>
              </a:sp3d>
            </c:spPr>
          </c:dPt>
          <c:dPt>
            <c:idx val="3"/>
            <c:bubble3D val="0"/>
            <c:spPr>
              <a:solidFill>
                <a:srgbClr val="6699FF"/>
              </a:solidFill>
              <a:ln w="25400">
                <a:solidFill>
                  <a:schemeClr val="lt1"/>
                </a:solidFill>
              </a:ln>
              <a:effectLst/>
              <a:sp3d contourW="25400">
                <a:contourClr>
                  <a:schemeClr val="lt1"/>
                </a:contourClr>
              </a:sp3d>
            </c:spPr>
          </c:dPt>
          <c:dPt>
            <c:idx val="4"/>
            <c:bubble3D val="0"/>
            <c:spPr>
              <a:solidFill>
                <a:srgbClr val="00B0F0"/>
              </a:solidFill>
              <a:ln w="25400">
                <a:solidFill>
                  <a:schemeClr val="lt1"/>
                </a:solidFill>
              </a:ln>
              <a:effectLst/>
              <a:sp3d contourW="25400">
                <a:contourClr>
                  <a:schemeClr val="lt1"/>
                </a:contourClr>
              </a:sp3d>
            </c:spPr>
          </c:dPt>
          <c:dLbls>
            <c:dLbl>
              <c:idx val="0"/>
              <c:layout>
                <c:manualLayout>
                  <c:x val="2.1633885891005979E-2"/>
                  <c:y val="-0.17168999772528404"/>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1541940061398479"/>
                      <c:h val="0.26898442825399915"/>
                    </c:manualLayout>
                  </c15:layout>
                </c:ext>
              </c:extLst>
            </c:dLbl>
            <c:dLbl>
              <c:idx val="1"/>
              <c:layout>
                <c:manualLayout>
                  <c:x val="-0.15319560224126608"/>
                  <c:y val="5.639866856702755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9462400965879192"/>
                      <c:h val="0.23019670505749773"/>
                    </c:manualLayout>
                  </c15:layout>
                </c:ext>
              </c:extLst>
            </c:dLbl>
            <c:dLbl>
              <c:idx val="2"/>
              <c:layout>
                <c:manualLayout>
                  <c:x val="-0.1216214610968126"/>
                  <c:y val="-0.26109463720899923"/>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aseline="0" dirty="0" smtClean="0"/>
                      <a:t>RDA</a:t>
                    </a:r>
                    <a:r>
                      <a:rPr lang="en-US" sz="1100" baseline="0" dirty="0"/>
                      <a:t>
</a:t>
                    </a:r>
                    <a:fld id="{25E4DDB7-92A9-4F53-9B13-78013501873B}" type="VALUE">
                      <a:rPr lang="en-US" sz="1100" baseline="0"/>
                      <a:pPr>
                        <a:defRPr sz="1100" b="1">
                          <a:solidFill>
                            <a:schemeClr val="tx1"/>
                          </a:solidFill>
                          <a:latin typeface="Arial" panose="020B0604020202020204" pitchFamily="34" charset="0"/>
                          <a:cs typeface="Arial" panose="020B0604020202020204" pitchFamily="34" charset="0"/>
                        </a:defRPr>
                      </a:pPr>
                      <a:t>[VALUE]</a:t>
                    </a:fld>
                    <a:r>
                      <a:rPr lang="en-US" sz="1100" baseline="0" dirty="0"/>
                      <a:t>
</a:t>
                    </a:r>
                    <a:fld id="{6E8E1AB4-2675-4C3E-969A-92AA4DA286AF}" type="PERCENTAGE">
                      <a:rPr lang="en-US" sz="1100" baseline="0"/>
                      <a:pPr>
                        <a:defRPr sz="1100" b="1">
                          <a:solidFill>
                            <a:schemeClr val="tx1"/>
                          </a:solidFill>
                          <a:latin typeface="Arial" panose="020B0604020202020204" pitchFamily="34" charset="0"/>
                          <a:cs typeface="Arial" panose="020B0604020202020204" pitchFamily="34" charset="0"/>
                        </a:defRPr>
                      </a:pPr>
                      <a:t>[PERCENTAGE]</a:t>
                    </a:fld>
                    <a:endParaRPr lang="en-US" sz="1100" baseline="0" dirty="0"/>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Lst>
            </c:dLbl>
            <c:dLbl>
              <c:idx val="3"/>
              <c:layout>
                <c:manualLayout>
                  <c:x val="0.18320700662705156"/>
                  <c:y val="-0.19420724565276207"/>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dirty="0" smtClean="0"/>
                      <a:t>Pass-Through</a:t>
                    </a:r>
                    <a:r>
                      <a:rPr lang="en-US" sz="1100" baseline="0" dirty="0"/>
                      <a:t>
</a:t>
                    </a:r>
                    <a:fld id="{DBCD1496-A6B7-4041-9BBC-58ED7A6601E6}" type="VALUE">
                      <a:rPr lang="en-US" sz="1100" baseline="0"/>
                      <a:pPr>
                        <a:defRPr sz="1100" b="1">
                          <a:solidFill>
                            <a:schemeClr val="tx1"/>
                          </a:solidFill>
                          <a:latin typeface="Arial" panose="020B0604020202020204" pitchFamily="34" charset="0"/>
                          <a:cs typeface="Arial" panose="020B0604020202020204" pitchFamily="34" charset="0"/>
                        </a:defRPr>
                      </a:pPr>
                      <a:t>[VALUE]</a:t>
                    </a:fld>
                    <a:r>
                      <a:rPr lang="en-US" sz="1100" baseline="0" dirty="0"/>
                      <a:t>
</a:t>
                    </a:r>
                    <a:fld id="{0BE677BA-CB58-473B-81C6-2DAA7AA76F7C}" type="PERCENTAGE">
                      <a:rPr lang="en-US" sz="1100" baseline="0"/>
                      <a:pPr>
                        <a:defRPr sz="1100" b="1">
                          <a:solidFill>
                            <a:schemeClr val="tx1"/>
                          </a:solidFill>
                          <a:latin typeface="Arial" panose="020B0604020202020204" pitchFamily="34" charset="0"/>
                          <a:cs typeface="Arial" panose="020B0604020202020204" pitchFamily="34" charset="0"/>
                        </a:defRPr>
                      </a:pPr>
                      <a:t>[PERCENTAGE]</a:t>
                    </a:fld>
                    <a:endParaRPr lang="en-US" sz="1100" baseline="0" dirty="0"/>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412429468579664"/>
                      <c:h val="0.38098458760103043"/>
                    </c:manualLayout>
                  </c15:layout>
                  <c15:dlblFieldTable/>
                  <c15:showDataLabelsRange val="0"/>
                </c:ext>
              </c:extLst>
            </c:dLbl>
            <c:dLbl>
              <c:idx val="4"/>
              <c:layout>
                <c:manualLayout>
                  <c:x val="4.936547218372599E-3"/>
                  <c:y val="2.7295800456857679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fld id="{1071DF80-49A3-4B50-A9B4-04F21407D463}" type="CATEGORYNAME">
                      <a:rPr lang="en-US" sz="1100" smtClean="0"/>
                      <a:pPr>
                        <a:defRPr sz="1100" b="1">
                          <a:solidFill>
                            <a:schemeClr val="tx1"/>
                          </a:solidFill>
                          <a:latin typeface="Arial" panose="020B0604020202020204" pitchFamily="34" charset="0"/>
                          <a:cs typeface="Arial" panose="020B0604020202020204" pitchFamily="34" charset="0"/>
                        </a:defRPr>
                      </a:pPr>
                      <a:t>[CATEGORY NAME]</a:t>
                    </a:fld>
                    <a:r>
                      <a:rPr lang="en-US" sz="1100" dirty="0" smtClean="0"/>
                      <a:t>      </a:t>
                    </a:r>
                    <a:r>
                      <a:rPr lang="en-US" sz="1100" baseline="0" dirty="0"/>
                      <a:t>
</a:t>
                    </a:r>
                    <a:fld id="{31324DC3-8316-4702-A442-141D3954177F}" type="VALUE">
                      <a:rPr lang="en-US" sz="1100" baseline="0"/>
                      <a:pPr>
                        <a:defRPr sz="1100" b="1">
                          <a:solidFill>
                            <a:schemeClr val="tx1"/>
                          </a:solidFill>
                          <a:latin typeface="Arial" panose="020B0604020202020204" pitchFamily="34" charset="0"/>
                          <a:cs typeface="Arial" panose="020B0604020202020204" pitchFamily="34" charset="0"/>
                        </a:defRPr>
                      </a:pPr>
                      <a:t>[VALUE]</a:t>
                    </a:fld>
                    <a:r>
                      <a:rPr lang="en-US" sz="1100" baseline="0" dirty="0"/>
                      <a:t>
</a:t>
                    </a:r>
                    <a:fld id="{13A82EB3-04E7-419F-BD6A-A6B86330EC71}" type="PERCENTAGE">
                      <a:rPr lang="en-US" sz="1100" baseline="0"/>
                      <a:pPr>
                        <a:defRPr sz="1100" b="1">
                          <a:solidFill>
                            <a:schemeClr val="tx1"/>
                          </a:solidFill>
                          <a:latin typeface="Arial" panose="020B0604020202020204" pitchFamily="34" charset="0"/>
                          <a:cs typeface="Arial" panose="020B0604020202020204" pitchFamily="34" charset="0"/>
                        </a:defRPr>
                      </a:pPr>
                      <a:t>[PERCENTAGE]</a:t>
                    </a:fld>
                    <a:endParaRPr lang="en-US" sz="1100" baseline="0" dirty="0"/>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8131635718160108"/>
                      <c:h val="0.2993401759847190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MILPERS</c:v>
                </c:pt>
                <c:pt idx="1">
                  <c:v>O&amp;M</c:v>
                </c:pt>
                <c:pt idx="2">
                  <c:v>RDTE</c:v>
                </c:pt>
                <c:pt idx="3">
                  <c:v>Passthrough</c:v>
                </c:pt>
                <c:pt idx="4">
                  <c:v>MILCON/AWCF</c:v>
                </c:pt>
              </c:strCache>
            </c:strRef>
          </c:cat>
          <c:val>
            <c:numRef>
              <c:f>Sheet1!$B$2:$B$6</c:f>
              <c:numCache>
                <c:formatCode>"$"#,##0.0</c:formatCode>
                <c:ptCount val="5"/>
                <c:pt idx="0">
                  <c:v>2.8460000000000001</c:v>
                </c:pt>
                <c:pt idx="1">
                  <c:v>16.259</c:v>
                </c:pt>
                <c:pt idx="2">
                  <c:v>2.8929999999999998</c:v>
                </c:pt>
                <c:pt idx="3">
                  <c:v>6.7069999999999999</c:v>
                </c:pt>
                <c:pt idx="4">
                  <c:v>0.19</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6549C-5F47-412F-B06D-891C47079C6A}"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5290AD32-3AEE-4B91-88A1-7027D13B41B5}">
      <dgm:prSet phldrT="[Text]" custT="1"/>
      <dgm:spPr/>
      <dgm:t>
        <a:bodyPr/>
        <a:lstStyle/>
        <a:p>
          <a:r>
            <a:rPr lang="en-US" sz="1000" b="1" dirty="0" smtClean="0">
              <a:latin typeface="+mn-lt"/>
            </a:rPr>
            <a:t>Congress</a:t>
          </a:r>
          <a:endParaRPr lang="en-US" sz="1000" b="1" dirty="0">
            <a:latin typeface="+mn-lt"/>
          </a:endParaRPr>
        </a:p>
      </dgm:t>
    </dgm:pt>
    <dgm:pt modelId="{D5B0125D-6DF2-4BC6-8E1D-99441D4490D3}" type="parTrans" cxnId="{4E991FD8-48B3-4EC7-AF7E-78329AB7131F}">
      <dgm:prSet/>
      <dgm:spPr/>
      <dgm:t>
        <a:bodyPr/>
        <a:lstStyle/>
        <a:p>
          <a:endParaRPr lang="en-US" sz="1000">
            <a:latin typeface="+mn-lt"/>
          </a:endParaRPr>
        </a:p>
      </dgm:t>
    </dgm:pt>
    <dgm:pt modelId="{ED6BB7ED-98ED-4ADB-94CD-5F339C2A30F6}" type="sibTrans" cxnId="{4E991FD8-48B3-4EC7-AF7E-78329AB7131F}">
      <dgm:prSet/>
      <dgm:spPr/>
      <dgm:t>
        <a:bodyPr/>
        <a:lstStyle/>
        <a:p>
          <a:endParaRPr lang="en-US" sz="1000">
            <a:latin typeface="+mn-lt"/>
          </a:endParaRPr>
        </a:p>
      </dgm:t>
    </dgm:pt>
    <dgm:pt modelId="{4D0DFF81-1AED-4B92-9922-92EF1D3CCD3D}">
      <dgm:prSet phldrT="[Text]" custT="1"/>
      <dgm:spPr/>
      <dgm:t>
        <a:bodyPr/>
        <a:lstStyle/>
        <a:p>
          <a:r>
            <a:rPr lang="en-US" sz="1000" b="1" dirty="0" smtClean="0">
              <a:latin typeface="+mn-lt"/>
            </a:rPr>
            <a:t>Senate</a:t>
          </a:r>
          <a:endParaRPr lang="en-US" sz="1000" b="1" dirty="0">
            <a:latin typeface="+mn-lt"/>
          </a:endParaRPr>
        </a:p>
      </dgm:t>
    </dgm:pt>
    <dgm:pt modelId="{44F18F70-072B-45A2-86F6-9FDCB718681B}" type="parTrans" cxnId="{F0C42784-375C-4858-B98C-9C9D42B4D859}">
      <dgm:prSet/>
      <dgm:spPr/>
      <dgm:t>
        <a:bodyPr/>
        <a:lstStyle/>
        <a:p>
          <a:endParaRPr lang="en-US" sz="1000">
            <a:latin typeface="+mn-lt"/>
          </a:endParaRPr>
        </a:p>
      </dgm:t>
    </dgm:pt>
    <dgm:pt modelId="{A83B5F50-498F-4491-A2E2-DAF14DF792A0}" type="sibTrans" cxnId="{F0C42784-375C-4858-B98C-9C9D42B4D859}">
      <dgm:prSet/>
      <dgm:spPr/>
      <dgm:t>
        <a:bodyPr/>
        <a:lstStyle/>
        <a:p>
          <a:endParaRPr lang="en-US" sz="1000">
            <a:latin typeface="+mn-lt"/>
          </a:endParaRPr>
        </a:p>
      </dgm:t>
    </dgm:pt>
    <dgm:pt modelId="{F3C29D13-7A58-40F9-B6D1-B4E499E6E66B}">
      <dgm:prSet phldrT="[Text]" custT="1"/>
      <dgm:spPr/>
      <dgm:t>
        <a:bodyPr/>
        <a:lstStyle/>
        <a:p>
          <a:r>
            <a:rPr lang="en-US" sz="1000" b="1" dirty="0" smtClean="0">
              <a:latin typeface="+mn-lt"/>
            </a:rPr>
            <a:t>SASC</a:t>
          </a:r>
          <a:endParaRPr lang="en-US" sz="1000" b="1" dirty="0">
            <a:latin typeface="+mn-lt"/>
          </a:endParaRPr>
        </a:p>
      </dgm:t>
    </dgm:pt>
    <dgm:pt modelId="{B25087DE-DB85-4C20-96D4-F7B83032D62E}" type="parTrans" cxnId="{B942AAE8-8357-49D7-AD98-8A476F05B123}">
      <dgm:prSet/>
      <dgm:spPr/>
      <dgm:t>
        <a:bodyPr/>
        <a:lstStyle/>
        <a:p>
          <a:endParaRPr lang="en-US" sz="1000">
            <a:latin typeface="+mn-lt"/>
          </a:endParaRPr>
        </a:p>
      </dgm:t>
    </dgm:pt>
    <dgm:pt modelId="{89679815-67D7-4512-8C74-72893E461D0E}" type="sibTrans" cxnId="{B942AAE8-8357-49D7-AD98-8A476F05B123}">
      <dgm:prSet/>
      <dgm:spPr/>
      <dgm:t>
        <a:bodyPr/>
        <a:lstStyle/>
        <a:p>
          <a:endParaRPr lang="en-US" sz="1000">
            <a:latin typeface="+mn-lt"/>
          </a:endParaRPr>
        </a:p>
      </dgm:t>
    </dgm:pt>
    <dgm:pt modelId="{0D13F6C8-CAB7-4C6E-A0B5-ABA15F9BCC7B}">
      <dgm:prSet phldrT="[Text]" custT="1"/>
      <dgm:spPr/>
      <dgm:t>
        <a:bodyPr/>
        <a:lstStyle/>
        <a:p>
          <a:r>
            <a:rPr lang="en-US" sz="1000" b="1" dirty="0" smtClean="0">
              <a:latin typeface="+mn-lt"/>
            </a:rPr>
            <a:t>SAC</a:t>
          </a:r>
          <a:endParaRPr lang="en-US" sz="1000" b="1" dirty="0">
            <a:latin typeface="+mn-lt"/>
          </a:endParaRPr>
        </a:p>
      </dgm:t>
    </dgm:pt>
    <dgm:pt modelId="{02F4166F-AE99-4386-B8B4-A8D40D007A05}" type="parTrans" cxnId="{3080071F-F791-4174-96ED-6C0421213E72}">
      <dgm:prSet/>
      <dgm:spPr/>
      <dgm:t>
        <a:bodyPr/>
        <a:lstStyle/>
        <a:p>
          <a:endParaRPr lang="en-US" sz="1000">
            <a:latin typeface="+mn-lt"/>
          </a:endParaRPr>
        </a:p>
      </dgm:t>
    </dgm:pt>
    <dgm:pt modelId="{582FAEB0-4FA4-4F24-85BC-67524088FFDE}" type="sibTrans" cxnId="{3080071F-F791-4174-96ED-6C0421213E72}">
      <dgm:prSet/>
      <dgm:spPr/>
      <dgm:t>
        <a:bodyPr/>
        <a:lstStyle/>
        <a:p>
          <a:endParaRPr lang="en-US" sz="1000">
            <a:latin typeface="+mn-lt"/>
          </a:endParaRPr>
        </a:p>
      </dgm:t>
    </dgm:pt>
    <dgm:pt modelId="{7CCCB482-F7AE-4BDE-AF17-A8C35368A753}">
      <dgm:prSet phldrT="[Text]" custT="1"/>
      <dgm:spPr/>
      <dgm:t>
        <a:bodyPr/>
        <a:lstStyle/>
        <a:p>
          <a:r>
            <a:rPr lang="en-US" sz="1000" b="1" dirty="0" smtClean="0">
              <a:latin typeface="+mn-lt"/>
            </a:rPr>
            <a:t>House</a:t>
          </a:r>
          <a:endParaRPr lang="en-US" sz="1000" b="1" dirty="0">
            <a:latin typeface="+mn-lt"/>
          </a:endParaRPr>
        </a:p>
      </dgm:t>
    </dgm:pt>
    <dgm:pt modelId="{5CB964CC-33ED-4046-A7EF-421535D9D0EE}" type="parTrans" cxnId="{5D1B15DB-4186-450A-B2F4-C2FD77893635}">
      <dgm:prSet/>
      <dgm:spPr/>
      <dgm:t>
        <a:bodyPr/>
        <a:lstStyle/>
        <a:p>
          <a:endParaRPr lang="en-US" sz="1000">
            <a:latin typeface="+mn-lt"/>
          </a:endParaRPr>
        </a:p>
      </dgm:t>
    </dgm:pt>
    <dgm:pt modelId="{BBA2E565-CF61-4549-85BE-C3B3DEEC981B}" type="sibTrans" cxnId="{5D1B15DB-4186-450A-B2F4-C2FD77893635}">
      <dgm:prSet/>
      <dgm:spPr/>
      <dgm:t>
        <a:bodyPr/>
        <a:lstStyle/>
        <a:p>
          <a:endParaRPr lang="en-US" sz="1000">
            <a:latin typeface="+mn-lt"/>
          </a:endParaRPr>
        </a:p>
      </dgm:t>
    </dgm:pt>
    <dgm:pt modelId="{81B02992-055E-4AED-A41C-A23ECDE10F67}">
      <dgm:prSet phldrT="[Text]" custT="1"/>
      <dgm:spPr/>
      <dgm:t>
        <a:bodyPr/>
        <a:lstStyle/>
        <a:p>
          <a:r>
            <a:rPr lang="en-US" sz="1000" b="1" dirty="0" smtClean="0">
              <a:latin typeface="+mn-lt"/>
            </a:rPr>
            <a:t>Standing Committees (14)</a:t>
          </a:r>
          <a:endParaRPr lang="en-US" sz="1000" b="1" dirty="0">
            <a:latin typeface="+mn-lt"/>
          </a:endParaRPr>
        </a:p>
      </dgm:t>
    </dgm:pt>
    <dgm:pt modelId="{20C674B5-2150-4992-91EE-E767EF262C25}" type="parTrans" cxnId="{9312ABF1-2B8F-41EB-8439-6883CE2206FF}">
      <dgm:prSet/>
      <dgm:spPr/>
      <dgm:t>
        <a:bodyPr/>
        <a:lstStyle/>
        <a:p>
          <a:endParaRPr lang="en-US" sz="1000">
            <a:latin typeface="+mn-lt"/>
          </a:endParaRPr>
        </a:p>
      </dgm:t>
    </dgm:pt>
    <dgm:pt modelId="{45BD374B-5603-4270-94DC-24A7595C850F}" type="sibTrans" cxnId="{9312ABF1-2B8F-41EB-8439-6883CE2206FF}">
      <dgm:prSet/>
      <dgm:spPr/>
      <dgm:t>
        <a:bodyPr/>
        <a:lstStyle/>
        <a:p>
          <a:endParaRPr lang="en-US" sz="1000">
            <a:latin typeface="+mn-lt"/>
          </a:endParaRPr>
        </a:p>
      </dgm:t>
    </dgm:pt>
    <dgm:pt modelId="{A87BB040-57F0-44F7-8E20-5D62A1D2E749}">
      <dgm:prSet phldrT="[Text]" custT="1"/>
      <dgm:spPr/>
      <dgm:t>
        <a:bodyPr/>
        <a:lstStyle/>
        <a:p>
          <a:r>
            <a:rPr lang="en-US" sz="1000" b="1" dirty="0" smtClean="0">
              <a:latin typeface="+mn-lt"/>
            </a:rPr>
            <a:t>Special/Select Committees (5)</a:t>
          </a:r>
          <a:endParaRPr lang="en-US" sz="1000" b="1" dirty="0">
            <a:latin typeface="+mn-lt"/>
          </a:endParaRPr>
        </a:p>
      </dgm:t>
    </dgm:pt>
    <dgm:pt modelId="{3662C562-D6DD-4CA2-B369-7CF03BEB756F}" type="parTrans" cxnId="{3E12A985-4EFA-41E4-94A0-134926D38DCE}">
      <dgm:prSet/>
      <dgm:spPr/>
      <dgm:t>
        <a:bodyPr/>
        <a:lstStyle/>
        <a:p>
          <a:endParaRPr lang="en-US" sz="1000">
            <a:latin typeface="+mn-lt"/>
          </a:endParaRPr>
        </a:p>
      </dgm:t>
    </dgm:pt>
    <dgm:pt modelId="{40101467-4CE1-4A5C-8C7B-4FFE2E073E73}" type="sibTrans" cxnId="{3E12A985-4EFA-41E4-94A0-134926D38DCE}">
      <dgm:prSet/>
      <dgm:spPr/>
      <dgm:t>
        <a:bodyPr/>
        <a:lstStyle/>
        <a:p>
          <a:endParaRPr lang="en-US" sz="1000">
            <a:latin typeface="+mn-lt"/>
          </a:endParaRPr>
        </a:p>
      </dgm:t>
    </dgm:pt>
    <dgm:pt modelId="{E479E466-E7A6-48DE-9208-559334745D9C}">
      <dgm:prSet phldrT="[Text]" custT="1"/>
      <dgm:spPr/>
      <dgm:t>
        <a:bodyPr/>
        <a:lstStyle/>
        <a:p>
          <a:r>
            <a:rPr lang="en-US" sz="1000" b="1" dirty="0" smtClean="0">
              <a:latin typeface="+mn-lt"/>
            </a:rPr>
            <a:t>SAC-D</a:t>
          </a:r>
          <a:endParaRPr lang="en-US" sz="1000" b="1" dirty="0">
            <a:latin typeface="+mn-lt"/>
          </a:endParaRPr>
        </a:p>
      </dgm:t>
    </dgm:pt>
    <dgm:pt modelId="{A0FFB35D-4A97-4520-B047-0B57E13DCE37}" type="parTrans" cxnId="{329E137C-A530-4D14-B79F-50D3FB18618F}">
      <dgm:prSet/>
      <dgm:spPr/>
      <dgm:t>
        <a:bodyPr/>
        <a:lstStyle/>
        <a:p>
          <a:endParaRPr lang="en-US" sz="1000">
            <a:latin typeface="+mn-lt"/>
          </a:endParaRPr>
        </a:p>
      </dgm:t>
    </dgm:pt>
    <dgm:pt modelId="{FB05F353-D714-4B2D-8F5D-5D5E8B2EFF6A}" type="sibTrans" cxnId="{329E137C-A530-4D14-B79F-50D3FB18618F}">
      <dgm:prSet/>
      <dgm:spPr/>
      <dgm:t>
        <a:bodyPr/>
        <a:lstStyle/>
        <a:p>
          <a:endParaRPr lang="en-US" sz="1000">
            <a:latin typeface="+mn-lt"/>
          </a:endParaRPr>
        </a:p>
      </dgm:t>
    </dgm:pt>
    <dgm:pt modelId="{5738273E-8114-4691-B5E0-7092332139E4}">
      <dgm:prSet phldrT="[Text]" custT="1"/>
      <dgm:spPr/>
      <dgm:t>
        <a:bodyPr/>
        <a:lstStyle/>
        <a:p>
          <a:r>
            <a:rPr lang="en-US" sz="1000" b="1" dirty="0" smtClean="0">
              <a:latin typeface="+mn-lt"/>
            </a:rPr>
            <a:t>SAC-M</a:t>
          </a:r>
          <a:endParaRPr lang="en-US" sz="1000" b="1" dirty="0">
            <a:latin typeface="+mn-lt"/>
          </a:endParaRPr>
        </a:p>
      </dgm:t>
    </dgm:pt>
    <dgm:pt modelId="{1196F60B-0EB7-4E0B-BC03-AB1EF14F0E98}" type="parTrans" cxnId="{0E391A56-457E-4517-8096-0CA6E762A786}">
      <dgm:prSet/>
      <dgm:spPr/>
      <dgm:t>
        <a:bodyPr/>
        <a:lstStyle/>
        <a:p>
          <a:endParaRPr lang="en-US" sz="1000">
            <a:latin typeface="+mn-lt"/>
          </a:endParaRPr>
        </a:p>
      </dgm:t>
    </dgm:pt>
    <dgm:pt modelId="{21C4DD05-5435-434D-8414-B9D30A35A490}" type="sibTrans" cxnId="{0E391A56-457E-4517-8096-0CA6E762A786}">
      <dgm:prSet/>
      <dgm:spPr/>
      <dgm:t>
        <a:bodyPr/>
        <a:lstStyle/>
        <a:p>
          <a:endParaRPr lang="en-US" sz="1000">
            <a:latin typeface="+mn-lt"/>
          </a:endParaRPr>
        </a:p>
      </dgm:t>
    </dgm:pt>
    <dgm:pt modelId="{EB5EA4AA-7A90-4548-9C94-36ED57227C6D}">
      <dgm:prSet phldrT="[Text]" custT="1"/>
      <dgm:spPr/>
      <dgm:t>
        <a:bodyPr/>
        <a:lstStyle/>
        <a:p>
          <a:r>
            <a:rPr lang="en-US" sz="1000" b="1" dirty="0" smtClean="0">
              <a:latin typeface="+mn-lt"/>
            </a:rPr>
            <a:t>Other Subcommittees (10)</a:t>
          </a:r>
          <a:endParaRPr lang="en-US" sz="1000" b="1" dirty="0">
            <a:latin typeface="+mn-lt"/>
          </a:endParaRPr>
        </a:p>
      </dgm:t>
    </dgm:pt>
    <dgm:pt modelId="{4DA78455-F9FE-49E9-9817-55D884721AFF}" type="parTrans" cxnId="{27E3926C-3AB4-4945-ACB1-A7CFB1DDAD5A}">
      <dgm:prSet/>
      <dgm:spPr/>
      <dgm:t>
        <a:bodyPr/>
        <a:lstStyle/>
        <a:p>
          <a:endParaRPr lang="en-US" sz="1000">
            <a:latin typeface="+mn-lt"/>
          </a:endParaRPr>
        </a:p>
      </dgm:t>
    </dgm:pt>
    <dgm:pt modelId="{A2E08B76-6C4A-4DDC-9F8E-2EA1EC735E24}" type="sibTrans" cxnId="{27E3926C-3AB4-4945-ACB1-A7CFB1DDAD5A}">
      <dgm:prSet/>
      <dgm:spPr/>
      <dgm:t>
        <a:bodyPr/>
        <a:lstStyle/>
        <a:p>
          <a:endParaRPr lang="en-US" sz="1000">
            <a:latin typeface="+mn-lt"/>
          </a:endParaRPr>
        </a:p>
      </dgm:t>
    </dgm:pt>
    <dgm:pt modelId="{AF736316-151A-470D-AB76-2810D2A08EB7}">
      <dgm:prSet phldrT="[Text]" custT="1"/>
      <dgm:spPr/>
      <dgm:t>
        <a:bodyPr/>
        <a:lstStyle/>
        <a:p>
          <a:r>
            <a:rPr lang="en-US" sz="1000" b="1" dirty="0" smtClean="0">
              <a:latin typeface="+mn-lt"/>
            </a:rPr>
            <a:t>HAC</a:t>
          </a:r>
          <a:endParaRPr lang="en-US" sz="1000" b="1" dirty="0">
            <a:latin typeface="+mn-lt"/>
          </a:endParaRPr>
        </a:p>
      </dgm:t>
    </dgm:pt>
    <dgm:pt modelId="{722BE448-61B2-4EEC-BB54-6D82041D5124}" type="parTrans" cxnId="{2EC8837F-A084-467B-B6BF-EAEB039C69DA}">
      <dgm:prSet/>
      <dgm:spPr/>
      <dgm:t>
        <a:bodyPr/>
        <a:lstStyle/>
        <a:p>
          <a:endParaRPr lang="en-US" sz="1000">
            <a:latin typeface="+mn-lt"/>
          </a:endParaRPr>
        </a:p>
      </dgm:t>
    </dgm:pt>
    <dgm:pt modelId="{0A3F795A-A984-47E0-9C15-4C05AD7ED36A}" type="sibTrans" cxnId="{2EC8837F-A084-467B-B6BF-EAEB039C69DA}">
      <dgm:prSet/>
      <dgm:spPr/>
      <dgm:t>
        <a:bodyPr/>
        <a:lstStyle/>
        <a:p>
          <a:endParaRPr lang="en-US" sz="1000">
            <a:latin typeface="+mn-lt"/>
          </a:endParaRPr>
        </a:p>
      </dgm:t>
    </dgm:pt>
    <dgm:pt modelId="{0427A138-83D8-4B81-96A4-69F17758EF79}">
      <dgm:prSet phldrT="[Text]" custT="1"/>
      <dgm:spPr/>
      <dgm:t>
        <a:bodyPr/>
        <a:lstStyle/>
        <a:p>
          <a:r>
            <a:rPr lang="en-US" sz="1000" b="1" dirty="0" smtClean="0">
              <a:latin typeface="+mn-lt"/>
            </a:rPr>
            <a:t>Standing Committees (19)</a:t>
          </a:r>
          <a:endParaRPr lang="en-US" sz="1000" b="1" dirty="0">
            <a:latin typeface="+mn-lt"/>
          </a:endParaRPr>
        </a:p>
      </dgm:t>
    </dgm:pt>
    <dgm:pt modelId="{976B8D5E-C3CF-4F2B-B02B-03069808CBF3}" type="parTrans" cxnId="{D9DBB988-D58F-4CA5-9B2D-548DE9A7CE7A}">
      <dgm:prSet/>
      <dgm:spPr/>
      <dgm:t>
        <a:bodyPr/>
        <a:lstStyle/>
        <a:p>
          <a:endParaRPr lang="en-US" sz="1000">
            <a:latin typeface="+mn-lt"/>
          </a:endParaRPr>
        </a:p>
      </dgm:t>
    </dgm:pt>
    <dgm:pt modelId="{04040F3F-59D6-4543-AC46-9E62D6275A2C}" type="sibTrans" cxnId="{D9DBB988-D58F-4CA5-9B2D-548DE9A7CE7A}">
      <dgm:prSet/>
      <dgm:spPr/>
      <dgm:t>
        <a:bodyPr/>
        <a:lstStyle/>
        <a:p>
          <a:endParaRPr lang="en-US" sz="1000">
            <a:latin typeface="+mn-lt"/>
          </a:endParaRPr>
        </a:p>
      </dgm:t>
    </dgm:pt>
    <dgm:pt modelId="{2358822D-44F1-45D1-BCE1-0CC22EEC0E5E}">
      <dgm:prSet phldrT="[Text]" custT="1"/>
      <dgm:spPr/>
      <dgm:t>
        <a:bodyPr/>
        <a:lstStyle/>
        <a:p>
          <a:r>
            <a:rPr lang="en-US" sz="1000" b="1" dirty="0" smtClean="0">
              <a:latin typeface="+mn-lt"/>
            </a:rPr>
            <a:t>HAC-D</a:t>
          </a:r>
          <a:endParaRPr lang="en-US" sz="1000" b="1" dirty="0">
            <a:latin typeface="+mn-lt"/>
          </a:endParaRPr>
        </a:p>
      </dgm:t>
    </dgm:pt>
    <dgm:pt modelId="{0FBB67DD-7767-4E1B-8BA4-AF2163A45729}" type="parTrans" cxnId="{9C167DD6-7AF0-4FCC-BE27-A6D309953111}">
      <dgm:prSet/>
      <dgm:spPr/>
      <dgm:t>
        <a:bodyPr/>
        <a:lstStyle/>
        <a:p>
          <a:endParaRPr lang="en-US" sz="1000">
            <a:latin typeface="+mn-lt"/>
          </a:endParaRPr>
        </a:p>
      </dgm:t>
    </dgm:pt>
    <dgm:pt modelId="{869FBAE9-E027-47F4-876B-C1AD1F1D45DC}" type="sibTrans" cxnId="{9C167DD6-7AF0-4FCC-BE27-A6D309953111}">
      <dgm:prSet/>
      <dgm:spPr/>
      <dgm:t>
        <a:bodyPr/>
        <a:lstStyle/>
        <a:p>
          <a:endParaRPr lang="en-US" sz="1000">
            <a:latin typeface="+mn-lt"/>
          </a:endParaRPr>
        </a:p>
      </dgm:t>
    </dgm:pt>
    <dgm:pt modelId="{52380AD2-7A51-456D-AAF2-4A536EC8C3FF}">
      <dgm:prSet phldrT="[Text]" custT="1"/>
      <dgm:spPr/>
      <dgm:t>
        <a:bodyPr/>
        <a:lstStyle/>
        <a:p>
          <a:r>
            <a:rPr lang="en-US" sz="1000" b="1" dirty="0" smtClean="0">
              <a:latin typeface="+mn-lt"/>
            </a:rPr>
            <a:t>HAC-M</a:t>
          </a:r>
          <a:endParaRPr lang="en-US" sz="1000" b="1" dirty="0">
            <a:latin typeface="+mn-lt"/>
          </a:endParaRPr>
        </a:p>
      </dgm:t>
    </dgm:pt>
    <dgm:pt modelId="{6E94F2AB-3D5E-4AC4-9173-5F313607A34E}" type="parTrans" cxnId="{14A53251-7A76-4EB5-8021-778D1C026B6F}">
      <dgm:prSet/>
      <dgm:spPr/>
      <dgm:t>
        <a:bodyPr/>
        <a:lstStyle/>
        <a:p>
          <a:endParaRPr lang="en-US" sz="1000">
            <a:latin typeface="+mn-lt"/>
          </a:endParaRPr>
        </a:p>
      </dgm:t>
    </dgm:pt>
    <dgm:pt modelId="{49FE4B9A-DED0-4A6E-9D82-5E385EB527A5}" type="sibTrans" cxnId="{14A53251-7A76-4EB5-8021-778D1C026B6F}">
      <dgm:prSet/>
      <dgm:spPr/>
      <dgm:t>
        <a:bodyPr/>
        <a:lstStyle/>
        <a:p>
          <a:endParaRPr lang="en-US" sz="1000">
            <a:latin typeface="+mn-lt"/>
          </a:endParaRPr>
        </a:p>
      </dgm:t>
    </dgm:pt>
    <dgm:pt modelId="{362F3181-DDAA-4B56-9C62-BC517AE0242C}">
      <dgm:prSet phldrT="[Text]" custT="1"/>
      <dgm:spPr/>
      <dgm:t>
        <a:bodyPr/>
        <a:lstStyle/>
        <a:p>
          <a:r>
            <a:rPr lang="en-US" sz="1000" b="1" dirty="0" smtClean="0">
              <a:latin typeface="+mn-lt"/>
            </a:rPr>
            <a:t>Other Subcommittees</a:t>
          </a:r>
        </a:p>
        <a:p>
          <a:r>
            <a:rPr lang="en-US" sz="1000" b="1" dirty="0" smtClean="0">
              <a:latin typeface="+mn-lt"/>
            </a:rPr>
            <a:t> (10)</a:t>
          </a:r>
          <a:endParaRPr lang="en-US" sz="1000" b="1" dirty="0">
            <a:latin typeface="+mn-lt"/>
          </a:endParaRPr>
        </a:p>
      </dgm:t>
    </dgm:pt>
    <dgm:pt modelId="{DCBFEFA2-3CF3-462A-BA9E-8CD011A2EA63}" type="parTrans" cxnId="{7C652F25-265B-44D5-BD6B-650E2239ECBD}">
      <dgm:prSet/>
      <dgm:spPr/>
      <dgm:t>
        <a:bodyPr/>
        <a:lstStyle/>
        <a:p>
          <a:endParaRPr lang="en-US" sz="1000">
            <a:latin typeface="+mn-lt"/>
          </a:endParaRPr>
        </a:p>
      </dgm:t>
    </dgm:pt>
    <dgm:pt modelId="{D53457B7-EDB7-4B21-B879-7926526F6968}" type="sibTrans" cxnId="{7C652F25-265B-44D5-BD6B-650E2239ECBD}">
      <dgm:prSet/>
      <dgm:spPr/>
      <dgm:t>
        <a:bodyPr/>
        <a:lstStyle/>
        <a:p>
          <a:endParaRPr lang="en-US" sz="1000">
            <a:latin typeface="+mn-lt"/>
          </a:endParaRPr>
        </a:p>
      </dgm:t>
    </dgm:pt>
    <dgm:pt modelId="{CA39CEC4-FE51-4429-A154-C95540AC1C4C}">
      <dgm:prSet phldrT="[Text]" custT="1"/>
      <dgm:spPr/>
      <dgm:t>
        <a:bodyPr/>
        <a:lstStyle/>
        <a:p>
          <a:r>
            <a:rPr lang="en-US" sz="1000" b="1" dirty="0" smtClean="0">
              <a:latin typeface="+mn-lt"/>
            </a:rPr>
            <a:t>HASC</a:t>
          </a:r>
          <a:endParaRPr lang="en-US" sz="1000" b="1" dirty="0">
            <a:latin typeface="+mn-lt"/>
          </a:endParaRPr>
        </a:p>
      </dgm:t>
    </dgm:pt>
    <dgm:pt modelId="{B8C7C9F1-0606-4F63-9C29-2E0401009533}" type="sibTrans" cxnId="{1BB1D305-2D23-4C44-986F-5D9FC2C8C7A6}">
      <dgm:prSet/>
      <dgm:spPr/>
      <dgm:t>
        <a:bodyPr/>
        <a:lstStyle/>
        <a:p>
          <a:endParaRPr lang="en-US" sz="1000">
            <a:latin typeface="+mn-lt"/>
          </a:endParaRPr>
        </a:p>
      </dgm:t>
    </dgm:pt>
    <dgm:pt modelId="{CC3CE41D-595B-43B8-826A-2E4EB3F701F9}" type="parTrans" cxnId="{1BB1D305-2D23-4C44-986F-5D9FC2C8C7A6}">
      <dgm:prSet/>
      <dgm:spPr/>
      <dgm:t>
        <a:bodyPr/>
        <a:lstStyle/>
        <a:p>
          <a:endParaRPr lang="en-US" sz="1000">
            <a:latin typeface="+mn-lt"/>
          </a:endParaRPr>
        </a:p>
      </dgm:t>
    </dgm:pt>
    <dgm:pt modelId="{72227B48-076D-4E63-9CA6-960F6BDBF322}" type="pres">
      <dgm:prSet presAssocID="{3F16549C-5F47-412F-B06D-891C47079C6A}" presName="hierChild1" presStyleCnt="0">
        <dgm:presLayoutVars>
          <dgm:orgChart val="1"/>
          <dgm:chPref val="1"/>
          <dgm:dir/>
          <dgm:animOne val="branch"/>
          <dgm:animLvl val="lvl"/>
          <dgm:resizeHandles/>
        </dgm:presLayoutVars>
      </dgm:prSet>
      <dgm:spPr/>
      <dgm:t>
        <a:bodyPr/>
        <a:lstStyle/>
        <a:p>
          <a:endParaRPr lang="en-US"/>
        </a:p>
      </dgm:t>
    </dgm:pt>
    <dgm:pt modelId="{11932B16-D424-44AD-BC12-09BFA95908AF}" type="pres">
      <dgm:prSet presAssocID="{5290AD32-3AEE-4B91-88A1-7027D13B41B5}" presName="hierRoot1" presStyleCnt="0">
        <dgm:presLayoutVars>
          <dgm:hierBranch val="init"/>
        </dgm:presLayoutVars>
      </dgm:prSet>
      <dgm:spPr/>
    </dgm:pt>
    <dgm:pt modelId="{33F0EDEE-D43A-406A-AFCA-30E48B2C4DE0}" type="pres">
      <dgm:prSet presAssocID="{5290AD32-3AEE-4B91-88A1-7027D13B41B5}" presName="rootComposite1" presStyleCnt="0"/>
      <dgm:spPr/>
    </dgm:pt>
    <dgm:pt modelId="{D9372008-34B8-466C-A569-D3C21D1F31C6}" type="pres">
      <dgm:prSet presAssocID="{5290AD32-3AEE-4B91-88A1-7027D13B41B5}" presName="rootText1" presStyleLbl="node0" presStyleIdx="0" presStyleCnt="1">
        <dgm:presLayoutVars>
          <dgm:chPref val="3"/>
        </dgm:presLayoutVars>
      </dgm:prSet>
      <dgm:spPr/>
      <dgm:t>
        <a:bodyPr/>
        <a:lstStyle/>
        <a:p>
          <a:endParaRPr lang="en-US"/>
        </a:p>
      </dgm:t>
    </dgm:pt>
    <dgm:pt modelId="{1B16A05F-35A1-4FE4-802B-F970DA748B9A}" type="pres">
      <dgm:prSet presAssocID="{5290AD32-3AEE-4B91-88A1-7027D13B41B5}" presName="rootConnector1" presStyleLbl="node1" presStyleIdx="0" presStyleCnt="0"/>
      <dgm:spPr/>
      <dgm:t>
        <a:bodyPr/>
        <a:lstStyle/>
        <a:p>
          <a:endParaRPr lang="en-US"/>
        </a:p>
      </dgm:t>
    </dgm:pt>
    <dgm:pt modelId="{F74BDD61-DE43-4901-A300-752AEB1BCCF2}" type="pres">
      <dgm:prSet presAssocID="{5290AD32-3AEE-4B91-88A1-7027D13B41B5}" presName="hierChild2" presStyleCnt="0"/>
      <dgm:spPr/>
    </dgm:pt>
    <dgm:pt modelId="{CE814D60-1CE1-4279-B7A9-BCEB552056C0}" type="pres">
      <dgm:prSet presAssocID="{44F18F70-072B-45A2-86F6-9FDCB718681B}" presName="Name37" presStyleLbl="parChTrans1D2" presStyleIdx="0" presStyleCnt="2"/>
      <dgm:spPr/>
      <dgm:t>
        <a:bodyPr/>
        <a:lstStyle/>
        <a:p>
          <a:endParaRPr lang="en-US"/>
        </a:p>
      </dgm:t>
    </dgm:pt>
    <dgm:pt modelId="{B41BED55-D8D0-495B-A74B-2B5810BE0A1D}" type="pres">
      <dgm:prSet presAssocID="{4D0DFF81-1AED-4B92-9922-92EF1D3CCD3D}" presName="hierRoot2" presStyleCnt="0">
        <dgm:presLayoutVars>
          <dgm:hierBranch val="init"/>
        </dgm:presLayoutVars>
      </dgm:prSet>
      <dgm:spPr/>
    </dgm:pt>
    <dgm:pt modelId="{C3E004CB-E0D7-4183-80FC-09385A2B183E}" type="pres">
      <dgm:prSet presAssocID="{4D0DFF81-1AED-4B92-9922-92EF1D3CCD3D}" presName="rootComposite" presStyleCnt="0"/>
      <dgm:spPr/>
    </dgm:pt>
    <dgm:pt modelId="{F6B286D1-8FDC-4C15-BF09-C7ED5CB0FDC5}" type="pres">
      <dgm:prSet presAssocID="{4D0DFF81-1AED-4B92-9922-92EF1D3CCD3D}" presName="rootText" presStyleLbl="node2" presStyleIdx="0" presStyleCnt="2">
        <dgm:presLayoutVars>
          <dgm:chPref val="3"/>
        </dgm:presLayoutVars>
      </dgm:prSet>
      <dgm:spPr/>
      <dgm:t>
        <a:bodyPr/>
        <a:lstStyle/>
        <a:p>
          <a:endParaRPr lang="en-US"/>
        </a:p>
      </dgm:t>
    </dgm:pt>
    <dgm:pt modelId="{AEC7DDE7-9D87-4072-8D57-B7DF48388AF7}" type="pres">
      <dgm:prSet presAssocID="{4D0DFF81-1AED-4B92-9922-92EF1D3CCD3D}" presName="rootConnector" presStyleLbl="node2" presStyleIdx="0" presStyleCnt="2"/>
      <dgm:spPr/>
      <dgm:t>
        <a:bodyPr/>
        <a:lstStyle/>
        <a:p>
          <a:endParaRPr lang="en-US"/>
        </a:p>
      </dgm:t>
    </dgm:pt>
    <dgm:pt modelId="{22AC215F-CD7D-4149-9D5E-6CF56FE639F0}" type="pres">
      <dgm:prSet presAssocID="{4D0DFF81-1AED-4B92-9922-92EF1D3CCD3D}" presName="hierChild4" presStyleCnt="0"/>
      <dgm:spPr/>
    </dgm:pt>
    <dgm:pt modelId="{FC9DA5EB-AC4C-4B19-9285-9BE0BD9B7DD4}" type="pres">
      <dgm:prSet presAssocID="{B25087DE-DB85-4C20-96D4-F7B83032D62E}" presName="Name37" presStyleLbl="parChTrans1D3" presStyleIdx="0" presStyleCnt="7"/>
      <dgm:spPr/>
      <dgm:t>
        <a:bodyPr/>
        <a:lstStyle/>
        <a:p>
          <a:endParaRPr lang="en-US"/>
        </a:p>
      </dgm:t>
    </dgm:pt>
    <dgm:pt modelId="{371BAEC3-748A-4DBB-B469-76B78BA3D0E2}" type="pres">
      <dgm:prSet presAssocID="{F3C29D13-7A58-40F9-B6D1-B4E499E6E66B}" presName="hierRoot2" presStyleCnt="0">
        <dgm:presLayoutVars>
          <dgm:hierBranch val="init"/>
        </dgm:presLayoutVars>
      </dgm:prSet>
      <dgm:spPr/>
    </dgm:pt>
    <dgm:pt modelId="{13DEF728-BEB0-409E-956F-58EBF2ABD6BE}" type="pres">
      <dgm:prSet presAssocID="{F3C29D13-7A58-40F9-B6D1-B4E499E6E66B}" presName="rootComposite" presStyleCnt="0"/>
      <dgm:spPr/>
    </dgm:pt>
    <dgm:pt modelId="{0270E304-E229-4570-808B-2DDD68BE23EA}" type="pres">
      <dgm:prSet presAssocID="{F3C29D13-7A58-40F9-B6D1-B4E499E6E66B}" presName="rootText" presStyleLbl="node3" presStyleIdx="0" presStyleCnt="7">
        <dgm:presLayoutVars>
          <dgm:chPref val="3"/>
        </dgm:presLayoutVars>
      </dgm:prSet>
      <dgm:spPr/>
      <dgm:t>
        <a:bodyPr/>
        <a:lstStyle/>
        <a:p>
          <a:endParaRPr lang="en-US"/>
        </a:p>
      </dgm:t>
    </dgm:pt>
    <dgm:pt modelId="{3189331A-5FD3-4FA4-B4B8-3EDFC7D94976}" type="pres">
      <dgm:prSet presAssocID="{F3C29D13-7A58-40F9-B6D1-B4E499E6E66B}" presName="rootConnector" presStyleLbl="node3" presStyleIdx="0" presStyleCnt="7"/>
      <dgm:spPr/>
      <dgm:t>
        <a:bodyPr/>
        <a:lstStyle/>
        <a:p>
          <a:endParaRPr lang="en-US"/>
        </a:p>
      </dgm:t>
    </dgm:pt>
    <dgm:pt modelId="{EE2B297E-9BAF-4D37-8D4E-B0E24AB0F33C}" type="pres">
      <dgm:prSet presAssocID="{F3C29D13-7A58-40F9-B6D1-B4E499E6E66B}" presName="hierChild4" presStyleCnt="0"/>
      <dgm:spPr/>
    </dgm:pt>
    <dgm:pt modelId="{95502F1D-5830-462C-A794-56574C928751}" type="pres">
      <dgm:prSet presAssocID="{F3C29D13-7A58-40F9-B6D1-B4E499E6E66B}" presName="hierChild5" presStyleCnt="0"/>
      <dgm:spPr/>
    </dgm:pt>
    <dgm:pt modelId="{C06FF087-8017-4A13-9E48-CB9EDEF299C6}" type="pres">
      <dgm:prSet presAssocID="{02F4166F-AE99-4386-B8B4-A8D40D007A05}" presName="Name37" presStyleLbl="parChTrans1D3" presStyleIdx="1" presStyleCnt="7"/>
      <dgm:spPr/>
      <dgm:t>
        <a:bodyPr/>
        <a:lstStyle/>
        <a:p>
          <a:endParaRPr lang="en-US"/>
        </a:p>
      </dgm:t>
    </dgm:pt>
    <dgm:pt modelId="{469BFE8B-948C-4FFE-B1FD-56F0710864B6}" type="pres">
      <dgm:prSet presAssocID="{0D13F6C8-CAB7-4C6E-A0B5-ABA15F9BCC7B}" presName="hierRoot2" presStyleCnt="0">
        <dgm:presLayoutVars>
          <dgm:hierBranch val="init"/>
        </dgm:presLayoutVars>
      </dgm:prSet>
      <dgm:spPr/>
    </dgm:pt>
    <dgm:pt modelId="{331B424B-579D-413F-9968-399366EBF7B6}" type="pres">
      <dgm:prSet presAssocID="{0D13F6C8-CAB7-4C6E-A0B5-ABA15F9BCC7B}" presName="rootComposite" presStyleCnt="0"/>
      <dgm:spPr/>
    </dgm:pt>
    <dgm:pt modelId="{C4EFE590-C899-46B9-931A-B34680C343CE}" type="pres">
      <dgm:prSet presAssocID="{0D13F6C8-CAB7-4C6E-A0B5-ABA15F9BCC7B}" presName="rootText" presStyleLbl="node3" presStyleIdx="1" presStyleCnt="7">
        <dgm:presLayoutVars>
          <dgm:chPref val="3"/>
        </dgm:presLayoutVars>
      </dgm:prSet>
      <dgm:spPr/>
      <dgm:t>
        <a:bodyPr/>
        <a:lstStyle/>
        <a:p>
          <a:endParaRPr lang="en-US"/>
        </a:p>
      </dgm:t>
    </dgm:pt>
    <dgm:pt modelId="{BCC606A5-8161-4682-9368-9DF9A0A0A774}" type="pres">
      <dgm:prSet presAssocID="{0D13F6C8-CAB7-4C6E-A0B5-ABA15F9BCC7B}" presName="rootConnector" presStyleLbl="node3" presStyleIdx="1" presStyleCnt="7"/>
      <dgm:spPr/>
      <dgm:t>
        <a:bodyPr/>
        <a:lstStyle/>
        <a:p>
          <a:endParaRPr lang="en-US"/>
        </a:p>
      </dgm:t>
    </dgm:pt>
    <dgm:pt modelId="{9EEDD4B6-367D-4A24-9C52-6CFC046F995C}" type="pres">
      <dgm:prSet presAssocID="{0D13F6C8-CAB7-4C6E-A0B5-ABA15F9BCC7B}" presName="hierChild4" presStyleCnt="0"/>
      <dgm:spPr/>
    </dgm:pt>
    <dgm:pt modelId="{F345587E-F805-4AA8-B91D-03F046DAF1AE}" type="pres">
      <dgm:prSet presAssocID="{A0FFB35D-4A97-4520-B047-0B57E13DCE37}" presName="Name37" presStyleLbl="parChTrans1D4" presStyleIdx="0" presStyleCnt="6"/>
      <dgm:spPr/>
      <dgm:t>
        <a:bodyPr/>
        <a:lstStyle/>
        <a:p>
          <a:endParaRPr lang="en-US"/>
        </a:p>
      </dgm:t>
    </dgm:pt>
    <dgm:pt modelId="{8C12E372-AB47-4D24-A0A9-9C09CBD3B9D3}" type="pres">
      <dgm:prSet presAssocID="{E479E466-E7A6-48DE-9208-559334745D9C}" presName="hierRoot2" presStyleCnt="0">
        <dgm:presLayoutVars>
          <dgm:hierBranch val="init"/>
        </dgm:presLayoutVars>
      </dgm:prSet>
      <dgm:spPr/>
    </dgm:pt>
    <dgm:pt modelId="{3B5C4E2B-EF20-415B-9241-2BA62F39AE2C}" type="pres">
      <dgm:prSet presAssocID="{E479E466-E7A6-48DE-9208-559334745D9C}" presName="rootComposite" presStyleCnt="0"/>
      <dgm:spPr/>
    </dgm:pt>
    <dgm:pt modelId="{EFD9FB50-ED57-424F-AB49-3147577F6645}" type="pres">
      <dgm:prSet presAssocID="{E479E466-E7A6-48DE-9208-559334745D9C}" presName="rootText" presStyleLbl="node4" presStyleIdx="0" presStyleCnt="6">
        <dgm:presLayoutVars>
          <dgm:chPref val="3"/>
        </dgm:presLayoutVars>
      </dgm:prSet>
      <dgm:spPr/>
      <dgm:t>
        <a:bodyPr/>
        <a:lstStyle/>
        <a:p>
          <a:endParaRPr lang="en-US"/>
        </a:p>
      </dgm:t>
    </dgm:pt>
    <dgm:pt modelId="{131DD259-1AED-450E-8B97-6F1E838A6A90}" type="pres">
      <dgm:prSet presAssocID="{E479E466-E7A6-48DE-9208-559334745D9C}" presName="rootConnector" presStyleLbl="node4" presStyleIdx="0" presStyleCnt="6"/>
      <dgm:spPr/>
      <dgm:t>
        <a:bodyPr/>
        <a:lstStyle/>
        <a:p>
          <a:endParaRPr lang="en-US"/>
        </a:p>
      </dgm:t>
    </dgm:pt>
    <dgm:pt modelId="{F96AB7A7-7091-456E-B866-3905283D6313}" type="pres">
      <dgm:prSet presAssocID="{E479E466-E7A6-48DE-9208-559334745D9C}" presName="hierChild4" presStyleCnt="0"/>
      <dgm:spPr/>
    </dgm:pt>
    <dgm:pt modelId="{6AB4A17A-E77D-4208-8E9F-47F194C807DD}" type="pres">
      <dgm:prSet presAssocID="{E479E466-E7A6-48DE-9208-559334745D9C}" presName="hierChild5" presStyleCnt="0"/>
      <dgm:spPr/>
    </dgm:pt>
    <dgm:pt modelId="{91C2D2AC-724E-48AF-97EB-26074F0D411F}" type="pres">
      <dgm:prSet presAssocID="{1196F60B-0EB7-4E0B-BC03-AB1EF14F0E98}" presName="Name37" presStyleLbl="parChTrans1D4" presStyleIdx="1" presStyleCnt="6"/>
      <dgm:spPr/>
      <dgm:t>
        <a:bodyPr/>
        <a:lstStyle/>
        <a:p>
          <a:endParaRPr lang="en-US"/>
        </a:p>
      </dgm:t>
    </dgm:pt>
    <dgm:pt modelId="{CD92B41A-B96E-4CF5-95F6-BC109E972F2A}" type="pres">
      <dgm:prSet presAssocID="{5738273E-8114-4691-B5E0-7092332139E4}" presName="hierRoot2" presStyleCnt="0">
        <dgm:presLayoutVars>
          <dgm:hierBranch val="init"/>
        </dgm:presLayoutVars>
      </dgm:prSet>
      <dgm:spPr/>
    </dgm:pt>
    <dgm:pt modelId="{7026B1D7-746B-42DC-9D70-85FD6B1EC4F6}" type="pres">
      <dgm:prSet presAssocID="{5738273E-8114-4691-B5E0-7092332139E4}" presName="rootComposite" presStyleCnt="0"/>
      <dgm:spPr/>
    </dgm:pt>
    <dgm:pt modelId="{43D6B627-E409-4064-824B-E65B74EBF91C}" type="pres">
      <dgm:prSet presAssocID="{5738273E-8114-4691-B5E0-7092332139E4}" presName="rootText" presStyleLbl="node4" presStyleIdx="1" presStyleCnt="6">
        <dgm:presLayoutVars>
          <dgm:chPref val="3"/>
        </dgm:presLayoutVars>
      </dgm:prSet>
      <dgm:spPr/>
      <dgm:t>
        <a:bodyPr/>
        <a:lstStyle/>
        <a:p>
          <a:endParaRPr lang="en-US"/>
        </a:p>
      </dgm:t>
    </dgm:pt>
    <dgm:pt modelId="{CE12847A-E66F-4718-8057-0EBB4A881292}" type="pres">
      <dgm:prSet presAssocID="{5738273E-8114-4691-B5E0-7092332139E4}" presName="rootConnector" presStyleLbl="node4" presStyleIdx="1" presStyleCnt="6"/>
      <dgm:spPr/>
      <dgm:t>
        <a:bodyPr/>
        <a:lstStyle/>
        <a:p>
          <a:endParaRPr lang="en-US"/>
        </a:p>
      </dgm:t>
    </dgm:pt>
    <dgm:pt modelId="{E6622D9D-A121-4086-A2DB-CAA038D24B64}" type="pres">
      <dgm:prSet presAssocID="{5738273E-8114-4691-B5E0-7092332139E4}" presName="hierChild4" presStyleCnt="0"/>
      <dgm:spPr/>
    </dgm:pt>
    <dgm:pt modelId="{B58894E1-551F-42BF-BD14-EBDD8F40166A}" type="pres">
      <dgm:prSet presAssocID="{5738273E-8114-4691-B5E0-7092332139E4}" presName="hierChild5" presStyleCnt="0"/>
      <dgm:spPr/>
    </dgm:pt>
    <dgm:pt modelId="{08B94EB0-1D97-454C-8585-8F5F4195735C}" type="pres">
      <dgm:prSet presAssocID="{4DA78455-F9FE-49E9-9817-55D884721AFF}" presName="Name37" presStyleLbl="parChTrans1D4" presStyleIdx="2" presStyleCnt="6"/>
      <dgm:spPr/>
      <dgm:t>
        <a:bodyPr/>
        <a:lstStyle/>
        <a:p>
          <a:endParaRPr lang="en-US"/>
        </a:p>
      </dgm:t>
    </dgm:pt>
    <dgm:pt modelId="{2F11F016-5B59-47E6-9BAE-F00C5DE36A77}" type="pres">
      <dgm:prSet presAssocID="{EB5EA4AA-7A90-4548-9C94-36ED57227C6D}" presName="hierRoot2" presStyleCnt="0">
        <dgm:presLayoutVars>
          <dgm:hierBranch val="init"/>
        </dgm:presLayoutVars>
      </dgm:prSet>
      <dgm:spPr/>
    </dgm:pt>
    <dgm:pt modelId="{72E54944-5D23-4897-ABCA-6E6F19988B5B}" type="pres">
      <dgm:prSet presAssocID="{EB5EA4AA-7A90-4548-9C94-36ED57227C6D}" presName="rootComposite" presStyleCnt="0"/>
      <dgm:spPr/>
    </dgm:pt>
    <dgm:pt modelId="{75A475EE-F388-488C-A97A-40B0A02583A2}" type="pres">
      <dgm:prSet presAssocID="{EB5EA4AA-7A90-4548-9C94-36ED57227C6D}" presName="rootText" presStyleLbl="node4" presStyleIdx="2" presStyleCnt="6">
        <dgm:presLayoutVars>
          <dgm:chPref val="3"/>
        </dgm:presLayoutVars>
      </dgm:prSet>
      <dgm:spPr/>
      <dgm:t>
        <a:bodyPr/>
        <a:lstStyle/>
        <a:p>
          <a:endParaRPr lang="en-US"/>
        </a:p>
      </dgm:t>
    </dgm:pt>
    <dgm:pt modelId="{7937A2CA-F7A0-4BF7-BB7F-C132F7A38BB1}" type="pres">
      <dgm:prSet presAssocID="{EB5EA4AA-7A90-4548-9C94-36ED57227C6D}" presName="rootConnector" presStyleLbl="node4" presStyleIdx="2" presStyleCnt="6"/>
      <dgm:spPr/>
      <dgm:t>
        <a:bodyPr/>
        <a:lstStyle/>
        <a:p>
          <a:endParaRPr lang="en-US"/>
        </a:p>
      </dgm:t>
    </dgm:pt>
    <dgm:pt modelId="{38A0BC7E-982A-4D87-A62D-321A80453E1E}" type="pres">
      <dgm:prSet presAssocID="{EB5EA4AA-7A90-4548-9C94-36ED57227C6D}" presName="hierChild4" presStyleCnt="0"/>
      <dgm:spPr/>
    </dgm:pt>
    <dgm:pt modelId="{43421A39-5587-4BFD-9BDC-05917EBC3457}" type="pres">
      <dgm:prSet presAssocID="{EB5EA4AA-7A90-4548-9C94-36ED57227C6D}" presName="hierChild5" presStyleCnt="0"/>
      <dgm:spPr/>
    </dgm:pt>
    <dgm:pt modelId="{D92AFD8E-494A-4151-A609-DB981A5F9F5A}" type="pres">
      <dgm:prSet presAssocID="{0D13F6C8-CAB7-4C6E-A0B5-ABA15F9BCC7B}" presName="hierChild5" presStyleCnt="0"/>
      <dgm:spPr/>
    </dgm:pt>
    <dgm:pt modelId="{EAD52603-12D1-4C61-AB4E-772D8318B36A}" type="pres">
      <dgm:prSet presAssocID="{20C674B5-2150-4992-91EE-E767EF262C25}" presName="Name37" presStyleLbl="parChTrans1D3" presStyleIdx="2" presStyleCnt="7"/>
      <dgm:spPr/>
      <dgm:t>
        <a:bodyPr/>
        <a:lstStyle/>
        <a:p>
          <a:endParaRPr lang="en-US"/>
        </a:p>
      </dgm:t>
    </dgm:pt>
    <dgm:pt modelId="{9405EB31-6F35-4B65-84DD-45CE7468ED0B}" type="pres">
      <dgm:prSet presAssocID="{81B02992-055E-4AED-A41C-A23ECDE10F67}" presName="hierRoot2" presStyleCnt="0">
        <dgm:presLayoutVars>
          <dgm:hierBranch val="init"/>
        </dgm:presLayoutVars>
      </dgm:prSet>
      <dgm:spPr/>
    </dgm:pt>
    <dgm:pt modelId="{4C6DDB86-9A96-4351-A2D2-461617EBDACC}" type="pres">
      <dgm:prSet presAssocID="{81B02992-055E-4AED-A41C-A23ECDE10F67}" presName="rootComposite" presStyleCnt="0"/>
      <dgm:spPr/>
    </dgm:pt>
    <dgm:pt modelId="{5CDF12EA-F118-4503-ADEB-59DA2F83510B}" type="pres">
      <dgm:prSet presAssocID="{81B02992-055E-4AED-A41C-A23ECDE10F67}" presName="rootText" presStyleLbl="node3" presStyleIdx="2" presStyleCnt="7">
        <dgm:presLayoutVars>
          <dgm:chPref val="3"/>
        </dgm:presLayoutVars>
      </dgm:prSet>
      <dgm:spPr/>
      <dgm:t>
        <a:bodyPr/>
        <a:lstStyle/>
        <a:p>
          <a:endParaRPr lang="en-US"/>
        </a:p>
      </dgm:t>
    </dgm:pt>
    <dgm:pt modelId="{D54C0F53-C147-4E8F-BF0A-0D83C3497545}" type="pres">
      <dgm:prSet presAssocID="{81B02992-055E-4AED-A41C-A23ECDE10F67}" presName="rootConnector" presStyleLbl="node3" presStyleIdx="2" presStyleCnt="7"/>
      <dgm:spPr/>
      <dgm:t>
        <a:bodyPr/>
        <a:lstStyle/>
        <a:p>
          <a:endParaRPr lang="en-US"/>
        </a:p>
      </dgm:t>
    </dgm:pt>
    <dgm:pt modelId="{FEB020E5-F1AD-41DD-B937-9BCE84F6EC66}" type="pres">
      <dgm:prSet presAssocID="{81B02992-055E-4AED-A41C-A23ECDE10F67}" presName="hierChild4" presStyleCnt="0"/>
      <dgm:spPr/>
    </dgm:pt>
    <dgm:pt modelId="{E6FC5F03-12A6-4C0E-BBBC-05496BDE5B02}" type="pres">
      <dgm:prSet presAssocID="{81B02992-055E-4AED-A41C-A23ECDE10F67}" presName="hierChild5" presStyleCnt="0"/>
      <dgm:spPr/>
    </dgm:pt>
    <dgm:pt modelId="{BDF0B699-B034-4B20-B404-7EEC6915CA3E}" type="pres">
      <dgm:prSet presAssocID="{3662C562-D6DD-4CA2-B369-7CF03BEB756F}" presName="Name37" presStyleLbl="parChTrans1D3" presStyleIdx="3" presStyleCnt="7"/>
      <dgm:spPr/>
      <dgm:t>
        <a:bodyPr/>
        <a:lstStyle/>
        <a:p>
          <a:endParaRPr lang="en-US"/>
        </a:p>
      </dgm:t>
    </dgm:pt>
    <dgm:pt modelId="{BF601300-AB59-41F0-BECA-7F0F616D0C7C}" type="pres">
      <dgm:prSet presAssocID="{A87BB040-57F0-44F7-8E20-5D62A1D2E749}" presName="hierRoot2" presStyleCnt="0">
        <dgm:presLayoutVars>
          <dgm:hierBranch val="init"/>
        </dgm:presLayoutVars>
      </dgm:prSet>
      <dgm:spPr/>
    </dgm:pt>
    <dgm:pt modelId="{F93CEDBD-DB3A-49CA-9B9C-D0EA80D82DAF}" type="pres">
      <dgm:prSet presAssocID="{A87BB040-57F0-44F7-8E20-5D62A1D2E749}" presName="rootComposite" presStyleCnt="0"/>
      <dgm:spPr/>
    </dgm:pt>
    <dgm:pt modelId="{9E59EFD4-CA1A-4390-9513-3A42166DEE00}" type="pres">
      <dgm:prSet presAssocID="{A87BB040-57F0-44F7-8E20-5D62A1D2E749}" presName="rootText" presStyleLbl="node3" presStyleIdx="3" presStyleCnt="7">
        <dgm:presLayoutVars>
          <dgm:chPref val="3"/>
        </dgm:presLayoutVars>
      </dgm:prSet>
      <dgm:spPr/>
      <dgm:t>
        <a:bodyPr/>
        <a:lstStyle/>
        <a:p>
          <a:endParaRPr lang="en-US"/>
        </a:p>
      </dgm:t>
    </dgm:pt>
    <dgm:pt modelId="{816DE55E-C657-496E-807B-FA3878A5B71C}" type="pres">
      <dgm:prSet presAssocID="{A87BB040-57F0-44F7-8E20-5D62A1D2E749}" presName="rootConnector" presStyleLbl="node3" presStyleIdx="3" presStyleCnt="7"/>
      <dgm:spPr/>
      <dgm:t>
        <a:bodyPr/>
        <a:lstStyle/>
        <a:p>
          <a:endParaRPr lang="en-US"/>
        </a:p>
      </dgm:t>
    </dgm:pt>
    <dgm:pt modelId="{D914FEE8-F4E1-4065-A025-2A1B8DB9B05C}" type="pres">
      <dgm:prSet presAssocID="{A87BB040-57F0-44F7-8E20-5D62A1D2E749}" presName="hierChild4" presStyleCnt="0"/>
      <dgm:spPr/>
    </dgm:pt>
    <dgm:pt modelId="{283148A3-0AA1-4F96-A307-3009A7E2E184}" type="pres">
      <dgm:prSet presAssocID="{A87BB040-57F0-44F7-8E20-5D62A1D2E749}" presName="hierChild5" presStyleCnt="0"/>
      <dgm:spPr/>
    </dgm:pt>
    <dgm:pt modelId="{77ADEE6D-0757-4782-95D8-CD69C82DD4BD}" type="pres">
      <dgm:prSet presAssocID="{4D0DFF81-1AED-4B92-9922-92EF1D3CCD3D}" presName="hierChild5" presStyleCnt="0"/>
      <dgm:spPr/>
    </dgm:pt>
    <dgm:pt modelId="{8AD4CDFB-F2FC-42C6-83FD-91656562E1BF}" type="pres">
      <dgm:prSet presAssocID="{5CB964CC-33ED-4046-A7EF-421535D9D0EE}" presName="Name37" presStyleLbl="parChTrans1D2" presStyleIdx="1" presStyleCnt="2"/>
      <dgm:spPr/>
      <dgm:t>
        <a:bodyPr/>
        <a:lstStyle/>
        <a:p>
          <a:endParaRPr lang="en-US"/>
        </a:p>
      </dgm:t>
    </dgm:pt>
    <dgm:pt modelId="{13758741-40DF-49D3-B41C-62D3B8F5B8E0}" type="pres">
      <dgm:prSet presAssocID="{7CCCB482-F7AE-4BDE-AF17-A8C35368A753}" presName="hierRoot2" presStyleCnt="0">
        <dgm:presLayoutVars>
          <dgm:hierBranch val="init"/>
        </dgm:presLayoutVars>
      </dgm:prSet>
      <dgm:spPr/>
    </dgm:pt>
    <dgm:pt modelId="{0BDACC01-DD4F-4A96-B107-712A36FD2226}" type="pres">
      <dgm:prSet presAssocID="{7CCCB482-F7AE-4BDE-AF17-A8C35368A753}" presName="rootComposite" presStyleCnt="0"/>
      <dgm:spPr/>
    </dgm:pt>
    <dgm:pt modelId="{C17F9430-BEFB-4B8D-A2FD-A2821015A078}" type="pres">
      <dgm:prSet presAssocID="{7CCCB482-F7AE-4BDE-AF17-A8C35368A753}" presName="rootText" presStyleLbl="node2" presStyleIdx="1" presStyleCnt="2">
        <dgm:presLayoutVars>
          <dgm:chPref val="3"/>
        </dgm:presLayoutVars>
      </dgm:prSet>
      <dgm:spPr/>
      <dgm:t>
        <a:bodyPr/>
        <a:lstStyle/>
        <a:p>
          <a:endParaRPr lang="en-US"/>
        </a:p>
      </dgm:t>
    </dgm:pt>
    <dgm:pt modelId="{3A9C1BCA-4747-4535-9E23-A50BC91DF71F}" type="pres">
      <dgm:prSet presAssocID="{7CCCB482-F7AE-4BDE-AF17-A8C35368A753}" presName="rootConnector" presStyleLbl="node2" presStyleIdx="1" presStyleCnt="2"/>
      <dgm:spPr/>
      <dgm:t>
        <a:bodyPr/>
        <a:lstStyle/>
        <a:p>
          <a:endParaRPr lang="en-US"/>
        </a:p>
      </dgm:t>
    </dgm:pt>
    <dgm:pt modelId="{E91007C1-A9C6-4433-B04C-5FC46F963679}" type="pres">
      <dgm:prSet presAssocID="{7CCCB482-F7AE-4BDE-AF17-A8C35368A753}" presName="hierChild4" presStyleCnt="0"/>
      <dgm:spPr/>
    </dgm:pt>
    <dgm:pt modelId="{5B468D4F-551D-44DF-9F7A-1EDFDE82B89A}" type="pres">
      <dgm:prSet presAssocID="{CC3CE41D-595B-43B8-826A-2E4EB3F701F9}" presName="Name37" presStyleLbl="parChTrans1D3" presStyleIdx="4" presStyleCnt="7"/>
      <dgm:spPr/>
      <dgm:t>
        <a:bodyPr/>
        <a:lstStyle/>
        <a:p>
          <a:endParaRPr lang="en-US"/>
        </a:p>
      </dgm:t>
    </dgm:pt>
    <dgm:pt modelId="{83CAD892-1659-4E3B-9525-37B1C38FF88C}" type="pres">
      <dgm:prSet presAssocID="{CA39CEC4-FE51-4429-A154-C95540AC1C4C}" presName="hierRoot2" presStyleCnt="0">
        <dgm:presLayoutVars>
          <dgm:hierBranch val="init"/>
        </dgm:presLayoutVars>
      </dgm:prSet>
      <dgm:spPr/>
    </dgm:pt>
    <dgm:pt modelId="{A6F2CEF8-F550-4ADB-A3C0-F29A97CE1BF1}" type="pres">
      <dgm:prSet presAssocID="{CA39CEC4-FE51-4429-A154-C95540AC1C4C}" presName="rootComposite" presStyleCnt="0"/>
      <dgm:spPr/>
    </dgm:pt>
    <dgm:pt modelId="{F9470A91-619C-46BE-B727-7C92B5DEA38B}" type="pres">
      <dgm:prSet presAssocID="{CA39CEC4-FE51-4429-A154-C95540AC1C4C}" presName="rootText" presStyleLbl="node3" presStyleIdx="4" presStyleCnt="7">
        <dgm:presLayoutVars>
          <dgm:chPref val="3"/>
        </dgm:presLayoutVars>
      </dgm:prSet>
      <dgm:spPr/>
      <dgm:t>
        <a:bodyPr/>
        <a:lstStyle/>
        <a:p>
          <a:endParaRPr lang="en-US"/>
        </a:p>
      </dgm:t>
    </dgm:pt>
    <dgm:pt modelId="{16561D6C-1AD2-4AEF-B85A-CEA1E3205A95}" type="pres">
      <dgm:prSet presAssocID="{CA39CEC4-FE51-4429-A154-C95540AC1C4C}" presName="rootConnector" presStyleLbl="node3" presStyleIdx="4" presStyleCnt="7"/>
      <dgm:spPr/>
      <dgm:t>
        <a:bodyPr/>
        <a:lstStyle/>
        <a:p>
          <a:endParaRPr lang="en-US"/>
        </a:p>
      </dgm:t>
    </dgm:pt>
    <dgm:pt modelId="{2A19C5DF-0318-47B8-8086-EFD1D5484D50}" type="pres">
      <dgm:prSet presAssocID="{CA39CEC4-FE51-4429-A154-C95540AC1C4C}" presName="hierChild4" presStyleCnt="0"/>
      <dgm:spPr/>
    </dgm:pt>
    <dgm:pt modelId="{7E6E54FF-D15C-48A5-8B75-96B48AE87034}" type="pres">
      <dgm:prSet presAssocID="{CA39CEC4-FE51-4429-A154-C95540AC1C4C}" presName="hierChild5" presStyleCnt="0"/>
      <dgm:spPr/>
    </dgm:pt>
    <dgm:pt modelId="{BD92D35D-D88F-469C-A158-53A140719623}" type="pres">
      <dgm:prSet presAssocID="{722BE448-61B2-4EEC-BB54-6D82041D5124}" presName="Name37" presStyleLbl="parChTrans1D3" presStyleIdx="5" presStyleCnt="7"/>
      <dgm:spPr/>
      <dgm:t>
        <a:bodyPr/>
        <a:lstStyle/>
        <a:p>
          <a:endParaRPr lang="en-US"/>
        </a:p>
      </dgm:t>
    </dgm:pt>
    <dgm:pt modelId="{BB6353C7-6497-4F52-BAA8-BCB159396123}" type="pres">
      <dgm:prSet presAssocID="{AF736316-151A-470D-AB76-2810D2A08EB7}" presName="hierRoot2" presStyleCnt="0">
        <dgm:presLayoutVars>
          <dgm:hierBranch val="init"/>
        </dgm:presLayoutVars>
      </dgm:prSet>
      <dgm:spPr/>
    </dgm:pt>
    <dgm:pt modelId="{A596642A-003E-4C79-A283-3B36916B0581}" type="pres">
      <dgm:prSet presAssocID="{AF736316-151A-470D-AB76-2810D2A08EB7}" presName="rootComposite" presStyleCnt="0"/>
      <dgm:spPr/>
    </dgm:pt>
    <dgm:pt modelId="{582FE8B7-3600-4B97-8245-5385A796CDFC}" type="pres">
      <dgm:prSet presAssocID="{AF736316-151A-470D-AB76-2810D2A08EB7}" presName="rootText" presStyleLbl="node3" presStyleIdx="5" presStyleCnt="7">
        <dgm:presLayoutVars>
          <dgm:chPref val="3"/>
        </dgm:presLayoutVars>
      </dgm:prSet>
      <dgm:spPr/>
      <dgm:t>
        <a:bodyPr/>
        <a:lstStyle/>
        <a:p>
          <a:endParaRPr lang="en-US"/>
        </a:p>
      </dgm:t>
    </dgm:pt>
    <dgm:pt modelId="{B09DDFF2-C003-4848-93A2-D49DEC37B57E}" type="pres">
      <dgm:prSet presAssocID="{AF736316-151A-470D-AB76-2810D2A08EB7}" presName="rootConnector" presStyleLbl="node3" presStyleIdx="5" presStyleCnt="7"/>
      <dgm:spPr/>
      <dgm:t>
        <a:bodyPr/>
        <a:lstStyle/>
        <a:p>
          <a:endParaRPr lang="en-US"/>
        </a:p>
      </dgm:t>
    </dgm:pt>
    <dgm:pt modelId="{4EC6C4F3-A218-4828-BA43-D6BDB5A32B26}" type="pres">
      <dgm:prSet presAssocID="{AF736316-151A-470D-AB76-2810D2A08EB7}" presName="hierChild4" presStyleCnt="0"/>
      <dgm:spPr/>
    </dgm:pt>
    <dgm:pt modelId="{80CA5DCA-D64F-4FF3-98A9-88294FD3236C}" type="pres">
      <dgm:prSet presAssocID="{0FBB67DD-7767-4E1B-8BA4-AF2163A45729}" presName="Name37" presStyleLbl="parChTrans1D4" presStyleIdx="3" presStyleCnt="6"/>
      <dgm:spPr/>
      <dgm:t>
        <a:bodyPr/>
        <a:lstStyle/>
        <a:p>
          <a:endParaRPr lang="en-US"/>
        </a:p>
      </dgm:t>
    </dgm:pt>
    <dgm:pt modelId="{E297CCE8-301F-4627-BF5E-0BFB1578362F}" type="pres">
      <dgm:prSet presAssocID="{2358822D-44F1-45D1-BCE1-0CC22EEC0E5E}" presName="hierRoot2" presStyleCnt="0">
        <dgm:presLayoutVars>
          <dgm:hierBranch val="init"/>
        </dgm:presLayoutVars>
      </dgm:prSet>
      <dgm:spPr/>
    </dgm:pt>
    <dgm:pt modelId="{14BB317D-88FE-49C4-880C-E5F2907A7000}" type="pres">
      <dgm:prSet presAssocID="{2358822D-44F1-45D1-BCE1-0CC22EEC0E5E}" presName="rootComposite" presStyleCnt="0"/>
      <dgm:spPr/>
    </dgm:pt>
    <dgm:pt modelId="{6BA4D0BE-28DA-4835-AD10-205E204CE895}" type="pres">
      <dgm:prSet presAssocID="{2358822D-44F1-45D1-BCE1-0CC22EEC0E5E}" presName="rootText" presStyleLbl="node4" presStyleIdx="3" presStyleCnt="6">
        <dgm:presLayoutVars>
          <dgm:chPref val="3"/>
        </dgm:presLayoutVars>
      </dgm:prSet>
      <dgm:spPr/>
      <dgm:t>
        <a:bodyPr/>
        <a:lstStyle/>
        <a:p>
          <a:endParaRPr lang="en-US"/>
        </a:p>
      </dgm:t>
    </dgm:pt>
    <dgm:pt modelId="{37662B7E-5F5C-4877-A84A-48E6D52C3A50}" type="pres">
      <dgm:prSet presAssocID="{2358822D-44F1-45D1-BCE1-0CC22EEC0E5E}" presName="rootConnector" presStyleLbl="node4" presStyleIdx="3" presStyleCnt="6"/>
      <dgm:spPr/>
      <dgm:t>
        <a:bodyPr/>
        <a:lstStyle/>
        <a:p>
          <a:endParaRPr lang="en-US"/>
        </a:p>
      </dgm:t>
    </dgm:pt>
    <dgm:pt modelId="{3BDF6F14-D213-4D93-9B35-D59D8EA1C40F}" type="pres">
      <dgm:prSet presAssocID="{2358822D-44F1-45D1-BCE1-0CC22EEC0E5E}" presName="hierChild4" presStyleCnt="0"/>
      <dgm:spPr/>
    </dgm:pt>
    <dgm:pt modelId="{14EEA407-5836-4DDE-A41F-041B3E7AC3B8}" type="pres">
      <dgm:prSet presAssocID="{2358822D-44F1-45D1-BCE1-0CC22EEC0E5E}" presName="hierChild5" presStyleCnt="0"/>
      <dgm:spPr/>
    </dgm:pt>
    <dgm:pt modelId="{9372A7BA-9FFD-46C5-B0BD-F49E0760B7B8}" type="pres">
      <dgm:prSet presAssocID="{6E94F2AB-3D5E-4AC4-9173-5F313607A34E}" presName="Name37" presStyleLbl="parChTrans1D4" presStyleIdx="4" presStyleCnt="6"/>
      <dgm:spPr/>
      <dgm:t>
        <a:bodyPr/>
        <a:lstStyle/>
        <a:p>
          <a:endParaRPr lang="en-US"/>
        </a:p>
      </dgm:t>
    </dgm:pt>
    <dgm:pt modelId="{B05C6FE3-32F5-44EE-9C86-50D5EB4CF5F5}" type="pres">
      <dgm:prSet presAssocID="{52380AD2-7A51-456D-AAF2-4A536EC8C3FF}" presName="hierRoot2" presStyleCnt="0">
        <dgm:presLayoutVars>
          <dgm:hierBranch val="init"/>
        </dgm:presLayoutVars>
      </dgm:prSet>
      <dgm:spPr/>
    </dgm:pt>
    <dgm:pt modelId="{AF1CDE61-5FCF-492E-ACAB-5E701321120D}" type="pres">
      <dgm:prSet presAssocID="{52380AD2-7A51-456D-AAF2-4A536EC8C3FF}" presName="rootComposite" presStyleCnt="0"/>
      <dgm:spPr/>
    </dgm:pt>
    <dgm:pt modelId="{BBD33DCE-8014-4687-BB70-EDC612E34E6B}" type="pres">
      <dgm:prSet presAssocID="{52380AD2-7A51-456D-AAF2-4A536EC8C3FF}" presName="rootText" presStyleLbl="node4" presStyleIdx="4" presStyleCnt="6">
        <dgm:presLayoutVars>
          <dgm:chPref val="3"/>
        </dgm:presLayoutVars>
      </dgm:prSet>
      <dgm:spPr/>
      <dgm:t>
        <a:bodyPr/>
        <a:lstStyle/>
        <a:p>
          <a:endParaRPr lang="en-US"/>
        </a:p>
      </dgm:t>
    </dgm:pt>
    <dgm:pt modelId="{E77E04DB-A6C3-435C-8433-8EDBF4EA7B8C}" type="pres">
      <dgm:prSet presAssocID="{52380AD2-7A51-456D-AAF2-4A536EC8C3FF}" presName="rootConnector" presStyleLbl="node4" presStyleIdx="4" presStyleCnt="6"/>
      <dgm:spPr/>
      <dgm:t>
        <a:bodyPr/>
        <a:lstStyle/>
        <a:p>
          <a:endParaRPr lang="en-US"/>
        </a:p>
      </dgm:t>
    </dgm:pt>
    <dgm:pt modelId="{8CD3A49F-5346-4B41-AEF4-C5A7AFF73DE3}" type="pres">
      <dgm:prSet presAssocID="{52380AD2-7A51-456D-AAF2-4A536EC8C3FF}" presName="hierChild4" presStyleCnt="0"/>
      <dgm:spPr/>
    </dgm:pt>
    <dgm:pt modelId="{1A4B99E2-185B-4792-8CCB-E64D24013E8D}" type="pres">
      <dgm:prSet presAssocID="{52380AD2-7A51-456D-AAF2-4A536EC8C3FF}" presName="hierChild5" presStyleCnt="0"/>
      <dgm:spPr/>
    </dgm:pt>
    <dgm:pt modelId="{380241AD-19B7-44A2-9E41-B36A85C617DB}" type="pres">
      <dgm:prSet presAssocID="{DCBFEFA2-3CF3-462A-BA9E-8CD011A2EA63}" presName="Name37" presStyleLbl="parChTrans1D4" presStyleIdx="5" presStyleCnt="6"/>
      <dgm:spPr/>
      <dgm:t>
        <a:bodyPr/>
        <a:lstStyle/>
        <a:p>
          <a:endParaRPr lang="en-US"/>
        </a:p>
      </dgm:t>
    </dgm:pt>
    <dgm:pt modelId="{374602F9-3D46-4925-A873-138E5518C009}" type="pres">
      <dgm:prSet presAssocID="{362F3181-DDAA-4B56-9C62-BC517AE0242C}" presName="hierRoot2" presStyleCnt="0">
        <dgm:presLayoutVars>
          <dgm:hierBranch val="init"/>
        </dgm:presLayoutVars>
      </dgm:prSet>
      <dgm:spPr/>
    </dgm:pt>
    <dgm:pt modelId="{0A6B244C-8B2F-420A-8FBE-B2C311DAA2C6}" type="pres">
      <dgm:prSet presAssocID="{362F3181-DDAA-4B56-9C62-BC517AE0242C}" presName="rootComposite" presStyleCnt="0"/>
      <dgm:spPr/>
    </dgm:pt>
    <dgm:pt modelId="{6824702E-5E2F-4F03-8029-1F4E018C8AF0}" type="pres">
      <dgm:prSet presAssocID="{362F3181-DDAA-4B56-9C62-BC517AE0242C}" presName="rootText" presStyleLbl="node4" presStyleIdx="5" presStyleCnt="6" custScaleX="114676">
        <dgm:presLayoutVars>
          <dgm:chPref val="3"/>
        </dgm:presLayoutVars>
      </dgm:prSet>
      <dgm:spPr/>
      <dgm:t>
        <a:bodyPr/>
        <a:lstStyle/>
        <a:p>
          <a:endParaRPr lang="en-US"/>
        </a:p>
      </dgm:t>
    </dgm:pt>
    <dgm:pt modelId="{02E9C084-A6B5-48A1-8E6E-B6E59D513C8E}" type="pres">
      <dgm:prSet presAssocID="{362F3181-DDAA-4B56-9C62-BC517AE0242C}" presName="rootConnector" presStyleLbl="node4" presStyleIdx="5" presStyleCnt="6"/>
      <dgm:spPr/>
      <dgm:t>
        <a:bodyPr/>
        <a:lstStyle/>
        <a:p>
          <a:endParaRPr lang="en-US"/>
        </a:p>
      </dgm:t>
    </dgm:pt>
    <dgm:pt modelId="{03C0EF63-D015-4460-83EB-9B0A161CD87B}" type="pres">
      <dgm:prSet presAssocID="{362F3181-DDAA-4B56-9C62-BC517AE0242C}" presName="hierChild4" presStyleCnt="0"/>
      <dgm:spPr/>
    </dgm:pt>
    <dgm:pt modelId="{AED5B569-90CB-4A13-8130-28A2F148E505}" type="pres">
      <dgm:prSet presAssocID="{362F3181-DDAA-4B56-9C62-BC517AE0242C}" presName="hierChild5" presStyleCnt="0"/>
      <dgm:spPr/>
    </dgm:pt>
    <dgm:pt modelId="{63757C4D-11C0-44F8-B1C1-895963E7065A}" type="pres">
      <dgm:prSet presAssocID="{AF736316-151A-470D-AB76-2810D2A08EB7}" presName="hierChild5" presStyleCnt="0"/>
      <dgm:spPr/>
    </dgm:pt>
    <dgm:pt modelId="{198BF32C-58B8-4B98-93DD-347C45E81F01}" type="pres">
      <dgm:prSet presAssocID="{976B8D5E-C3CF-4F2B-B02B-03069808CBF3}" presName="Name37" presStyleLbl="parChTrans1D3" presStyleIdx="6" presStyleCnt="7"/>
      <dgm:spPr/>
      <dgm:t>
        <a:bodyPr/>
        <a:lstStyle/>
        <a:p>
          <a:endParaRPr lang="en-US"/>
        </a:p>
      </dgm:t>
    </dgm:pt>
    <dgm:pt modelId="{FF97CFBA-6773-47BF-8B24-664B1525325C}" type="pres">
      <dgm:prSet presAssocID="{0427A138-83D8-4B81-96A4-69F17758EF79}" presName="hierRoot2" presStyleCnt="0">
        <dgm:presLayoutVars>
          <dgm:hierBranch val="init"/>
        </dgm:presLayoutVars>
      </dgm:prSet>
      <dgm:spPr/>
    </dgm:pt>
    <dgm:pt modelId="{55903D25-8D6B-4656-A766-36E0A202844F}" type="pres">
      <dgm:prSet presAssocID="{0427A138-83D8-4B81-96A4-69F17758EF79}" presName="rootComposite" presStyleCnt="0"/>
      <dgm:spPr/>
    </dgm:pt>
    <dgm:pt modelId="{5B1A42E5-912A-4058-BA85-52D3933BC0DC}" type="pres">
      <dgm:prSet presAssocID="{0427A138-83D8-4B81-96A4-69F17758EF79}" presName="rootText" presStyleLbl="node3" presStyleIdx="6" presStyleCnt="7">
        <dgm:presLayoutVars>
          <dgm:chPref val="3"/>
        </dgm:presLayoutVars>
      </dgm:prSet>
      <dgm:spPr/>
      <dgm:t>
        <a:bodyPr/>
        <a:lstStyle/>
        <a:p>
          <a:endParaRPr lang="en-US"/>
        </a:p>
      </dgm:t>
    </dgm:pt>
    <dgm:pt modelId="{27EC79FE-09CC-4E39-A5C1-B6BF1F8E5B62}" type="pres">
      <dgm:prSet presAssocID="{0427A138-83D8-4B81-96A4-69F17758EF79}" presName="rootConnector" presStyleLbl="node3" presStyleIdx="6" presStyleCnt="7"/>
      <dgm:spPr/>
      <dgm:t>
        <a:bodyPr/>
        <a:lstStyle/>
        <a:p>
          <a:endParaRPr lang="en-US"/>
        </a:p>
      </dgm:t>
    </dgm:pt>
    <dgm:pt modelId="{862CCC0B-BF1F-4033-8426-F8F93B42E96A}" type="pres">
      <dgm:prSet presAssocID="{0427A138-83D8-4B81-96A4-69F17758EF79}" presName="hierChild4" presStyleCnt="0"/>
      <dgm:spPr/>
    </dgm:pt>
    <dgm:pt modelId="{2A2635F1-4B3E-4EFB-BE08-7FDC551ED234}" type="pres">
      <dgm:prSet presAssocID="{0427A138-83D8-4B81-96A4-69F17758EF79}" presName="hierChild5" presStyleCnt="0"/>
      <dgm:spPr/>
    </dgm:pt>
    <dgm:pt modelId="{9D6B5261-A6D7-4DC0-9F62-B2EBBBF2A362}" type="pres">
      <dgm:prSet presAssocID="{7CCCB482-F7AE-4BDE-AF17-A8C35368A753}" presName="hierChild5" presStyleCnt="0"/>
      <dgm:spPr/>
    </dgm:pt>
    <dgm:pt modelId="{45A15D12-76A6-4E9B-8631-DB28A034067F}" type="pres">
      <dgm:prSet presAssocID="{5290AD32-3AEE-4B91-88A1-7027D13B41B5}" presName="hierChild3" presStyleCnt="0"/>
      <dgm:spPr/>
    </dgm:pt>
  </dgm:ptLst>
  <dgm:cxnLst>
    <dgm:cxn modelId="{A8150F69-B6E7-4DEF-AE17-C7832DDF3901}" type="presOf" srcId="{EB5EA4AA-7A90-4548-9C94-36ED57227C6D}" destId="{75A475EE-F388-488C-A97A-40B0A02583A2}" srcOrd="0" destOrd="0" presId="urn:microsoft.com/office/officeart/2005/8/layout/orgChart1"/>
    <dgm:cxn modelId="{9373BA0C-BB1C-4C4D-9C17-05F97C12D264}" type="presOf" srcId="{44F18F70-072B-45A2-86F6-9FDCB718681B}" destId="{CE814D60-1CE1-4279-B7A9-BCEB552056C0}" srcOrd="0" destOrd="0" presId="urn:microsoft.com/office/officeart/2005/8/layout/orgChart1"/>
    <dgm:cxn modelId="{1BB1D305-2D23-4C44-986F-5D9FC2C8C7A6}" srcId="{7CCCB482-F7AE-4BDE-AF17-A8C35368A753}" destId="{CA39CEC4-FE51-4429-A154-C95540AC1C4C}" srcOrd="0" destOrd="0" parTransId="{CC3CE41D-595B-43B8-826A-2E4EB3F701F9}" sibTransId="{B8C7C9F1-0606-4F63-9C29-2E0401009533}"/>
    <dgm:cxn modelId="{2D395A26-9EBF-43A2-B50D-53053E3A874F}" type="presOf" srcId="{0D13F6C8-CAB7-4C6E-A0B5-ABA15F9BCC7B}" destId="{C4EFE590-C899-46B9-931A-B34680C343CE}" srcOrd="0" destOrd="0" presId="urn:microsoft.com/office/officeart/2005/8/layout/orgChart1"/>
    <dgm:cxn modelId="{B4836B12-6C06-42DF-B30C-D52B25F34429}" type="presOf" srcId="{B25087DE-DB85-4C20-96D4-F7B83032D62E}" destId="{FC9DA5EB-AC4C-4B19-9285-9BE0BD9B7DD4}" srcOrd="0" destOrd="0" presId="urn:microsoft.com/office/officeart/2005/8/layout/orgChart1"/>
    <dgm:cxn modelId="{8FEC1B6D-263A-4A95-8351-9E84C2459829}" type="presOf" srcId="{F3C29D13-7A58-40F9-B6D1-B4E499E6E66B}" destId="{0270E304-E229-4570-808B-2DDD68BE23EA}" srcOrd="0" destOrd="0" presId="urn:microsoft.com/office/officeart/2005/8/layout/orgChart1"/>
    <dgm:cxn modelId="{C9425CB8-2BEB-4B3B-AA5E-8CD34648CEB5}" type="presOf" srcId="{02F4166F-AE99-4386-B8B4-A8D40D007A05}" destId="{C06FF087-8017-4A13-9E48-CB9EDEF299C6}" srcOrd="0" destOrd="0" presId="urn:microsoft.com/office/officeart/2005/8/layout/orgChart1"/>
    <dgm:cxn modelId="{59DDBBB7-81C1-4F5B-BA7A-95BBC0C065EC}" type="presOf" srcId="{EB5EA4AA-7A90-4548-9C94-36ED57227C6D}" destId="{7937A2CA-F7A0-4BF7-BB7F-C132F7A38BB1}" srcOrd="1" destOrd="0" presId="urn:microsoft.com/office/officeart/2005/8/layout/orgChart1"/>
    <dgm:cxn modelId="{3080071F-F791-4174-96ED-6C0421213E72}" srcId="{4D0DFF81-1AED-4B92-9922-92EF1D3CCD3D}" destId="{0D13F6C8-CAB7-4C6E-A0B5-ABA15F9BCC7B}" srcOrd="1" destOrd="0" parTransId="{02F4166F-AE99-4386-B8B4-A8D40D007A05}" sibTransId="{582FAEB0-4FA4-4F24-85BC-67524088FFDE}"/>
    <dgm:cxn modelId="{F4FF8BA1-0D97-4D5A-B9A0-7C49B1F64A57}" type="presOf" srcId="{3F16549C-5F47-412F-B06D-891C47079C6A}" destId="{72227B48-076D-4E63-9CA6-960F6BDBF322}" srcOrd="0" destOrd="0" presId="urn:microsoft.com/office/officeart/2005/8/layout/orgChart1"/>
    <dgm:cxn modelId="{D9DBB988-D58F-4CA5-9B2D-548DE9A7CE7A}" srcId="{7CCCB482-F7AE-4BDE-AF17-A8C35368A753}" destId="{0427A138-83D8-4B81-96A4-69F17758EF79}" srcOrd="2" destOrd="0" parTransId="{976B8D5E-C3CF-4F2B-B02B-03069808CBF3}" sibTransId="{04040F3F-59D6-4543-AC46-9E62D6275A2C}"/>
    <dgm:cxn modelId="{5F4DCC7B-8F68-433E-A655-9530C653A639}" type="presOf" srcId="{52380AD2-7A51-456D-AAF2-4A536EC8C3FF}" destId="{BBD33DCE-8014-4687-BB70-EDC612E34E6B}" srcOrd="0" destOrd="0" presId="urn:microsoft.com/office/officeart/2005/8/layout/orgChart1"/>
    <dgm:cxn modelId="{EF455975-E0F8-4944-8164-AEF6044D69E3}" type="presOf" srcId="{4D0DFF81-1AED-4B92-9922-92EF1D3CCD3D}" destId="{AEC7DDE7-9D87-4072-8D57-B7DF48388AF7}" srcOrd="1" destOrd="0" presId="urn:microsoft.com/office/officeart/2005/8/layout/orgChart1"/>
    <dgm:cxn modelId="{4168206A-5E2C-43E1-82C4-395B4D305613}" type="presOf" srcId="{0FBB67DD-7767-4E1B-8BA4-AF2163A45729}" destId="{80CA5DCA-D64F-4FF3-98A9-88294FD3236C}" srcOrd="0" destOrd="0" presId="urn:microsoft.com/office/officeart/2005/8/layout/orgChart1"/>
    <dgm:cxn modelId="{E613E694-B3E0-4ED7-A630-9C9A940B47F1}" type="presOf" srcId="{52380AD2-7A51-456D-AAF2-4A536EC8C3FF}" destId="{E77E04DB-A6C3-435C-8433-8EDBF4EA7B8C}" srcOrd="1" destOrd="0" presId="urn:microsoft.com/office/officeart/2005/8/layout/orgChart1"/>
    <dgm:cxn modelId="{9C167DD6-7AF0-4FCC-BE27-A6D309953111}" srcId="{AF736316-151A-470D-AB76-2810D2A08EB7}" destId="{2358822D-44F1-45D1-BCE1-0CC22EEC0E5E}" srcOrd="0" destOrd="0" parTransId="{0FBB67DD-7767-4E1B-8BA4-AF2163A45729}" sibTransId="{869FBAE9-E027-47F4-876B-C1AD1F1D45DC}"/>
    <dgm:cxn modelId="{0E391A56-457E-4517-8096-0CA6E762A786}" srcId="{0D13F6C8-CAB7-4C6E-A0B5-ABA15F9BCC7B}" destId="{5738273E-8114-4691-B5E0-7092332139E4}" srcOrd="1" destOrd="0" parTransId="{1196F60B-0EB7-4E0B-BC03-AB1EF14F0E98}" sibTransId="{21C4DD05-5435-434D-8414-B9D30A35A490}"/>
    <dgm:cxn modelId="{7C652F25-265B-44D5-BD6B-650E2239ECBD}" srcId="{AF736316-151A-470D-AB76-2810D2A08EB7}" destId="{362F3181-DDAA-4B56-9C62-BC517AE0242C}" srcOrd="2" destOrd="0" parTransId="{DCBFEFA2-3CF3-462A-BA9E-8CD011A2EA63}" sibTransId="{D53457B7-EDB7-4B21-B879-7926526F6968}"/>
    <dgm:cxn modelId="{B942AAE8-8357-49D7-AD98-8A476F05B123}" srcId="{4D0DFF81-1AED-4B92-9922-92EF1D3CCD3D}" destId="{F3C29D13-7A58-40F9-B6D1-B4E499E6E66B}" srcOrd="0" destOrd="0" parTransId="{B25087DE-DB85-4C20-96D4-F7B83032D62E}" sibTransId="{89679815-67D7-4512-8C74-72893E461D0E}"/>
    <dgm:cxn modelId="{3C767691-0070-4A2A-81DC-855280EB6C11}" type="presOf" srcId="{E479E466-E7A6-48DE-9208-559334745D9C}" destId="{EFD9FB50-ED57-424F-AB49-3147577F6645}" srcOrd="0" destOrd="0" presId="urn:microsoft.com/office/officeart/2005/8/layout/orgChart1"/>
    <dgm:cxn modelId="{DB8BB33C-A32D-4468-91E3-B80F870DD1CE}" type="presOf" srcId="{6E94F2AB-3D5E-4AC4-9173-5F313607A34E}" destId="{9372A7BA-9FFD-46C5-B0BD-F49E0760B7B8}" srcOrd="0" destOrd="0" presId="urn:microsoft.com/office/officeart/2005/8/layout/orgChart1"/>
    <dgm:cxn modelId="{19BC89D2-DC1E-4BA9-9630-06AFD47C6266}" type="presOf" srcId="{2358822D-44F1-45D1-BCE1-0CC22EEC0E5E}" destId="{6BA4D0BE-28DA-4835-AD10-205E204CE895}" srcOrd="0" destOrd="0" presId="urn:microsoft.com/office/officeart/2005/8/layout/orgChart1"/>
    <dgm:cxn modelId="{329E137C-A530-4D14-B79F-50D3FB18618F}" srcId="{0D13F6C8-CAB7-4C6E-A0B5-ABA15F9BCC7B}" destId="{E479E466-E7A6-48DE-9208-559334745D9C}" srcOrd="0" destOrd="0" parTransId="{A0FFB35D-4A97-4520-B047-0B57E13DCE37}" sibTransId="{FB05F353-D714-4B2D-8F5D-5D5E8B2EFF6A}"/>
    <dgm:cxn modelId="{52C8135A-8387-42EB-9001-7F7E5A222C46}" type="presOf" srcId="{7CCCB482-F7AE-4BDE-AF17-A8C35368A753}" destId="{C17F9430-BEFB-4B8D-A2FD-A2821015A078}" srcOrd="0" destOrd="0" presId="urn:microsoft.com/office/officeart/2005/8/layout/orgChart1"/>
    <dgm:cxn modelId="{C5F9BCE9-CAE8-4A80-A959-E6A60FA14DF8}" type="presOf" srcId="{A0FFB35D-4A97-4520-B047-0B57E13DCE37}" destId="{F345587E-F805-4AA8-B91D-03F046DAF1AE}" srcOrd="0" destOrd="0" presId="urn:microsoft.com/office/officeart/2005/8/layout/orgChart1"/>
    <dgm:cxn modelId="{E33695BD-0C3A-4AA2-B8CD-F00C6D1B0D71}" type="presOf" srcId="{4DA78455-F9FE-49E9-9817-55D884721AFF}" destId="{08B94EB0-1D97-454C-8585-8F5F4195735C}" srcOrd="0" destOrd="0" presId="urn:microsoft.com/office/officeart/2005/8/layout/orgChart1"/>
    <dgm:cxn modelId="{7B769E0C-38BD-4482-98AD-268E8564F055}" type="presOf" srcId="{CA39CEC4-FE51-4429-A154-C95540AC1C4C}" destId="{F9470A91-619C-46BE-B727-7C92B5DEA38B}" srcOrd="0" destOrd="0" presId="urn:microsoft.com/office/officeart/2005/8/layout/orgChart1"/>
    <dgm:cxn modelId="{27E3926C-3AB4-4945-ACB1-A7CFB1DDAD5A}" srcId="{0D13F6C8-CAB7-4C6E-A0B5-ABA15F9BCC7B}" destId="{EB5EA4AA-7A90-4548-9C94-36ED57227C6D}" srcOrd="2" destOrd="0" parTransId="{4DA78455-F9FE-49E9-9817-55D884721AFF}" sibTransId="{A2E08B76-6C4A-4DDC-9F8E-2EA1EC735E24}"/>
    <dgm:cxn modelId="{9312ABF1-2B8F-41EB-8439-6883CE2206FF}" srcId="{4D0DFF81-1AED-4B92-9922-92EF1D3CCD3D}" destId="{81B02992-055E-4AED-A41C-A23ECDE10F67}" srcOrd="2" destOrd="0" parTransId="{20C674B5-2150-4992-91EE-E767EF262C25}" sibTransId="{45BD374B-5603-4270-94DC-24A7595C850F}"/>
    <dgm:cxn modelId="{2EC8837F-A084-467B-B6BF-EAEB039C69DA}" srcId="{7CCCB482-F7AE-4BDE-AF17-A8C35368A753}" destId="{AF736316-151A-470D-AB76-2810D2A08EB7}" srcOrd="1" destOrd="0" parTransId="{722BE448-61B2-4EEC-BB54-6D82041D5124}" sibTransId="{0A3F795A-A984-47E0-9C15-4C05AD7ED36A}"/>
    <dgm:cxn modelId="{FD5D1FD6-7D18-47FD-A789-894AC536F595}" type="presOf" srcId="{20C674B5-2150-4992-91EE-E767EF262C25}" destId="{EAD52603-12D1-4C61-AB4E-772D8318B36A}" srcOrd="0" destOrd="0" presId="urn:microsoft.com/office/officeart/2005/8/layout/orgChart1"/>
    <dgm:cxn modelId="{A5693FA8-8706-431B-9D35-FD346E94C9A7}" type="presOf" srcId="{5290AD32-3AEE-4B91-88A1-7027D13B41B5}" destId="{D9372008-34B8-466C-A569-D3C21D1F31C6}" srcOrd="0" destOrd="0" presId="urn:microsoft.com/office/officeart/2005/8/layout/orgChart1"/>
    <dgm:cxn modelId="{32030137-A6FD-470F-9EC5-C7191AFBA8A5}" type="presOf" srcId="{CA39CEC4-FE51-4429-A154-C95540AC1C4C}" destId="{16561D6C-1AD2-4AEF-B85A-CEA1E3205A95}" srcOrd="1" destOrd="0" presId="urn:microsoft.com/office/officeart/2005/8/layout/orgChart1"/>
    <dgm:cxn modelId="{14A53251-7A76-4EB5-8021-778D1C026B6F}" srcId="{AF736316-151A-470D-AB76-2810D2A08EB7}" destId="{52380AD2-7A51-456D-AAF2-4A536EC8C3FF}" srcOrd="1" destOrd="0" parTransId="{6E94F2AB-3D5E-4AC4-9173-5F313607A34E}" sibTransId="{49FE4B9A-DED0-4A6E-9D82-5E385EB527A5}"/>
    <dgm:cxn modelId="{76C49772-0BEC-4680-99C8-B3AA87869700}" type="presOf" srcId="{E479E466-E7A6-48DE-9208-559334745D9C}" destId="{131DD259-1AED-450E-8B97-6F1E838A6A90}" srcOrd="1" destOrd="0" presId="urn:microsoft.com/office/officeart/2005/8/layout/orgChart1"/>
    <dgm:cxn modelId="{F327C793-08FB-4B6A-9ABD-AA11A3AB6A38}" type="presOf" srcId="{3662C562-D6DD-4CA2-B369-7CF03BEB756F}" destId="{BDF0B699-B034-4B20-B404-7EEC6915CA3E}" srcOrd="0" destOrd="0" presId="urn:microsoft.com/office/officeart/2005/8/layout/orgChart1"/>
    <dgm:cxn modelId="{F0C42784-375C-4858-B98C-9C9D42B4D859}" srcId="{5290AD32-3AEE-4B91-88A1-7027D13B41B5}" destId="{4D0DFF81-1AED-4B92-9922-92EF1D3CCD3D}" srcOrd="0" destOrd="0" parTransId="{44F18F70-072B-45A2-86F6-9FDCB718681B}" sibTransId="{A83B5F50-498F-4491-A2E2-DAF14DF792A0}"/>
    <dgm:cxn modelId="{973788AA-9B61-4AA6-B6C6-33E2DE6FC66D}" type="presOf" srcId="{362F3181-DDAA-4B56-9C62-BC517AE0242C}" destId="{02E9C084-A6B5-48A1-8E6E-B6E59D513C8E}" srcOrd="1" destOrd="0" presId="urn:microsoft.com/office/officeart/2005/8/layout/orgChart1"/>
    <dgm:cxn modelId="{813BB848-99D1-482A-A616-CA9BCCC9C409}" type="presOf" srcId="{5738273E-8114-4691-B5E0-7092332139E4}" destId="{CE12847A-E66F-4718-8057-0EBB4A881292}" srcOrd="1" destOrd="0" presId="urn:microsoft.com/office/officeart/2005/8/layout/orgChart1"/>
    <dgm:cxn modelId="{C1445E50-016A-4420-B459-51DB7AA6D18D}" type="presOf" srcId="{81B02992-055E-4AED-A41C-A23ECDE10F67}" destId="{D54C0F53-C147-4E8F-BF0A-0D83C3497545}" srcOrd="1" destOrd="0" presId="urn:microsoft.com/office/officeart/2005/8/layout/orgChart1"/>
    <dgm:cxn modelId="{10D7A9EF-B17A-4846-8AB9-7201D7160F57}" type="presOf" srcId="{AF736316-151A-470D-AB76-2810D2A08EB7}" destId="{B09DDFF2-C003-4848-93A2-D49DEC37B57E}" srcOrd="1" destOrd="0" presId="urn:microsoft.com/office/officeart/2005/8/layout/orgChart1"/>
    <dgm:cxn modelId="{C1FD75A3-3998-4E9C-9FC3-264D4C6DDC54}" type="presOf" srcId="{0427A138-83D8-4B81-96A4-69F17758EF79}" destId="{27EC79FE-09CC-4E39-A5C1-B6BF1F8E5B62}" srcOrd="1" destOrd="0" presId="urn:microsoft.com/office/officeart/2005/8/layout/orgChart1"/>
    <dgm:cxn modelId="{5A9999CA-7CD8-48D1-B49E-16D937997D04}" type="presOf" srcId="{F3C29D13-7A58-40F9-B6D1-B4E499E6E66B}" destId="{3189331A-5FD3-4FA4-B4B8-3EDFC7D94976}" srcOrd="1" destOrd="0" presId="urn:microsoft.com/office/officeart/2005/8/layout/orgChart1"/>
    <dgm:cxn modelId="{939D5ECA-7F8D-45B0-A932-504CC597F4C4}" type="presOf" srcId="{0427A138-83D8-4B81-96A4-69F17758EF79}" destId="{5B1A42E5-912A-4058-BA85-52D3933BC0DC}" srcOrd="0" destOrd="0" presId="urn:microsoft.com/office/officeart/2005/8/layout/orgChart1"/>
    <dgm:cxn modelId="{2E4DFC19-37BB-464F-A5B1-858FAEB1A2F6}" type="presOf" srcId="{976B8D5E-C3CF-4F2B-B02B-03069808CBF3}" destId="{198BF32C-58B8-4B98-93DD-347C45E81F01}" srcOrd="0" destOrd="0" presId="urn:microsoft.com/office/officeart/2005/8/layout/orgChart1"/>
    <dgm:cxn modelId="{92DAC2CD-804E-4173-AA62-EDB5EC8F4BCF}" type="presOf" srcId="{2358822D-44F1-45D1-BCE1-0CC22EEC0E5E}" destId="{37662B7E-5F5C-4877-A84A-48E6D52C3A50}" srcOrd="1" destOrd="0" presId="urn:microsoft.com/office/officeart/2005/8/layout/orgChart1"/>
    <dgm:cxn modelId="{75C9F83C-FC0E-4188-A680-AC29E220F6E9}" type="presOf" srcId="{5290AD32-3AEE-4B91-88A1-7027D13B41B5}" destId="{1B16A05F-35A1-4FE4-802B-F970DA748B9A}" srcOrd="1" destOrd="0" presId="urn:microsoft.com/office/officeart/2005/8/layout/orgChart1"/>
    <dgm:cxn modelId="{23347EF3-05EF-42A0-BD08-9361478CA88E}" type="presOf" srcId="{362F3181-DDAA-4B56-9C62-BC517AE0242C}" destId="{6824702E-5E2F-4F03-8029-1F4E018C8AF0}" srcOrd="0" destOrd="0" presId="urn:microsoft.com/office/officeart/2005/8/layout/orgChart1"/>
    <dgm:cxn modelId="{F7C50DE1-E778-4DE3-AE7D-65A02D4BD20D}" type="presOf" srcId="{A87BB040-57F0-44F7-8E20-5D62A1D2E749}" destId="{9E59EFD4-CA1A-4390-9513-3A42166DEE00}" srcOrd="0" destOrd="0" presId="urn:microsoft.com/office/officeart/2005/8/layout/orgChart1"/>
    <dgm:cxn modelId="{83D9194F-B660-42A1-8941-0FF20E78181D}" type="presOf" srcId="{4D0DFF81-1AED-4B92-9922-92EF1D3CCD3D}" destId="{F6B286D1-8FDC-4C15-BF09-C7ED5CB0FDC5}" srcOrd="0" destOrd="0" presId="urn:microsoft.com/office/officeart/2005/8/layout/orgChart1"/>
    <dgm:cxn modelId="{92ED8CC0-AB0E-469A-8DBA-1C15A80C83D9}" type="presOf" srcId="{CC3CE41D-595B-43B8-826A-2E4EB3F701F9}" destId="{5B468D4F-551D-44DF-9F7A-1EDFDE82B89A}" srcOrd="0" destOrd="0" presId="urn:microsoft.com/office/officeart/2005/8/layout/orgChart1"/>
    <dgm:cxn modelId="{C81D5D20-FA66-4A67-8B1F-A31F8C8F58AB}" type="presOf" srcId="{7CCCB482-F7AE-4BDE-AF17-A8C35368A753}" destId="{3A9C1BCA-4747-4535-9E23-A50BC91DF71F}" srcOrd="1" destOrd="0" presId="urn:microsoft.com/office/officeart/2005/8/layout/orgChart1"/>
    <dgm:cxn modelId="{F0672430-71D4-41C8-A626-D28B0AA60822}" type="presOf" srcId="{A87BB040-57F0-44F7-8E20-5D62A1D2E749}" destId="{816DE55E-C657-496E-807B-FA3878A5B71C}" srcOrd="1" destOrd="0" presId="urn:microsoft.com/office/officeart/2005/8/layout/orgChart1"/>
    <dgm:cxn modelId="{969ECDCA-50DD-43D1-9F36-4A65E53843E6}" type="presOf" srcId="{81B02992-055E-4AED-A41C-A23ECDE10F67}" destId="{5CDF12EA-F118-4503-ADEB-59DA2F83510B}" srcOrd="0" destOrd="0" presId="urn:microsoft.com/office/officeart/2005/8/layout/orgChart1"/>
    <dgm:cxn modelId="{3E12A985-4EFA-41E4-94A0-134926D38DCE}" srcId="{4D0DFF81-1AED-4B92-9922-92EF1D3CCD3D}" destId="{A87BB040-57F0-44F7-8E20-5D62A1D2E749}" srcOrd="3" destOrd="0" parTransId="{3662C562-D6DD-4CA2-B369-7CF03BEB756F}" sibTransId="{40101467-4CE1-4A5C-8C7B-4FFE2E073E73}"/>
    <dgm:cxn modelId="{12918562-4909-42D1-8B99-7A599A9A1D08}" type="presOf" srcId="{5CB964CC-33ED-4046-A7EF-421535D9D0EE}" destId="{8AD4CDFB-F2FC-42C6-83FD-91656562E1BF}" srcOrd="0" destOrd="0" presId="urn:microsoft.com/office/officeart/2005/8/layout/orgChart1"/>
    <dgm:cxn modelId="{14AA4E64-38B3-425F-8834-6817BE24D9B2}" type="presOf" srcId="{AF736316-151A-470D-AB76-2810D2A08EB7}" destId="{582FE8B7-3600-4B97-8245-5385A796CDFC}" srcOrd="0" destOrd="0" presId="urn:microsoft.com/office/officeart/2005/8/layout/orgChart1"/>
    <dgm:cxn modelId="{83DEC367-FE33-478E-9260-7D83F3DC474C}" type="presOf" srcId="{5738273E-8114-4691-B5E0-7092332139E4}" destId="{43D6B627-E409-4064-824B-E65B74EBF91C}" srcOrd="0" destOrd="0" presId="urn:microsoft.com/office/officeart/2005/8/layout/orgChart1"/>
    <dgm:cxn modelId="{4B89A963-6785-4F5D-9077-5BEA72655425}" type="presOf" srcId="{DCBFEFA2-3CF3-462A-BA9E-8CD011A2EA63}" destId="{380241AD-19B7-44A2-9E41-B36A85C617DB}" srcOrd="0" destOrd="0" presId="urn:microsoft.com/office/officeart/2005/8/layout/orgChart1"/>
    <dgm:cxn modelId="{4E991FD8-48B3-4EC7-AF7E-78329AB7131F}" srcId="{3F16549C-5F47-412F-B06D-891C47079C6A}" destId="{5290AD32-3AEE-4B91-88A1-7027D13B41B5}" srcOrd="0" destOrd="0" parTransId="{D5B0125D-6DF2-4BC6-8E1D-99441D4490D3}" sibTransId="{ED6BB7ED-98ED-4ADB-94CD-5F339C2A30F6}"/>
    <dgm:cxn modelId="{5D1B15DB-4186-450A-B2F4-C2FD77893635}" srcId="{5290AD32-3AEE-4B91-88A1-7027D13B41B5}" destId="{7CCCB482-F7AE-4BDE-AF17-A8C35368A753}" srcOrd="1" destOrd="0" parTransId="{5CB964CC-33ED-4046-A7EF-421535D9D0EE}" sibTransId="{BBA2E565-CF61-4549-85BE-C3B3DEEC981B}"/>
    <dgm:cxn modelId="{60D9FA3E-8FD4-4F2B-A9E1-1F6BF6D43FB3}" type="presOf" srcId="{722BE448-61B2-4EEC-BB54-6D82041D5124}" destId="{BD92D35D-D88F-469C-A158-53A140719623}" srcOrd="0" destOrd="0" presId="urn:microsoft.com/office/officeart/2005/8/layout/orgChart1"/>
    <dgm:cxn modelId="{8FBBAB53-1F99-4268-A6E3-E026558642DA}" type="presOf" srcId="{1196F60B-0EB7-4E0B-BC03-AB1EF14F0E98}" destId="{91C2D2AC-724E-48AF-97EB-26074F0D411F}" srcOrd="0" destOrd="0" presId="urn:microsoft.com/office/officeart/2005/8/layout/orgChart1"/>
    <dgm:cxn modelId="{89E7BCEA-3B72-4F36-8F4C-57CB5689ACBE}" type="presOf" srcId="{0D13F6C8-CAB7-4C6E-A0B5-ABA15F9BCC7B}" destId="{BCC606A5-8161-4682-9368-9DF9A0A0A774}" srcOrd="1" destOrd="0" presId="urn:microsoft.com/office/officeart/2005/8/layout/orgChart1"/>
    <dgm:cxn modelId="{A950A3CE-65BF-4822-A44E-2779A301B9F1}" type="presParOf" srcId="{72227B48-076D-4E63-9CA6-960F6BDBF322}" destId="{11932B16-D424-44AD-BC12-09BFA95908AF}" srcOrd="0" destOrd="0" presId="urn:microsoft.com/office/officeart/2005/8/layout/orgChart1"/>
    <dgm:cxn modelId="{4EE13A5B-84B3-4455-89C0-D840D9448096}" type="presParOf" srcId="{11932B16-D424-44AD-BC12-09BFA95908AF}" destId="{33F0EDEE-D43A-406A-AFCA-30E48B2C4DE0}" srcOrd="0" destOrd="0" presId="urn:microsoft.com/office/officeart/2005/8/layout/orgChart1"/>
    <dgm:cxn modelId="{C844A8F7-D1AD-4AD3-953E-81B3CE7BC90B}" type="presParOf" srcId="{33F0EDEE-D43A-406A-AFCA-30E48B2C4DE0}" destId="{D9372008-34B8-466C-A569-D3C21D1F31C6}" srcOrd="0" destOrd="0" presId="urn:microsoft.com/office/officeart/2005/8/layout/orgChart1"/>
    <dgm:cxn modelId="{E1412FDF-885C-4151-94F0-4820849C7843}" type="presParOf" srcId="{33F0EDEE-D43A-406A-AFCA-30E48B2C4DE0}" destId="{1B16A05F-35A1-4FE4-802B-F970DA748B9A}" srcOrd="1" destOrd="0" presId="urn:microsoft.com/office/officeart/2005/8/layout/orgChart1"/>
    <dgm:cxn modelId="{F594DA03-F74E-410D-8B0C-2A8B536A0E79}" type="presParOf" srcId="{11932B16-D424-44AD-BC12-09BFA95908AF}" destId="{F74BDD61-DE43-4901-A300-752AEB1BCCF2}" srcOrd="1" destOrd="0" presId="urn:microsoft.com/office/officeart/2005/8/layout/orgChart1"/>
    <dgm:cxn modelId="{F5A18FF5-E78A-48B2-AB79-2ACAF050C973}" type="presParOf" srcId="{F74BDD61-DE43-4901-A300-752AEB1BCCF2}" destId="{CE814D60-1CE1-4279-B7A9-BCEB552056C0}" srcOrd="0" destOrd="0" presId="urn:microsoft.com/office/officeart/2005/8/layout/orgChart1"/>
    <dgm:cxn modelId="{7A6C6D0C-9CF7-4C0A-9273-4F9662970510}" type="presParOf" srcId="{F74BDD61-DE43-4901-A300-752AEB1BCCF2}" destId="{B41BED55-D8D0-495B-A74B-2B5810BE0A1D}" srcOrd="1" destOrd="0" presId="urn:microsoft.com/office/officeart/2005/8/layout/orgChart1"/>
    <dgm:cxn modelId="{1F203FFC-4425-4307-B189-64AD627763FA}" type="presParOf" srcId="{B41BED55-D8D0-495B-A74B-2B5810BE0A1D}" destId="{C3E004CB-E0D7-4183-80FC-09385A2B183E}" srcOrd="0" destOrd="0" presId="urn:microsoft.com/office/officeart/2005/8/layout/orgChart1"/>
    <dgm:cxn modelId="{462F050C-E3FC-49C2-87F9-0BCE0D6D2F5C}" type="presParOf" srcId="{C3E004CB-E0D7-4183-80FC-09385A2B183E}" destId="{F6B286D1-8FDC-4C15-BF09-C7ED5CB0FDC5}" srcOrd="0" destOrd="0" presId="urn:microsoft.com/office/officeart/2005/8/layout/orgChart1"/>
    <dgm:cxn modelId="{EFA83B02-8CF5-46CE-9E0F-8F21AF697CAD}" type="presParOf" srcId="{C3E004CB-E0D7-4183-80FC-09385A2B183E}" destId="{AEC7DDE7-9D87-4072-8D57-B7DF48388AF7}" srcOrd="1" destOrd="0" presId="urn:microsoft.com/office/officeart/2005/8/layout/orgChart1"/>
    <dgm:cxn modelId="{50F48C9F-FD5D-46D5-AF66-9E043C991AC1}" type="presParOf" srcId="{B41BED55-D8D0-495B-A74B-2B5810BE0A1D}" destId="{22AC215F-CD7D-4149-9D5E-6CF56FE639F0}" srcOrd="1" destOrd="0" presId="urn:microsoft.com/office/officeart/2005/8/layout/orgChart1"/>
    <dgm:cxn modelId="{BEEFF388-8608-4CAB-BC01-08D7940129B5}" type="presParOf" srcId="{22AC215F-CD7D-4149-9D5E-6CF56FE639F0}" destId="{FC9DA5EB-AC4C-4B19-9285-9BE0BD9B7DD4}" srcOrd="0" destOrd="0" presId="urn:microsoft.com/office/officeart/2005/8/layout/orgChart1"/>
    <dgm:cxn modelId="{C44E5C77-43C2-4A41-9C7E-9928726A5FC2}" type="presParOf" srcId="{22AC215F-CD7D-4149-9D5E-6CF56FE639F0}" destId="{371BAEC3-748A-4DBB-B469-76B78BA3D0E2}" srcOrd="1" destOrd="0" presId="urn:microsoft.com/office/officeart/2005/8/layout/orgChart1"/>
    <dgm:cxn modelId="{B42447F4-BB07-41DD-9BAF-9ADE50A2C452}" type="presParOf" srcId="{371BAEC3-748A-4DBB-B469-76B78BA3D0E2}" destId="{13DEF728-BEB0-409E-956F-58EBF2ABD6BE}" srcOrd="0" destOrd="0" presId="urn:microsoft.com/office/officeart/2005/8/layout/orgChart1"/>
    <dgm:cxn modelId="{6AA019D5-1E43-482E-8B5E-A0F16A94B4C8}" type="presParOf" srcId="{13DEF728-BEB0-409E-956F-58EBF2ABD6BE}" destId="{0270E304-E229-4570-808B-2DDD68BE23EA}" srcOrd="0" destOrd="0" presId="urn:microsoft.com/office/officeart/2005/8/layout/orgChart1"/>
    <dgm:cxn modelId="{9FE3E78A-9178-4EBC-BB4D-A9D01AD4E21F}" type="presParOf" srcId="{13DEF728-BEB0-409E-956F-58EBF2ABD6BE}" destId="{3189331A-5FD3-4FA4-B4B8-3EDFC7D94976}" srcOrd="1" destOrd="0" presId="urn:microsoft.com/office/officeart/2005/8/layout/orgChart1"/>
    <dgm:cxn modelId="{57690F2F-96CB-4D56-A579-23B3C14041D5}" type="presParOf" srcId="{371BAEC3-748A-4DBB-B469-76B78BA3D0E2}" destId="{EE2B297E-9BAF-4D37-8D4E-B0E24AB0F33C}" srcOrd="1" destOrd="0" presId="urn:microsoft.com/office/officeart/2005/8/layout/orgChart1"/>
    <dgm:cxn modelId="{8B4C6282-35D9-4FD5-8E57-8C31917D4034}" type="presParOf" srcId="{371BAEC3-748A-4DBB-B469-76B78BA3D0E2}" destId="{95502F1D-5830-462C-A794-56574C928751}" srcOrd="2" destOrd="0" presId="urn:microsoft.com/office/officeart/2005/8/layout/orgChart1"/>
    <dgm:cxn modelId="{502EDD7B-4E26-4F7C-AB26-A33C8D6174A6}" type="presParOf" srcId="{22AC215F-CD7D-4149-9D5E-6CF56FE639F0}" destId="{C06FF087-8017-4A13-9E48-CB9EDEF299C6}" srcOrd="2" destOrd="0" presId="urn:microsoft.com/office/officeart/2005/8/layout/orgChart1"/>
    <dgm:cxn modelId="{6D706F6B-3779-4EB6-80A0-74380B3E5700}" type="presParOf" srcId="{22AC215F-CD7D-4149-9D5E-6CF56FE639F0}" destId="{469BFE8B-948C-4FFE-B1FD-56F0710864B6}" srcOrd="3" destOrd="0" presId="urn:microsoft.com/office/officeart/2005/8/layout/orgChart1"/>
    <dgm:cxn modelId="{3836699C-14B9-4716-936A-88590547A155}" type="presParOf" srcId="{469BFE8B-948C-4FFE-B1FD-56F0710864B6}" destId="{331B424B-579D-413F-9968-399366EBF7B6}" srcOrd="0" destOrd="0" presId="urn:microsoft.com/office/officeart/2005/8/layout/orgChart1"/>
    <dgm:cxn modelId="{F36235DD-F4A5-4A03-B9C7-67A42A991243}" type="presParOf" srcId="{331B424B-579D-413F-9968-399366EBF7B6}" destId="{C4EFE590-C899-46B9-931A-B34680C343CE}" srcOrd="0" destOrd="0" presId="urn:microsoft.com/office/officeart/2005/8/layout/orgChart1"/>
    <dgm:cxn modelId="{3B6FD744-6A18-42CC-B27C-335142520F61}" type="presParOf" srcId="{331B424B-579D-413F-9968-399366EBF7B6}" destId="{BCC606A5-8161-4682-9368-9DF9A0A0A774}" srcOrd="1" destOrd="0" presId="urn:microsoft.com/office/officeart/2005/8/layout/orgChart1"/>
    <dgm:cxn modelId="{E528789F-4583-4EA7-9B7C-EDBA1F4FDF36}" type="presParOf" srcId="{469BFE8B-948C-4FFE-B1FD-56F0710864B6}" destId="{9EEDD4B6-367D-4A24-9C52-6CFC046F995C}" srcOrd="1" destOrd="0" presId="urn:microsoft.com/office/officeart/2005/8/layout/orgChart1"/>
    <dgm:cxn modelId="{FDF54C46-F61F-48CB-853C-4AD5B147DA13}" type="presParOf" srcId="{9EEDD4B6-367D-4A24-9C52-6CFC046F995C}" destId="{F345587E-F805-4AA8-B91D-03F046DAF1AE}" srcOrd="0" destOrd="0" presId="urn:microsoft.com/office/officeart/2005/8/layout/orgChart1"/>
    <dgm:cxn modelId="{6A2F2D11-5B27-431D-8F14-169CD8D725F0}" type="presParOf" srcId="{9EEDD4B6-367D-4A24-9C52-6CFC046F995C}" destId="{8C12E372-AB47-4D24-A0A9-9C09CBD3B9D3}" srcOrd="1" destOrd="0" presId="urn:microsoft.com/office/officeart/2005/8/layout/orgChart1"/>
    <dgm:cxn modelId="{13E292AE-7319-4610-ADA0-FC091B55DC9A}" type="presParOf" srcId="{8C12E372-AB47-4D24-A0A9-9C09CBD3B9D3}" destId="{3B5C4E2B-EF20-415B-9241-2BA62F39AE2C}" srcOrd="0" destOrd="0" presId="urn:microsoft.com/office/officeart/2005/8/layout/orgChart1"/>
    <dgm:cxn modelId="{C59EEB2C-EEFE-40D7-BE07-5EABE9BDFAD3}" type="presParOf" srcId="{3B5C4E2B-EF20-415B-9241-2BA62F39AE2C}" destId="{EFD9FB50-ED57-424F-AB49-3147577F6645}" srcOrd="0" destOrd="0" presId="urn:microsoft.com/office/officeart/2005/8/layout/orgChart1"/>
    <dgm:cxn modelId="{BAC0D479-4876-4D8E-B2EC-13C5B5160F5E}" type="presParOf" srcId="{3B5C4E2B-EF20-415B-9241-2BA62F39AE2C}" destId="{131DD259-1AED-450E-8B97-6F1E838A6A90}" srcOrd="1" destOrd="0" presId="urn:microsoft.com/office/officeart/2005/8/layout/orgChart1"/>
    <dgm:cxn modelId="{C53A3DA8-D661-4968-A375-2DDBA5DEA73E}" type="presParOf" srcId="{8C12E372-AB47-4D24-A0A9-9C09CBD3B9D3}" destId="{F96AB7A7-7091-456E-B866-3905283D6313}" srcOrd="1" destOrd="0" presId="urn:microsoft.com/office/officeart/2005/8/layout/orgChart1"/>
    <dgm:cxn modelId="{65DDA95C-1926-4E65-947C-1DB2E98119BF}" type="presParOf" srcId="{8C12E372-AB47-4D24-A0A9-9C09CBD3B9D3}" destId="{6AB4A17A-E77D-4208-8E9F-47F194C807DD}" srcOrd="2" destOrd="0" presId="urn:microsoft.com/office/officeart/2005/8/layout/orgChart1"/>
    <dgm:cxn modelId="{B710EBC6-B874-42A9-87D7-089590934402}" type="presParOf" srcId="{9EEDD4B6-367D-4A24-9C52-6CFC046F995C}" destId="{91C2D2AC-724E-48AF-97EB-26074F0D411F}" srcOrd="2" destOrd="0" presId="urn:microsoft.com/office/officeart/2005/8/layout/orgChart1"/>
    <dgm:cxn modelId="{DDBABDC1-5ABA-4BFF-B1A8-34C76A7785AB}" type="presParOf" srcId="{9EEDD4B6-367D-4A24-9C52-6CFC046F995C}" destId="{CD92B41A-B96E-4CF5-95F6-BC109E972F2A}" srcOrd="3" destOrd="0" presId="urn:microsoft.com/office/officeart/2005/8/layout/orgChart1"/>
    <dgm:cxn modelId="{20777A3F-CC76-4913-BCCA-F1253BB1E197}" type="presParOf" srcId="{CD92B41A-B96E-4CF5-95F6-BC109E972F2A}" destId="{7026B1D7-746B-42DC-9D70-85FD6B1EC4F6}" srcOrd="0" destOrd="0" presId="urn:microsoft.com/office/officeart/2005/8/layout/orgChart1"/>
    <dgm:cxn modelId="{CA7525D1-82B0-4237-9159-39E67D25B818}" type="presParOf" srcId="{7026B1D7-746B-42DC-9D70-85FD6B1EC4F6}" destId="{43D6B627-E409-4064-824B-E65B74EBF91C}" srcOrd="0" destOrd="0" presId="urn:microsoft.com/office/officeart/2005/8/layout/orgChart1"/>
    <dgm:cxn modelId="{BDEB0C73-76CA-4779-B971-481C1379CDA4}" type="presParOf" srcId="{7026B1D7-746B-42DC-9D70-85FD6B1EC4F6}" destId="{CE12847A-E66F-4718-8057-0EBB4A881292}" srcOrd="1" destOrd="0" presId="urn:microsoft.com/office/officeart/2005/8/layout/orgChart1"/>
    <dgm:cxn modelId="{94D47F9B-81E0-43E6-9AD3-3B0F126C0240}" type="presParOf" srcId="{CD92B41A-B96E-4CF5-95F6-BC109E972F2A}" destId="{E6622D9D-A121-4086-A2DB-CAA038D24B64}" srcOrd="1" destOrd="0" presId="urn:microsoft.com/office/officeart/2005/8/layout/orgChart1"/>
    <dgm:cxn modelId="{094C3FE3-E835-47CB-ACFD-0922B2CF9525}" type="presParOf" srcId="{CD92B41A-B96E-4CF5-95F6-BC109E972F2A}" destId="{B58894E1-551F-42BF-BD14-EBDD8F40166A}" srcOrd="2" destOrd="0" presId="urn:microsoft.com/office/officeart/2005/8/layout/orgChart1"/>
    <dgm:cxn modelId="{B0CDECD2-C21A-4559-B66A-152B4728C5AF}" type="presParOf" srcId="{9EEDD4B6-367D-4A24-9C52-6CFC046F995C}" destId="{08B94EB0-1D97-454C-8585-8F5F4195735C}" srcOrd="4" destOrd="0" presId="urn:microsoft.com/office/officeart/2005/8/layout/orgChart1"/>
    <dgm:cxn modelId="{CEB20134-BADE-406C-8EDC-9E0C84928A7D}" type="presParOf" srcId="{9EEDD4B6-367D-4A24-9C52-6CFC046F995C}" destId="{2F11F016-5B59-47E6-9BAE-F00C5DE36A77}" srcOrd="5" destOrd="0" presId="urn:microsoft.com/office/officeart/2005/8/layout/orgChart1"/>
    <dgm:cxn modelId="{E1C8E6CF-E809-46E6-91E6-2A17EB5A8699}" type="presParOf" srcId="{2F11F016-5B59-47E6-9BAE-F00C5DE36A77}" destId="{72E54944-5D23-4897-ABCA-6E6F19988B5B}" srcOrd="0" destOrd="0" presId="urn:microsoft.com/office/officeart/2005/8/layout/orgChart1"/>
    <dgm:cxn modelId="{F143861C-D1B6-4DE0-8E8C-1871947D6D5F}" type="presParOf" srcId="{72E54944-5D23-4897-ABCA-6E6F19988B5B}" destId="{75A475EE-F388-488C-A97A-40B0A02583A2}" srcOrd="0" destOrd="0" presId="urn:microsoft.com/office/officeart/2005/8/layout/orgChart1"/>
    <dgm:cxn modelId="{DA1CD5F7-2093-46C4-BBDE-0C5B67C8CCAF}" type="presParOf" srcId="{72E54944-5D23-4897-ABCA-6E6F19988B5B}" destId="{7937A2CA-F7A0-4BF7-BB7F-C132F7A38BB1}" srcOrd="1" destOrd="0" presId="urn:microsoft.com/office/officeart/2005/8/layout/orgChart1"/>
    <dgm:cxn modelId="{BD135C82-4439-4B3F-B19D-22411782D3F4}" type="presParOf" srcId="{2F11F016-5B59-47E6-9BAE-F00C5DE36A77}" destId="{38A0BC7E-982A-4D87-A62D-321A80453E1E}" srcOrd="1" destOrd="0" presId="urn:microsoft.com/office/officeart/2005/8/layout/orgChart1"/>
    <dgm:cxn modelId="{59E84109-9402-49CC-9250-575EBC838D0E}" type="presParOf" srcId="{2F11F016-5B59-47E6-9BAE-F00C5DE36A77}" destId="{43421A39-5587-4BFD-9BDC-05917EBC3457}" srcOrd="2" destOrd="0" presId="urn:microsoft.com/office/officeart/2005/8/layout/orgChart1"/>
    <dgm:cxn modelId="{ADE01AF2-3BCE-4E7E-B3A8-603F7AEE5C6A}" type="presParOf" srcId="{469BFE8B-948C-4FFE-B1FD-56F0710864B6}" destId="{D92AFD8E-494A-4151-A609-DB981A5F9F5A}" srcOrd="2" destOrd="0" presId="urn:microsoft.com/office/officeart/2005/8/layout/orgChart1"/>
    <dgm:cxn modelId="{789529A4-45C2-4855-9FC7-F07C885A6E38}" type="presParOf" srcId="{22AC215F-CD7D-4149-9D5E-6CF56FE639F0}" destId="{EAD52603-12D1-4C61-AB4E-772D8318B36A}" srcOrd="4" destOrd="0" presId="urn:microsoft.com/office/officeart/2005/8/layout/orgChart1"/>
    <dgm:cxn modelId="{541C9FF8-EE69-4AEE-9A19-1264B601CC09}" type="presParOf" srcId="{22AC215F-CD7D-4149-9D5E-6CF56FE639F0}" destId="{9405EB31-6F35-4B65-84DD-45CE7468ED0B}" srcOrd="5" destOrd="0" presId="urn:microsoft.com/office/officeart/2005/8/layout/orgChart1"/>
    <dgm:cxn modelId="{4FFFD696-1A01-4ED7-BD17-E0131DE438B8}" type="presParOf" srcId="{9405EB31-6F35-4B65-84DD-45CE7468ED0B}" destId="{4C6DDB86-9A96-4351-A2D2-461617EBDACC}" srcOrd="0" destOrd="0" presId="urn:microsoft.com/office/officeart/2005/8/layout/orgChart1"/>
    <dgm:cxn modelId="{A5B842D1-6DE1-4AB7-9AB4-3D0783AE5382}" type="presParOf" srcId="{4C6DDB86-9A96-4351-A2D2-461617EBDACC}" destId="{5CDF12EA-F118-4503-ADEB-59DA2F83510B}" srcOrd="0" destOrd="0" presId="urn:microsoft.com/office/officeart/2005/8/layout/orgChart1"/>
    <dgm:cxn modelId="{4803DD64-34E4-4D70-939E-DF48955B54CE}" type="presParOf" srcId="{4C6DDB86-9A96-4351-A2D2-461617EBDACC}" destId="{D54C0F53-C147-4E8F-BF0A-0D83C3497545}" srcOrd="1" destOrd="0" presId="urn:microsoft.com/office/officeart/2005/8/layout/orgChart1"/>
    <dgm:cxn modelId="{1E0148F0-DF85-42CF-B326-CC803F6D55DD}" type="presParOf" srcId="{9405EB31-6F35-4B65-84DD-45CE7468ED0B}" destId="{FEB020E5-F1AD-41DD-B937-9BCE84F6EC66}" srcOrd="1" destOrd="0" presId="urn:microsoft.com/office/officeart/2005/8/layout/orgChart1"/>
    <dgm:cxn modelId="{6BE56EBF-65DE-48DA-B608-45A939E5933E}" type="presParOf" srcId="{9405EB31-6F35-4B65-84DD-45CE7468ED0B}" destId="{E6FC5F03-12A6-4C0E-BBBC-05496BDE5B02}" srcOrd="2" destOrd="0" presId="urn:microsoft.com/office/officeart/2005/8/layout/orgChart1"/>
    <dgm:cxn modelId="{9380F2DD-BB63-47C0-A659-9B08AFAC72C1}" type="presParOf" srcId="{22AC215F-CD7D-4149-9D5E-6CF56FE639F0}" destId="{BDF0B699-B034-4B20-B404-7EEC6915CA3E}" srcOrd="6" destOrd="0" presId="urn:microsoft.com/office/officeart/2005/8/layout/orgChart1"/>
    <dgm:cxn modelId="{8A20A5C4-6B98-46AD-9A8B-2B319EA20D45}" type="presParOf" srcId="{22AC215F-CD7D-4149-9D5E-6CF56FE639F0}" destId="{BF601300-AB59-41F0-BECA-7F0F616D0C7C}" srcOrd="7" destOrd="0" presId="urn:microsoft.com/office/officeart/2005/8/layout/orgChart1"/>
    <dgm:cxn modelId="{9B3D5E31-48DA-4B8A-9A59-5735CAE4CD47}" type="presParOf" srcId="{BF601300-AB59-41F0-BECA-7F0F616D0C7C}" destId="{F93CEDBD-DB3A-49CA-9B9C-D0EA80D82DAF}" srcOrd="0" destOrd="0" presId="urn:microsoft.com/office/officeart/2005/8/layout/orgChart1"/>
    <dgm:cxn modelId="{096E22A1-8088-40DB-B06E-1591B8481470}" type="presParOf" srcId="{F93CEDBD-DB3A-49CA-9B9C-D0EA80D82DAF}" destId="{9E59EFD4-CA1A-4390-9513-3A42166DEE00}" srcOrd="0" destOrd="0" presId="urn:microsoft.com/office/officeart/2005/8/layout/orgChart1"/>
    <dgm:cxn modelId="{38F00427-6385-4E70-A532-81B9C50E962E}" type="presParOf" srcId="{F93CEDBD-DB3A-49CA-9B9C-D0EA80D82DAF}" destId="{816DE55E-C657-496E-807B-FA3878A5B71C}" srcOrd="1" destOrd="0" presId="urn:microsoft.com/office/officeart/2005/8/layout/orgChart1"/>
    <dgm:cxn modelId="{38D906A7-E1D1-4D7A-85DF-2AFD7BD14831}" type="presParOf" srcId="{BF601300-AB59-41F0-BECA-7F0F616D0C7C}" destId="{D914FEE8-F4E1-4065-A025-2A1B8DB9B05C}" srcOrd="1" destOrd="0" presId="urn:microsoft.com/office/officeart/2005/8/layout/orgChart1"/>
    <dgm:cxn modelId="{7E3C64F4-63E0-488E-A32B-034C345F5C54}" type="presParOf" srcId="{BF601300-AB59-41F0-BECA-7F0F616D0C7C}" destId="{283148A3-0AA1-4F96-A307-3009A7E2E184}" srcOrd="2" destOrd="0" presId="urn:microsoft.com/office/officeart/2005/8/layout/orgChart1"/>
    <dgm:cxn modelId="{31609C73-CA00-4958-A46E-CB6928F05FF4}" type="presParOf" srcId="{B41BED55-D8D0-495B-A74B-2B5810BE0A1D}" destId="{77ADEE6D-0757-4782-95D8-CD69C82DD4BD}" srcOrd="2" destOrd="0" presId="urn:microsoft.com/office/officeart/2005/8/layout/orgChart1"/>
    <dgm:cxn modelId="{0F7CF0DE-C63F-4CF1-BA03-1BC7F357FACD}" type="presParOf" srcId="{F74BDD61-DE43-4901-A300-752AEB1BCCF2}" destId="{8AD4CDFB-F2FC-42C6-83FD-91656562E1BF}" srcOrd="2" destOrd="0" presId="urn:microsoft.com/office/officeart/2005/8/layout/orgChart1"/>
    <dgm:cxn modelId="{9BE162E1-EB67-4B51-8B6F-4A27EF306309}" type="presParOf" srcId="{F74BDD61-DE43-4901-A300-752AEB1BCCF2}" destId="{13758741-40DF-49D3-B41C-62D3B8F5B8E0}" srcOrd="3" destOrd="0" presId="urn:microsoft.com/office/officeart/2005/8/layout/orgChart1"/>
    <dgm:cxn modelId="{7182F2E8-892A-4D4C-91EA-0B9B30201E06}" type="presParOf" srcId="{13758741-40DF-49D3-B41C-62D3B8F5B8E0}" destId="{0BDACC01-DD4F-4A96-B107-712A36FD2226}" srcOrd="0" destOrd="0" presId="urn:microsoft.com/office/officeart/2005/8/layout/orgChart1"/>
    <dgm:cxn modelId="{0E8D7A57-D944-4037-9E58-AB735D424459}" type="presParOf" srcId="{0BDACC01-DD4F-4A96-B107-712A36FD2226}" destId="{C17F9430-BEFB-4B8D-A2FD-A2821015A078}" srcOrd="0" destOrd="0" presId="urn:microsoft.com/office/officeart/2005/8/layout/orgChart1"/>
    <dgm:cxn modelId="{343F3F63-8718-4A0A-B363-F0B27679A85A}" type="presParOf" srcId="{0BDACC01-DD4F-4A96-B107-712A36FD2226}" destId="{3A9C1BCA-4747-4535-9E23-A50BC91DF71F}" srcOrd="1" destOrd="0" presId="urn:microsoft.com/office/officeart/2005/8/layout/orgChart1"/>
    <dgm:cxn modelId="{275A734E-F348-4BE0-83D0-B370792543E6}" type="presParOf" srcId="{13758741-40DF-49D3-B41C-62D3B8F5B8E0}" destId="{E91007C1-A9C6-4433-B04C-5FC46F963679}" srcOrd="1" destOrd="0" presId="urn:microsoft.com/office/officeart/2005/8/layout/orgChart1"/>
    <dgm:cxn modelId="{15E04458-B09C-4092-A581-FCC902F94819}" type="presParOf" srcId="{E91007C1-A9C6-4433-B04C-5FC46F963679}" destId="{5B468D4F-551D-44DF-9F7A-1EDFDE82B89A}" srcOrd="0" destOrd="0" presId="urn:microsoft.com/office/officeart/2005/8/layout/orgChart1"/>
    <dgm:cxn modelId="{8D024A9A-FFDD-41DF-8B3B-1821D01B47F9}" type="presParOf" srcId="{E91007C1-A9C6-4433-B04C-5FC46F963679}" destId="{83CAD892-1659-4E3B-9525-37B1C38FF88C}" srcOrd="1" destOrd="0" presId="urn:microsoft.com/office/officeart/2005/8/layout/orgChart1"/>
    <dgm:cxn modelId="{303BE848-6364-4594-9757-020D199323A5}" type="presParOf" srcId="{83CAD892-1659-4E3B-9525-37B1C38FF88C}" destId="{A6F2CEF8-F550-4ADB-A3C0-F29A97CE1BF1}" srcOrd="0" destOrd="0" presId="urn:microsoft.com/office/officeart/2005/8/layout/orgChart1"/>
    <dgm:cxn modelId="{A9AB9705-D90B-4F58-A4FE-3A197A232100}" type="presParOf" srcId="{A6F2CEF8-F550-4ADB-A3C0-F29A97CE1BF1}" destId="{F9470A91-619C-46BE-B727-7C92B5DEA38B}" srcOrd="0" destOrd="0" presId="urn:microsoft.com/office/officeart/2005/8/layout/orgChart1"/>
    <dgm:cxn modelId="{E82F3C47-AC86-4581-9D10-C59EE5C934CC}" type="presParOf" srcId="{A6F2CEF8-F550-4ADB-A3C0-F29A97CE1BF1}" destId="{16561D6C-1AD2-4AEF-B85A-CEA1E3205A95}" srcOrd="1" destOrd="0" presId="urn:microsoft.com/office/officeart/2005/8/layout/orgChart1"/>
    <dgm:cxn modelId="{C1414EEC-BDF3-435B-B12D-C2BEE3DDA56D}" type="presParOf" srcId="{83CAD892-1659-4E3B-9525-37B1C38FF88C}" destId="{2A19C5DF-0318-47B8-8086-EFD1D5484D50}" srcOrd="1" destOrd="0" presId="urn:microsoft.com/office/officeart/2005/8/layout/orgChart1"/>
    <dgm:cxn modelId="{74252CF7-0D36-40B2-83B9-F2512CB57FC5}" type="presParOf" srcId="{83CAD892-1659-4E3B-9525-37B1C38FF88C}" destId="{7E6E54FF-D15C-48A5-8B75-96B48AE87034}" srcOrd="2" destOrd="0" presId="urn:microsoft.com/office/officeart/2005/8/layout/orgChart1"/>
    <dgm:cxn modelId="{D6E2A6F8-ECEF-4666-A206-007A54F6014F}" type="presParOf" srcId="{E91007C1-A9C6-4433-B04C-5FC46F963679}" destId="{BD92D35D-D88F-469C-A158-53A140719623}" srcOrd="2" destOrd="0" presId="urn:microsoft.com/office/officeart/2005/8/layout/orgChart1"/>
    <dgm:cxn modelId="{C798C8C5-B699-4DC8-AFC7-6592F52B5CCB}" type="presParOf" srcId="{E91007C1-A9C6-4433-B04C-5FC46F963679}" destId="{BB6353C7-6497-4F52-BAA8-BCB159396123}" srcOrd="3" destOrd="0" presId="urn:microsoft.com/office/officeart/2005/8/layout/orgChart1"/>
    <dgm:cxn modelId="{A7BBDBF1-42EF-4823-8DC0-2FC0E7BC3F0E}" type="presParOf" srcId="{BB6353C7-6497-4F52-BAA8-BCB159396123}" destId="{A596642A-003E-4C79-A283-3B36916B0581}" srcOrd="0" destOrd="0" presId="urn:microsoft.com/office/officeart/2005/8/layout/orgChart1"/>
    <dgm:cxn modelId="{7A79E7EA-B240-4E4B-AEB3-054051580D4D}" type="presParOf" srcId="{A596642A-003E-4C79-A283-3B36916B0581}" destId="{582FE8B7-3600-4B97-8245-5385A796CDFC}" srcOrd="0" destOrd="0" presId="urn:microsoft.com/office/officeart/2005/8/layout/orgChart1"/>
    <dgm:cxn modelId="{EF596722-8A5F-46F1-8B0D-51FFB302D069}" type="presParOf" srcId="{A596642A-003E-4C79-A283-3B36916B0581}" destId="{B09DDFF2-C003-4848-93A2-D49DEC37B57E}" srcOrd="1" destOrd="0" presId="urn:microsoft.com/office/officeart/2005/8/layout/orgChart1"/>
    <dgm:cxn modelId="{86D795E1-501F-4ADA-8308-65410479E06D}" type="presParOf" srcId="{BB6353C7-6497-4F52-BAA8-BCB159396123}" destId="{4EC6C4F3-A218-4828-BA43-D6BDB5A32B26}" srcOrd="1" destOrd="0" presId="urn:microsoft.com/office/officeart/2005/8/layout/orgChart1"/>
    <dgm:cxn modelId="{CC2C93CF-5967-4E40-8A7E-E194C75CCF49}" type="presParOf" srcId="{4EC6C4F3-A218-4828-BA43-D6BDB5A32B26}" destId="{80CA5DCA-D64F-4FF3-98A9-88294FD3236C}" srcOrd="0" destOrd="0" presId="urn:microsoft.com/office/officeart/2005/8/layout/orgChart1"/>
    <dgm:cxn modelId="{07E1A110-6D59-49A4-85E3-6745DE128F9A}" type="presParOf" srcId="{4EC6C4F3-A218-4828-BA43-D6BDB5A32B26}" destId="{E297CCE8-301F-4627-BF5E-0BFB1578362F}" srcOrd="1" destOrd="0" presId="urn:microsoft.com/office/officeart/2005/8/layout/orgChart1"/>
    <dgm:cxn modelId="{C2EBC925-8F45-4EBB-AC5B-E2112988E941}" type="presParOf" srcId="{E297CCE8-301F-4627-BF5E-0BFB1578362F}" destId="{14BB317D-88FE-49C4-880C-E5F2907A7000}" srcOrd="0" destOrd="0" presId="urn:microsoft.com/office/officeart/2005/8/layout/orgChart1"/>
    <dgm:cxn modelId="{A8711D42-4CD2-4459-AAAE-9C0F8DB3D786}" type="presParOf" srcId="{14BB317D-88FE-49C4-880C-E5F2907A7000}" destId="{6BA4D0BE-28DA-4835-AD10-205E204CE895}" srcOrd="0" destOrd="0" presId="urn:microsoft.com/office/officeart/2005/8/layout/orgChart1"/>
    <dgm:cxn modelId="{2224C317-8BB5-48C5-BC6F-DEFDCC5E7D23}" type="presParOf" srcId="{14BB317D-88FE-49C4-880C-E5F2907A7000}" destId="{37662B7E-5F5C-4877-A84A-48E6D52C3A50}" srcOrd="1" destOrd="0" presId="urn:microsoft.com/office/officeart/2005/8/layout/orgChart1"/>
    <dgm:cxn modelId="{55C575B9-7733-4A77-A34E-270864AC2BFB}" type="presParOf" srcId="{E297CCE8-301F-4627-BF5E-0BFB1578362F}" destId="{3BDF6F14-D213-4D93-9B35-D59D8EA1C40F}" srcOrd="1" destOrd="0" presId="urn:microsoft.com/office/officeart/2005/8/layout/orgChart1"/>
    <dgm:cxn modelId="{AAF9DBC6-0FB7-495E-A8AC-6AF9A5E7796A}" type="presParOf" srcId="{E297CCE8-301F-4627-BF5E-0BFB1578362F}" destId="{14EEA407-5836-4DDE-A41F-041B3E7AC3B8}" srcOrd="2" destOrd="0" presId="urn:microsoft.com/office/officeart/2005/8/layout/orgChart1"/>
    <dgm:cxn modelId="{4C1191F5-CAF0-40A8-B5E0-6C31FBC6398B}" type="presParOf" srcId="{4EC6C4F3-A218-4828-BA43-D6BDB5A32B26}" destId="{9372A7BA-9FFD-46C5-B0BD-F49E0760B7B8}" srcOrd="2" destOrd="0" presId="urn:microsoft.com/office/officeart/2005/8/layout/orgChart1"/>
    <dgm:cxn modelId="{7D78C9E9-BEAD-461F-BDB1-DBA1267864A5}" type="presParOf" srcId="{4EC6C4F3-A218-4828-BA43-D6BDB5A32B26}" destId="{B05C6FE3-32F5-44EE-9C86-50D5EB4CF5F5}" srcOrd="3" destOrd="0" presId="urn:microsoft.com/office/officeart/2005/8/layout/orgChart1"/>
    <dgm:cxn modelId="{656E40C4-544B-4130-B84E-83B979003562}" type="presParOf" srcId="{B05C6FE3-32F5-44EE-9C86-50D5EB4CF5F5}" destId="{AF1CDE61-5FCF-492E-ACAB-5E701321120D}" srcOrd="0" destOrd="0" presId="urn:microsoft.com/office/officeart/2005/8/layout/orgChart1"/>
    <dgm:cxn modelId="{A0A451E6-5C90-46FB-BD94-6489A637FCAD}" type="presParOf" srcId="{AF1CDE61-5FCF-492E-ACAB-5E701321120D}" destId="{BBD33DCE-8014-4687-BB70-EDC612E34E6B}" srcOrd="0" destOrd="0" presId="urn:microsoft.com/office/officeart/2005/8/layout/orgChart1"/>
    <dgm:cxn modelId="{B5F857CA-91D0-4A39-AAF7-87903CA3D868}" type="presParOf" srcId="{AF1CDE61-5FCF-492E-ACAB-5E701321120D}" destId="{E77E04DB-A6C3-435C-8433-8EDBF4EA7B8C}" srcOrd="1" destOrd="0" presId="urn:microsoft.com/office/officeart/2005/8/layout/orgChart1"/>
    <dgm:cxn modelId="{18539D15-DE5E-4C5D-A25A-7B4B991F7B51}" type="presParOf" srcId="{B05C6FE3-32F5-44EE-9C86-50D5EB4CF5F5}" destId="{8CD3A49F-5346-4B41-AEF4-C5A7AFF73DE3}" srcOrd="1" destOrd="0" presId="urn:microsoft.com/office/officeart/2005/8/layout/orgChart1"/>
    <dgm:cxn modelId="{4B3E9A78-55B3-42C0-A289-C37D8A961373}" type="presParOf" srcId="{B05C6FE3-32F5-44EE-9C86-50D5EB4CF5F5}" destId="{1A4B99E2-185B-4792-8CCB-E64D24013E8D}" srcOrd="2" destOrd="0" presId="urn:microsoft.com/office/officeart/2005/8/layout/orgChart1"/>
    <dgm:cxn modelId="{29E2DCC6-B0FC-453A-8982-0599847339BF}" type="presParOf" srcId="{4EC6C4F3-A218-4828-BA43-D6BDB5A32B26}" destId="{380241AD-19B7-44A2-9E41-B36A85C617DB}" srcOrd="4" destOrd="0" presId="urn:microsoft.com/office/officeart/2005/8/layout/orgChart1"/>
    <dgm:cxn modelId="{D900AF41-A9CF-45AF-9737-C9F86D7145C3}" type="presParOf" srcId="{4EC6C4F3-A218-4828-BA43-D6BDB5A32B26}" destId="{374602F9-3D46-4925-A873-138E5518C009}" srcOrd="5" destOrd="0" presId="urn:microsoft.com/office/officeart/2005/8/layout/orgChart1"/>
    <dgm:cxn modelId="{FA97033C-99C8-4D52-A5D6-59C988DEC8CF}" type="presParOf" srcId="{374602F9-3D46-4925-A873-138E5518C009}" destId="{0A6B244C-8B2F-420A-8FBE-B2C311DAA2C6}" srcOrd="0" destOrd="0" presId="urn:microsoft.com/office/officeart/2005/8/layout/orgChart1"/>
    <dgm:cxn modelId="{E3C9153F-E911-4E04-8094-6CFE25CF05B0}" type="presParOf" srcId="{0A6B244C-8B2F-420A-8FBE-B2C311DAA2C6}" destId="{6824702E-5E2F-4F03-8029-1F4E018C8AF0}" srcOrd="0" destOrd="0" presId="urn:microsoft.com/office/officeart/2005/8/layout/orgChart1"/>
    <dgm:cxn modelId="{D8EAB36C-9849-4672-9C90-61575A4A0F1B}" type="presParOf" srcId="{0A6B244C-8B2F-420A-8FBE-B2C311DAA2C6}" destId="{02E9C084-A6B5-48A1-8E6E-B6E59D513C8E}" srcOrd="1" destOrd="0" presId="urn:microsoft.com/office/officeart/2005/8/layout/orgChart1"/>
    <dgm:cxn modelId="{6F6134CE-0A91-419C-8B9E-81633F3FB2B0}" type="presParOf" srcId="{374602F9-3D46-4925-A873-138E5518C009}" destId="{03C0EF63-D015-4460-83EB-9B0A161CD87B}" srcOrd="1" destOrd="0" presId="urn:microsoft.com/office/officeart/2005/8/layout/orgChart1"/>
    <dgm:cxn modelId="{BCB223C2-B36D-4B2C-B6FB-1FE408B8F833}" type="presParOf" srcId="{374602F9-3D46-4925-A873-138E5518C009}" destId="{AED5B569-90CB-4A13-8130-28A2F148E505}" srcOrd="2" destOrd="0" presId="urn:microsoft.com/office/officeart/2005/8/layout/orgChart1"/>
    <dgm:cxn modelId="{E97BB39A-DA1E-47AE-9A29-A76EE127A2E9}" type="presParOf" srcId="{BB6353C7-6497-4F52-BAA8-BCB159396123}" destId="{63757C4D-11C0-44F8-B1C1-895963E7065A}" srcOrd="2" destOrd="0" presId="urn:microsoft.com/office/officeart/2005/8/layout/orgChart1"/>
    <dgm:cxn modelId="{116F5C2D-0966-4E37-B523-1F0FF1FEF10E}" type="presParOf" srcId="{E91007C1-A9C6-4433-B04C-5FC46F963679}" destId="{198BF32C-58B8-4B98-93DD-347C45E81F01}" srcOrd="4" destOrd="0" presId="urn:microsoft.com/office/officeart/2005/8/layout/orgChart1"/>
    <dgm:cxn modelId="{B1970223-25B6-4F7B-B904-6DEE2E6399C1}" type="presParOf" srcId="{E91007C1-A9C6-4433-B04C-5FC46F963679}" destId="{FF97CFBA-6773-47BF-8B24-664B1525325C}" srcOrd="5" destOrd="0" presId="urn:microsoft.com/office/officeart/2005/8/layout/orgChart1"/>
    <dgm:cxn modelId="{23EB57F7-CDFC-4B11-9376-EB412DF70703}" type="presParOf" srcId="{FF97CFBA-6773-47BF-8B24-664B1525325C}" destId="{55903D25-8D6B-4656-A766-36E0A202844F}" srcOrd="0" destOrd="0" presId="urn:microsoft.com/office/officeart/2005/8/layout/orgChart1"/>
    <dgm:cxn modelId="{9D9668CB-4663-4394-A436-D4DA7DB2481C}" type="presParOf" srcId="{55903D25-8D6B-4656-A766-36E0A202844F}" destId="{5B1A42E5-912A-4058-BA85-52D3933BC0DC}" srcOrd="0" destOrd="0" presId="urn:microsoft.com/office/officeart/2005/8/layout/orgChart1"/>
    <dgm:cxn modelId="{D1B11D13-8D8A-4258-9842-36A51075B313}" type="presParOf" srcId="{55903D25-8D6B-4656-A766-36E0A202844F}" destId="{27EC79FE-09CC-4E39-A5C1-B6BF1F8E5B62}" srcOrd="1" destOrd="0" presId="urn:microsoft.com/office/officeart/2005/8/layout/orgChart1"/>
    <dgm:cxn modelId="{35920AB7-DC9C-4367-8BC5-C2825F75BC03}" type="presParOf" srcId="{FF97CFBA-6773-47BF-8B24-664B1525325C}" destId="{862CCC0B-BF1F-4033-8426-F8F93B42E96A}" srcOrd="1" destOrd="0" presId="urn:microsoft.com/office/officeart/2005/8/layout/orgChart1"/>
    <dgm:cxn modelId="{BABC7FF2-A78B-40E4-B43F-8B44C592CCD1}" type="presParOf" srcId="{FF97CFBA-6773-47BF-8B24-664B1525325C}" destId="{2A2635F1-4B3E-4EFB-BE08-7FDC551ED234}" srcOrd="2" destOrd="0" presId="urn:microsoft.com/office/officeart/2005/8/layout/orgChart1"/>
    <dgm:cxn modelId="{44E6A680-FFAF-482F-A1AC-5E4CFBEB3FC2}" type="presParOf" srcId="{13758741-40DF-49D3-B41C-62D3B8F5B8E0}" destId="{9D6B5261-A6D7-4DC0-9F62-B2EBBBF2A362}" srcOrd="2" destOrd="0" presId="urn:microsoft.com/office/officeart/2005/8/layout/orgChart1"/>
    <dgm:cxn modelId="{90B3B009-B1E4-4D92-9358-7899B93E2B3B}" type="presParOf" srcId="{11932B16-D424-44AD-BC12-09BFA95908AF}" destId="{45A15D12-76A6-4E9B-8631-DB28A034067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BF32C-58B8-4B98-93DD-347C45E81F01}">
      <dsp:nvSpPr>
        <dsp:cNvPr id="0" name=""/>
        <dsp:cNvSpPr/>
      </dsp:nvSpPr>
      <dsp:spPr>
        <a:xfrm>
          <a:off x="6808459" y="1616764"/>
          <a:ext cx="1257332" cy="218214"/>
        </a:xfrm>
        <a:custGeom>
          <a:avLst/>
          <a:gdLst/>
          <a:ahLst/>
          <a:cxnLst/>
          <a:rect l="0" t="0" r="0" b="0"/>
          <a:pathLst>
            <a:path>
              <a:moveTo>
                <a:pt x="0" y="0"/>
              </a:moveTo>
              <a:lnTo>
                <a:pt x="0" y="109107"/>
              </a:lnTo>
              <a:lnTo>
                <a:pt x="1257332" y="109107"/>
              </a:lnTo>
              <a:lnTo>
                <a:pt x="1257332"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0241AD-19B7-44A2-9E41-B36A85C617DB}">
      <dsp:nvSpPr>
        <dsp:cNvPr id="0" name=""/>
        <dsp:cNvSpPr/>
      </dsp:nvSpPr>
      <dsp:spPr>
        <a:xfrm>
          <a:off x="6392812" y="2354538"/>
          <a:ext cx="155867" cy="1953540"/>
        </a:xfrm>
        <a:custGeom>
          <a:avLst/>
          <a:gdLst/>
          <a:ahLst/>
          <a:cxnLst/>
          <a:rect l="0" t="0" r="0" b="0"/>
          <a:pathLst>
            <a:path>
              <a:moveTo>
                <a:pt x="0" y="0"/>
              </a:moveTo>
              <a:lnTo>
                <a:pt x="0" y="1953540"/>
              </a:lnTo>
              <a:lnTo>
                <a:pt x="155867" y="195354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72A7BA-9FFD-46C5-B0BD-F49E0760B7B8}">
      <dsp:nvSpPr>
        <dsp:cNvPr id="0" name=""/>
        <dsp:cNvSpPr/>
      </dsp:nvSpPr>
      <dsp:spPr>
        <a:xfrm>
          <a:off x="6392812" y="2354538"/>
          <a:ext cx="155867" cy="1215767"/>
        </a:xfrm>
        <a:custGeom>
          <a:avLst/>
          <a:gdLst/>
          <a:ahLst/>
          <a:cxnLst/>
          <a:rect l="0" t="0" r="0" b="0"/>
          <a:pathLst>
            <a:path>
              <a:moveTo>
                <a:pt x="0" y="0"/>
              </a:moveTo>
              <a:lnTo>
                <a:pt x="0" y="1215767"/>
              </a:lnTo>
              <a:lnTo>
                <a:pt x="155867" y="121576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CA5DCA-D64F-4FF3-98A9-88294FD3236C}">
      <dsp:nvSpPr>
        <dsp:cNvPr id="0" name=""/>
        <dsp:cNvSpPr/>
      </dsp:nvSpPr>
      <dsp:spPr>
        <a:xfrm>
          <a:off x="6392812" y="2354538"/>
          <a:ext cx="155867" cy="477993"/>
        </a:xfrm>
        <a:custGeom>
          <a:avLst/>
          <a:gdLst/>
          <a:ahLst/>
          <a:cxnLst/>
          <a:rect l="0" t="0" r="0" b="0"/>
          <a:pathLst>
            <a:path>
              <a:moveTo>
                <a:pt x="0" y="0"/>
              </a:moveTo>
              <a:lnTo>
                <a:pt x="0" y="477993"/>
              </a:lnTo>
              <a:lnTo>
                <a:pt x="155867" y="47799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2D35D-D88F-469C-A158-53A140719623}">
      <dsp:nvSpPr>
        <dsp:cNvPr id="0" name=""/>
        <dsp:cNvSpPr/>
      </dsp:nvSpPr>
      <dsp:spPr>
        <a:xfrm>
          <a:off x="6762739" y="1616764"/>
          <a:ext cx="91440" cy="218214"/>
        </a:xfrm>
        <a:custGeom>
          <a:avLst/>
          <a:gdLst/>
          <a:ahLst/>
          <a:cxnLst/>
          <a:rect l="0" t="0" r="0" b="0"/>
          <a:pathLst>
            <a:path>
              <a:moveTo>
                <a:pt x="45720" y="0"/>
              </a:moveTo>
              <a:lnTo>
                <a:pt x="45720"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468D4F-551D-44DF-9F7A-1EDFDE82B89A}">
      <dsp:nvSpPr>
        <dsp:cNvPr id="0" name=""/>
        <dsp:cNvSpPr/>
      </dsp:nvSpPr>
      <dsp:spPr>
        <a:xfrm>
          <a:off x="5551127" y="1616764"/>
          <a:ext cx="1257332" cy="218214"/>
        </a:xfrm>
        <a:custGeom>
          <a:avLst/>
          <a:gdLst/>
          <a:ahLst/>
          <a:cxnLst/>
          <a:rect l="0" t="0" r="0" b="0"/>
          <a:pathLst>
            <a:path>
              <a:moveTo>
                <a:pt x="1257332" y="0"/>
              </a:moveTo>
              <a:lnTo>
                <a:pt x="1257332" y="109107"/>
              </a:lnTo>
              <a:lnTo>
                <a:pt x="0" y="109107"/>
              </a:lnTo>
              <a:lnTo>
                <a:pt x="0"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D4CDFB-F2FC-42C6-83FD-91656562E1BF}">
      <dsp:nvSpPr>
        <dsp:cNvPr id="0" name=""/>
        <dsp:cNvSpPr/>
      </dsp:nvSpPr>
      <dsp:spPr>
        <a:xfrm>
          <a:off x="4608128" y="878991"/>
          <a:ext cx="2200331" cy="218214"/>
        </a:xfrm>
        <a:custGeom>
          <a:avLst/>
          <a:gdLst/>
          <a:ahLst/>
          <a:cxnLst/>
          <a:rect l="0" t="0" r="0" b="0"/>
          <a:pathLst>
            <a:path>
              <a:moveTo>
                <a:pt x="0" y="0"/>
              </a:moveTo>
              <a:lnTo>
                <a:pt x="0" y="109107"/>
              </a:lnTo>
              <a:lnTo>
                <a:pt x="2200331" y="109107"/>
              </a:lnTo>
              <a:lnTo>
                <a:pt x="2200331" y="218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F0B699-B034-4B20-B404-7EEC6915CA3E}">
      <dsp:nvSpPr>
        <dsp:cNvPr id="0" name=""/>
        <dsp:cNvSpPr/>
      </dsp:nvSpPr>
      <dsp:spPr>
        <a:xfrm>
          <a:off x="2407797" y="1616764"/>
          <a:ext cx="1885998" cy="218214"/>
        </a:xfrm>
        <a:custGeom>
          <a:avLst/>
          <a:gdLst/>
          <a:ahLst/>
          <a:cxnLst/>
          <a:rect l="0" t="0" r="0" b="0"/>
          <a:pathLst>
            <a:path>
              <a:moveTo>
                <a:pt x="0" y="0"/>
              </a:moveTo>
              <a:lnTo>
                <a:pt x="0" y="109107"/>
              </a:lnTo>
              <a:lnTo>
                <a:pt x="1885998" y="109107"/>
              </a:lnTo>
              <a:lnTo>
                <a:pt x="1885998"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D52603-12D1-4C61-AB4E-772D8318B36A}">
      <dsp:nvSpPr>
        <dsp:cNvPr id="0" name=""/>
        <dsp:cNvSpPr/>
      </dsp:nvSpPr>
      <dsp:spPr>
        <a:xfrm>
          <a:off x="2407797" y="1616764"/>
          <a:ext cx="628666" cy="218214"/>
        </a:xfrm>
        <a:custGeom>
          <a:avLst/>
          <a:gdLst/>
          <a:ahLst/>
          <a:cxnLst/>
          <a:rect l="0" t="0" r="0" b="0"/>
          <a:pathLst>
            <a:path>
              <a:moveTo>
                <a:pt x="0" y="0"/>
              </a:moveTo>
              <a:lnTo>
                <a:pt x="0" y="109107"/>
              </a:lnTo>
              <a:lnTo>
                <a:pt x="628666" y="109107"/>
              </a:lnTo>
              <a:lnTo>
                <a:pt x="628666"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B94EB0-1D97-454C-8585-8F5F4195735C}">
      <dsp:nvSpPr>
        <dsp:cNvPr id="0" name=""/>
        <dsp:cNvSpPr/>
      </dsp:nvSpPr>
      <dsp:spPr>
        <a:xfrm>
          <a:off x="1363484" y="2354538"/>
          <a:ext cx="155867" cy="1953540"/>
        </a:xfrm>
        <a:custGeom>
          <a:avLst/>
          <a:gdLst/>
          <a:ahLst/>
          <a:cxnLst/>
          <a:rect l="0" t="0" r="0" b="0"/>
          <a:pathLst>
            <a:path>
              <a:moveTo>
                <a:pt x="0" y="0"/>
              </a:moveTo>
              <a:lnTo>
                <a:pt x="0" y="1953540"/>
              </a:lnTo>
              <a:lnTo>
                <a:pt x="155867" y="195354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C2D2AC-724E-48AF-97EB-26074F0D411F}">
      <dsp:nvSpPr>
        <dsp:cNvPr id="0" name=""/>
        <dsp:cNvSpPr/>
      </dsp:nvSpPr>
      <dsp:spPr>
        <a:xfrm>
          <a:off x="1363484" y="2354538"/>
          <a:ext cx="155867" cy="1215767"/>
        </a:xfrm>
        <a:custGeom>
          <a:avLst/>
          <a:gdLst/>
          <a:ahLst/>
          <a:cxnLst/>
          <a:rect l="0" t="0" r="0" b="0"/>
          <a:pathLst>
            <a:path>
              <a:moveTo>
                <a:pt x="0" y="0"/>
              </a:moveTo>
              <a:lnTo>
                <a:pt x="0" y="1215767"/>
              </a:lnTo>
              <a:lnTo>
                <a:pt x="155867" y="121576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45587E-F805-4AA8-B91D-03F046DAF1AE}">
      <dsp:nvSpPr>
        <dsp:cNvPr id="0" name=""/>
        <dsp:cNvSpPr/>
      </dsp:nvSpPr>
      <dsp:spPr>
        <a:xfrm>
          <a:off x="1363484" y="2354538"/>
          <a:ext cx="155867" cy="477993"/>
        </a:xfrm>
        <a:custGeom>
          <a:avLst/>
          <a:gdLst/>
          <a:ahLst/>
          <a:cxnLst/>
          <a:rect l="0" t="0" r="0" b="0"/>
          <a:pathLst>
            <a:path>
              <a:moveTo>
                <a:pt x="0" y="0"/>
              </a:moveTo>
              <a:lnTo>
                <a:pt x="0" y="477993"/>
              </a:lnTo>
              <a:lnTo>
                <a:pt x="155867" y="47799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6FF087-8017-4A13-9E48-CB9EDEF299C6}">
      <dsp:nvSpPr>
        <dsp:cNvPr id="0" name=""/>
        <dsp:cNvSpPr/>
      </dsp:nvSpPr>
      <dsp:spPr>
        <a:xfrm>
          <a:off x="1779131" y="1616764"/>
          <a:ext cx="628666" cy="218214"/>
        </a:xfrm>
        <a:custGeom>
          <a:avLst/>
          <a:gdLst/>
          <a:ahLst/>
          <a:cxnLst/>
          <a:rect l="0" t="0" r="0" b="0"/>
          <a:pathLst>
            <a:path>
              <a:moveTo>
                <a:pt x="628666" y="0"/>
              </a:moveTo>
              <a:lnTo>
                <a:pt x="628666" y="109107"/>
              </a:lnTo>
              <a:lnTo>
                <a:pt x="0" y="109107"/>
              </a:lnTo>
              <a:lnTo>
                <a:pt x="0"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9DA5EB-AC4C-4B19-9285-9BE0BD9B7DD4}">
      <dsp:nvSpPr>
        <dsp:cNvPr id="0" name=""/>
        <dsp:cNvSpPr/>
      </dsp:nvSpPr>
      <dsp:spPr>
        <a:xfrm>
          <a:off x="521799" y="1616764"/>
          <a:ext cx="1885998" cy="218214"/>
        </a:xfrm>
        <a:custGeom>
          <a:avLst/>
          <a:gdLst/>
          <a:ahLst/>
          <a:cxnLst/>
          <a:rect l="0" t="0" r="0" b="0"/>
          <a:pathLst>
            <a:path>
              <a:moveTo>
                <a:pt x="1885998" y="0"/>
              </a:moveTo>
              <a:lnTo>
                <a:pt x="1885998" y="109107"/>
              </a:lnTo>
              <a:lnTo>
                <a:pt x="0" y="109107"/>
              </a:lnTo>
              <a:lnTo>
                <a:pt x="0" y="2182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14D60-1CE1-4279-B7A9-BCEB552056C0}">
      <dsp:nvSpPr>
        <dsp:cNvPr id="0" name=""/>
        <dsp:cNvSpPr/>
      </dsp:nvSpPr>
      <dsp:spPr>
        <a:xfrm>
          <a:off x="2407797" y="878991"/>
          <a:ext cx="2200331" cy="218214"/>
        </a:xfrm>
        <a:custGeom>
          <a:avLst/>
          <a:gdLst/>
          <a:ahLst/>
          <a:cxnLst/>
          <a:rect l="0" t="0" r="0" b="0"/>
          <a:pathLst>
            <a:path>
              <a:moveTo>
                <a:pt x="2200331" y="0"/>
              </a:moveTo>
              <a:lnTo>
                <a:pt x="2200331" y="109107"/>
              </a:lnTo>
              <a:lnTo>
                <a:pt x="0" y="109107"/>
              </a:lnTo>
              <a:lnTo>
                <a:pt x="0" y="2182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372008-34B8-466C-A569-D3C21D1F31C6}">
      <dsp:nvSpPr>
        <dsp:cNvPr id="0" name=""/>
        <dsp:cNvSpPr/>
      </dsp:nvSpPr>
      <dsp:spPr>
        <a:xfrm>
          <a:off x="4088569" y="359432"/>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Congress</a:t>
          </a:r>
          <a:endParaRPr lang="en-US" sz="1000" b="1" kern="1200" dirty="0">
            <a:latin typeface="+mn-lt"/>
          </a:endParaRPr>
        </a:p>
      </dsp:txBody>
      <dsp:txXfrm>
        <a:off x="4088569" y="359432"/>
        <a:ext cx="1039117" cy="519558"/>
      </dsp:txXfrm>
    </dsp:sp>
    <dsp:sp modelId="{F6B286D1-8FDC-4C15-BF09-C7ED5CB0FDC5}">
      <dsp:nvSpPr>
        <dsp:cNvPr id="0" name=""/>
        <dsp:cNvSpPr/>
      </dsp:nvSpPr>
      <dsp:spPr>
        <a:xfrm>
          <a:off x="1888238" y="1097206"/>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Senate</a:t>
          </a:r>
          <a:endParaRPr lang="en-US" sz="1000" b="1" kern="1200" dirty="0">
            <a:latin typeface="+mn-lt"/>
          </a:endParaRPr>
        </a:p>
      </dsp:txBody>
      <dsp:txXfrm>
        <a:off x="1888238" y="1097206"/>
        <a:ext cx="1039117" cy="519558"/>
      </dsp:txXfrm>
    </dsp:sp>
    <dsp:sp modelId="{0270E304-E229-4570-808B-2DDD68BE23EA}">
      <dsp:nvSpPr>
        <dsp:cNvPr id="0" name=""/>
        <dsp:cNvSpPr/>
      </dsp:nvSpPr>
      <dsp:spPr>
        <a:xfrm>
          <a:off x="2240"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SASC</a:t>
          </a:r>
          <a:endParaRPr lang="en-US" sz="1000" b="1" kern="1200" dirty="0">
            <a:latin typeface="+mn-lt"/>
          </a:endParaRPr>
        </a:p>
      </dsp:txBody>
      <dsp:txXfrm>
        <a:off x="2240" y="1834979"/>
        <a:ext cx="1039117" cy="519558"/>
      </dsp:txXfrm>
    </dsp:sp>
    <dsp:sp modelId="{C4EFE590-C899-46B9-931A-B34680C343CE}">
      <dsp:nvSpPr>
        <dsp:cNvPr id="0" name=""/>
        <dsp:cNvSpPr/>
      </dsp:nvSpPr>
      <dsp:spPr>
        <a:xfrm>
          <a:off x="1259572"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SAC</a:t>
          </a:r>
          <a:endParaRPr lang="en-US" sz="1000" b="1" kern="1200" dirty="0">
            <a:latin typeface="+mn-lt"/>
          </a:endParaRPr>
        </a:p>
      </dsp:txBody>
      <dsp:txXfrm>
        <a:off x="1259572" y="1834979"/>
        <a:ext cx="1039117" cy="519558"/>
      </dsp:txXfrm>
    </dsp:sp>
    <dsp:sp modelId="{EFD9FB50-ED57-424F-AB49-3147577F6645}">
      <dsp:nvSpPr>
        <dsp:cNvPr id="0" name=""/>
        <dsp:cNvSpPr/>
      </dsp:nvSpPr>
      <dsp:spPr>
        <a:xfrm>
          <a:off x="1519352" y="2572752"/>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SAC-D</a:t>
          </a:r>
          <a:endParaRPr lang="en-US" sz="1000" b="1" kern="1200" dirty="0">
            <a:latin typeface="+mn-lt"/>
          </a:endParaRPr>
        </a:p>
      </dsp:txBody>
      <dsp:txXfrm>
        <a:off x="1519352" y="2572752"/>
        <a:ext cx="1039117" cy="519558"/>
      </dsp:txXfrm>
    </dsp:sp>
    <dsp:sp modelId="{43D6B627-E409-4064-824B-E65B74EBF91C}">
      <dsp:nvSpPr>
        <dsp:cNvPr id="0" name=""/>
        <dsp:cNvSpPr/>
      </dsp:nvSpPr>
      <dsp:spPr>
        <a:xfrm>
          <a:off x="1519352" y="3310526"/>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SAC-M</a:t>
          </a:r>
          <a:endParaRPr lang="en-US" sz="1000" b="1" kern="1200" dirty="0">
            <a:latin typeface="+mn-lt"/>
          </a:endParaRPr>
        </a:p>
      </dsp:txBody>
      <dsp:txXfrm>
        <a:off x="1519352" y="3310526"/>
        <a:ext cx="1039117" cy="519558"/>
      </dsp:txXfrm>
    </dsp:sp>
    <dsp:sp modelId="{75A475EE-F388-488C-A97A-40B0A02583A2}">
      <dsp:nvSpPr>
        <dsp:cNvPr id="0" name=""/>
        <dsp:cNvSpPr/>
      </dsp:nvSpPr>
      <dsp:spPr>
        <a:xfrm>
          <a:off x="1519352" y="404829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Other Subcommittees (10)</a:t>
          </a:r>
          <a:endParaRPr lang="en-US" sz="1000" b="1" kern="1200" dirty="0">
            <a:latin typeface="+mn-lt"/>
          </a:endParaRPr>
        </a:p>
      </dsp:txBody>
      <dsp:txXfrm>
        <a:off x="1519352" y="4048299"/>
        <a:ext cx="1039117" cy="519558"/>
      </dsp:txXfrm>
    </dsp:sp>
    <dsp:sp modelId="{5CDF12EA-F118-4503-ADEB-59DA2F83510B}">
      <dsp:nvSpPr>
        <dsp:cNvPr id="0" name=""/>
        <dsp:cNvSpPr/>
      </dsp:nvSpPr>
      <dsp:spPr>
        <a:xfrm>
          <a:off x="2516904"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Standing Committees (14)</a:t>
          </a:r>
          <a:endParaRPr lang="en-US" sz="1000" b="1" kern="1200" dirty="0">
            <a:latin typeface="+mn-lt"/>
          </a:endParaRPr>
        </a:p>
      </dsp:txBody>
      <dsp:txXfrm>
        <a:off x="2516904" y="1834979"/>
        <a:ext cx="1039117" cy="519558"/>
      </dsp:txXfrm>
    </dsp:sp>
    <dsp:sp modelId="{9E59EFD4-CA1A-4390-9513-3A42166DEE00}">
      <dsp:nvSpPr>
        <dsp:cNvPr id="0" name=""/>
        <dsp:cNvSpPr/>
      </dsp:nvSpPr>
      <dsp:spPr>
        <a:xfrm>
          <a:off x="3774236"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Special/Select Committees (5)</a:t>
          </a:r>
          <a:endParaRPr lang="en-US" sz="1000" b="1" kern="1200" dirty="0">
            <a:latin typeface="+mn-lt"/>
          </a:endParaRPr>
        </a:p>
      </dsp:txBody>
      <dsp:txXfrm>
        <a:off x="3774236" y="1834979"/>
        <a:ext cx="1039117" cy="519558"/>
      </dsp:txXfrm>
    </dsp:sp>
    <dsp:sp modelId="{C17F9430-BEFB-4B8D-A2FD-A2821015A078}">
      <dsp:nvSpPr>
        <dsp:cNvPr id="0" name=""/>
        <dsp:cNvSpPr/>
      </dsp:nvSpPr>
      <dsp:spPr>
        <a:xfrm>
          <a:off x="6288900" y="1097206"/>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House</a:t>
          </a:r>
          <a:endParaRPr lang="en-US" sz="1000" b="1" kern="1200" dirty="0">
            <a:latin typeface="+mn-lt"/>
          </a:endParaRPr>
        </a:p>
      </dsp:txBody>
      <dsp:txXfrm>
        <a:off x="6288900" y="1097206"/>
        <a:ext cx="1039117" cy="519558"/>
      </dsp:txXfrm>
    </dsp:sp>
    <dsp:sp modelId="{F9470A91-619C-46BE-B727-7C92B5DEA38B}">
      <dsp:nvSpPr>
        <dsp:cNvPr id="0" name=""/>
        <dsp:cNvSpPr/>
      </dsp:nvSpPr>
      <dsp:spPr>
        <a:xfrm>
          <a:off x="5031568"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HASC</a:t>
          </a:r>
          <a:endParaRPr lang="en-US" sz="1000" b="1" kern="1200" dirty="0">
            <a:latin typeface="+mn-lt"/>
          </a:endParaRPr>
        </a:p>
      </dsp:txBody>
      <dsp:txXfrm>
        <a:off x="5031568" y="1834979"/>
        <a:ext cx="1039117" cy="519558"/>
      </dsp:txXfrm>
    </dsp:sp>
    <dsp:sp modelId="{582FE8B7-3600-4B97-8245-5385A796CDFC}">
      <dsp:nvSpPr>
        <dsp:cNvPr id="0" name=""/>
        <dsp:cNvSpPr/>
      </dsp:nvSpPr>
      <dsp:spPr>
        <a:xfrm>
          <a:off x="6288900"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HAC</a:t>
          </a:r>
          <a:endParaRPr lang="en-US" sz="1000" b="1" kern="1200" dirty="0">
            <a:latin typeface="+mn-lt"/>
          </a:endParaRPr>
        </a:p>
      </dsp:txBody>
      <dsp:txXfrm>
        <a:off x="6288900" y="1834979"/>
        <a:ext cx="1039117" cy="519558"/>
      </dsp:txXfrm>
    </dsp:sp>
    <dsp:sp modelId="{6BA4D0BE-28DA-4835-AD10-205E204CE895}">
      <dsp:nvSpPr>
        <dsp:cNvPr id="0" name=""/>
        <dsp:cNvSpPr/>
      </dsp:nvSpPr>
      <dsp:spPr>
        <a:xfrm>
          <a:off x="6548680" y="2572752"/>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HAC-D</a:t>
          </a:r>
          <a:endParaRPr lang="en-US" sz="1000" b="1" kern="1200" dirty="0">
            <a:latin typeface="+mn-lt"/>
          </a:endParaRPr>
        </a:p>
      </dsp:txBody>
      <dsp:txXfrm>
        <a:off x="6548680" y="2572752"/>
        <a:ext cx="1039117" cy="519558"/>
      </dsp:txXfrm>
    </dsp:sp>
    <dsp:sp modelId="{BBD33DCE-8014-4687-BB70-EDC612E34E6B}">
      <dsp:nvSpPr>
        <dsp:cNvPr id="0" name=""/>
        <dsp:cNvSpPr/>
      </dsp:nvSpPr>
      <dsp:spPr>
        <a:xfrm>
          <a:off x="6548680" y="3310526"/>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HAC-M</a:t>
          </a:r>
          <a:endParaRPr lang="en-US" sz="1000" b="1" kern="1200" dirty="0">
            <a:latin typeface="+mn-lt"/>
          </a:endParaRPr>
        </a:p>
      </dsp:txBody>
      <dsp:txXfrm>
        <a:off x="6548680" y="3310526"/>
        <a:ext cx="1039117" cy="519558"/>
      </dsp:txXfrm>
    </dsp:sp>
    <dsp:sp modelId="{6824702E-5E2F-4F03-8029-1F4E018C8AF0}">
      <dsp:nvSpPr>
        <dsp:cNvPr id="0" name=""/>
        <dsp:cNvSpPr/>
      </dsp:nvSpPr>
      <dsp:spPr>
        <a:xfrm>
          <a:off x="6548680" y="4048299"/>
          <a:ext cx="1191618"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Other Subcommittees</a:t>
          </a:r>
        </a:p>
        <a:p>
          <a:pPr lvl="0" algn="ctr" defTabSz="444500">
            <a:lnSpc>
              <a:spcPct val="90000"/>
            </a:lnSpc>
            <a:spcBef>
              <a:spcPct val="0"/>
            </a:spcBef>
            <a:spcAft>
              <a:spcPct val="35000"/>
            </a:spcAft>
          </a:pPr>
          <a:r>
            <a:rPr lang="en-US" sz="1000" b="1" kern="1200" dirty="0" smtClean="0">
              <a:latin typeface="+mn-lt"/>
            </a:rPr>
            <a:t> (10)</a:t>
          </a:r>
          <a:endParaRPr lang="en-US" sz="1000" b="1" kern="1200" dirty="0">
            <a:latin typeface="+mn-lt"/>
          </a:endParaRPr>
        </a:p>
      </dsp:txBody>
      <dsp:txXfrm>
        <a:off x="6548680" y="4048299"/>
        <a:ext cx="1191618" cy="519558"/>
      </dsp:txXfrm>
    </dsp:sp>
    <dsp:sp modelId="{5B1A42E5-912A-4058-BA85-52D3933BC0DC}">
      <dsp:nvSpPr>
        <dsp:cNvPr id="0" name=""/>
        <dsp:cNvSpPr/>
      </dsp:nvSpPr>
      <dsp:spPr>
        <a:xfrm>
          <a:off x="7546232" y="1834979"/>
          <a:ext cx="1039117" cy="5195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Standing Committees (19)</a:t>
          </a:r>
          <a:endParaRPr lang="en-US" sz="1000" b="1" kern="1200" dirty="0">
            <a:latin typeface="+mn-lt"/>
          </a:endParaRPr>
        </a:p>
      </dsp:txBody>
      <dsp:txXfrm>
        <a:off x="7546232" y="1834979"/>
        <a:ext cx="1039117" cy="5195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2120"/>
          </a:xfrm>
          <a:prstGeom prst="rect">
            <a:avLst/>
          </a:prstGeom>
        </p:spPr>
        <p:txBody>
          <a:bodyPr vert="horz" lIns="91440" tIns="45720" rIns="91440" bIns="45720" rtlCol="0"/>
          <a:lstStyle>
            <a:lvl1pPr algn="r">
              <a:defRPr sz="1200"/>
            </a:lvl1pPr>
          </a:lstStyle>
          <a:p>
            <a:fld id="{61D5B364-6FCE-42CB-9088-E1DDBC3FB508}" type="datetimeFigureOut">
              <a:rPr lang="en-US" smtClean="0"/>
              <a:pPr/>
              <a:t>5/23/2017</a:t>
            </a:fld>
            <a:endParaRPr lang="en-US" dirty="0"/>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378"/>
            <a:ext cx="3011699" cy="462120"/>
          </a:xfrm>
          <a:prstGeom prst="rect">
            <a:avLst/>
          </a:prstGeom>
        </p:spPr>
        <p:txBody>
          <a:bodyPr vert="horz" lIns="91440" tIns="45720" rIns="91440" bIns="45720" rtlCol="0" anchor="b"/>
          <a:lstStyle>
            <a:lvl1pPr algn="r">
              <a:defRPr sz="1200"/>
            </a:lvl1pPr>
          </a:lstStyle>
          <a:p>
            <a:fld id="{173005B3-880C-469B-A4E2-83DF62CABE17}" type="slidenum">
              <a:rPr lang="en-US" smtClean="0"/>
              <a:pPr/>
              <a:t>‹#›</a:t>
            </a:fld>
            <a:endParaRPr lang="en-US" dirty="0"/>
          </a:p>
        </p:txBody>
      </p:sp>
    </p:spTree>
    <p:extLst>
      <p:ext uri="{BB962C8B-B14F-4D97-AF65-F5344CB8AC3E}">
        <p14:creationId xmlns:p14="http://schemas.microsoft.com/office/powerpoint/2010/main" val="2514552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EB493036-E2B1-40BF-82C1-669A9473F15B}" type="datetimeFigureOut">
              <a:rPr lang="en-US" smtClean="0"/>
              <a:pPr/>
              <a:t>5/23/2017</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06DE01C8-99FB-4123-9892-FDF177B7C895}" type="slidenum">
              <a:rPr lang="en-US" smtClean="0"/>
              <a:pPr/>
              <a:t>‹#›</a:t>
            </a:fld>
            <a:endParaRPr lang="en-US" dirty="0"/>
          </a:p>
        </p:txBody>
      </p:sp>
    </p:spTree>
    <p:extLst>
      <p:ext uri="{BB962C8B-B14F-4D97-AF65-F5344CB8AC3E}">
        <p14:creationId xmlns:p14="http://schemas.microsoft.com/office/powerpoint/2010/main" val="10878694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scode.house.gov/download/title_10.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587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058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normAutofit fontScale="85000" lnSpcReduction="20000"/>
          </a:bodyPr>
          <a:lstStyle/>
          <a:p>
            <a:r>
              <a:rPr lang="en-US" dirty="0" smtClean="0"/>
              <a:t>This slide provides the audience</a:t>
            </a:r>
            <a:r>
              <a:rPr lang="en-US" baseline="0" dirty="0" smtClean="0"/>
              <a:t> an idea of the disposition of Divisions in the different COCOMs worldwide.</a:t>
            </a:r>
          </a:p>
          <a:p>
            <a:endParaRPr lang="en-US" baseline="0" dirty="0" smtClean="0"/>
          </a:p>
          <a:p>
            <a:r>
              <a:rPr lang="en-US" sz="1200" kern="1200" dirty="0" smtClean="0">
                <a:solidFill>
                  <a:schemeClr val="tx1"/>
                </a:solidFill>
                <a:effectLst/>
                <a:latin typeface="+mn-lt"/>
                <a:ea typeface="+mn-ea"/>
                <a:cs typeface="+mn-cs"/>
              </a:rPr>
              <a:t>Below is what I can provide right now and some questions to clarify a couple of things where I am unsure what you are looking for.  All numbers are estimates to maintain unclassified rating.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OPERATION NOBLE EAGLE - ONE only covers the units that support the NCR I believe and AOC does not track ONE specifically.  We track support to NORTHCOM both assigned and allocated but not by operation.  Are you looking for the NCR support numbers or something else?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ATLANTIC RESOLVE - This is not a SECDEF named operation so AOC does not track specifically for this CCMD named operation.  I can provide you numbers for the 3 main units allocated ISO OAR (4 ID, 3/4 ID, 10 CAB).  Do you want allocated numbers for OAR or actual numbers of who is in Europe from these units for OAR?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CF-J - Not sure what you are looking for.  Are you looking for total numbers currently in Jordan?  ~ 1050 currently in Jordan according to latest AOC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OCTAVE SHIELD / ONN - Operation Octave Shield/Operation New Normal - ~ 630 allocated ISO these operations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OPERATION FREEDOM’S SENTINEL /RESOLUTE SUPPORT - OFS ~1940   ORS ~ 4560 according to latest AOC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OPERATION SPARTAN SHIELD - OSS ~ 16,000 (Kuwait, Jordan, Qatar, Bahrain, UAE)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OPERATION JOINT GUARDIAN - OJG ~ 550 in Kosovo according to latest OAC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PACIFIC PATHWAYS JPAT - Philippines - Pacific Pathways is not a SECDEF named operation, it is a PACOM exercise.  If you want to know how many Soldiers are in Philippines for the Pacific Pathways exercise it is ~ 770 according to USARPAC on latest AOC slide.</a:t>
            </a:r>
          </a:p>
          <a:p>
            <a:endParaRPr lang="en-US" dirty="0"/>
          </a:p>
        </p:txBody>
      </p:sp>
      <p:sp>
        <p:nvSpPr>
          <p:cNvPr id="4" name="Slide Number Placeholder 3"/>
          <p:cNvSpPr>
            <a:spLocks noGrp="1"/>
          </p:cNvSpPr>
          <p:nvPr>
            <p:ph type="sldNum" sz="quarter" idx="10"/>
          </p:nvPr>
        </p:nvSpPr>
        <p:spPr/>
        <p:txBody>
          <a:bodyPr/>
          <a:lstStyle/>
          <a:p>
            <a:pPr>
              <a:defRPr/>
            </a:pPr>
            <a:fld id="{A1A124D9-76E1-44AF-AFD7-5B6786FB683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47681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85725" y="512763"/>
            <a:ext cx="6786563" cy="3817937"/>
          </a:xfrm>
          <a:ln/>
        </p:spPr>
      </p:sp>
      <p:sp>
        <p:nvSpPr>
          <p:cNvPr id="52227" name="Notes Placeholder 2"/>
          <p:cNvSpPr>
            <a:spLocks noGrp="1"/>
          </p:cNvSpPr>
          <p:nvPr>
            <p:ph type="body" idx="1"/>
          </p:nvPr>
        </p:nvSpPr>
        <p:spPr>
          <a:xfrm>
            <a:off x="926074" y="4387442"/>
            <a:ext cx="5097928" cy="4257487"/>
          </a:xfrm>
          <a:noFill/>
          <a:ln w="9525">
            <a:solidFill>
              <a:schemeClr val="tx1"/>
            </a:solidFill>
          </a:ln>
        </p:spPr>
        <p:txBody>
          <a:bodyPr/>
          <a:lstStyle/>
          <a:p>
            <a:r>
              <a:rPr lang="en-US" sz="1000" dirty="0" smtClean="0"/>
              <a:t>The Army Plan (TAP) is the foundation of Army planning. It provides guidance in five substantively integrated sections issued and signed by the Secretary of the Army.</a:t>
            </a:r>
          </a:p>
          <a:p>
            <a:r>
              <a:rPr lang="en-US" sz="1000" b="1" dirty="0" smtClean="0"/>
              <a:t>Army Vision, TAP Section I. </a:t>
            </a:r>
            <a:r>
              <a:rPr lang="en-US" sz="1000" dirty="0" smtClean="0"/>
              <a:t>The Army Vision (AV) provides the unified direction of the Secretary of the Army and Chief of Staff of the Army for how the Army will transform over a 10-year period to support higher-level strategic guidance.</a:t>
            </a:r>
          </a:p>
          <a:p>
            <a:r>
              <a:rPr lang="en-US" sz="1000" b="1" dirty="0" smtClean="0"/>
              <a:t>Army Strategic Plan, TAP Section II. </a:t>
            </a:r>
            <a:r>
              <a:rPr lang="en-US" sz="1000" dirty="0" smtClean="0"/>
              <a:t>The Army Strategic Plan (ASP) nests Army institutional planning within national, </a:t>
            </a:r>
            <a:r>
              <a:rPr lang="en-US" sz="1000" dirty="0" err="1" smtClean="0"/>
              <a:t>DoD</a:t>
            </a:r>
            <a:r>
              <a:rPr lang="en-US" sz="1000" dirty="0" smtClean="0"/>
              <a:t>, and Joint strategic guidance. Building on the AV, it lays out the Army’s institutional strategy for achieving the AV goals and fulfilling its statutory responsibilities.</a:t>
            </a:r>
          </a:p>
          <a:p>
            <a:r>
              <a:rPr lang="en-US" sz="1000" b="1" dirty="0" smtClean="0"/>
              <a:t>Army Planning Guidance, TAP Section III. </a:t>
            </a:r>
            <a:r>
              <a:rPr lang="en-US" sz="1000" dirty="0" smtClean="0"/>
              <a:t>The Army Planning Guidance (APG) initiates the annual PPBE cycle. It provides guidance on key enduring and emerging planning issues to inform program development. The APG will address near, mid, and far term planning issues that apply to a specific budget year, later in the FYDP, or endure throughout it. </a:t>
            </a:r>
          </a:p>
          <a:p>
            <a:r>
              <a:rPr lang="en-US" sz="1000" b="1" dirty="0" smtClean="0"/>
              <a:t>Army Program Guidance Memorandum, TAP Section IV. </a:t>
            </a:r>
            <a:r>
              <a:rPr lang="en-US" sz="1000" dirty="0" smtClean="0"/>
              <a:t>The Army Program Guidance Memorandum (APGM) provides the initial guidance for Army POM and BES development. It conveys the Secretary of the Army’s intent and general guidance concerning acceptable levels of risk as outlined in the APG. It codifies the results of the adjudication actions on planning issues identified in the APG. </a:t>
            </a:r>
          </a:p>
          <a:p>
            <a:r>
              <a:rPr lang="en-US" sz="1000" b="1" dirty="0" smtClean="0"/>
              <a:t>Army Campaign Plan, TAP Section V. </a:t>
            </a:r>
            <a:r>
              <a:rPr lang="en-US" sz="1000" dirty="0" smtClean="0"/>
              <a:t>The Army Campaign Plan (ACP) focuses on current year strategy execution through management of Strategic Efforts (SEs). SEs are critical challenges or objectives that are of specific interest to Army Senior Leaders and impacts the Total Army. The ACP will annually establish and monitor these priorities and initiatives from the Secretary and Chief of Staff that require measurable end states or decisions in the year of execution. </a:t>
            </a:r>
          </a:p>
          <a:p>
            <a:endParaRPr lang="en-US" sz="1000" dirty="0" smtClean="0"/>
          </a:p>
          <a:p>
            <a:pPr>
              <a:spcAft>
                <a:spcPts val="598"/>
              </a:spcAft>
            </a:pPr>
            <a:r>
              <a:rPr lang="en-US" sz="1000" dirty="0" smtClean="0"/>
              <a:t>Title 10: &gt; </a:t>
            </a:r>
            <a:r>
              <a:rPr lang="en-US" sz="1000" dirty="0" smtClean="0">
                <a:hlinkClick r:id="rId3"/>
              </a:rPr>
              <a:t>http://uscode.house.gov/download/title_10.shtml</a:t>
            </a:r>
            <a:r>
              <a:rPr lang="en-US" sz="1000" dirty="0" smtClean="0"/>
              <a:t>  &lt;</a:t>
            </a:r>
          </a:p>
          <a:p>
            <a:pPr>
              <a:spcAft>
                <a:spcPts val="598"/>
              </a:spcAft>
            </a:pPr>
            <a:endParaRPr lang="en-US" sz="1000" dirty="0" smtClean="0"/>
          </a:p>
          <a:p>
            <a:pPr>
              <a:spcAft>
                <a:spcPts val="598"/>
              </a:spcAft>
            </a:pPr>
            <a:endParaRPr lang="en-US" sz="1000" dirty="0" smtClean="0"/>
          </a:p>
          <a:p>
            <a:endParaRPr lang="en-US" sz="1000" dirty="0" smtClean="0"/>
          </a:p>
        </p:txBody>
      </p:sp>
    </p:spTree>
    <p:extLst>
      <p:ext uri="{BB962C8B-B14F-4D97-AF65-F5344CB8AC3E}">
        <p14:creationId xmlns:p14="http://schemas.microsoft.com/office/powerpoint/2010/main" val="151752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defTabSz="907960">
              <a:defRPr/>
            </a:pPr>
            <a:r>
              <a:rPr lang="en-US" altLang="en-US" dirty="0" smtClean="0">
                <a:latin typeface="Arial" pitchFamily="34" charset="0"/>
              </a:rPr>
              <a:t>DRAFT - Predecisonal - Not for Release</a:t>
            </a:r>
          </a:p>
        </p:txBody>
      </p:sp>
      <p:sp>
        <p:nvSpPr>
          <p:cNvPr id="3686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defTabSz="907960">
              <a:defRPr/>
            </a:pPr>
            <a:r>
              <a:rPr lang="en-US" altLang="en-US" dirty="0" smtClean="0">
                <a:latin typeface="Arial" pitchFamily="34" charset="0"/>
              </a:rPr>
              <a:t>DRAFT - Predecisional - Not for Release</a:t>
            </a:r>
          </a:p>
        </p:txBody>
      </p:sp>
      <p:sp>
        <p:nvSpPr>
          <p:cNvPr id="26628" name="Rectangle 2"/>
          <p:cNvSpPr>
            <a:spLocks noGrp="1" noRot="1" noChangeAspect="1" noChangeArrowheads="1" noTextEdit="1"/>
          </p:cNvSpPr>
          <p:nvPr>
            <p:ph type="sldImg"/>
          </p:nvPr>
        </p:nvSpPr>
        <p:spPr bwMode="auto">
          <a:xfrm>
            <a:off x="398463" y="693738"/>
            <a:ext cx="6153150" cy="3462337"/>
          </a:xfrm>
          <a:noFill/>
          <a:ln>
            <a:solidFill>
              <a:srgbClr val="000000"/>
            </a:solidFill>
            <a:miter lim="800000"/>
            <a:headEnd/>
            <a:tailEnd/>
          </a:ln>
        </p:spPr>
      </p:sp>
      <p:sp>
        <p:nvSpPr>
          <p:cNvPr id="266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 have an inside the building role and an outside the building role.</a:t>
            </a:r>
          </a:p>
          <a:p>
            <a:pPr eaLnBrk="1" hangingPunct="1"/>
            <a:r>
              <a:rPr lang="en-US" dirty="0" smtClean="0"/>
              <a:t>Our Liaison officers are responsible to build relationships with and know their Members and staffers on the Approps Committees so that when we need to take our message to the Hill, we know who to contact.</a:t>
            </a:r>
          </a:p>
          <a:p>
            <a:pPr eaLnBrk="1" hangingPunct="1"/>
            <a:endParaRPr lang="en-US" dirty="0" smtClean="0"/>
          </a:p>
          <a:p>
            <a:pPr eaLnBrk="1" hangingPunct="1"/>
            <a:r>
              <a:rPr lang="en-US" dirty="0" smtClean="0"/>
              <a:t>We are responsible to know the Army’s priorities and programs and provide that information to the right staffers so we get full funding.  </a:t>
            </a:r>
          </a:p>
          <a:p>
            <a:pPr eaLnBrk="1" hangingPunct="1"/>
            <a:endParaRPr lang="en-US" dirty="0" smtClean="0"/>
          </a:p>
          <a:p>
            <a:pPr eaLnBrk="1" hangingPunct="1"/>
            <a:r>
              <a:rPr lang="en-US" dirty="0" smtClean="0"/>
              <a:t>At the end of the day, it’s about fully funding the President’s budget request -- both base budget and </a:t>
            </a:r>
            <a:r>
              <a:rPr lang="en-US" dirty="0" err="1" smtClean="0"/>
              <a:t>supplementals</a:t>
            </a:r>
            <a:r>
              <a:rPr lang="en-US" dirty="0" smtClean="0"/>
              <a:t>.</a:t>
            </a:r>
          </a:p>
        </p:txBody>
      </p:sp>
    </p:spTree>
    <p:extLst>
      <p:ext uri="{BB962C8B-B14F-4D97-AF65-F5344CB8AC3E}">
        <p14:creationId xmlns:p14="http://schemas.microsoft.com/office/powerpoint/2010/main" val="106506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1675"/>
            <a:ext cx="6264275" cy="3524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7B853-5888-47DD-96D4-FD9D40A8079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1869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4E22E1-96E4-4BC3-B4AA-75728FBF401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7769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E22E1-96E4-4BC3-B4AA-75728FBF4019}" type="slidenum">
              <a:rPr lang="en-US" smtClean="0"/>
              <a:pPr/>
              <a:t>16</a:t>
            </a:fld>
            <a:endParaRPr lang="en-US" dirty="0"/>
          </a:p>
        </p:txBody>
      </p:sp>
    </p:spTree>
    <p:extLst>
      <p:ext uri="{BB962C8B-B14F-4D97-AF65-F5344CB8AC3E}">
        <p14:creationId xmlns:p14="http://schemas.microsoft.com/office/powerpoint/2010/main" val="55072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2F0F38-DD77-4AB8-BE9A-FF60297339E4}" type="slidenum">
              <a:rPr lang="en-US" smtClean="0"/>
              <a:pPr/>
              <a:t>17</a:t>
            </a:fld>
            <a:endParaRPr lang="en-US" dirty="0"/>
          </a:p>
        </p:txBody>
      </p:sp>
    </p:spTree>
    <p:extLst>
      <p:ext uri="{BB962C8B-B14F-4D97-AF65-F5344CB8AC3E}">
        <p14:creationId xmlns:p14="http://schemas.microsoft.com/office/powerpoint/2010/main" val="3736082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10" descr="AoO copy"/>
          <p:cNvPicPr>
            <a:picLocks noChangeAspect="1" noChangeArrowheads="1"/>
          </p:cNvPicPr>
          <p:nvPr userDrawn="1"/>
        </p:nvPicPr>
        <p:blipFill>
          <a:blip r:embed="rId2" cstate="print"/>
          <a:srcRect/>
          <a:stretch>
            <a:fillRect/>
          </a:stretch>
        </p:blipFill>
        <p:spPr bwMode="auto">
          <a:xfrm>
            <a:off x="101600" y="22226"/>
            <a:ext cx="1016000" cy="892175"/>
          </a:xfrm>
          <a:prstGeom prst="rect">
            <a:avLst/>
          </a:prstGeom>
          <a:noFill/>
          <a:ln w="9525">
            <a:noFill/>
            <a:miter lim="800000"/>
            <a:headEnd/>
            <a:tailEnd/>
          </a:ln>
        </p:spPr>
      </p:pic>
      <p:pic>
        <p:nvPicPr>
          <p:cNvPr id="7" name="Picture 27" descr="FMC no shadow"/>
          <p:cNvPicPr>
            <a:picLocks noChangeAspect="1" noChangeArrowheads="1"/>
          </p:cNvPicPr>
          <p:nvPr userDrawn="1"/>
        </p:nvPicPr>
        <p:blipFill>
          <a:blip r:embed="rId3" cstate="print"/>
          <a:srcRect/>
          <a:stretch>
            <a:fillRect/>
          </a:stretch>
        </p:blipFill>
        <p:spPr bwMode="auto">
          <a:xfrm>
            <a:off x="10972800" y="76200"/>
            <a:ext cx="1016000" cy="749300"/>
          </a:xfrm>
          <a:prstGeom prst="rect">
            <a:avLst/>
          </a:prstGeom>
          <a:noFill/>
          <a:ln w="9525">
            <a:noFill/>
            <a:miter lim="800000"/>
            <a:headEnd/>
            <a:tailEnd/>
          </a:ln>
        </p:spPr>
      </p:pic>
      <p:sp>
        <p:nvSpPr>
          <p:cNvPr id="9"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4110091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08776A47-7F98-4F6E-855B-B9A6F8CE4C8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61691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718357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6681853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10566400" y="0"/>
            <a:ext cx="1625600" cy="990600"/>
          </a:xfrm>
          <a:prstGeom prst="rect">
            <a:avLst/>
          </a:prstGeom>
          <a:solidFill>
            <a:schemeClr val="bg1"/>
          </a:solidFill>
          <a:ln w="9525">
            <a:noFill/>
            <a:miter lim="800000"/>
            <a:headEnd/>
            <a:tailEnd/>
          </a:ln>
        </p:spPr>
        <p:txBody>
          <a:bodyPr wrap="none" rtlCol="0" anchor="ctr"/>
          <a:lstStyle/>
          <a:p>
            <a:pPr algn="ctr"/>
            <a:endParaRPr lang="en-US" sz="1800" dirty="0">
              <a:solidFill>
                <a:prstClr val="black"/>
              </a:solidFill>
            </a:endParaRPr>
          </a:p>
        </p:txBody>
      </p:sp>
    </p:spTree>
    <p:extLst>
      <p:ext uri="{BB962C8B-B14F-4D97-AF65-F5344CB8AC3E}">
        <p14:creationId xmlns:p14="http://schemas.microsoft.com/office/powerpoint/2010/main" val="3812089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bwMode="auto">
          <a:xfrm>
            <a:off x="0" y="0"/>
            <a:ext cx="1016000" cy="914400"/>
          </a:xfrm>
          <a:prstGeom prst="rect">
            <a:avLst/>
          </a:prstGeom>
          <a:solidFill>
            <a:schemeClr val="bg1"/>
          </a:solidFill>
          <a:ln w="9525">
            <a:noFill/>
            <a:miter lim="800000"/>
            <a:headEnd/>
            <a:tailEnd/>
          </a:ln>
        </p:spPr>
        <p:txBody>
          <a:bodyPr wrap="none" rtlCol="0" anchor="ctr"/>
          <a:lstStyle/>
          <a:p>
            <a:pPr algn="ctr"/>
            <a:endParaRPr lang="en-US" sz="1800" dirty="0">
              <a:solidFill>
                <a:prstClr val="black"/>
              </a:solidFill>
            </a:endParaRPr>
          </a:p>
        </p:txBody>
      </p:sp>
      <p:sp>
        <p:nvSpPr>
          <p:cNvPr id="5" name="Rectangle 4"/>
          <p:cNvSpPr/>
          <p:nvPr userDrawn="1"/>
        </p:nvSpPr>
        <p:spPr bwMode="auto">
          <a:xfrm>
            <a:off x="10769600" y="0"/>
            <a:ext cx="1422400" cy="914400"/>
          </a:xfrm>
          <a:prstGeom prst="rect">
            <a:avLst/>
          </a:prstGeom>
          <a:solidFill>
            <a:schemeClr val="bg1"/>
          </a:solidFill>
          <a:ln w="9525">
            <a:noFill/>
            <a:miter lim="800000"/>
            <a:headEnd/>
            <a:tailEnd/>
          </a:ln>
        </p:spPr>
        <p:txBody>
          <a:bodyPr wrap="none" rtlCol="0" anchor="ctr"/>
          <a:lstStyle/>
          <a:p>
            <a:pPr algn="ctr"/>
            <a:endParaRPr lang="en-US" sz="1800" dirty="0">
              <a:solidFill>
                <a:prstClr val="black"/>
              </a:solidFill>
            </a:endParaRPr>
          </a:p>
        </p:txBody>
      </p:sp>
      <p:pic>
        <p:nvPicPr>
          <p:cNvPr id="6" name="Picture 8" descr="07-brand-logo-c1-onwhite"/>
          <p:cNvPicPr>
            <a:picLocks noChangeAspect="1" noChangeArrowheads="1"/>
          </p:cNvPicPr>
          <p:nvPr userDrawn="1"/>
        </p:nvPicPr>
        <p:blipFill>
          <a:blip r:embed="rId2" cstate="print"/>
          <a:srcRect l="36885" t="16470" r="40715" b="35385"/>
          <a:stretch>
            <a:fillRect/>
          </a:stretch>
        </p:blipFill>
        <p:spPr bwMode="auto">
          <a:xfrm>
            <a:off x="67734" y="41275"/>
            <a:ext cx="753533" cy="762000"/>
          </a:xfrm>
          <a:prstGeom prst="rect">
            <a:avLst/>
          </a:prstGeom>
          <a:noFill/>
          <a:ln w="9525">
            <a:noFill/>
            <a:miter lim="800000"/>
            <a:headEnd/>
            <a:tailEnd/>
          </a:ln>
        </p:spPr>
      </p:pic>
      <p:pic>
        <p:nvPicPr>
          <p:cNvPr id="7" name="Picture 3" descr="AFM seal bright"/>
          <p:cNvPicPr>
            <a:picLocks noChangeAspect="1" noChangeArrowheads="1"/>
          </p:cNvPicPr>
          <p:nvPr userDrawn="1"/>
        </p:nvPicPr>
        <p:blipFill>
          <a:blip r:embed="rId3" cstate="print"/>
          <a:srcRect r="8333"/>
          <a:stretch>
            <a:fillRect/>
          </a:stretch>
        </p:blipFill>
        <p:spPr bwMode="auto">
          <a:xfrm>
            <a:off x="11074400" y="1"/>
            <a:ext cx="1117600" cy="914400"/>
          </a:xfrm>
          <a:prstGeom prst="rect">
            <a:avLst/>
          </a:prstGeom>
          <a:noFill/>
          <a:ln w="9525">
            <a:noFill/>
            <a:miter lim="800000"/>
            <a:headEnd/>
            <a:tailEnd/>
          </a:ln>
        </p:spPr>
      </p:pic>
    </p:spTree>
    <p:extLst>
      <p:ext uri="{BB962C8B-B14F-4D97-AF65-F5344CB8AC3E}">
        <p14:creationId xmlns:p14="http://schemas.microsoft.com/office/powerpoint/2010/main" val="8141894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6245963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7336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906832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077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7" name="Picture 27" descr="FMC no shadow"/>
          <p:cNvPicPr>
            <a:picLocks noChangeAspect="1" noChangeArrowheads="1"/>
          </p:cNvPicPr>
          <p:nvPr userDrawn="1"/>
        </p:nvPicPr>
        <p:blipFill>
          <a:blip r:embed="rId2" cstate="print"/>
          <a:srcRect/>
          <a:stretch>
            <a:fillRect/>
          </a:stretch>
        </p:blipFill>
        <p:spPr bwMode="auto">
          <a:xfrm>
            <a:off x="10972800" y="76200"/>
            <a:ext cx="1016000" cy="749300"/>
          </a:xfrm>
          <a:prstGeom prst="rect">
            <a:avLst/>
          </a:prstGeom>
          <a:noFill/>
          <a:ln w="9525">
            <a:noFill/>
            <a:miter lim="800000"/>
            <a:headEnd/>
            <a:tailEnd/>
          </a:ln>
        </p:spPr>
      </p:pic>
      <p:sp>
        <p:nvSpPr>
          <p:cNvPr id="9" name="Footer Placeholder 3"/>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dirty="0">
              <a:solidFill>
                <a:prstClr val="black">
                  <a:tint val="7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7408" y="10668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7408" y="1706562"/>
            <a:ext cx="5386917"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176" y="10668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176" y="1706562"/>
            <a:ext cx="5389033"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12631083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5500113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eaLnBrk="0" fontAlgn="base" hangingPunct="0">
              <a:spcBef>
                <a:spcPct val="0"/>
              </a:spcBef>
              <a:spcAft>
                <a:spcPct val="0"/>
              </a:spcAft>
            </a:pPr>
            <a:endParaRPr lang="en-US" sz="2400" dirty="0">
              <a:solidFill>
                <a:prstClr val="white"/>
              </a:solidFill>
            </a:endParaRP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6" name="Slide Number Placeholder 5"/>
          <p:cNvSpPr>
            <a:spLocks noGrp="1"/>
          </p:cNvSpPr>
          <p:nvPr>
            <p:ph type="sldNum" sz="quarter" idx="12"/>
          </p:nvPr>
        </p:nvSpPr>
        <p:spPr>
          <a:xfrm>
            <a:off x="9625271" y="6569876"/>
            <a:ext cx="936859" cy="365125"/>
          </a:xfrm>
          <a:prstGeom prst="rect">
            <a:avLst/>
          </a:prstGeom>
        </p:spPr>
        <p:txBody>
          <a:bodyPr/>
          <a:lstStyle/>
          <a:p>
            <a:pPr eaLnBrk="0" fontAlgn="base" hangingPunct="0">
              <a:spcBef>
                <a:spcPct val="0"/>
              </a:spcBef>
              <a:spcAft>
                <a:spcPct val="0"/>
              </a:spcAft>
            </a:pPr>
            <a:fld id="{493A83D3-7E7A-D74A-BD1D-CA0AE7A6B68C}" type="slidenum">
              <a:rPr lang="en-US" sz="2400" smtClean="0">
                <a:solidFill>
                  <a:prstClr val="black">
                    <a:tint val="75000"/>
                  </a:prstClr>
                </a:solidFill>
                <a:ea typeface="Geneva" pitchFamily="80" charset="-128"/>
              </a:rPr>
              <a:pPr eaLnBrk="0" fontAlgn="base" hangingPunct="0">
                <a:spcBef>
                  <a:spcPct val="0"/>
                </a:spcBef>
                <a:spcAft>
                  <a:spcPct val="0"/>
                </a:spcAft>
              </a:pPr>
              <a:t>‹#›</a:t>
            </a:fld>
            <a:endParaRPr lang="en-US" sz="2400" dirty="0">
              <a:solidFill>
                <a:prstClr val="black">
                  <a:tint val="75000"/>
                </a:prstClr>
              </a:solidFill>
              <a:ea typeface="Geneva" pitchFamily="80" charset="-128"/>
            </a:endParaRPr>
          </a:p>
        </p:txBody>
      </p:sp>
      <p:sp>
        <p:nvSpPr>
          <p:cNvPr id="13" name="TextBox 12"/>
          <p:cNvSpPr txBox="1"/>
          <p:nvPr userDrawn="1"/>
        </p:nvSpPr>
        <p:spPr>
          <a:xfrm>
            <a:off x="-196324" y="1610399"/>
            <a:ext cx="184698" cy="461649"/>
          </a:xfrm>
          <a:prstGeom prst="rect">
            <a:avLst/>
          </a:prstGeom>
          <a:noFill/>
        </p:spPr>
        <p:txBody>
          <a:bodyPr wrap="none" lIns="91424" tIns="45712" rIns="91424" bIns="45712" rtlCol="0">
            <a:spAutoFit/>
          </a:bodyPr>
          <a:lstStyle/>
          <a:p>
            <a:pPr defTabSz="457118" eaLnBrk="0" fontAlgn="base" hangingPunct="0">
              <a:spcBef>
                <a:spcPct val="0"/>
              </a:spcBef>
              <a:spcAft>
                <a:spcPct val="0"/>
              </a:spcAft>
            </a:pPr>
            <a:endParaRPr lang="en-US" sz="2400" dirty="0">
              <a:solidFill>
                <a:prstClr val="black"/>
              </a:solidFill>
              <a:ea typeface="Geneva" pitchFamily="80" charset="-128"/>
            </a:endParaRPr>
          </a:p>
        </p:txBody>
      </p:sp>
    </p:spTree>
    <p:extLst>
      <p:ext uri="{BB962C8B-B14F-4D97-AF65-F5344CB8AC3E}">
        <p14:creationId xmlns:p14="http://schemas.microsoft.com/office/powerpoint/2010/main" val="3438060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4"/>
          <p:cNvSpPr>
            <a:spLocks noGrp="1"/>
          </p:cNvSpPr>
          <p:nvPr>
            <p:ph type="sldNum" sz="quarter" idx="10"/>
          </p:nvPr>
        </p:nvSpPr>
        <p:spPr>
          <a:xfrm>
            <a:off x="8737600" y="6356351"/>
            <a:ext cx="2844800" cy="365125"/>
          </a:xfrm>
          <a:prstGeom prst="rect">
            <a:avLst/>
          </a:prstGeom>
        </p:spPr>
        <p:txBody>
          <a:bodyPr/>
          <a:lstStyle>
            <a:lvl1pPr>
              <a:defRPr/>
            </a:lvl1pPr>
          </a:lstStyle>
          <a:p>
            <a:pPr eaLnBrk="0" fontAlgn="base" hangingPunct="0">
              <a:spcBef>
                <a:spcPct val="0"/>
              </a:spcBef>
              <a:spcAft>
                <a:spcPct val="0"/>
              </a:spcAft>
              <a:defRPr/>
            </a:pPr>
            <a:fld id="{6E145049-CED1-441D-BA7E-DB740374EAE9}" type="slidenum">
              <a:rPr lang="en-US" sz="2400">
                <a:solidFill>
                  <a:prstClr val="black"/>
                </a:solidFill>
                <a:ea typeface="Geneva" pitchFamily="80" charset="-128"/>
              </a:rPr>
              <a:pPr eaLnBrk="0" fontAlgn="base" hangingPunct="0">
                <a:spcBef>
                  <a:spcPct val="0"/>
                </a:spcBef>
                <a:spcAft>
                  <a:spcPct val="0"/>
                </a:spcAft>
                <a:defRPr/>
              </a:pPr>
              <a:t>‹#›</a:t>
            </a:fld>
            <a:endParaRPr lang="en-US" sz="2400" dirty="0">
              <a:solidFill>
                <a:prstClr val="black"/>
              </a:solidFill>
              <a:ea typeface="Geneva" pitchFamily="80" charset="-128"/>
            </a:endParaRPr>
          </a:p>
        </p:txBody>
      </p:sp>
    </p:spTree>
    <p:extLst>
      <p:ext uri="{BB962C8B-B14F-4D97-AF65-F5344CB8AC3E}">
        <p14:creationId xmlns:p14="http://schemas.microsoft.com/office/powerpoint/2010/main" val="4220201525"/>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eaLnBrk="0" fontAlgn="base" hangingPunct="0">
              <a:spcBef>
                <a:spcPct val="0"/>
              </a:spcBef>
              <a:spcAft>
                <a:spcPct val="0"/>
              </a:spcAft>
            </a:pPr>
            <a:fld id="{B0C61915-33A3-4A86-BDED-C781C50B9164}" type="slidenum">
              <a:rPr lang="en-US" sz="2400" smtClean="0">
                <a:solidFill>
                  <a:prstClr val="black">
                    <a:tint val="75000"/>
                  </a:prstClr>
                </a:solidFill>
                <a:ea typeface="Geneva" pitchFamily="80" charset="-128"/>
              </a:rPr>
              <a:pPr eaLnBrk="0" fontAlgn="base" hangingPunct="0">
                <a:spcBef>
                  <a:spcPct val="0"/>
                </a:spcBef>
                <a:spcAft>
                  <a:spcPct val="0"/>
                </a:spcAft>
              </a:pPr>
              <a:t>‹#›</a:t>
            </a:fld>
            <a:endParaRPr lang="en-US" sz="2400" dirty="0">
              <a:solidFill>
                <a:prstClr val="black">
                  <a:tint val="75000"/>
                </a:prstClr>
              </a:solidFill>
              <a:ea typeface="Geneva" pitchFamily="80" charset="-128"/>
            </a:endParaRPr>
          </a:p>
        </p:txBody>
      </p:sp>
    </p:spTree>
    <p:extLst>
      <p:ext uri="{BB962C8B-B14F-4D97-AF65-F5344CB8AC3E}">
        <p14:creationId xmlns:p14="http://schemas.microsoft.com/office/powerpoint/2010/main" val="30480137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FA6393D-9173-435D-B5D4-11578543FB1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998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9185978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43112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7408" y="10668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7408" y="1706562"/>
            <a:ext cx="5386917"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176" y="10668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176" y="1706562"/>
            <a:ext cx="5389033"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2909353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351430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6" name="Picture 10" descr="AoO copy"/>
          <p:cNvPicPr>
            <a:picLocks noChangeAspect="1" noChangeArrowheads="1"/>
          </p:cNvPicPr>
          <p:nvPr userDrawn="1"/>
        </p:nvPicPr>
        <p:blipFill>
          <a:blip r:embed="rId2" cstate="print"/>
          <a:srcRect/>
          <a:stretch>
            <a:fillRect/>
          </a:stretch>
        </p:blipFill>
        <p:spPr bwMode="auto">
          <a:xfrm>
            <a:off x="101600" y="22226"/>
            <a:ext cx="1016000" cy="892175"/>
          </a:xfrm>
          <a:prstGeom prst="rect">
            <a:avLst/>
          </a:prstGeom>
          <a:noFill/>
          <a:ln w="9525">
            <a:noFill/>
            <a:miter lim="800000"/>
            <a:headEnd/>
            <a:tailEnd/>
          </a:ln>
        </p:spPr>
      </p:pic>
      <p:pic>
        <p:nvPicPr>
          <p:cNvPr id="7" name="Picture 27" descr="FMC no shadow"/>
          <p:cNvPicPr>
            <a:picLocks noChangeAspect="1" noChangeArrowheads="1"/>
          </p:cNvPicPr>
          <p:nvPr userDrawn="1"/>
        </p:nvPicPr>
        <p:blipFill>
          <a:blip r:embed="rId3" cstate="print"/>
          <a:srcRect/>
          <a:stretch>
            <a:fillRect/>
          </a:stretch>
        </p:blipFill>
        <p:spPr bwMode="auto">
          <a:xfrm>
            <a:off x="10972800" y="76200"/>
            <a:ext cx="1016000" cy="749300"/>
          </a:xfrm>
          <a:prstGeom prst="rect">
            <a:avLst/>
          </a:prstGeom>
          <a:noFill/>
          <a:ln w="9525">
            <a:noFill/>
            <a:miter lim="800000"/>
            <a:headEnd/>
            <a:tailEnd/>
          </a:ln>
        </p:spPr>
      </p:pic>
      <p:sp>
        <p:nvSpPr>
          <p:cNvPr id="9"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eaLnBrk="0" fontAlgn="base" hangingPunct="0">
              <a:spcBef>
                <a:spcPct val="0"/>
              </a:spcBef>
              <a:spcAft>
                <a:spcPct val="0"/>
              </a:spcAft>
            </a:pPr>
            <a:endParaRPr lang="en-US" sz="2400" dirty="0">
              <a:solidFill>
                <a:prstClr val="white"/>
              </a:solidFill>
            </a:endParaRP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6" name="Slide Number Placeholder 5"/>
          <p:cNvSpPr>
            <a:spLocks noGrp="1"/>
          </p:cNvSpPr>
          <p:nvPr>
            <p:ph type="sldNum" sz="quarter" idx="12"/>
          </p:nvPr>
        </p:nvSpPr>
        <p:spPr>
          <a:xfrm>
            <a:off x="9625271" y="6569876"/>
            <a:ext cx="936859" cy="365125"/>
          </a:xfrm>
          <a:prstGeom prst="rect">
            <a:avLst/>
          </a:prstGeom>
        </p:spPr>
        <p:txBody>
          <a:bodyPr/>
          <a:lstStyle/>
          <a:p>
            <a:pPr eaLnBrk="0" fontAlgn="base" hangingPunct="0">
              <a:spcBef>
                <a:spcPct val="0"/>
              </a:spcBef>
              <a:spcAft>
                <a:spcPct val="0"/>
              </a:spcAft>
            </a:pPr>
            <a:fld id="{493A83D3-7E7A-D74A-BD1D-CA0AE7A6B68C}" type="slidenum">
              <a:rPr lang="en-US" sz="2400" smtClean="0">
                <a:solidFill>
                  <a:prstClr val="black">
                    <a:tint val="75000"/>
                  </a:prstClr>
                </a:solidFill>
                <a:ea typeface="Geneva" pitchFamily="80" charset="-128"/>
              </a:rPr>
              <a:pPr eaLnBrk="0" fontAlgn="base" hangingPunct="0">
                <a:spcBef>
                  <a:spcPct val="0"/>
                </a:spcBef>
                <a:spcAft>
                  <a:spcPct val="0"/>
                </a:spcAft>
              </a:pPr>
              <a:t>‹#›</a:t>
            </a:fld>
            <a:endParaRPr lang="en-US" sz="2400" dirty="0">
              <a:solidFill>
                <a:prstClr val="black">
                  <a:tint val="75000"/>
                </a:prstClr>
              </a:solidFill>
              <a:ea typeface="Geneva" pitchFamily="80" charset="-128"/>
            </a:endParaRPr>
          </a:p>
        </p:txBody>
      </p:sp>
      <p:sp>
        <p:nvSpPr>
          <p:cNvPr id="13" name="TextBox 12"/>
          <p:cNvSpPr txBox="1"/>
          <p:nvPr userDrawn="1"/>
        </p:nvSpPr>
        <p:spPr>
          <a:xfrm>
            <a:off x="-196324" y="1610399"/>
            <a:ext cx="184698" cy="461649"/>
          </a:xfrm>
          <a:prstGeom prst="rect">
            <a:avLst/>
          </a:prstGeom>
          <a:noFill/>
        </p:spPr>
        <p:txBody>
          <a:bodyPr wrap="none" lIns="91424" tIns="45712" rIns="91424" bIns="45712" rtlCol="0">
            <a:spAutoFit/>
          </a:bodyPr>
          <a:lstStyle/>
          <a:p>
            <a:pPr defTabSz="457118" eaLnBrk="0" fontAlgn="base" hangingPunct="0">
              <a:spcBef>
                <a:spcPct val="0"/>
              </a:spcBef>
              <a:spcAft>
                <a:spcPct val="0"/>
              </a:spcAft>
            </a:pPr>
            <a:endParaRPr lang="en-US" sz="2400" dirty="0">
              <a:solidFill>
                <a:prstClr val="black"/>
              </a:solidFill>
              <a:ea typeface="Geneva" pitchFamily="80" charset="-128"/>
            </a:endParaRPr>
          </a:p>
        </p:txBody>
      </p:sp>
    </p:spTree>
    <p:extLst>
      <p:ext uri="{BB962C8B-B14F-4D97-AF65-F5344CB8AC3E}">
        <p14:creationId xmlns:p14="http://schemas.microsoft.com/office/powerpoint/2010/main" val="2954812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4"/>
          <p:cNvSpPr>
            <a:spLocks noGrp="1"/>
          </p:cNvSpPr>
          <p:nvPr>
            <p:ph type="sldNum" sz="quarter" idx="10"/>
          </p:nvPr>
        </p:nvSpPr>
        <p:spPr>
          <a:xfrm>
            <a:off x="8737600" y="6356351"/>
            <a:ext cx="2844800" cy="365125"/>
          </a:xfrm>
          <a:prstGeom prst="rect">
            <a:avLst/>
          </a:prstGeom>
        </p:spPr>
        <p:txBody>
          <a:bodyPr/>
          <a:lstStyle>
            <a:lvl1pPr>
              <a:defRPr/>
            </a:lvl1pPr>
          </a:lstStyle>
          <a:p>
            <a:pPr eaLnBrk="0" fontAlgn="base" hangingPunct="0">
              <a:spcBef>
                <a:spcPct val="0"/>
              </a:spcBef>
              <a:spcAft>
                <a:spcPct val="0"/>
              </a:spcAft>
              <a:defRPr/>
            </a:pPr>
            <a:fld id="{6E145049-CED1-441D-BA7E-DB740374EAE9}" type="slidenum">
              <a:rPr lang="en-US" sz="2400">
                <a:solidFill>
                  <a:prstClr val="black"/>
                </a:solidFill>
                <a:ea typeface="Geneva" pitchFamily="80" charset="-128"/>
              </a:rPr>
              <a:pPr eaLnBrk="0" fontAlgn="base" hangingPunct="0">
                <a:spcBef>
                  <a:spcPct val="0"/>
                </a:spcBef>
                <a:spcAft>
                  <a:spcPct val="0"/>
                </a:spcAft>
                <a:defRPr/>
              </a:pPr>
              <a:t>‹#›</a:t>
            </a:fld>
            <a:endParaRPr lang="en-US" sz="2400" dirty="0">
              <a:solidFill>
                <a:prstClr val="black"/>
              </a:solidFill>
              <a:ea typeface="Geneva" pitchFamily="80" charset="-128"/>
            </a:endParaRPr>
          </a:p>
        </p:txBody>
      </p:sp>
    </p:spTree>
    <p:extLst>
      <p:ext uri="{BB962C8B-B14F-4D97-AF65-F5344CB8AC3E}">
        <p14:creationId xmlns:p14="http://schemas.microsoft.com/office/powerpoint/2010/main" val="746248624"/>
      </p:ext>
    </p:extLst>
  </p:cSld>
  <p:clrMapOvr>
    <a:masterClrMapping/>
  </p:clrMapOv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9850260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eaLnBrk="0" fontAlgn="base" hangingPunct="0">
              <a:spcBef>
                <a:spcPct val="0"/>
              </a:spcBef>
              <a:spcAft>
                <a:spcPct val="0"/>
              </a:spcAft>
            </a:pPr>
            <a:fld id="{B0C61915-33A3-4A86-BDED-C781C50B9164}" type="slidenum">
              <a:rPr lang="en-US" sz="2400" smtClean="0">
                <a:solidFill>
                  <a:prstClr val="black">
                    <a:tint val="75000"/>
                  </a:prstClr>
                </a:solidFill>
                <a:ea typeface="Geneva" pitchFamily="80" charset="-128"/>
              </a:rPr>
              <a:pPr eaLnBrk="0" fontAlgn="base" hangingPunct="0">
                <a:spcBef>
                  <a:spcPct val="0"/>
                </a:spcBef>
                <a:spcAft>
                  <a:spcPct val="0"/>
                </a:spcAft>
              </a:pPr>
              <a:t>‹#›</a:t>
            </a:fld>
            <a:endParaRPr lang="en-US" sz="2400" dirty="0">
              <a:solidFill>
                <a:prstClr val="black">
                  <a:tint val="75000"/>
                </a:prstClr>
              </a:solidFill>
              <a:ea typeface="Geneva" pitchFamily="80" charset="-128"/>
            </a:endParaRPr>
          </a:p>
        </p:txBody>
      </p:sp>
    </p:spTree>
    <p:extLst>
      <p:ext uri="{BB962C8B-B14F-4D97-AF65-F5344CB8AC3E}">
        <p14:creationId xmlns:p14="http://schemas.microsoft.com/office/powerpoint/2010/main" val="5530660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219201" y="25401"/>
            <a:ext cx="10149417" cy="639763"/>
          </a:xfrm>
          <a:prstGeom prst="rect">
            <a:avLst/>
          </a:prstGeom>
          <a:noFill/>
          <a:ln w="9525">
            <a:noFill/>
            <a:miter lim="800000"/>
            <a:headEnd/>
            <a:tailEnd/>
          </a:ln>
        </p:spPr>
        <p:txBody>
          <a:bodyPr/>
          <a:lstStyle/>
          <a:p>
            <a:pPr lvl="0"/>
            <a:r>
              <a:rPr lang="en-US" smtClean="0"/>
              <a:t>Click to edit Master title style</a:t>
            </a:r>
          </a:p>
        </p:txBody>
      </p:sp>
      <p:sp>
        <p:nvSpPr>
          <p:cNvPr id="5" name="Slide Number Placeholder 7"/>
          <p:cNvSpPr>
            <a:spLocks noGrp="1"/>
          </p:cNvSpPr>
          <p:nvPr>
            <p:ph type="sldNum" sz="quarter" idx="4"/>
          </p:nvPr>
        </p:nvSpPr>
        <p:spPr>
          <a:xfrm>
            <a:off x="11480800" y="6492876"/>
            <a:ext cx="7112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14ED9F06-97A0-4F5C-9F61-C99BD6F21571}" type="slidenum">
              <a:rPr lang="en-US" smtClean="0">
                <a:solidFill>
                  <a:srgbClr val="000000"/>
                </a:solidFill>
              </a:rPr>
              <a:pPr/>
              <a:t>‹#›</a:t>
            </a:fld>
            <a:endParaRPr lang="en-US" dirty="0">
              <a:solidFill>
                <a:srgbClr val="000000"/>
              </a:solidFill>
            </a:endParaRPr>
          </a:p>
        </p:txBody>
      </p:sp>
      <p:pic>
        <p:nvPicPr>
          <p:cNvPr id="8"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24359034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
        <p:nvSpPr>
          <p:cNvPr id="6"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7"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1"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extLst>
      <p:ext uri="{BB962C8B-B14F-4D97-AF65-F5344CB8AC3E}">
        <p14:creationId xmlns:p14="http://schemas.microsoft.com/office/powerpoint/2010/main" val="19356286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11582400" y="6492876"/>
            <a:ext cx="6096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14ED9F06-97A0-4F5C-9F61-C99BD6F21571}" type="slidenum">
              <a:rPr lang="en-US" smtClean="0">
                <a:solidFill>
                  <a:srgbClr val="000000"/>
                </a:solidFill>
              </a:rPr>
              <a:pPr/>
              <a:t>‹#›</a:t>
            </a:fld>
            <a:endParaRPr lang="en-US" dirty="0">
              <a:solidFill>
                <a:srgbClr val="000000"/>
              </a:solidFill>
            </a:endParaRPr>
          </a:p>
        </p:txBody>
      </p:sp>
      <p:pic>
        <p:nvPicPr>
          <p:cNvPr id="4"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26661889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7"/>
          <p:cNvSpPr>
            <a:spLocks noGrp="1"/>
          </p:cNvSpPr>
          <p:nvPr>
            <p:ph type="sldNum" sz="quarter" idx="4"/>
          </p:nvPr>
        </p:nvSpPr>
        <p:spPr>
          <a:xfrm>
            <a:off x="11582400" y="6492876"/>
            <a:ext cx="6096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14ED9F06-97A0-4F5C-9F61-C99BD6F21571}" type="slidenum">
              <a:rPr lang="en-US" smtClean="0">
                <a:solidFill>
                  <a:srgbClr val="000000"/>
                </a:solidFill>
              </a:rPr>
              <a:pPr/>
              <a:t>‹#›</a:t>
            </a:fld>
            <a:endParaRPr lang="en-US" dirty="0">
              <a:solidFill>
                <a:srgbClr val="000000"/>
              </a:solidFill>
            </a:endParaRPr>
          </a:p>
        </p:txBody>
      </p:sp>
      <p:pic>
        <p:nvPicPr>
          <p:cNvPr id="7"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19261594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pic>
        <p:nvPicPr>
          <p:cNvPr id="3"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
        <p:nvSpPr>
          <p:cNvPr id="5" name="Slide Number Placeholder 3"/>
          <p:cNvSpPr txBox="1">
            <a:spLocks/>
          </p:cNvSpPr>
          <p:nvPr userDrawn="1"/>
        </p:nvSpPr>
        <p:spPr bwMode="auto">
          <a:xfrm>
            <a:off x="11597516" y="6629400"/>
            <a:ext cx="594485" cy="228600"/>
          </a:xfrm>
          <a:prstGeom prst="rect">
            <a:avLst/>
          </a:prstGeom>
          <a:noFill/>
          <a:ln w="9525">
            <a:noFill/>
            <a:miter lim="800000"/>
            <a:headEnd/>
            <a:tailEnd/>
          </a:ln>
        </p:spPr>
        <p:txBody>
          <a:bodyPr lIns="91406" tIns="45702" rIns="91406" bIns="45702" anchor="ctr"/>
          <a:lstStyle/>
          <a:p>
            <a:pPr algn="r">
              <a:defRPr/>
            </a:pPr>
            <a:fld id="{43CA18F7-B80F-460D-9782-FC67E2CE8CE9}" type="slidenum">
              <a:rPr lang="en-US" sz="1200">
                <a:solidFill>
                  <a:srgbClr val="000000"/>
                </a:solidFill>
                <a:latin typeface="Calibri" pitchFamily="34" charset="0"/>
              </a:rPr>
              <a:pPr algn="r">
                <a:defRPr/>
              </a:pPr>
              <a:t>‹#›</a:t>
            </a:fld>
            <a:endParaRPr lang="en-US" sz="1200" dirty="0">
              <a:solidFill>
                <a:srgbClr val="000000"/>
              </a:solidFill>
              <a:latin typeface="Calibri" pitchFamily="34" charset="0"/>
            </a:endParaRPr>
          </a:p>
        </p:txBody>
      </p:sp>
      <p:sp>
        <p:nvSpPr>
          <p:cNvPr id="6" name="Title 1"/>
          <p:cNvSpPr>
            <a:spLocks noGrp="1"/>
          </p:cNvSpPr>
          <p:nvPr>
            <p:ph type="title"/>
          </p:nvPr>
        </p:nvSpPr>
        <p:spPr>
          <a:xfrm>
            <a:off x="0" y="46602"/>
            <a:ext cx="12192000" cy="542846"/>
          </a:xfrm>
        </p:spPr>
        <p:txBody>
          <a:bodyPr/>
          <a:lstStyle>
            <a:lvl1pPr algn="ctr">
              <a:defRPr sz="3200"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00492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420140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8839200" y="76200"/>
            <a:ext cx="3352800" cy="762000"/>
            <a:chOff x="6629400" y="76200"/>
            <a:chExt cx="2514600" cy="762000"/>
          </a:xfrm>
        </p:grpSpPr>
        <p:sp>
          <p:nvSpPr>
            <p:cNvPr id="3" name="Rectangle 2"/>
            <p:cNvSpPr/>
            <p:nvPr userDrawn="1"/>
          </p:nvSpPr>
          <p:spPr>
            <a:xfrm>
              <a:off x="6629400" y="76200"/>
              <a:ext cx="243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4" name="Oval 3"/>
            <p:cNvSpPr/>
            <p:nvPr userDrawn="1"/>
          </p:nvSpPr>
          <p:spPr>
            <a:xfrm>
              <a:off x="8458200" y="7620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grpSp>
      <p:pic>
        <p:nvPicPr>
          <p:cNvPr id="5" name="Picture 10" descr="AoO copy"/>
          <p:cNvPicPr>
            <a:picLocks noChangeAspect="1" noChangeArrowheads="1"/>
          </p:cNvPicPr>
          <p:nvPr userDrawn="1"/>
        </p:nvPicPr>
        <p:blipFill>
          <a:blip r:embed="rId2" cstate="print"/>
          <a:srcRect/>
          <a:stretch>
            <a:fillRect/>
          </a:stretch>
        </p:blipFill>
        <p:spPr bwMode="auto">
          <a:xfrm>
            <a:off x="101600" y="22226"/>
            <a:ext cx="1016000" cy="892175"/>
          </a:xfrm>
          <a:prstGeom prst="rect">
            <a:avLst/>
          </a:prstGeom>
          <a:noFill/>
          <a:ln w="9525">
            <a:noFill/>
            <a:miter lim="800000"/>
            <a:headEnd/>
            <a:tailEnd/>
          </a:ln>
        </p:spPr>
      </p:pic>
      <p:sp>
        <p:nvSpPr>
          <p:cNvPr id="8"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3"/>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5E743D5-735D-43AD-9DD0-E52E800E440A}" type="slidenum">
              <a:rPr lang="en-US" smtClean="0">
                <a:solidFill>
                  <a:prstClr val="black">
                    <a:tint val="75000"/>
                  </a:prstClr>
                </a:solidFill>
              </a:rPr>
              <a:pPr>
                <a:defRPr/>
              </a:pPr>
              <a:t>‹#›</a:t>
            </a:fld>
            <a:endParaRPr lang="en-US" dirty="0">
              <a:solidFill>
                <a:prstClr val="black">
                  <a:tint val="75000"/>
                </a:prstClr>
              </a:solidFill>
            </a:endParaRPr>
          </a:p>
        </p:txBody>
      </p:sp>
      <p:pic>
        <p:nvPicPr>
          <p:cNvPr id="10" name="Picture 9"/>
          <p:cNvPicPr>
            <a:picLocks noChangeAspect="1" noChangeArrowheads="1"/>
          </p:cNvPicPr>
          <p:nvPr userDrawn="1"/>
        </p:nvPicPr>
        <p:blipFill>
          <a:blip r:embed="rId3" cstate="print"/>
          <a:srcRect b="17247"/>
          <a:stretch>
            <a:fillRect/>
          </a:stretch>
        </p:blipFill>
        <p:spPr bwMode="auto">
          <a:xfrm>
            <a:off x="0" y="1"/>
            <a:ext cx="12208933" cy="989215"/>
          </a:xfrm>
          <a:prstGeom prst="rect">
            <a:avLst/>
          </a:prstGeom>
          <a:noFill/>
          <a:ln w="9525">
            <a:noFill/>
            <a:miter lim="800000"/>
            <a:headEnd/>
            <a:tailEnd/>
          </a:ln>
          <a:effectLst/>
        </p:spPr>
      </p:pic>
      <p:pic>
        <p:nvPicPr>
          <p:cNvPr id="11" name="Picture 10" descr="AoO copy"/>
          <p:cNvPicPr>
            <a:picLocks noChangeAspect="1" noChangeArrowheads="1"/>
          </p:cNvPicPr>
          <p:nvPr userDrawn="1"/>
        </p:nvPicPr>
        <p:blipFill>
          <a:blip r:embed="rId2" cstate="print"/>
          <a:srcRect/>
          <a:stretch>
            <a:fillRect/>
          </a:stretch>
        </p:blipFill>
        <p:spPr bwMode="auto">
          <a:xfrm>
            <a:off x="187159" y="38268"/>
            <a:ext cx="1016000" cy="892175"/>
          </a:xfrm>
          <a:prstGeom prst="rect">
            <a:avLst/>
          </a:prstGeom>
          <a:noFill/>
          <a:ln w="9525">
            <a:noFill/>
            <a:miter lim="800000"/>
            <a:headEnd/>
            <a:tailEnd/>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537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dirty="0">
              <a:solidFill>
                <a:prstClr val="white"/>
              </a:solidFill>
            </a:endParaRP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9625271" y="6569876"/>
            <a:ext cx="936859" cy="365125"/>
          </a:xfrm>
          <a:prstGeom prst="rect">
            <a:avLst/>
          </a:prstGeom>
        </p:spPr>
        <p:txBody>
          <a:bodyPr/>
          <a:lstStyle/>
          <a:p>
            <a:fld id="{493A83D3-7E7A-D74A-BD1D-CA0AE7A6B68C}" type="slidenum">
              <a:rPr lang="en-US" smtClean="0">
                <a:solidFill>
                  <a:prstClr val="black">
                    <a:tint val="75000"/>
                  </a:prstClr>
                </a:solidFill>
              </a:rPr>
              <a:pPr/>
              <a:t>‹#›</a:t>
            </a:fld>
            <a:endParaRPr lang="en-US" dirty="0">
              <a:solidFill>
                <a:prstClr val="black">
                  <a:tint val="75000"/>
                </a:prstClr>
              </a:solidFill>
            </a:endParaRPr>
          </a:p>
        </p:txBody>
      </p:sp>
      <p:sp>
        <p:nvSpPr>
          <p:cNvPr id="13" name="TextBox 12"/>
          <p:cNvSpPr txBox="1"/>
          <p:nvPr userDrawn="1"/>
        </p:nvSpPr>
        <p:spPr>
          <a:xfrm>
            <a:off x="-196324" y="1610399"/>
            <a:ext cx="184698" cy="369316"/>
          </a:xfrm>
          <a:prstGeom prst="rect">
            <a:avLst/>
          </a:prstGeom>
          <a:noFill/>
        </p:spPr>
        <p:txBody>
          <a:bodyPr wrap="none" lIns="91424" tIns="45712" rIns="91424" bIns="45712" rtlCol="0">
            <a:spAutoFit/>
          </a:bodyPr>
          <a:lstStyle/>
          <a:p>
            <a:pPr defTabSz="457118"/>
            <a:endParaRPr lang="en-US" sz="1800" dirty="0">
              <a:solidFill>
                <a:prstClr val="black"/>
              </a:solidFill>
            </a:endParaRPr>
          </a:p>
        </p:txBody>
      </p:sp>
    </p:spTree>
    <p:extLst>
      <p:ext uri="{BB962C8B-B14F-4D97-AF65-F5344CB8AC3E}">
        <p14:creationId xmlns:p14="http://schemas.microsoft.com/office/powerpoint/2010/main" val="22991764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754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txBox="1">
            <a:spLocks noChangeArrowheads="1"/>
          </p:cNvSpPr>
          <p:nvPr/>
        </p:nvSpPr>
        <p:spPr>
          <a:xfrm>
            <a:off x="1" y="6450014"/>
            <a:ext cx="910167" cy="407987"/>
          </a:xfrm>
          <a:prstGeom prst="rect">
            <a:avLst/>
          </a:prstGeom>
        </p:spPr>
        <p:txBody>
          <a:bodyPr/>
          <a:lstStyle>
            <a:lvl1pPr>
              <a:defRPr/>
            </a:lvl1pPr>
          </a:lstStyle>
          <a:p>
            <a:pPr fontAlgn="base">
              <a:spcBef>
                <a:spcPct val="0"/>
              </a:spcBef>
              <a:spcAft>
                <a:spcPct val="0"/>
              </a:spcAft>
              <a:defRPr/>
            </a:pPr>
            <a:fld id="{6C131350-BFF7-453B-A40D-6A568DBF889D}" type="slidenum">
              <a:rPr lang="en-US" sz="1800" smtClean="0">
                <a:solidFill>
                  <a:srgbClr val="000000"/>
                </a:solidFill>
              </a:rPr>
              <a:pPr fontAlgn="base">
                <a:spcBef>
                  <a:spcPct val="0"/>
                </a:spcBef>
                <a:spcAft>
                  <a:spcPct val="0"/>
                </a:spcAft>
                <a:defRPr/>
              </a:pPr>
              <a:t>‹#›</a:t>
            </a:fld>
            <a:endParaRPr lang="en-US" sz="1800" dirty="0">
              <a:solidFill>
                <a:srgbClr val="000000"/>
              </a:solidFill>
            </a:endParaRPr>
          </a:p>
        </p:txBody>
      </p:sp>
      <p:sp>
        <p:nvSpPr>
          <p:cNvPr id="6" name="Title 1"/>
          <p:cNvSpPr>
            <a:spLocks noGrp="1"/>
          </p:cNvSpPr>
          <p:nvPr>
            <p:ph type="title"/>
          </p:nvPr>
        </p:nvSpPr>
        <p:spPr>
          <a:xfrm>
            <a:off x="609600" y="152400"/>
            <a:ext cx="10972800" cy="1143000"/>
          </a:xfrm>
          <a:prstGeom prst="rect">
            <a:avLst/>
          </a:prstGeom>
        </p:spPr>
        <p:txBody>
          <a:bodyPr/>
          <a:lstStyle>
            <a:lvl1pPr>
              <a:defRPr sz="40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203646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1271119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1987239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501300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A78BADD1-4470-475A-BE01-DE32EDC6634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858319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1213740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8989154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33095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7408" y="10668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7408" y="1706562"/>
            <a:ext cx="5386917"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176" y="10668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176" y="1706562"/>
            <a:ext cx="5389033"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18426892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36615487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8" b="1"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2" y="6377940"/>
            <a:ext cx="3901439" cy="342900"/>
          </a:xfrm>
          <a:prstGeom prst="rect">
            <a:avLst/>
          </a:prstGeom>
        </p:spPr>
        <p:txBody>
          <a:bodyPr lIns="0" tIns="0" rIns="0" bIns="0"/>
          <a:lstStyle>
            <a:lvl1pPr algn="ctr">
              <a:defRPr>
                <a:solidFill>
                  <a:schemeClr val="tx1">
                    <a:tint val="75000"/>
                  </a:schemeClr>
                </a:solidFill>
              </a:defRPr>
            </a:lvl1pPr>
          </a:lstStyle>
          <a:p>
            <a:pPr eaLnBrk="0" fontAlgn="base" hangingPunct="0">
              <a:spcBef>
                <a:spcPct val="0"/>
              </a:spcBef>
              <a:spcAft>
                <a:spcPct val="0"/>
              </a:spcAft>
            </a:pPr>
            <a:endParaRPr sz="2400" dirty="0">
              <a:solidFill>
                <a:prstClr val="black">
                  <a:tint val="75000"/>
                </a:prstClr>
              </a:solidFill>
              <a:ea typeface="Geneva" pitchFamily="80" charset="-128"/>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pPr eaLnBrk="0" fontAlgn="base" hangingPunct="0">
              <a:spcBef>
                <a:spcPct val="0"/>
              </a:spcBef>
              <a:spcAft>
                <a:spcPct val="0"/>
              </a:spcAft>
            </a:pPr>
            <a:fld id="{B6F15528-21DE-4FAA-801E-634DDDAF4B2B}" type="slidenum">
              <a:rPr sz="2400">
                <a:solidFill>
                  <a:prstClr val="black">
                    <a:tint val="75000"/>
                  </a:prstClr>
                </a:solidFill>
                <a:ea typeface="Geneva" pitchFamily="80" charset="-128"/>
              </a:rPr>
              <a:pPr eaLnBrk="0" fontAlgn="base" hangingPunct="0">
                <a:spcBef>
                  <a:spcPct val="0"/>
                </a:spcBef>
                <a:spcAft>
                  <a:spcPct val="0"/>
                </a:spcAft>
              </a:pPr>
              <a:t>‹#›</a:t>
            </a:fld>
            <a:endParaRPr sz="2400" dirty="0">
              <a:solidFill>
                <a:prstClr val="black">
                  <a:tint val="75000"/>
                </a:prstClr>
              </a:solidFill>
              <a:ea typeface="Geneva" pitchFamily="80" charset="-128"/>
            </a:endParaRPr>
          </a:p>
        </p:txBody>
      </p:sp>
    </p:spTree>
    <p:extLst>
      <p:ext uri="{BB962C8B-B14F-4D97-AF65-F5344CB8AC3E}">
        <p14:creationId xmlns:p14="http://schemas.microsoft.com/office/powerpoint/2010/main" val="893189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solidFill>
              <a:ea typeface="Geneva" pitchFamily="80" charset="-128"/>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8776A47-7F98-4F6E-855B-B9A6F8CE4C85}" type="slidenum">
              <a:rPr lang="en-US" smtClean="0">
                <a:solidFill>
                  <a:prstClr val="black"/>
                </a:solidFill>
                <a:ea typeface="Geneva" pitchFamily="80" charset="-128"/>
              </a:rPr>
              <a:pPr/>
              <a:t>‹#›</a:t>
            </a:fld>
            <a:endParaRPr lang="en-US" dirty="0">
              <a:solidFill>
                <a:prstClr val="black"/>
              </a:solidFill>
              <a:ea typeface="Geneva" pitchFamily="80" charset="-128"/>
            </a:endParaRPr>
          </a:p>
        </p:txBody>
      </p:sp>
    </p:spTree>
    <p:extLst>
      <p:ext uri="{BB962C8B-B14F-4D97-AF65-F5344CB8AC3E}">
        <p14:creationId xmlns:p14="http://schemas.microsoft.com/office/powerpoint/2010/main" val="19884318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
        <p:nvSpPr>
          <p:cNvPr id="6"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7"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1"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extLst>
      <p:ext uri="{BB962C8B-B14F-4D97-AF65-F5344CB8AC3E}">
        <p14:creationId xmlns:p14="http://schemas.microsoft.com/office/powerpoint/2010/main" val="36420166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
        <p:nvSpPr>
          <p:cNvPr id="2" name="TextBox 1"/>
          <p:cNvSpPr txBox="1"/>
          <p:nvPr userDrawn="1"/>
        </p:nvSpPr>
        <p:spPr>
          <a:xfrm>
            <a:off x="2907323" y="6580557"/>
            <a:ext cx="6960903" cy="276999"/>
          </a:xfrm>
          <a:prstGeom prst="rect">
            <a:avLst/>
          </a:prstGeom>
          <a:solidFill>
            <a:schemeClr val="bg1"/>
          </a:solidFill>
        </p:spPr>
        <p:txBody>
          <a:bodyPr wrap="square" rtlCol="0">
            <a:spAutoFit/>
          </a:bodyPr>
          <a:lstStyle/>
          <a:p>
            <a:endParaRPr lang="en-US" sz="1200" b="1" dirty="0" smtClean="0"/>
          </a:p>
        </p:txBody>
      </p:sp>
      <p:sp>
        <p:nvSpPr>
          <p:cNvPr id="12"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13"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4"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extLst>
      <p:ext uri="{BB962C8B-B14F-4D97-AF65-F5344CB8AC3E}">
        <p14:creationId xmlns:p14="http://schemas.microsoft.com/office/powerpoint/2010/main" val="3395241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3057126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0621710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829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51438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508589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2349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7" name="Slide Number Placeholder 8"/>
          <p:cNvSpPr>
            <a:spLocks noGrp="1"/>
          </p:cNvSpPr>
          <p:nvPr>
            <p:ph type="sldNum" sz="quarter" idx="17"/>
          </p:nvPr>
        </p:nvSpPr>
        <p:spPr>
          <a:xfrm>
            <a:off x="9245600" y="6492878"/>
            <a:ext cx="2844800" cy="365125"/>
          </a:xfrm>
          <a:prstGeom prst="rect">
            <a:avLst/>
          </a:prstGeom>
        </p:spPr>
        <p:txBody>
          <a:bodyPr vert="horz" lIns="91427" tIns="45713" rIns="91427" bIns="45713" rtlCol="0" anchor="ctr"/>
          <a:lstStyle>
            <a:lvl1pPr algn="r">
              <a:defRPr sz="1000" b="1">
                <a:solidFill>
                  <a:srgbClr val="000000"/>
                </a:solidFill>
                <a:latin typeface="+mn-lt"/>
              </a:defRPr>
            </a:lvl1pPr>
          </a:lstStyle>
          <a:p>
            <a:pPr>
              <a:defRPr/>
            </a:pPr>
            <a:fld id="{42B69375-E6B4-4F2D-BD24-D2EDD4E02F6B}" type="slidenum">
              <a:rPr lang="en-US" smtClean="0"/>
              <a:pPr>
                <a:defRPr/>
              </a:pPr>
              <a:t>‹#›</a:t>
            </a:fld>
            <a:endParaRPr lang="en-US" dirty="0"/>
          </a:p>
        </p:txBody>
      </p:sp>
      <p:sp>
        <p:nvSpPr>
          <p:cNvPr id="21" name="Category Placeholder"/>
          <p:cNvSpPr>
            <a:spLocks noGrp="1"/>
          </p:cNvSpPr>
          <p:nvPr>
            <p:ph type="body" sz="quarter" idx="13"/>
          </p:nvPr>
        </p:nvSpPr>
        <p:spPr>
          <a:xfrm>
            <a:off x="2438401" y="303665"/>
            <a:ext cx="3471929" cy="270062"/>
          </a:xfrm>
          <a:solidFill>
            <a:schemeClr val="bg1"/>
          </a:solidFill>
        </p:spPr>
        <p:txBody>
          <a:bodyPr anchor="ctr">
            <a:normAutofit/>
          </a:bodyPr>
          <a:lstStyle>
            <a:lvl1pPr marL="0" indent="0" algn="ctr">
              <a:buNone/>
              <a:defRPr sz="1400">
                <a:solidFill>
                  <a:schemeClr val="tx1"/>
                </a:solidFill>
                <a:latin typeface="Arial" pitchFamily="34" charset="0"/>
                <a:cs typeface="Arial" pitchFamily="34" charset="0"/>
              </a:defRPr>
            </a:lvl1pPr>
          </a:lstStyle>
          <a:p>
            <a:pPr lvl="0"/>
            <a:r>
              <a:rPr lang="en-US" smtClean="0"/>
              <a:t>Click to edit Master text styles</a:t>
            </a:r>
          </a:p>
        </p:txBody>
      </p:sp>
      <p:sp>
        <p:nvSpPr>
          <p:cNvPr id="22" name="SubCategory Placeholder"/>
          <p:cNvSpPr>
            <a:spLocks noGrp="1"/>
          </p:cNvSpPr>
          <p:nvPr>
            <p:ph type="body" sz="quarter" idx="14"/>
          </p:nvPr>
        </p:nvSpPr>
        <p:spPr>
          <a:xfrm>
            <a:off x="7625977" y="305346"/>
            <a:ext cx="3736704" cy="270062"/>
          </a:xfrm>
          <a:solidFill>
            <a:schemeClr val="bg1"/>
          </a:solidFill>
        </p:spPr>
        <p:txBody>
          <a:bodyPr anchor="ctr">
            <a:normAutofit/>
          </a:bodyPr>
          <a:lstStyle>
            <a:lvl1pPr marL="0" indent="0" algn="ctr">
              <a:buNone/>
              <a:defRPr sz="1400">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195271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6" name="Title 1"/>
          <p:cNvSpPr>
            <a:spLocks noGrp="1"/>
          </p:cNvSpPr>
          <p:nvPr>
            <p:ph type="title"/>
          </p:nvPr>
        </p:nvSpPr>
        <p:spPr>
          <a:xfrm>
            <a:off x="0" y="46602"/>
            <a:ext cx="12192000" cy="542846"/>
          </a:xfrm>
          <a:prstGeom prst="rect">
            <a:avLst/>
          </a:prstGeom>
        </p:spPr>
        <p:txBody>
          <a:bodyPr/>
          <a:lstStyle>
            <a:lvl1pPr algn="ctr">
              <a:defRPr sz="3200"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2537313"/>
      </p:ext>
    </p:extLst>
  </p:cSld>
  <p:clrMapOvr>
    <a:masterClrMapping/>
  </p:clrMapOvr>
  <p:transition advClick="0"/>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27" descr="FMC no shadow"/>
          <p:cNvPicPr>
            <a:picLocks noChangeAspect="1" noChangeArrowheads="1"/>
          </p:cNvPicPr>
          <p:nvPr userDrawn="1"/>
        </p:nvPicPr>
        <p:blipFill>
          <a:blip r:embed="rId2" cstate="print"/>
          <a:srcRect/>
          <a:stretch>
            <a:fillRect/>
          </a:stretch>
        </p:blipFill>
        <p:spPr bwMode="auto">
          <a:xfrm>
            <a:off x="10972800" y="76200"/>
            <a:ext cx="1016000" cy="749300"/>
          </a:xfrm>
          <a:prstGeom prst="rect">
            <a:avLst/>
          </a:prstGeom>
          <a:noFill/>
          <a:ln w="9525">
            <a:noFill/>
            <a:miter lim="800000"/>
            <a:headEnd/>
            <a:tailEnd/>
          </a:ln>
        </p:spPr>
      </p:pic>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60437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10" descr="AoO copy"/>
          <p:cNvPicPr>
            <a:picLocks noChangeAspect="1" noChangeArrowheads="1"/>
          </p:cNvPicPr>
          <p:nvPr userDrawn="1"/>
        </p:nvPicPr>
        <p:blipFill>
          <a:blip r:embed="rId2" cstate="print"/>
          <a:srcRect/>
          <a:stretch>
            <a:fillRect/>
          </a:stretch>
        </p:blipFill>
        <p:spPr bwMode="auto">
          <a:xfrm>
            <a:off x="101600" y="22226"/>
            <a:ext cx="1016000" cy="892175"/>
          </a:xfrm>
          <a:prstGeom prst="rect">
            <a:avLst/>
          </a:prstGeom>
          <a:noFill/>
          <a:ln w="9525">
            <a:noFill/>
            <a:miter lim="800000"/>
            <a:headEnd/>
            <a:tailEnd/>
          </a:ln>
        </p:spPr>
      </p:pic>
      <p:pic>
        <p:nvPicPr>
          <p:cNvPr id="7" name="Picture 27" descr="FMC no shadow"/>
          <p:cNvPicPr>
            <a:picLocks noChangeAspect="1" noChangeArrowheads="1"/>
          </p:cNvPicPr>
          <p:nvPr userDrawn="1"/>
        </p:nvPicPr>
        <p:blipFill>
          <a:blip r:embed="rId3" cstate="print"/>
          <a:srcRect/>
          <a:stretch>
            <a:fillRect/>
          </a:stretch>
        </p:blipFill>
        <p:spPr bwMode="auto">
          <a:xfrm>
            <a:off x="10972800" y="76200"/>
            <a:ext cx="1016000" cy="749300"/>
          </a:xfrm>
          <a:prstGeom prst="rect">
            <a:avLst/>
          </a:prstGeom>
          <a:noFill/>
          <a:ln w="9525">
            <a:noFill/>
            <a:miter lim="800000"/>
            <a:headEnd/>
            <a:tailEnd/>
          </a:ln>
        </p:spPr>
      </p:pic>
      <p:sp>
        <p:nvSpPr>
          <p:cNvPr id="9"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72690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7" name="Picture 27" descr="FMC no shadow"/>
          <p:cNvPicPr>
            <a:picLocks noChangeAspect="1" noChangeArrowheads="1"/>
          </p:cNvPicPr>
          <p:nvPr userDrawn="1"/>
        </p:nvPicPr>
        <p:blipFill>
          <a:blip r:embed="rId2" cstate="print"/>
          <a:srcRect/>
          <a:stretch>
            <a:fillRect/>
          </a:stretch>
        </p:blipFill>
        <p:spPr bwMode="auto">
          <a:xfrm>
            <a:off x="10972800" y="76200"/>
            <a:ext cx="1016000" cy="749300"/>
          </a:xfrm>
          <a:prstGeom prst="rect">
            <a:avLst/>
          </a:prstGeom>
          <a:noFill/>
          <a:ln w="9525">
            <a:noFill/>
            <a:miter lim="800000"/>
            <a:headEnd/>
            <a:tailEnd/>
          </a:ln>
        </p:spPr>
      </p:pic>
      <p:sp>
        <p:nvSpPr>
          <p:cNvPr id="9" name="Footer Placeholder 3"/>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9071760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6" name="Picture 10" descr="AoO copy"/>
          <p:cNvPicPr>
            <a:picLocks noChangeAspect="1" noChangeArrowheads="1"/>
          </p:cNvPicPr>
          <p:nvPr userDrawn="1"/>
        </p:nvPicPr>
        <p:blipFill>
          <a:blip r:embed="rId2" cstate="print"/>
          <a:srcRect/>
          <a:stretch>
            <a:fillRect/>
          </a:stretch>
        </p:blipFill>
        <p:spPr bwMode="auto">
          <a:xfrm>
            <a:off x="101600" y="22226"/>
            <a:ext cx="1016000" cy="892175"/>
          </a:xfrm>
          <a:prstGeom prst="rect">
            <a:avLst/>
          </a:prstGeom>
          <a:noFill/>
          <a:ln w="9525">
            <a:noFill/>
            <a:miter lim="800000"/>
            <a:headEnd/>
            <a:tailEnd/>
          </a:ln>
        </p:spPr>
      </p:pic>
      <p:pic>
        <p:nvPicPr>
          <p:cNvPr id="7" name="Picture 27" descr="FMC no shadow"/>
          <p:cNvPicPr>
            <a:picLocks noChangeAspect="1" noChangeArrowheads="1"/>
          </p:cNvPicPr>
          <p:nvPr userDrawn="1"/>
        </p:nvPicPr>
        <p:blipFill>
          <a:blip r:embed="rId3" cstate="print"/>
          <a:srcRect/>
          <a:stretch>
            <a:fillRect/>
          </a:stretch>
        </p:blipFill>
        <p:spPr bwMode="auto">
          <a:xfrm>
            <a:off x="10972800" y="76200"/>
            <a:ext cx="1016000" cy="749300"/>
          </a:xfrm>
          <a:prstGeom prst="rect">
            <a:avLst/>
          </a:prstGeom>
          <a:noFill/>
          <a:ln w="9525">
            <a:noFill/>
            <a:miter lim="800000"/>
            <a:headEnd/>
            <a:tailEnd/>
          </a:ln>
        </p:spPr>
      </p:pic>
      <p:sp>
        <p:nvSpPr>
          <p:cNvPr id="9"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44539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8839200" y="76200"/>
            <a:ext cx="3352800" cy="762000"/>
            <a:chOff x="6629400" y="76200"/>
            <a:chExt cx="2514600" cy="762000"/>
          </a:xfrm>
        </p:grpSpPr>
        <p:sp>
          <p:nvSpPr>
            <p:cNvPr id="3" name="Rectangle 2"/>
            <p:cNvSpPr/>
            <p:nvPr userDrawn="1"/>
          </p:nvSpPr>
          <p:spPr>
            <a:xfrm>
              <a:off x="6629400" y="76200"/>
              <a:ext cx="2438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4" name="Oval 3"/>
            <p:cNvSpPr/>
            <p:nvPr userDrawn="1"/>
          </p:nvSpPr>
          <p:spPr>
            <a:xfrm>
              <a:off x="8458200" y="7620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grpSp>
      <p:pic>
        <p:nvPicPr>
          <p:cNvPr id="5" name="Picture 10" descr="AoO copy"/>
          <p:cNvPicPr>
            <a:picLocks noChangeAspect="1" noChangeArrowheads="1"/>
          </p:cNvPicPr>
          <p:nvPr userDrawn="1"/>
        </p:nvPicPr>
        <p:blipFill>
          <a:blip r:embed="rId2" cstate="print"/>
          <a:srcRect/>
          <a:stretch>
            <a:fillRect/>
          </a:stretch>
        </p:blipFill>
        <p:spPr bwMode="auto">
          <a:xfrm>
            <a:off x="101600" y="22226"/>
            <a:ext cx="1016000" cy="892175"/>
          </a:xfrm>
          <a:prstGeom prst="rect">
            <a:avLst/>
          </a:prstGeom>
          <a:noFill/>
          <a:ln w="9525">
            <a:noFill/>
            <a:miter lim="800000"/>
            <a:headEnd/>
            <a:tailEnd/>
          </a:ln>
        </p:spPr>
      </p:pic>
      <p:sp>
        <p:nvSpPr>
          <p:cNvPr id="8" name="Footer Placeholder 2"/>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3"/>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5E743D5-735D-43AD-9DD0-E52E800E440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99351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72004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4990585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12265467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9612986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1936616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867" y="1155700"/>
            <a:ext cx="11119104" cy="5138928"/>
          </a:xfrm>
          <a:prstGeom prst="rect">
            <a:avLst/>
          </a:prstGeom>
        </p:spPr>
        <p:txBody>
          <a:bodyPr/>
          <a:lstStyle>
            <a:lvl1pPr>
              <a:buNone/>
              <a:defRPr/>
            </a:lvl1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1135370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4348484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49344913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510528" y="0"/>
            <a:ext cx="5681472" cy="609600"/>
          </a:xfrm>
          <a:prstGeom prst="rect">
            <a:avLst/>
          </a:prstGeom>
          <a:noFill/>
          <a:ln w="9525">
            <a:noFill/>
            <a:miter lim="800000"/>
            <a:headEnd/>
            <a:tailEnd/>
          </a:ln>
        </p:spPr>
        <p:txBody>
          <a:bodyPr vert="horz" wrap="square" lIns="91301" tIns="45652" rIns="91301" bIns="45652" numCol="1" anchor="ctr" anchorCtr="0" compatLnSpc="1">
            <a:prstTxWarp prst="textNoShape">
              <a:avLst/>
            </a:prstTxWarp>
          </a:bodyPr>
          <a:lstStyle/>
          <a:p>
            <a:pPr lvl="0"/>
            <a:r>
              <a:rPr lang="en-US" dirty="0" smtClean="0"/>
              <a:t>Click to edit Master title style</a:t>
            </a:r>
          </a:p>
        </p:txBody>
      </p:sp>
      <p:sp>
        <p:nvSpPr>
          <p:cNvPr id="3" name="Text Box 3"/>
          <p:cNvSpPr txBox="1">
            <a:spLocks noChangeArrowheads="1"/>
          </p:cNvSpPr>
          <p:nvPr userDrawn="1"/>
        </p:nvSpPr>
        <p:spPr bwMode="auto">
          <a:xfrm>
            <a:off x="4" y="6611940"/>
            <a:ext cx="2743197" cy="215264"/>
          </a:xfrm>
          <a:prstGeom prst="rect">
            <a:avLst/>
          </a:prstGeom>
          <a:noFill/>
          <a:ln w="9525">
            <a:noFill/>
            <a:miter lim="800000"/>
            <a:headEnd/>
            <a:tailEnd/>
          </a:ln>
          <a:effectLst/>
        </p:spPr>
        <p:txBody>
          <a:bodyPr wrap="square" lIns="91259" tIns="45631" rIns="91259" bIns="45631">
            <a:spAutoFit/>
          </a:bodyPr>
          <a:lstStyle/>
          <a:p>
            <a:pPr>
              <a:defRPr/>
            </a:pPr>
            <a:r>
              <a:rPr lang="en-US" sz="800" b="1" dirty="0">
                <a:solidFill>
                  <a:prstClr val="black"/>
                </a:solidFill>
                <a:latin typeface=" Arial"/>
              </a:rPr>
              <a:t>AOC//As of </a:t>
            </a:r>
            <a:fld id="{D42B8930-27AD-4AD5-A9FE-A7BC331255AF}" type="datetime3">
              <a:rPr lang="en-US" sz="800" b="1">
                <a:solidFill>
                  <a:prstClr val="black"/>
                </a:solidFill>
                <a:latin typeface=" Arial"/>
              </a:rPr>
              <a:pPr>
                <a:defRPr/>
              </a:pPr>
              <a:t>23 May 2017</a:t>
            </a:fld>
            <a:endParaRPr lang="en-US" sz="800" b="1" dirty="0">
              <a:solidFill>
                <a:prstClr val="black"/>
              </a:solidFill>
              <a:latin typeface=" Arial"/>
            </a:endParaRPr>
          </a:p>
        </p:txBody>
      </p:sp>
    </p:spTree>
    <p:extLst>
      <p:ext uri="{BB962C8B-B14F-4D97-AF65-F5344CB8AC3E}">
        <p14:creationId xmlns:p14="http://schemas.microsoft.com/office/powerpoint/2010/main" val="2868854551"/>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9090325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8776A47-7F98-4F6E-855B-B9A6F8CE4C8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10835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784926"/>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4"/>
            <a:ext cx="601380" cy="608137"/>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315812" y="96253"/>
            <a:ext cx="758547" cy="568910"/>
          </a:xfrm>
          <a:prstGeom prst="rect">
            <a:avLst/>
          </a:prstGeom>
          <a:noFill/>
        </p:spPr>
      </p:pic>
    </p:spTree>
    <p:extLst>
      <p:ext uri="{BB962C8B-B14F-4D97-AF65-F5344CB8AC3E}">
        <p14:creationId xmlns:p14="http://schemas.microsoft.com/office/powerpoint/2010/main" val="28705363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9149426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32095079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6438221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5"/>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11000259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2728698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19300360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90943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7408" y="10668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7408" y="1706562"/>
            <a:ext cx="5386917"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176" y="10668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176" y="1706562"/>
            <a:ext cx="5389033"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38342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295998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
        <p:nvSpPr>
          <p:cNvPr id="3" name="Rectangle 2"/>
          <p:cNvSpPr/>
          <p:nvPr userDrawn="1"/>
        </p:nvSpPr>
        <p:spPr>
          <a:xfrm rot="19957052">
            <a:off x="3055745" y="2855081"/>
            <a:ext cx="6080511" cy="2215991"/>
          </a:xfrm>
          <a:prstGeom prst="rect">
            <a:avLst/>
          </a:prstGeom>
          <a:solidFill>
            <a:schemeClr val="bg1">
              <a:alpha val="53000"/>
            </a:schemeClr>
          </a:solidFill>
        </p:spPr>
        <p:txBody>
          <a:bodyPr wrap="none" lIns="91440" tIns="45720" rIns="91440" bIns="45720">
            <a:spAutoFit/>
          </a:bodyPr>
          <a:lstStyle/>
          <a:p>
            <a:pPr algn="ctr" eaLnBrk="0" fontAlgn="base" hangingPunct="0">
              <a:spcBef>
                <a:spcPct val="0"/>
              </a:spcBef>
              <a:spcAft>
                <a:spcPct val="0"/>
              </a:spcAft>
            </a:pPr>
            <a:r>
              <a:rPr lang="en-US" sz="13800" dirty="0" smtClean="0">
                <a:ln w="0">
                  <a:noFill/>
                </a:ln>
                <a:solidFill>
                  <a:prstClr val="white">
                    <a:lumMod val="95000"/>
                  </a:prstClr>
                </a:solidFill>
                <a:ea typeface="Geneva" pitchFamily="80" charset="-128"/>
              </a:rPr>
              <a:t>DRAFT</a:t>
            </a:r>
            <a:endParaRPr lang="en-US" sz="13800" b="1" dirty="0">
              <a:ln w="0">
                <a:noFill/>
              </a:ln>
              <a:solidFill>
                <a:prstClr val="white">
                  <a:lumMod val="95000"/>
                </a:prstClr>
              </a:solidFill>
              <a:ea typeface="Geneva" pitchFamily="80" charset="-128"/>
            </a:endParaRPr>
          </a:p>
        </p:txBody>
      </p:sp>
    </p:spTree>
    <p:extLst>
      <p:ext uri="{BB962C8B-B14F-4D97-AF65-F5344CB8AC3E}">
        <p14:creationId xmlns:p14="http://schemas.microsoft.com/office/powerpoint/2010/main" val="30808550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8" b="1" i="0">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2" y="6377940"/>
            <a:ext cx="3901439" cy="342900"/>
          </a:xfrm>
          <a:prstGeom prst="rect">
            <a:avLst/>
          </a:prstGeom>
        </p:spPr>
        <p:txBody>
          <a:bodyPr lIns="0" tIns="0" rIns="0" bIns="0"/>
          <a:lstStyle>
            <a:lvl1pPr algn="ctr">
              <a:defRPr>
                <a:solidFill>
                  <a:schemeClr val="tx1">
                    <a:tint val="75000"/>
                  </a:schemeClr>
                </a:solidFill>
              </a:defRPr>
            </a:lvl1pPr>
          </a:lstStyle>
          <a:p>
            <a:pPr eaLnBrk="0" fontAlgn="base" hangingPunct="0">
              <a:spcBef>
                <a:spcPct val="0"/>
              </a:spcBef>
              <a:spcAft>
                <a:spcPct val="0"/>
              </a:spcAft>
            </a:pPr>
            <a:endParaRPr sz="2400" dirty="0">
              <a:solidFill>
                <a:prstClr val="black">
                  <a:tint val="75000"/>
                </a:prstClr>
              </a:solidFill>
              <a:ea typeface="Geneva" pitchFamily="80" charset="-128"/>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pPr eaLnBrk="0" fontAlgn="base" hangingPunct="0">
              <a:spcBef>
                <a:spcPct val="0"/>
              </a:spcBef>
              <a:spcAft>
                <a:spcPct val="0"/>
              </a:spcAft>
            </a:pPr>
            <a:fld id="{B6F15528-21DE-4FAA-801E-634DDDAF4B2B}" type="slidenum">
              <a:rPr sz="2400">
                <a:solidFill>
                  <a:prstClr val="black">
                    <a:tint val="75000"/>
                  </a:prstClr>
                </a:solidFill>
                <a:ea typeface="Geneva" pitchFamily="80" charset="-128"/>
              </a:rPr>
              <a:pPr eaLnBrk="0" fontAlgn="base" hangingPunct="0">
                <a:spcBef>
                  <a:spcPct val="0"/>
                </a:spcBef>
                <a:spcAft>
                  <a:spcPct val="0"/>
                </a:spcAft>
              </a:pPr>
              <a:t>‹#›</a:t>
            </a:fld>
            <a:endParaRPr sz="2400" dirty="0">
              <a:solidFill>
                <a:prstClr val="black">
                  <a:tint val="75000"/>
                </a:prstClr>
              </a:solidFill>
              <a:ea typeface="Geneva" pitchFamily="80" charset="-128"/>
            </a:endParaRPr>
          </a:p>
        </p:txBody>
      </p:sp>
    </p:spTree>
    <p:extLst>
      <p:ext uri="{BB962C8B-B14F-4D97-AF65-F5344CB8AC3E}">
        <p14:creationId xmlns:p14="http://schemas.microsoft.com/office/powerpoint/2010/main" val="23740233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solidFill>
              <a:ea typeface="Geneva" pitchFamily="80" charset="-128"/>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a typeface="Geneva" pitchFamily="80"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8776A47-7F98-4F6E-855B-B9A6F8CE4C85}" type="slidenum">
              <a:rPr lang="en-US" smtClean="0">
                <a:solidFill>
                  <a:prstClr val="black"/>
                </a:solidFill>
                <a:ea typeface="Geneva" pitchFamily="80" charset="-128"/>
              </a:rPr>
              <a:pPr/>
              <a:t>‹#›</a:t>
            </a:fld>
            <a:endParaRPr lang="en-US" dirty="0">
              <a:solidFill>
                <a:prstClr val="black"/>
              </a:solidFill>
              <a:ea typeface="Geneva" pitchFamily="80" charset="-128"/>
            </a:endParaRPr>
          </a:p>
        </p:txBody>
      </p:sp>
    </p:spTree>
    <p:extLst>
      <p:ext uri="{BB962C8B-B14F-4D97-AF65-F5344CB8AC3E}">
        <p14:creationId xmlns:p14="http://schemas.microsoft.com/office/powerpoint/2010/main" val="3111377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867" y="1155700"/>
            <a:ext cx="11119104" cy="5138928"/>
          </a:xfrm>
          <a:prstGeom prst="rect">
            <a:avLst/>
          </a:prstGeom>
        </p:spPr>
        <p:txBody>
          <a:bodyPr/>
          <a:lstStyle>
            <a:lvl1pPr>
              <a:buNone/>
              <a:defRPr/>
            </a:lvl1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880483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1307275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1307275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510528" y="0"/>
            <a:ext cx="5681472" cy="609600"/>
          </a:xfrm>
          <a:prstGeom prst="rect">
            <a:avLst/>
          </a:prstGeom>
          <a:noFill/>
          <a:ln w="9525">
            <a:noFill/>
            <a:miter lim="800000"/>
            <a:headEnd/>
            <a:tailEnd/>
          </a:ln>
        </p:spPr>
        <p:txBody>
          <a:bodyPr vert="horz" wrap="square" lIns="91301" tIns="45652" rIns="91301" bIns="45652" numCol="1" anchor="ctr" anchorCtr="0" compatLnSpc="1">
            <a:prstTxWarp prst="textNoShape">
              <a:avLst/>
            </a:prstTxWarp>
          </a:bodyPr>
          <a:lstStyle/>
          <a:p>
            <a:pPr lvl="0"/>
            <a:r>
              <a:rPr lang="en-US" dirty="0" smtClean="0"/>
              <a:t>Click to edit Master title style</a:t>
            </a:r>
          </a:p>
        </p:txBody>
      </p:sp>
      <p:sp>
        <p:nvSpPr>
          <p:cNvPr id="3" name="Text Box 3"/>
          <p:cNvSpPr txBox="1">
            <a:spLocks noChangeArrowheads="1"/>
          </p:cNvSpPr>
          <p:nvPr userDrawn="1"/>
        </p:nvSpPr>
        <p:spPr bwMode="auto">
          <a:xfrm>
            <a:off x="4" y="6611940"/>
            <a:ext cx="2743197" cy="215264"/>
          </a:xfrm>
          <a:prstGeom prst="rect">
            <a:avLst/>
          </a:prstGeom>
          <a:noFill/>
          <a:ln w="9525">
            <a:noFill/>
            <a:miter lim="800000"/>
            <a:headEnd/>
            <a:tailEnd/>
          </a:ln>
          <a:effectLst/>
        </p:spPr>
        <p:txBody>
          <a:bodyPr wrap="square" lIns="91259" tIns="45631" rIns="91259" bIns="45631">
            <a:spAutoFit/>
          </a:bodyPr>
          <a:lstStyle/>
          <a:p>
            <a:pPr>
              <a:defRPr/>
            </a:pPr>
            <a:r>
              <a:rPr lang="en-US" sz="800" b="1" dirty="0">
                <a:solidFill>
                  <a:prstClr val="black"/>
                </a:solidFill>
                <a:latin typeface=" Arial"/>
              </a:rPr>
              <a:t>AOC//As of </a:t>
            </a:r>
            <a:fld id="{D42B8930-27AD-4AD5-A9FE-A7BC331255AF}" type="datetime3">
              <a:rPr lang="en-US" sz="800" b="1">
                <a:solidFill>
                  <a:prstClr val="black"/>
                </a:solidFill>
                <a:latin typeface=" Arial"/>
              </a:rPr>
              <a:pPr>
                <a:defRPr/>
              </a:pPr>
              <a:t>23 May 2017</a:t>
            </a:fld>
            <a:endParaRPr lang="en-US" sz="800" b="1" dirty="0">
              <a:solidFill>
                <a:prstClr val="black"/>
              </a:solidFill>
              <a:latin typeface=" Arial"/>
            </a:endParaRPr>
          </a:p>
        </p:txBody>
      </p:sp>
    </p:spTree>
    <p:extLst>
      <p:ext uri="{BB962C8B-B14F-4D97-AF65-F5344CB8AC3E}">
        <p14:creationId xmlns:p14="http://schemas.microsoft.com/office/powerpoint/2010/main" val="1996457347"/>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8776A47-7F98-4F6E-855B-B9A6F8CE4C85}" type="slidenum">
              <a:rPr lang="en-US" smtClean="0"/>
              <a:t>‹#›</a:t>
            </a:fld>
            <a:endParaRPr lang="en-US" dirty="0"/>
          </a:p>
        </p:txBody>
      </p:sp>
    </p:spTree>
    <p:extLst>
      <p:ext uri="{BB962C8B-B14F-4D97-AF65-F5344CB8AC3E}">
        <p14:creationId xmlns:p14="http://schemas.microsoft.com/office/powerpoint/2010/main" val="427015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784926"/>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4"/>
            <a:ext cx="601380" cy="608137"/>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315812" y="96253"/>
            <a:ext cx="758547" cy="568910"/>
          </a:xfrm>
          <a:prstGeom prst="rect">
            <a:avLst/>
          </a:prstGeom>
          <a:noFill/>
        </p:spPr>
      </p:pic>
    </p:spTree>
    <p:extLst>
      <p:ext uri="{BB962C8B-B14F-4D97-AF65-F5344CB8AC3E}">
        <p14:creationId xmlns:p14="http://schemas.microsoft.com/office/powerpoint/2010/main" val="32992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
        <p:nvSpPr>
          <p:cNvPr id="6"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7"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1"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extLst>
      <p:ext uri="{BB962C8B-B14F-4D97-AF65-F5344CB8AC3E}">
        <p14:creationId xmlns:p14="http://schemas.microsoft.com/office/powerpoint/2010/main" val="2179074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5"/>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674194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774148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26849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extLst>
      <p:ext uri="{BB962C8B-B14F-4D97-AF65-F5344CB8AC3E}">
        <p14:creationId xmlns:p14="http://schemas.microsoft.com/office/powerpoint/2010/main" val="3659474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Franklin Gothic Demi Con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7987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880930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33842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665663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169282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No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F1412-E405-4A16-B0C7-5DCE19044BA4}" type="slidenum">
              <a:rPr lang="en-US" smtClean="0">
                <a:solidFill>
                  <a:prstClr val="black">
                    <a:tint val="75000"/>
                  </a:prstClr>
                </a:solidFill>
              </a:rPr>
              <a:pPr/>
              <a:t>‹#›</a:t>
            </a:fld>
            <a:endParaRPr lang="en-US" dirty="0">
              <a:solidFill>
                <a:prstClr val="black">
                  <a:tint val="75000"/>
                </a:prstClr>
              </a:solidFill>
            </a:endParaRPr>
          </a:p>
        </p:txBody>
      </p:sp>
      <p:sp>
        <p:nvSpPr>
          <p:cNvPr id="5" name="Title Placeholder 1"/>
          <p:cNvSpPr>
            <a:spLocks noGrp="1"/>
          </p:cNvSpPr>
          <p:nvPr>
            <p:ph type="title"/>
          </p:nvPr>
        </p:nvSpPr>
        <p:spPr bwMode="auto">
          <a:xfrm>
            <a:off x="1432560" y="129858"/>
            <a:ext cx="1016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Sustainment Pre-Command Course</a:t>
            </a:r>
            <a:br>
              <a:rPr lang="en-US" dirty="0" smtClean="0"/>
            </a:br>
            <a:r>
              <a:rPr lang="en-US" dirty="0" smtClean="0"/>
              <a:t>Army Financial Management Overview</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F1412-E405-4A16-B0C7-5DCE19044BA4}" type="slidenum">
              <a:rPr lang="en-US" smtClean="0">
                <a:solidFill>
                  <a:prstClr val="black">
                    <a:tint val="75000"/>
                  </a:prstClr>
                </a:solidFill>
              </a:rPr>
              <a:pPr/>
              <a:t>‹#›</a:t>
            </a:fld>
            <a:endParaRPr lang="en-US" dirty="0">
              <a:solidFill>
                <a:prstClr val="black">
                  <a:tint val="75000"/>
                </a:prstClr>
              </a:solidFill>
            </a:endParaRPr>
          </a:p>
        </p:txBody>
      </p:sp>
      <p:sp>
        <p:nvSpPr>
          <p:cNvPr id="5" name="Title Placeholder 1"/>
          <p:cNvSpPr>
            <a:spLocks noGrp="1"/>
          </p:cNvSpPr>
          <p:nvPr>
            <p:ph type="title"/>
          </p:nvPr>
        </p:nvSpPr>
        <p:spPr bwMode="auto">
          <a:xfrm>
            <a:off x="1432560" y="129858"/>
            <a:ext cx="1016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Sustainment Pre-Command Course</a:t>
            </a:r>
            <a:br>
              <a:rPr lang="en-US" dirty="0" smtClean="0"/>
            </a:br>
            <a:r>
              <a:rPr lang="en-US" dirty="0" smtClean="0"/>
              <a:t>Army Financial Management Overview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7408" y="1066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7408" y="1706562"/>
            <a:ext cx="5386917" cy="4770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176" y="1066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176" y="1706562"/>
            <a:ext cx="5389033" cy="4770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07933" y="0"/>
            <a:ext cx="798406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0851" y="1373188"/>
            <a:ext cx="11135783" cy="4754562"/>
          </a:xfrm>
        </p:spPr>
        <p:txBody>
          <a:bodyPr/>
          <a:lstStyle/>
          <a:p>
            <a:pPr lvl="0"/>
            <a:endParaRPr lang="en-US" noProof="0" dirty="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eaLnBrk="0" fontAlgn="base" hangingPunct="0">
              <a:spcBef>
                <a:spcPct val="0"/>
              </a:spcBef>
              <a:spcAft>
                <a:spcPct val="0"/>
              </a:spcAft>
            </a:pPr>
            <a:endParaRPr lang="en-US" sz="2400"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eaLnBrk="0" fontAlgn="base" hangingPunct="0">
              <a:spcBef>
                <a:spcPct val="0"/>
              </a:spcBef>
              <a:spcAft>
                <a:spcPct val="0"/>
              </a:spcAft>
            </a:pPr>
            <a:endParaRPr lang="en-US" sz="2400" dirty="0" smtClean="0">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eaLnBrk="0" fontAlgn="base" hangingPunct="0">
              <a:spcBef>
                <a:spcPct val="0"/>
              </a:spcBef>
              <a:spcAft>
                <a:spcPct val="0"/>
              </a:spcAft>
            </a:pPr>
            <a:endParaRPr lang="en-US" sz="2400"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eaLnBrk="0" fontAlgn="base" hangingPunct="0">
              <a:spcBef>
                <a:spcPct val="0"/>
              </a:spcBef>
              <a:spcAft>
                <a:spcPct val="0"/>
              </a:spcAft>
            </a:pPr>
            <a:endParaRPr lang="en-US" sz="2400" dirty="0">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0" fontAlgn="base" hangingPunct="0">
              <a:spcBef>
                <a:spcPct val="0"/>
              </a:spcBef>
              <a:spcAft>
                <a:spcPct val="0"/>
              </a:spcAft>
            </a:pPr>
            <a:endParaRPr lang="en-US" sz="2400" dirty="0">
              <a:solidFill>
                <a:prstClr val="black">
                  <a:tint val="75000"/>
                </a:prstClr>
              </a:solidFill>
            </a:endParaRPr>
          </a:p>
        </p:txBody>
      </p:sp>
      <p:sp>
        <p:nvSpPr>
          <p:cNvPr id="6" name="Slide Number Placeholder 5"/>
          <p:cNvSpPr>
            <a:spLocks noGrp="1"/>
          </p:cNvSpPr>
          <p:nvPr>
            <p:ph type="sldNum" sz="quarter" idx="12"/>
          </p:nvPr>
        </p:nvSpPr>
        <p:spPr>
          <a:xfrm>
            <a:off x="10363200" y="6629400"/>
            <a:ext cx="1828800" cy="228600"/>
          </a:xfrm>
          <a:prstGeom prst="rect">
            <a:avLst/>
          </a:prstGeom>
        </p:spPr>
        <p:txBody>
          <a:bodyPr/>
          <a:lstStyle/>
          <a:p>
            <a:pPr eaLnBrk="0" fontAlgn="base" hangingPunct="0">
              <a:spcBef>
                <a:spcPct val="0"/>
              </a:spcBef>
              <a:spcAft>
                <a:spcPct val="0"/>
              </a:spcAft>
            </a:pPr>
            <a:fld id="{7873D5B5-45A3-458D-BF2E-4B87FA4C7C70}" type="slidenum">
              <a:rPr lang="en-US" sz="2400" smtClean="0">
                <a:solidFill>
                  <a:prstClr val="black">
                    <a:tint val="75000"/>
                  </a:prstClr>
                </a:solidFill>
              </a:rPr>
              <a:pPr eaLnBrk="0" fontAlgn="base" hangingPunct="0">
                <a:spcBef>
                  <a:spcPct val="0"/>
                </a:spcBef>
                <a:spcAft>
                  <a:spcPct val="0"/>
                </a:spcAft>
              </a:pPr>
              <a:t>‹#›</a:t>
            </a:fld>
            <a:endParaRPr lang="en-US" sz="2400"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bwMode="auto">
          <a:xfrm>
            <a:off x="0" y="0"/>
            <a:ext cx="1016000" cy="914400"/>
          </a:xfrm>
          <a:prstGeom prst="rect">
            <a:avLst/>
          </a:prstGeom>
          <a:solidFill>
            <a:schemeClr val="bg1"/>
          </a:solidFill>
          <a:ln w="9525">
            <a:noFill/>
            <a:miter lim="800000"/>
            <a:headEnd/>
            <a:tailEnd/>
          </a:ln>
        </p:spPr>
        <p:txBody>
          <a:bodyPr wrap="none" rtlCol="0" anchor="ctr"/>
          <a:lstStyle/>
          <a:p>
            <a:pPr algn="ctr" eaLnBrk="0" hangingPunct="0"/>
            <a:endParaRPr lang="en-US" sz="1800" dirty="0">
              <a:solidFill>
                <a:prstClr val="black"/>
              </a:solidFill>
            </a:endParaRPr>
          </a:p>
        </p:txBody>
      </p:sp>
      <p:sp>
        <p:nvSpPr>
          <p:cNvPr id="5" name="Rectangle 4"/>
          <p:cNvSpPr/>
          <p:nvPr userDrawn="1"/>
        </p:nvSpPr>
        <p:spPr bwMode="auto">
          <a:xfrm>
            <a:off x="10769600" y="0"/>
            <a:ext cx="1422400" cy="914400"/>
          </a:xfrm>
          <a:prstGeom prst="rect">
            <a:avLst/>
          </a:prstGeom>
          <a:solidFill>
            <a:schemeClr val="bg1"/>
          </a:solidFill>
          <a:ln w="9525">
            <a:noFill/>
            <a:miter lim="800000"/>
            <a:headEnd/>
            <a:tailEnd/>
          </a:ln>
        </p:spPr>
        <p:txBody>
          <a:bodyPr wrap="none" rtlCol="0" anchor="ctr"/>
          <a:lstStyle/>
          <a:p>
            <a:pPr algn="ctr" eaLnBrk="0" hangingPunct="0"/>
            <a:endParaRPr lang="en-US" sz="1800" dirty="0">
              <a:solidFill>
                <a:prstClr val="black"/>
              </a:solidFill>
            </a:endParaRPr>
          </a:p>
        </p:txBody>
      </p:sp>
      <p:pic>
        <p:nvPicPr>
          <p:cNvPr id="6" name="Picture 8" descr="07-brand-logo-c1-onwhite"/>
          <p:cNvPicPr>
            <a:picLocks noChangeAspect="1" noChangeArrowheads="1"/>
          </p:cNvPicPr>
          <p:nvPr userDrawn="1"/>
        </p:nvPicPr>
        <p:blipFill>
          <a:blip r:embed="rId2" cstate="print"/>
          <a:srcRect l="36885" t="16470" r="40715" b="35385"/>
          <a:stretch>
            <a:fillRect/>
          </a:stretch>
        </p:blipFill>
        <p:spPr bwMode="auto">
          <a:xfrm>
            <a:off x="67734" y="41275"/>
            <a:ext cx="753533" cy="76200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A1F1412-E405-4A16-B0C7-5DCE19044BA4}" type="slidenum">
              <a:rPr lang="en-US" smtClean="0">
                <a:solidFill>
                  <a:prstClr val="black">
                    <a:tint val="75000"/>
                  </a:prstClr>
                </a:solidFill>
              </a:rPr>
              <a:pPr eaLnBrk="0" fontAlgn="base" hangingPunct="0">
                <a:spcBef>
                  <a:spcPct val="0"/>
                </a:spcBef>
                <a:spcAft>
                  <a:spcPct val="0"/>
                </a:spcAft>
              </a:pPr>
              <a:t>‹#›</a:t>
            </a:fld>
            <a:endParaRPr 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
        <p:nvSpPr>
          <p:cNvPr id="7" name="Slide Number Placeholder 5"/>
          <p:cNvSpPr>
            <a:spLocks noGrp="1"/>
          </p:cNvSpPr>
          <p:nvPr>
            <p:ph type="sldNum" sz="quarter" idx="4"/>
          </p:nvPr>
        </p:nvSpPr>
        <p:spPr>
          <a:xfrm>
            <a:off x="10363200" y="6629400"/>
            <a:ext cx="1828800" cy="228600"/>
          </a:xfrm>
          <a:prstGeom prst="rect">
            <a:avLst/>
          </a:prstGeom>
        </p:spPr>
        <p:txBody>
          <a:bodyPr/>
          <a:lstStyle>
            <a:lvl1pPr algn="r" fontAlgn="auto">
              <a:spcBef>
                <a:spcPts val="0"/>
              </a:spcBef>
              <a:spcAft>
                <a:spcPts val="0"/>
              </a:spcAft>
              <a:defRPr sz="1000">
                <a:latin typeface="+mn-lt"/>
                <a:cs typeface="+mn-cs"/>
              </a:defRPr>
            </a:lvl1pPr>
          </a:lstStyle>
          <a:p>
            <a:pPr eaLnBrk="0" hangingPunct="0">
              <a:defRPr/>
            </a:pPr>
            <a:fld id="{4B67CBDA-A997-469F-82CC-A09AFCB1C149}" type="slidenum">
              <a:rPr lang="en-US" smtClean="0">
                <a:solidFill>
                  <a:prstClr val="black"/>
                </a:solidFill>
              </a:rPr>
              <a:pPr eaLnBrk="0" hangingPunct="0">
                <a:defRPr/>
              </a:pPr>
              <a:t>‹#›</a:t>
            </a:fld>
            <a:endParaRPr lang="en-US" dirty="0">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
        <p:nvSpPr>
          <p:cNvPr id="6" name="Title 1"/>
          <p:cNvSpPr>
            <a:spLocks noGrp="1"/>
          </p:cNvSpPr>
          <p:nvPr>
            <p:ph type="title"/>
          </p:nvPr>
        </p:nvSpPr>
        <p:spPr>
          <a:xfrm>
            <a:off x="0" y="46602"/>
            <a:ext cx="12192000" cy="542846"/>
          </a:xfrm>
        </p:spPr>
        <p:txBody>
          <a:bodyPr/>
          <a:lstStyle>
            <a:lvl1pPr algn="ctr">
              <a:defRPr sz="3200" b="1">
                <a:latin typeface="Calibri" pitchFamily="34" charset="0"/>
              </a:defRPr>
            </a:lvl1pPr>
          </a:lstStyle>
          <a:p>
            <a:r>
              <a:rPr lang="en-US" dirty="0" smtClean="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A1F1412-E405-4A16-B0C7-5DCE19044BA4}" type="slidenum">
              <a:rPr lang="en-US" smtClean="0">
                <a:solidFill>
                  <a:prstClr val="black">
                    <a:tint val="75000"/>
                  </a:prstClr>
                </a:solidFill>
              </a:rPr>
              <a:pPr eaLnBrk="0" fontAlgn="base" hangingPunct="0">
                <a:spcBef>
                  <a:spcPct val="0"/>
                </a:spcBef>
                <a:spcAft>
                  <a:spcPct val="0"/>
                </a:spcAft>
              </a:pPr>
              <a:t>‹#›</a:t>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No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A1F1412-E405-4A16-B0C7-5DCE19044BA4}" type="slidenum">
              <a:rPr lang="en-US" smtClean="0">
                <a:solidFill>
                  <a:prstClr val="black">
                    <a:tint val="75000"/>
                  </a:prstClr>
                </a:solidFill>
              </a:rPr>
              <a:pPr eaLnBrk="0" fontAlgn="base" hangingPunct="0">
                <a:spcBef>
                  <a:spcPct val="0"/>
                </a:spcBef>
                <a:spcAft>
                  <a:spcPct val="0"/>
                </a:spcAft>
              </a:pPr>
              <a:t>‹#›</a:t>
            </a:fld>
            <a:endParaRPr lang="en-US" dirty="0">
              <a:solidFill>
                <a:prstClr val="black">
                  <a:tint val="75000"/>
                </a:prstClr>
              </a:solidFill>
            </a:endParaRPr>
          </a:p>
        </p:txBody>
      </p:sp>
      <p:sp>
        <p:nvSpPr>
          <p:cNvPr id="5" name="Title Placeholder 1"/>
          <p:cNvSpPr>
            <a:spLocks noGrp="1"/>
          </p:cNvSpPr>
          <p:nvPr>
            <p:ph type="title"/>
          </p:nvPr>
        </p:nvSpPr>
        <p:spPr bwMode="auto">
          <a:xfrm>
            <a:off x="1432560" y="129858"/>
            <a:ext cx="1016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Sustainment Pre-Command Course</a:t>
            </a:r>
            <a:br>
              <a:rPr lang="en-US" dirty="0" smtClean="0"/>
            </a:br>
            <a:r>
              <a:rPr lang="en-US" dirty="0" smtClean="0"/>
              <a:t>Army Financial Management Overview</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27" descr="FMC no shadow"/>
          <p:cNvPicPr>
            <a:picLocks noChangeAspect="1" noChangeArrowheads="1"/>
          </p:cNvPicPr>
          <p:nvPr userDrawn="1"/>
        </p:nvPicPr>
        <p:blipFill>
          <a:blip r:embed="rId2" cstate="print"/>
          <a:srcRect/>
          <a:stretch>
            <a:fillRect/>
          </a:stretch>
        </p:blipFill>
        <p:spPr bwMode="auto">
          <a:xfrm>
            <a:off x="10972800" y="76200"/>
            <a:ext cx="1016000" cy="749300"/>
          </a:xfrm>
          <a:prstGeom prst="rect">
            <a:avLst/>
          </a:prstGeom>
          <a:noFill/>
          <a:ln w="9525">
            <a:noFill/>
            <a:miter lim="800000"/>
            <a:headEnd/>
            <a:tailEnd/>
          </a:ln>
        </p:spPr>
      </p:pic>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No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F1412-E405-4A16-B0C7-5DCE19044BA4}" type="slidenum">
              <a:rPr lang="en-US" smtClean="0">
                <a:solidFill>
                  <a:prstClr val="black">
                    <a:tint val="75000"/>
                  </a:prstClr>
                </a:solidFill>
              </a:rPr>
              <a:pPr/>
              <a:t>‹#›</a:t>
            </a:fld>
            <a:endParaRPr lang="en-US" dirty="0">
              <a:solidFill>
                <a:prstClr val="black">
                  <a:tint val="75000"/>
                </a:prstClr>
              </a:solidFill>
            </a:endParaRPr>
          </a:p>
        </p:txBody>
      </p:sp>
      <p:sp>
        <p:nvSpPr>
          <p:cNvPr id="5" name="Title Placeholder 1"/>
          <p:cNvSpPr>
            <a:spLocks noGrp="1"/>
          </p:cNvSpPr>
          <p:nvPr>
            <p:ph type="title"/>
          </p:nvPr>
        </p:nvSpPr>
        <p:spPr bwMode="auto">
          <a:xfrm>
            <a:off x="1432560" y="129858"/>
            <a:ext cx="1016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Sustainment Pre-Command Course</a:t>
            </a:r>
            <a:br>
              <a:rPr lang="en-US" dirty="0" smtClean="0"/>
            </a:br>
            <a:r>
              <a:rPr lang="en-US" dirty="0" smtClean="0"/>
              <a:t>Army Financial Management Overview</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F1412-E405-4A16-B0C7-5DCE19044BA4}" type="slidenum">
              <a:rPr lang="en-US" smtClean="0">
                <a:solidFill>
                  <a:prstClr val="black">
                    <a:tint val="75000"/>
                  </a:prstClr>
                </a:solidFill>
              </a:rPr>
              <a:pPr/>
              <a:t>‹#›</a:t>
            </a:fld>
            <a:endParaRPr lang="en-US" dirty="0">
              <a:solidFill>
                <a:prstClr val="black">
                  <a:tint val="75000"/>
                </a:prstClr>
              </a:solidFill>
            </a:endParaRPr>
          </a:p>
        </p:txBody>
      </p:sp>
      <p:sp>
        <p:nvSpPr>
          <p:cNvPr id="5" name="Title Placeholder 1"/>
          <p:cNvSpPr>
            <a:spLocks noGrp="1"/>
          </p:cNvSpPr>
          <p:nvPr>
            <p:ph type="title"/>
          </p:nvPr>
        </p:nvSpPr>
        <p:spPr bwMode="auto">
          <a:xfrm>
            <a:off x="1432560" y="129858"/>
            <a:ext cx="1016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Sustainment Pre-Command Course</a:t>
            </a:r>
            <a:br>
              <a:rPr lang="en-US" dirty="0" smtClean="0"/>
            </a:br>
            <a:r>
              <a:rPr lang="en-US" dirty="0" smtClean="0"/>
              <a:t>Army Financial Management Overview</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10566400" y="0"/>
            <a:ext cx="1625600" cy="990600"/>
          </a:xfrm>
          <a:prstGeom prst="rect">
            <a:avLst/>
          </a:prstGeom>
          <a:solidFill>
            <a:schemeClr val="bg1"/>
          </a:solidFill>
          <a:ln w="9525">
            <a:noFill/>
            <a:miter lim="800000"/>
            <a:headEnd/>
            <a:tailEnd/>
          </a:ln>
        </p:spPr>
        <p:txBody>
          <a:bodyPr wrap="none" rtlCol="0" anchor="ctr"/>
          <a:lstStyle/>
          <a:p>
            <a:pPr algn="ctr"/>
            <a:endParaRPr lang="en-US" sz="1800" dirty="0">
              <a:solidFill>
                <a:prstClr val="black"/>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bwMode="auto">
          <a:xfrm>
            <a:off x="0" y="0"/>
            <a:ext cx="1016000" cy="914400"/>
          </a:xfrm>
          <a:prstGeom prst="rect">
            <a:avLst/>
          </a:prstGeom>
          <a:solidFill>
            <a:schemeClr val="bg1"/>
          </a:solidFill>
          <a:ln w="9525">
            <a:noFill/>
            <a:miter lim="800000"/>
            <a:headEnd/>
            <a:tailEnd/>
          </a:ln>
        </p:spPr>
        <p:txBody>
          <a:bodyPr wrap="none" rtlCol="0" anchor="ctr"/>
          <a:lstStyle/>
          <a:p>
            <a:pPr algn="ctr"/>
            <a:endParaRPr lang="en-US" sz="1800" dirty="0">
              <a:solidFill>
                <a:prstClr val="black"/>
              </a:solidFill>
            </a:endParaRPr>
          </a:p>
        </p:txBody>
      </p:sp>
      <p:sp>
        <p:nvSpPr>
          <p:cNvPr id="5" name="Rectangle 4"/>
          <p:cNvSpPr/>
          <p:nvPr userDrawn="1"/>
        </p:nvSpPr>
        <p:spPr bwMode="auto">
          <a:xfrm>
            <a:off x="10769600" y="0"/>
            <a:ext cx="1422400" cy="914400"/>
          </a:xfrm>
          <a:prstGeom prst="rect">
            <a:avLst/>
          </a:prstGeom>
          <a:solidFill>
            <a:schemeClr val="bg1"/>
          </a:solidFill>
          <a:ln w="9525">
            <a:noFill/>
            <a:miter lim="800000"/>
            <a:headEnd/>
            <a:tailEnd/>
          </a:ln>
        </p:spPr>
        <p:txBody>
          <a:bodyPr wrap="none" rtlCol="0" anchor="ctr"/>
          <a:lstStyle/>
          <a:p>
            <a:pPr algn="ctr"/>
            <a:endParaRPr lang="en-US" sz="1800" dirty="0">
              <a:solidFill>
                <a:prstClr val="black"/>
              </a:solidFill>
            </a:endParaRPr>
          </a:p>
        </p:txBody>
      </p:sp>
      <p:pic>
        <p:nvPicPr>
          <p:cNvPr id="6" name="Picture 8" descr="07-brand-logo-c1-onwhite"/>
          <p:cNvPicPr>
            <a:picLocks noChangeAspect="1" noChangeArrowheads="1"/>
          </p:cNvPicPr>
          <p:nvPr userDrawn="1"/>
        </p:nvPicPr>
        <p:blipFill>
          <a:blip r:embed="rId2" cstate="print"/>
          <a:srcRect l="36885" t="16470" r="40715" b="35385"/>
          <a:stretch>
            <a:fillRect/>
          </a:stretch>
        </p:blipFill>
        <p:spPr bwMode="auto">
          <a:xfrm>
            <a:off x="67734" y="41275"/>
            <a:ext cx="753533" cy="762000"/>
          </a:xfrm>
          <a:prstGeom prst="rect">
            <a:avLst/>
          </a:prstGeom>
          <a:noFill/>
          <a:ln w="9525">
            <a:noFill/>
            <a:miter lim="800000"/>
            <a:headEnd/>
            <a:tailEnd/>
          </a:ln>
        </p:spPr>
      </p:pic>
      <p:pic>
        <p:nvPicPr>
          <p:cNvPr id="7" name="Picture 3" descr="AFM seal bright"/>
          <p:cNvPicPr>
            <a:picLocks noChangeAspect="1" noChangeArrowheads="1"/>
          </p:cNvPicPr>
          <p:nvPr userDrawn="1"/>
        </p:nvPicPr>
        <p:blipFill>
          <a:blip r:embed="rId3" cstate="print"/>
          <a:srcRect r="8333"/>
          <a:stretch>
            <a:fillRect/>
          </a:stretch>
        </p:blipFill>
        <p:spPr bwMode="auto">
          <a:xfrm>
            <a:off x="11074400" y="1"/>
            <a:ext cx="1117600" cy="914400"/>
          </a:xfrm>
          <a:prstGeom prst="rect">
            <a:avLst/>
          </a:prstGeom>
          <a:noFill/>
          <a:ln w="9525">
            <a:noFill/>
            <a:miter lim="800000"/>
            <a:headEnd/>
            <a:tailEnd/>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6" name="Picture 15" descr="Picture1.jpg"/>
          <p:cNvPicPr>
            <a:picLocks noChangeAspect="1"/>
          </p:cNvPicPr>
          <p:nvPr userDrawn="1"/>
        </p:nvPicPr>
        <p:blipFill>
          <a:blip r:embed="rId2" cstate="print"/>
          <a:stretch>
            <a:fillRect/>
          </a:stretch>
        </p:blipFill>
        <p:spPr>
          <a:xfrm>
            <a:off x="2705" y="0"/>
            <a:ext cx="12186591" cy="6858000"/>
          </a:xfrm>
          <a:prstGeom prst="rect">
            <a:avLst/>
          </a:prstGeom>
        </p:spPr>
      </p:pic>
    </p:spTree>
    <p:extLst>
      <p:ext uri="{BB962C8B-B14F-4D97-AF65-F5344CB8AC3E}">
        <p14:creationId xmlns:p14="http://schemas.microsoft.com/office/powerpoint/2010/main" val="76697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7" name="Slide Number Placeholder 8"/>
          <p:cNvSpPr>
            <a:spLocks noGrp="1"/>
          </p:cNvSpPr>
          <p:nvPr>
            <p:ph type="sldNum" sz="quarter" idx="17"/>
          </p:nvPr>
        </p:nvSpPr>
        <p:spPr>
          <a:xfrm>
            <a:off x="9245600" y="6492878"/>
            <a:ext cx="2844800" cy="365125"/>
          </a:xfrm>
          <a:prstGeom prst="rect">
            <a:avLst/>
          </a:prstGeom>
        </p:spPr>
        <p:txBody>
          <a:bodyPr vert="horz" lIns="91427" tIns="45713" rIns="91427" bIns="45713" rtlCol="0" anchor="ctr"/>
          <a:lstStyle>
            <a:lvl1pPr algn="r">
              <a:defRPr sz="1000" b="1">
                <a:solidFill>
                  <a:srgbClr val="000000"/>
                </a:solidFill>
                <a:latin typeface="+mn-lt"/>
              </a:defRPr>
            </a:lvl1pPr>
          </a:lstStyle>
          <a:p>
            <a:pPr>
              <a:defRPr/>
            </a:pPr>
            <a:fld id="{42B69375-E6B4-4F2D-BD24-D2EDD4E02F6B}" type="slidenum">
              <a:rPr lang="en-US" smtClean="0"/>
              <a:pPr>
                <a:defRPr/>
              </a:pPr>
              <a:t>‹#›</a:t>
            </a:fld>
            <a:endParaRPr lang="en-US" dirty="0"/>
          </a:p>
        </p:txBody>
      </p:sp>
      <p:sp>
        <p:nvSpPr>
          <p:cNvPr id="21" name="Category Placeholder"/>
          <p:cNvSpPr>
            <a:spLocks noGrp="1"/>
          </p:cNvSpPr>
          <p:nvPr>
            <p:ph type="body" sz="quarter" idx="13"/>
          </p:nvPr>
        </p:nvSpPr>
        <p:spPr>
          <a:xfrm>
            <a:off x="2438401" y="303665"/>
            <a:ext cx="3471929" cy="270062"/>
          </a:xfrm>
          <a:solidFill>
            <a:schemeClr val="bg1"/>
          </a:solidFill>
        </p:spPr>
        <p:txBody>
          <a:bodyPr anchor="ctr">
            <a:normAutofit/>
          </a:bodyPr>
          <a:lstStyle>
            <a:lvl1pPr marL="0" indent="0" algn="ctr">
              <a:buNone/>
              <a:defRPr sz="1400">
                <a:solidFill>
                  <a:schemeClr val="tx1"/>
                </a:solidFill>
                <a:latin typeface="Arial" pitchFamily="34" charset="0"/>
                <a:cs typeface="Arial" pitchFamily="34" charset="0"/>
              </a:defRPr>
            </a:lvl1pPr>
          </a:lstStyle>
          <a:p>
            <a:pPr lvl="0"/>
            <a:r>
              <a:rPr lang="en-US" smtClean="0"/>
              <a:t>Click to edit Master text styles</a:t>
            </a:r>
          </a:p>
        </p:txBody>
      </p:sp>
      <p:sp>
        <p:nvSpPr>
          <p:cNvPr id="22" name="SubCategory Placeholder"/>
          <p:cNvSpPr>
            <a:spLocks noGrp="1"/>
          </p:cNvSpPr>
          <p:nvPr>
            <p:ph type="body" sz="quarter" idx="14"/>
          </p:nvPr>
        </p:nvSpPr>
        <p:spPr>
          <a:xfrm>
            <a:off x="7625977" y="305346"/>
            <a:ext cx="3736704" cy="270062"/>
          </a:xfrm>
          <a:solidFill>
            <a:schemeClr val="bg1"/>
          </a:solidFill>
        </p:spPr>
        <p:txBody>
          <a:bodyPr anchor="ctr">
            <a:normAutofit/>
          </a:bodyPr>
          <a:lstStyle>
            <a:lvl1pPr marL="0" indent="0" algn="ctr">
              <a:buNone/>
              <a:defRPr sz="1400">
                <a:solidFill>
                  <a:schemeClr val="tx1"/>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432560" y="129858"/>
            <a:ext cx="1016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Sustainment Pre-Command Course</a:t>
            </a:r>
            <a:br>
              <a:rPr lang="en-US" dirty="0" smtClean="0"/>
            </a:br>
            <a:r>
              <a:rPr lang="en-US" dirty="0" smtClean="0"/>
              <a:t>Army Financial Management Overview</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219201" y="25401"/>
            <a:ext cx="10149417"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6" name="Title 1"/>
          <p:cNvSpPr>
            <a:spLocks noGrp="1"/>
          </p:cNvSpPr>
          <p:nvPr>
            <p:ph type="title"/>
          </p:nvPr>
        </p:nvSpPr>
        <p:spPr>
          <a:xfrm>
            <a:off x="0" y="46602"/>
            <a:ext cx="12192000" cy="542846"/>
          </a:xfrm>
          <a:prstGeom prst="rect">
            <a:avLst/>
          </a:prstGeom>
        </p:spPr>
        <p:txBody>
          <a:bodyPr/>
          <a:lstStyle>
            <a:lvl1pPr algn="ctr">
              <a:defRPr sz="3200" b="1">
                <a:latin typeface="Calibri" pitchFamily="34" charset="0"/>
              </a:defRPr>
            </a:lvl1pPr>
          </a:lstStyle>
          <a:p>
            <a:r>
              <a:rPr lang="en-US" dirty="0" smtClean="0"/>
              <a:t>Click to edit Master title style</a:t>
            </a:r>
            <a:endParaRPr lang="en-US" dirty="0"/>
          </a:p>
        </p:txBody>
      </p:sp>
    </p:spTree>
  </p:cSld>
  <p:clrMapOvr>
    <a:masterClrMapping/>
  </p:clrMapOvr>
  <p:transition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solidFil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Content Placeholder 6"/>
          <p:cNvSpPr>
            <a:spLocks noGrp="1"/>
          </p:cNvSpPr>
          <p:nvPr>
            <p:ph sz="quarter" idx="13"/>
          </p:nvPr>
        </p:nvSpPr>
        <p:spPr>
          <a:xfrm>
            <a:off x="-1320800" y="533400"/>
            <a:ext cx="101600" cy="46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98538"/>
            <a:ext cx="11277600" cy="5402262"/>
          </a:xfrm>
          <a:prstGeom prst="rect">
            <a:avLst/>
          </a:prstGeom>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7408" y="10668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7408" y="1706562"/>
            <a:ext cx="5386917"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176" y="10668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176" y="1706562"/>
            <a:ext cx="5389033" cy="4770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1800" dirty="0">
              <a:solidFill>
                <a:prstClr val="white"/>
              </a:solidFill>
            </a:endParaRP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93A83D3-7E7A-D74A-BD1D-CA0AE7A6B68C}" type="slidenum">
              <a:rPr lang="en-US" smtClean="0">
                <a:solidFill>
                  <a:prstClr val="black">
                    <a:tint val="75000"/>
                  </a:prstClr>
                </a:solidFill>
              </a:rPr>
              <a:pPr/>
              <a:t>‹#›</a:t>
            </a:fld>
            <a:endParaRPr lang="en-US" dirty="0">
              <a:solidFill>
                <a:prstClr val="black">
                  <a:tint val="75000"/>
                </a:prstClr>
              </a:solidFill>
            </a:endParaRPr>
          </a:p>
        </p:txBody>
      </p:sp>
      <p:sp>
        <p:nvSpPr>
          <p:cNvPr id="13" name="TextBox 12"/>
          <p:cNvSpPr txBox="1"/>
          <p:nvPr userDrawn="1"/>
        </p:nvSpPr>
        <p:spPr>
          <a:xfrm>
            <a:off x="-196324" y="1610399"/>
            <a:ext cx="184698" cy="369316"/>
          </a:xfrm>
          <a:prstGeom prst="rect">
            <a:avLst/>
          </a:prstGeom>
          <a:noFill/>
        </p:spPr>
        <p:txBody>
          <a:bodyPr wrap="none" lIns="91424" tIns="45712" rIns="91424" bIns="45712" rtlCol="0">
            <a:spAutoFit/>
          </a:bodyPr>
          <a:lstStyle/>
          <a:p>
            <a:pPr defTabSz="457118"/>
            <a:endParaRPr lang="en-US" sz="1800" dirty="0">
              <a:solidFill>
                <a:prstClr val="black"/>
              </a:solidFill>
            </a:endParaRPr>
          </a:p>
        </p:txBody>
      </p:sp>
    </p:spTree>
    <p:extLst>
      <p:ext uri="{BB962C8B-B14F-4D97-AF65-F5344CB8AC3E}">
        <p14:creationId xmlns:p14="http://schemas.microsoft.com/office/powerpoint/2010/main" val="76697240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3"/>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5E743D5-735D-43AD-9DD0-E52E800E440A}"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609600" y="6356353"/>
            <a:ext cx="2844800" cy="365125"/>
          </a:xfrm>
          <a:prstGeom prst="rect">
            <a:avLst/>
          </a:prstGeom>
        </p:spPr>
        <p:txBody>
          <a:bodyPr/>
          <a:lstStyle>
            <a:lvl1pPr>
              <a:defRPr/>
            </a:lvl1pPr>
          </a:lstStyle>
          <a:p>
            <a:pPr>
              <a:defRPr/>
            </a:pPr>
            <a:endParaRPr lang="en-US" dirty="0">
              <a:solidFill>
                <a:prstClr val="black"/>
              </a:solidFill>
            </a:endParaRPr>
          </a:p>
        </p:txBody>
      </p:sp>
      <p:sp>
        <p:nvSpPr>
          <p:cNvPr id="5" name="Footer Placeholder 3"/>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4"/>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34EAB839-5E93-472A-8F16-9A11F10B5733}"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27" descr="FMC no shadow"/>
          <p:cNvPicPr>
            <a:picLocks noChangeAspect="1" noChangeArrowheads="1"/>
          </p:cNvPicPr>
          <p:nvPr userDrawn="1"/>
        </p:nvPicPr>
        <p:blipFill>
          <a:blip r:embed="rId2" cstate="print"/>
          <a:srcRect/>
          <a:stretch>
            <a:fillRect/>
          </a:stretch>
        </p:blipFill>
        <p:spPr bwMode="auto">
          <a:xfrm>
            <a:off x="10972800" y="76200"/>
            <a:ext cx="1016000" cy="749300"/>
          </a:xfrm>
          <a:prstGeom prst="rect">
            <a:avLst/>
          </a:prstGeom>
          <a:noFill/>
          <a:ln w="9525">
            <a:noFill/>
            <a:miter lim="800000"/>
            <a:headEnd/>
            <a:tailEnd/>
          </a:ln>
        </p:spPr>
      </p:pic>
      <p:sp>
        <p:nvSpPr>
          <p:cNvPr id="10" name="Slide Number Placeholder 4"/>
          <p:cNvSpPr>
            <a:spLocks noGrp="1"/>
          </p:cNvSpPr>
          <p:nvPr>
            <p:ph type="sldNum" sz="quarter" idx="12"/>
          </p:nvPr>
        </p:nvSpPr>
        <p:spPr>
          <a:xfrm>
            <a:off x="9347200" y="6492876"/>
            <a:ext cx="2844800" cy="365125"/>
          </a:xfrm>
          <a:prstGeom prst="rect">
            <a:avLst/>
          </a:prstGeom>
        </p:spPr>
        <p:txBody>
          <a:bodyPr/>
          <a:lstStyle>
            <a:lvl1pPr>
              <a:defRPr/>
            </a:lvl1pPr>
          </a:lstStyle>
          <a:p>
            <a:pPr>
              <a:defRPr/>
            </a:pPr>
            <a:fld id="{E3BF43A6-C551-4D80-B8EF-FEF691E7B21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2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219201" y="25401"/>
            <a:ext cx="10149417" cy="639763"/>
          </a:xfrm>
          <a:prstGeom prst="rect">
            <a:avLst/>
          </a:prstGeom>
          <a:noFill/>
          <a:ln w="9525">
            <a:noFill/>
            <a:miter lim="800000"/>
            <a:headEnd/>
            <a:tailEnd/>
          </a:ln>
        </p:spPr>
        <p:txBody>
          <a:bodyPr/>
          <a:lstStyle/>
          <a:p>
            <a:pPr lvl="0"/>
            <a:r>
              <a:rPr lang="en-US" smtClean="0"/>
              <a:t>Click to edit Master title style</a:t>
            </a:r>
          </a:p>
        </p:txBody>
      </p:sp>
      <p:sp>
        <p:nvSpPr>
          <p:cNvPr id="5" name="Slide Number Placeholder 7"/>
          <p:cNvSpPr>
            <a:spLocks noGrp="1"/>
          </p:cNvSpPr>
          <p:nvPr>
            <p:ph type="sldNum" sz="quarter" idx="4"/>
          </p:nvPr>
        </p:nvSpPr>
        <p:spPr>
          <a:xfrm>
            <a:off x="11480800" y="6492876"/>
            <a:ext cx="7112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14ED9F06-97A0-4F5C-9F61-C99BD6F21571}" type="slidenum">
              <a:rPr lang="en-US" smtClean="0">
                <a:solidFill>
                  <a:srgbClr val="000000"/>
                </a:solidFill>
              </a:rPr>
              <a:pPr/>
              <a:t>‹#›</a:t>
            </a:fld>
            <a:endParaRPr lang="en-US" dirty="0">
              <a:solidFill>
                <a:srgbClr val="000000"/>
              </a:solidFill>
            </a:endParaRPr>
          </a:p>
        </p:txBody>
      </p:sp>
      <p:pic>
        <p:nvPicPr>
          <p:cNvPr id="8"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2588821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2209" y="25401"/>
            <a:ext cx="10070592" cy="639763"/>
          </a:xfrm>
          <a:prstGeom prst="rect">
            <a:avLst/>
          </a:prstGeom>
          <a:noFill/>
          <a:ln w="9525">
            <a:noFill/>
            <a:miter lim="800000"/>
            <a:headEnd/>
            <a:tailEnd/>
          </a:ln>
        </p:spPr>
        <p:txBody>
          <a:bodyPr/>
          <a:lstStyle/>
          <a:p>
            <a:pPr lvl="0"/>
            <a:r>
              <a:rPr lang="en-US" dirty="0" smtClean="0"/>
              <a:t>Click to edit Master title style</a:t>
            </a:r>
          </a:p>
        </p:txBody>
      </p:sp>
      <p:pic>
        <p:nvPicPr>
          <p:cNvPr id="8" name="Picture 7"/>
          <p:cNvPicPr>
            <a:picLocks noChangeAspect="1" noChangeArrowheads="1"/>
          </p:cNvPicPr>
          <p:nvPr userDrawn="1"/>
        </p:nvPicPr>
        <p:blipFill>
          <a:blip r:embed="rId2" cstate="print"/>
          <a:srcRect b="17247"/>
          <a:stretch>
            <a:fillRect/>
          </a:stretch>
        </p:blipFill>
        <p:spPr bwMode="auto">
          <a:xfrm>
            <a:off x="0" y="1"/>
            <a:ext cx="12208933" cy="989215"/>
          </a:xfrm>
          <a:prstGeom prst="rect">
            <a:avLst/>
          </a:prstGeom>
          <a:noFill/>
          <a:ln w="9525">
            <a:noFill/>
            <a:miter lim="800000"/>
            <a:headEnd/>
            <a:tailEnd/>
          </a:ln>
          <a:effectLst/>
        </p:spPr>
      </p:pic>
      <p:pic>
        <p:nvPicPr>
          <p:cNvPr id="9" name="Picture 8" descr="07-brand-logo-c1-onwhite"/>
          <p:cNvPicPr>
            <a:picLocks noChangeAspect="1" noChangeArrowheads="1"/>
          </p:cNvPicPr>
          <p:nvPr userDrawn="1"/>
        </p:nvPicPr>
        <p:blipFill>
          <a:blip r:embed="rId3"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 name="Picture 13" descr="C:\Users\KoerwitzCW\Desktop\asa.png"/>
          <p:cNvPicPr>
            <a:picLocks noChangeAspect="1" noChangeArrowheads="1"/>
          </p:cNvPicPr>
          <p:nvPr userDrawn="1"/>
        </p:nvPicPr>
        <p:blipFill>
          <a:blip r:embed="rId4" cstate="print"/>
          <a:srcRect/>
          <a:stretch>
            <a:fillRect/>
          </a:stretch>
        </p:blipFill>
        <p:spPr bwMode="auto">
          <a:xfrm>
            <a:off x="11090443" y="96253"/>
            <a:ext cx="983916" cy="737937"/>
          </a:xfrm>
          <a:prstGeom prst="rect">
            <a:avLst/>
          </a:prstGeom>
          <a:noFill/>
        </p:spPr>
      </p:pic>
      <p:sp>
        <p:nvSpPr>
          <p:cNvPr id="6"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7"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1"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extLst>
      <p:ext uri="{BB962C8B-B14F-4D97-AF65-F5344CB8AC3E}">
        <p14:creationId xmlns:p14="http://schemas.microsoft.com/office/powerpoint/2010/main" val="36569182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11582400" y="6492876"/>
            <a:ext cx="6096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14ED9F06-97A0-4F5C-9F61-C99BD6F21571}" type="slidenum">
              <a:rPr lang="en-US" smtClean="0">
                <a:solidFill>
                  <a:srgbClr val="000000"/>
                </a:solidFill>
              </a:rPr>
              <a:pPr/>
              <a:t>‹#›</a:t>
            </a:fld>
            <a:endParaRPr lang="en-US" dirty="0">
              <a:solidFill>
                <a:srgbClr val="000000"/>
              </a:solidFill>
            </a:endParaRPr>
          </a:p>
        </p:txBody>
      </p:sp>
      <p:pic>
        <p:nvPicPr>
          <p:cNvPr id="4"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26299478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7"/>
          <p:cNvSpPr>
            <a:spLocks noGrp="1"/>
          </p:cNvSpPr>
          <p:nvPr>
            <p:ph type="sldNum" sz="quarter" idx="4"/>
          </p:nvPr>
        </p:nvSpPr>
        <p:spPr>
          <a:xfrm>
            <a:off x="11582400" y="6492876"/>
            <a:ext cx="609600" cy="365125"/>
          </a:xfrm>
          <a:prstGeom prst="rect">
            <a:avLst/>
          </a:prstGeom>
        </p:spPr>
        <p:txBody>
          <a:bodyPr vert="horz" lIns="91440" tIns="45720" rIns="91440" bIns="45720" rtlCol="0" anchor="ctr"/>
          <a:lstStyle>
            <a:lvl1pPr algn="r">
              <a:defRPr sz="1200" b="1">
                <a:solidFill>
                  <a:schemeClr val="tx1"/>
                </a:solidFill>
                <a:latin typeface="Arial" pitchFamily="34" charset="0"/>
                <a:cs typeface="Arial" pitchFamily="34" charset="0"/>
              </a:defRPr>
            </a:lvl1pPr>
          </a:lstStyle>
          <a:p>
            <a:fld id="{14ED9F06-97A0-4F5C-9F61-C99BD6F21571}" type="slidenum">
              <a:rPr lang="en-US" smtClean="0">
                <a:solidFill>
                  <a:srgbClr val="000000"/>
                </a:solidFill>
              </a:rPr>
              <a:pPr/>
              <a:t>‹#›</a:t>
            </a:fld>
            <a:endParaRPr lang="en-US" dirty="0">
              <a:solidFill>
                <a:srgbClr val="000000"/>
              </a:solidFill>
            </a:endParaRPr>
          </a:p>
        </p:txBody>
      </p:sp>
      <p:pic>
        <p:nvPicPr>
          <p:cNvPr id="7"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40682911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No Content">
    <p:spTree>
      <p:nvGrpSpPr>
        <p:cNvPr id="1" name=""/>
        <p:cNvGrpSpPr/>
        <p:nvPr/>
      </p:nvGrpSpPr>
      <p:grpSpPr>
        <a:xfrm>
          <a:off x="0" y="0"/>
          <a:ext cx="0" cy="0"/>
          <a:chOff x="0" y="0"/>
          <a:chExt cx="0" cy="0"/>
        </a:xfrm>
      </p:grpSpPr>
      <p:pic>
        <p:nvPicPr>
          <p:cNvPr id="3"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
        <p:nvSpPr>
          <p:cNvPr id="5" name="Slide Number Placeholder 3"/>
          <p:cNvSpPr txBox="1">
            <a:spLocks/>
          </p:cNvSpPr>
          <p:nvPr userDrawn="1"/>
        </p:nvSpPr>
        <p:spPr bwMode="auto">
          <a:xfrm>
            <a:off x="11597516" y="6629400"/>
            <a:ext cx="594485" cy="228600"/>
          </a:xfrm>
          <a:prstGeom prst="rect">
            <a:avLst/>
          </a:prstGeom>
          <a:noFill/>
          <a:ln w="9525">
            <a:noFill/>
            <a:miter lim="800000"/>
            <a:headEnd/>
            <a:tailEnd/>
          </a:ln>
        </p:spPr>
        <p:txBody>
          <a:bodyPr lIns="91406" tIns="45702" rIns="91406" bIns="45702" anchor="ctr"/>
          <a:lstStyle/>
          <a:p>
            <a:pPr algn="r">
              <a:defRPr/>
            </a:pPr>
            <a:fld id="{43CA18F7-B80F-460D-9782-FC67E2CE8CE9}" type="slidenum">
              <a:rPr lang="en-US" sz="1200">
                <a:solidFill>
                  <a:srgbClr val="000000"/>
                </a:solidFill>
                <a:latin typeface="Calibri" pitchFamily="34" charset="0"/>
              </a:rPr>
              <a:pPr algn="r">
                <a:defRPr/>
              </a:pPr>
              <a:t>‹#›</a:t>
            </a:fld>
            <a:endParaRPr lang="en-US" sz="1200" dirty="0">
              <a:solidFill>
                <a:srgbClr val="000000"/>
              </a:solidFill>
              <a:latin typeface="Calibri" pitchFamily="34" charset="0"/>
            </a:endParaRPr>
          </a:p>
        </p:txBody>
      </p:sp>
      <p:sp>
        <p:nvSpPr>
          <p:cNvPr id="6" name="Title 1"/>
          <p:cNvSpPr>
            <a:spLocks noGrp="1"/>
          </p:cNvSpPr>
          <p:nvPr>
            <p:ph type="title"/>
          </p:nvPr>
        </p:nvSpPr>
        <p:spPr>
          <a:xfrm>
            <a:off x="0" y="46602"/>
            <a:ext cx="12192000" cy="542846"/>
          </a:xfrm>
        </p:spPr>
        <p:txBody>
          <a:bodyPr/>
          <a:lstStyle>
            <a:lvl1pPr algn="ctr">
              <a:defRPr sz="3200"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6074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27" descr="FMC no shadow"/>
          <p:cNvPicPr>
            <a:picLocks noChangeAspect="1" noChangeArrowheads="1"/>
          </p:cNvPicPr>
          <p:nvPr userDrawn="1"/>
        </p:nvPicPr>
        <p:blipFill>
          <a:blip r:embed="rId2" cstate="print"/>
          <a:srcRect/>
          <a:stretch>
            <a:fillRect/>
          </a:stretch>
        </p:blipFill>
        <p:spPr bwMode="auto">
          <a:xfrm>
            <a:off x="11044767" y="76200"/>
            <a:ext cx="1016000" cy="749300"/>
          </a:xfrm>
          <a:prstGeom prst="rect">
            <a:avLst/>
          </a:prstGeom>
          <a:noFill/>
          <a:ln w="9525">
            <a:noFill/>
            <a:miter lim="800000"/>
            <a:headEnd/>
            <a:tailEnd/>
          </a:ln>
        </p:spPr>
      </p:pic>
    </p:spTree>
    <p:extLst>
      <p:ext uri="{BB962C8B-B14F-4D97-AF65-F5344CB8AC3E}">
        <p14:creationId xmlns:p14="http://schemas.microsoft.com/office/powerpoint/2010/main" val="36428648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7698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754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txBox="1">
            <a:spLocks noChangeArrowheads="1"/>
          </p:cNvSpPr>
          <p:nvPr/>
        </p:nvSpPr>
        <p:spPr>
          <a:xfrm>
            <a:off x="1" y="6450014"/>
            <a:ext cx="910167" cy="407987"/>
          </a:xfrm>
          <a:prstGeom prst="rect">
            <a:avLst/>
          </a:prstGeom>
        </p:spPr>
        <p:txBody>
          <a:bodyPr/>
          <a:lstStyle>
            <a:lvl1pPr>
              <a:defRPr/>
            </a:lvl1pPr>
          </a:lstStyle>
          <a:p>
            <a:pPr fontAlgn="base">
              <a:spcBef>
                <a:spcPct val="0"/>
              </a:spcBef>
              <a:spcAft>
                <a:spcPct val="0"/>
              </a:spcAft>
              <a:defRPr/>
            </a:pPr>
            <a:fld id="{6C131350-BFF7-453B-A40D-6A568DBF889D}" type="slidenum">
              <a:rPr lang="en-US" sz="1800" smtClean="0">
                <a:solidFill>
                  <a:srgbClr val="000000"/>
                </a:solidFill>
              </a:rPr>
              <a:pPr fontAlgn="base">
                <a:spcBef>
                  <a:spcPct val="0"/>
                </a:spcBef>
                <a:spcAft>
                  <a:spcPct val="0"/>
                </a:spcAft>
                <a:defRPr/>
              </a:pPr>
              <a:t>‹#›</a:t>
            </a:fld>
            <a:endParaRPr lang="en-US" sz="1800" dirty="0">
              <a:solidFill>
                <a:srgbClr val="000000"/>
              </a:solidFill>
            </a:endParaRPr>
          </a:p>
        </p:txBody>
      </p:sp>
      <p:sp>
        <p:nvSpPr>
          <p:cNvPr id="6" name="Title 1"/>
          <p:cNvSpPr>
            <a:spLocks noGrp="1"/>
          </p:cNvSpPr>
          <p:nvPr>
            <p:ph type="title"/>
          </p:nvPr>
        </p:nvSpPr>
        <p:spPr>
          <a:xfrm>
            <a:off x="609600" y="152400"/>
            <a:ext cx="10972800" cy="1143000"/>
          </a:xfrm>
          <a:prstGeom prst="rect">
            <a:avLst/>
          </a:prstGeom>
        </p:spPr>
        <p:txBody>
          <a:bodyPr/>
          <a:lstStyle>
            <a:lvl1pPr>
              <a:defRPr sz="40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91085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Tree>
    <p:extLst>
      <p:ext uri="{BB962C8B-B14F-4D97-AF65-F5344CB8AC3E}">
        <p14:creationId xmlns:p14="http://schemas.microsoft.com/office/powerpoint/2010/main" val="32545626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510528" y="0"/>
            <a:ext cx="5681472" cy="609600"/>
          </a:xfrm>
          <a:prstGeom prst="rect">
            <a:avLst/>
          </a:prstGeom>
          <a:noFill/>
          <a:ln w="9525">
            <a:noFill/>
            <a:miter lim="800000"/>
            <a:headEnd/>
            <a:tailEnd/>
          </a:ln>
        </p:spPr>
        <p:txBody>
          <a:bodyPr vert="horz" wrap="square" lIns="91301" tIns="45652" rIns="91301" bIns="45652" numCol="1" anchor="ctr" anchorCtr="0" compatLnSpc="1">
            <a:prstTxWarp prst="textNoShape">
              <a:avLst/>
            </a:prstTxWarp>
          </a:bodyPr>
          <a:lstStyle/>
          <a:p>
            <a:pPr lvl="0"/>
            <a:r>
              <a:rPr lang="en-US" dirty="0" smtClean="0"/>
              <a:t>Click to edit Master title style</a:t>
            </a:r>
          </a:p>
        </p:txBody>
      </p:sp>
      <p:sp>
        <p:nvSpPr>
          <p:cNvPr id="3" name="Text Box 3"/>
          <p:cNvSpPr txBox="1">
            <a:spLocks noChangeArrowheads="1"/>
          </p:cNvSpPr>
          <p:nvPr userDrawn="1"/>
        </p:nvSpPr>
        <p:spPr bwMode="auto">
          <a:xfrm>
            <a:off x="4" y="6611940"/>
            <a:ext cx="2743197" cy="215264"/>
          </a:xfrm>
          <a:prstGeom prst="rect">
            <a:avLst/>
          </a:prstGeom>
          <a:noFill/>
          <a:ln w="9525">
            <a:noFill/>
            <a:miter lim="800000"/>
            <a:headEnd/>
            <a:tailEnd/>
          </a:ln>
          <a:effectLst/>
        </p:spPr>
        <p:txBody>
          <a:bodyPr wrap="square" lIns="91259" tIns="45631" rIns="91259" bIns="45631">
            <a:spAutoFit/>
          </a:bodyPr>
          <a:lstStyle/>
          <a:p>
            <a:pPr>
              <a:defRPr/>
            </a:pPr>
            <a:r>
              <a:rPr lang="en-US" sz="800" b="1" dirty="0">
                <a:solidFill>
                  <a:prstClr val="black"/>
                </a:solidFill>
                <a:latin typeface=" Arial"/>
              </a:rPr>
              <a:t>AOC//As of </a:t>
            </a:r>
            <a:fld id="{D42B8930-27AD-4AD5-A9FE-A7BC331255AF}" type="datetime3">
              <a:rPr lang="en-US" sz="800" b="1">
                <a:solidFill>
                  <a:prstClr val="black"/>
                </a:solidFill>
                <a:latin typeface=" Arial"/>
              </a:rPr>
              <a:pPr>
                <a:defRPr/>
              </a:pPr>
              <a:t>23 May 2017</a:t>
            </a:fld>
            <a:endParaRPr lang="en-US" sz="800" b="1" dirty="0">
              <a:solidFill>
                <a:prstClr val="black"/>
              </a:solidFill>
              <a:latin typeface=" Arial"/>
            </a:endParaRPr>
          </a:p>
        </p:txBody>
      </p:sp>
    </p:spTree>
    <p:extLst>
      <p:ext uri="{BB962C8B-B14F-4D97-AF65-F5344CB8AC3E}">
        <p14:creationId xmlns:p14="http://schemas.microsoft.com/office/powerpoint/2010/main" val="5467461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image" Target="../media/image3.png"/><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2.jpeg"/><Relationship Id="rId5" Type="http://schemas.openxmlformats.org/officeDocument/2006/relationships/slideLayout" Target="../slideLayouts/slideLayout120.xml"/><Relationship Id="rId10" Type="http://schemas.openxmlformats.org/officeDocument/2006/relationships/image" Target="../media/image1.png"/><Relationship Id="rId4" Type="http://schemas.openxmlformats.org/officeDocument/2006/relationships/slideLayout" Target="../slideLayouts/slideLayout11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2.jpe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1.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image" Target="../media/image3.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image" Target="../media/image2.jpeg"/><Relationship Id="rId5" Type="http://schemas.openxmlformats.org/officeDocument/2006/relationships/slideLayout" Target="../slideLayouts/slideLayout142.xml"/><Relationship Id="rId10" Type="http://schemas.openxmlformats.org/officeDocument/2006/relationships/image" Target="../media/image1.png"/><Relationship Id="rId4" Type="http://schemas.openxmlformats.org/officeDocument/2006/relationships/slideLayout" Target="../slideLayouts/slideLayout14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theme" Target="../theme/theme13.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image" Target="../media/image3.png"/><Relationship Id="rId5" Type="http://schemas.openxmlformats.org/officeDocument/2006/relationships/slideLayout" Target="../slideLayouts/slideLayout180.xml"/><Relationship Id="rId10" Type="http://schemas.openxmlformats.org/officeDocument/2006/relationships/image" Target="../media/image2.jpeg"/><Relationship Id="rId4" Type="http://schemas.openxmlformats.org/officeDocument/2006/relationships/slideLayout" Target="../slideLayouts/slideLayout179.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2.xml"/><Relationship Id="rId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3.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2.jpe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1.pn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image" Target="../media/image2.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2.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6.jpe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1.png"/><Relationship Id="rId5" Type="http://schemas.openxmlformats.org/officeDocument/2006/relationships/slideLayout" Target="../slideLayouts/slideLayout85.xml"/><Relationship Id="rId10"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4.xml"/><Relationship Id="rId7" Type="http://schemas.openxmlformats.org/officeDocument/2006/relationships/theme" Target="../theme/theme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image" Target="../media/image3.pn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media/image2.jpeg"/><Relationship Id="rId5" Type="http://schemas.openxmlformats.org/officeDocument/2006/relationships/slideLayout" Target="../slideLayouts/slideLayout112.xml"/><Relationship Id="rId10" Type="http://schemas.openxmlformats.org/officeDocument/2006/relationships/image" Target="../media/image1.png"/><Relationship Id="rId4" Type="http://schemas.openxmlformats.org/officeDocument/2006/relationships/slideLayout" Target="../slideLayouts/slideLayout11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14401" y="1"/>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Footer Placeholder 4"/>
          <p:cNvSpPr>
            <a:spLocks noGrp="1"/>
          </p:cNvSpPr>
          <p:nvPr>
            <p:ph type="ftr" sz="quarter" idx="3"/>
          </p:nvPr>
        </p:nvSpPr>
        <p:spPr>
          <a:xfrm>
            <a:off x="4314613" y="633603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solidFill>
                <a:prstClr val="black">
                  <a:tint val="75000"/>
                </a:prstClr>
              </a:solidFill>
            </a:endParaRPr>
          </a:p>
        </p:txBody>
      </p:sp>
      <p:sp>
        <p:nvSpPr>
          <p:cNvPr id="14"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15"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6"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83" r:id="rId3"/>
    <p:sldLayoutId id="2147483684" r:id="rId4"/>
    <p:sldLayoutId id="2147483685" r:id="rId5"/>
    <p:sldLayoutId id="2147483687" r:id="rId6"/>
    <p:sldLayoutId id="2147483706" r:id="rId7"/>
    <p:sldLayoutId id="2147483707" r:id="rId8"/>
    <p:sldLayoutId id="2147483708" r:id="rId9"/>
    <p:sldLayoutId id="2147483760" r:id="rId10"/>
    <p:sldLayoutId id="2147483778" r:id="rId11"/>
    <p:sldLayoutId id="2147483780" r:id="rId12"/>
    <p:sldLayoutId id="2147483781" r:id="rId13"/>
    <p:sldLayoutId id="2147483782" r:id="rId14"/>
    <p:sldLayoutId id="2147483787" r:id="rId15"/>
    <p:sldLayoutId id="2147483788" r:id="rId16"/>
    <p:sldLayoutId id="2147483791" r:id="rId17"/>
    <p:sldLayoutId id="2147483792" r:id="rId18"/>
    <p:sldLayoutId id="2147483793" r:id="rId19"/>
    <p:sldLayoutId id="2147483794" r:id="rId20"/>
    <p:sldLayoutId id="2147483795" r:id="rId21"/>
    <p:sldLayoutId id="2147483797" r:id="rId22"/>
    <p:sldLayoutId id="2147483798" r:id="rId23"/>
    <p:sldLayoutId id="2147483810" r:id="rId24"/>
    <p:sldLayoutId id="2147483876" r:id="rId25"/>
    <p:sldLayoutId id="2147483884" r:id="rId26"/>
    <p:sldLayoutId id="2147483886" r:id="rId27"/>
    <p:sldLayoutId id="2147483887" r:id="rId28"/>
    <p:sldLayoutId id="2147483931" r:id="rId29"/>
    <p:sldLayoutId id="2147483946" r:id="rId30"/>
    <p:sldLayoutId id="2147483947" r:id="rId31"/>
    <p:sldLayoutId id="2147483948" r:id="rId32"/>
    <p:sldLayoutId id="2147483949" r:id="rId33"/>
    <p:sldLayoutId id="2147483950" r:id="rId34"/>
    <p:sldLayoutId id="2147483951" r:id="rId35"/>
  </p:sldLayoutIdLst>
  <p:hf sldNum="0" hdr="0" ftr="0" dt="0"/>
  <p:txStyles>
    <p:titleStyle>
      <a:lvl1pPr algn="ctr" rtl="0" eaLnBrk="0" fontAlgn="base" hangingPunct="0">
        <a:spcBef>
          <a:spcPct val="0"/>
        </a:spcBef>
        <a:spcAft>
          <a:spcPct val="0"/>
        </a:spcAft>
        <a:defRPr sz="2800">
          <a:solidFill>
            <a:schemeClr val="tx1"/>
          </a:solidFill>
          <a:latin typeface="Calibri" pitchFamily="34" charset="0"/>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Calibri" pitchFamily="34" charset="0"/>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2pPr>
      <a:lvl3pPr marL="800100" indent="-168275" algn="l" rtl="0" eaLnBrk="0" fontAlgn="base" hangingPunct="0">
        <a:spcBef>
          <a:spcPct val="20000"/>
        </a:spcBef>
        <a:spcAft>
          <a:spcPct val="0"/>
        </a:spcAft>
        <a:buChar char="•"/>
        <a:defRPr>
          <a:solidFill>
            <a:schemeClr val="tx1"/>
          </a:solidFill>
          <a:latin typeface="Calibri" pitchFamily="34" charset="0"/>
        </a:defRPr>
      </a:lvl3pPr>
      <a:lvl4pPr marL="1028700" indent="-168275" algn="l" rtl="0" eaLnBrk="0" fontAlgn="base" hangingPunct="0">
        <a:spcBef>
          <a:spcPct val="20000"/>
        </a:spcBef>
        <a:spcAft>
          <a:spcPct val="0"/>
        </a:spcAft>
        <a:buChar char="–"/>
        <a:defRPr sz="1600">
          <a:solidFill>
            <a:schemeClr val="tx1"/>
          </a:solidFill>
          <a:latin typeface="Calibri" pitchFamily="34" charset="0"/>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0" cstate="print"/>
          <a:srcRect b="17247"/>
          <a:stretch>
            <a:fillRect/>
          </a:stretch>
        </p:blipFill>
        <p:spPr bwMode="auto">
          <a:xfrm>
            <a:off x="0" y="1"/>
            <a:ext cx="12208933" cy="989215"/>
          </a:xfrm>
          <a:prstGeom prst="rect">
            <a:avLst/>
          </a:prstGeom>
          <a:noFill/>
          <a:ln w="9525">
            <a:noFill/>
            <a:miter lim="800000"/>
            <a:headEnd/>
            <a:tailEnd/>
          </a:ln>
          <a:effectLst/>
        </p:spPr>
      </p:pic>
      <p:sp>
        <p:nvSpPr>
          <p:cNvPr id="9218" name="Rectangle 2"/>
          <p:cNvSpPr>
            <a:spLocks noGrp="1" noChangeArrowheads="1"/>
          </p:cNvSpPr>
          <p:nvPr userDrawn="1">
            <p:ph type="title"/>
          </p:nvPr>
        </p:nvSpPr>
        <p:spPr bwMode="auto">
          <a:xfrm>
            <a:off x="1478050" y="158406"/>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221" name="Picture 8" descr="07-brand-logo-c1-onwhite"/>
          <p:cNvPicPr>
            <a:picLocks noChangeAspect="1" noChangeArrowheads="1"/>
          </p:cNvPicPr>
          <p:nvPr userDrawn="1"/>
        </p:nvPicPr>
        <p:blipFill>
          <a:blip r:embed="rId11" cstate="print"/>
          <a:srcRect l="36885" t="16470" r="40715" b="35385"/>
          <a:stretch>
            <a:fillRect/>
          </a:stretch>
        </p:blipFill>
        <p:spPr bwMode="auto">
          <a:xfrm>
            <a:off x="166255" y="91443"/>
            <a:ext cx="753533" cy="762000"/>
          </a:xfrm>
          <a:prstGeom prst="rect">
            <a:avLst/>
          </a:prstGeom>
          <a:noFill/>
          <a:ln w="9525">
            <a:noFill/>
            <a:miter lim="800000"/>
            <a:headEnd/>
            <a:tailEnd/>
          </a:ln>
        </p:spPr>
      </p:pic>
      <p:sp>
        <p:nvSpPr>
          <p:cNvPr id="1030" name="AutoShape 6"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2" name="AutoShape 8"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4" name="AutoShape 10"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6" name="AutoShape 12" descr="asa"/>
          <p:cNvSpPr>
            <a:spLocks noChangeAspect="1" noChangeArrowheads="1"/>
          </p:cNvSpPr>
          <p:nvPr userDrawn="1"/>
        </p:nvSpPr>
        <p:spPr bwMode="auto">
          <a:xfrm>
            <a:off x="207433" y="-685800"/>
            <a:ext cx="1905000" cy="1428750"/>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pic>
        <p:nvPicPr>
          <p:cNvPr id="1037" name="Picture 13" descr="C:\Users\KoerwitzCW\Desktop\asa.png"/>
          <p:cNvPicPr>
            <a:picLocks noChangeAspect="1" noChangeArrowheads="1"/>
          </p:cNvPicPr>
          <p:nvPr userDrawn="1"/>
        </p:nvPicPr>
        <p:blipFill>
          <a:blip r:embed="rId12"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214080212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3" r:id="rId6"/>
    <p:sldLayoutId id="2147483854" r:id="rId7"/>
    <p:sldLayoutId id="2147483855" r:id="rId8"/>
  </p:sldLayoutIdLst>
  <p:hf sldNum="0" hdr="0" ftr="0" dt="0"/>
  <p:txStyles>
    <p:title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mn-lt"/>
        </a:defRPr>
      </a:lvl2pPr>
      <a:lvl3pPr marL="800100" indent="-168275" algn="l" rtl="0" eaLnBrk="0" fontAlgn="base" hangingPunct="0">
        <a:spcBef>
          <a:spcPct val="20000"/>
        </a:spcBef>
        <a:spcAft>
          <a:spcPct val="0"/>
        </a:spcAft>
        <a:buChar char="•"/>
        <a:defRPr>
          <a:solidFill>
            <a:schemeClr val="tx1"/>
          </a:solidFill>
          <a:latin typeface="+mn-lt"/>
        </a:defRPr>
      </a:lvl3pPr>
      <a:lvl4pPr marL="1028700" indent="-168275" algn="l" rtl="0" eaLnBrk="0" fontAlgn="base" hangingPunct="0">
        <a:spcBef>
          <a:spcPct val="20000"/>
        </a:spcBef>
        <a:spcAft>
          <a:spcPct val="0"/>
        </a:spcAft>
        <a:buChar char="–"/>
        <a:defRPr sz="1600">
          <a:solidFill>
            <a:schemeClr val="tx1"/>
          </a:solidFill>
          <a:latin typeface="+mn-lt"/>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1" y="25401"/>
            <a:ext cx="1014941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descr="07-brand-logo-c1-onwhite"/>
          <p:cNvPicPr>
            <a:picLocks noChangeAspect="1" noChangeArrowheads="1"/>
          </p:cNvPicPr>
          <p:nvPr userDrawn="1"/>
        </p:nvPicPr>
        <p:blipFill>
          <a:blip r:embed="rId16" cstate="print"/>
          <a:srcRect l="36885" t="16470" r="40715" b="35385"/>
          <a:stretch>
            <a:fillRect/>
          </a:stretch>
        </p:blipFill>
        <p:spPr bwMode="auto">
          <a:xfrm>
            <a:off x="190500" y="142875"/>
            <a:ext cx="753533" cy="762000"/>
          </a:xfrm>
          <a:prstGeom prst="rect">
            <a:avLst/>
          </a:prstGeom>
          <a:noFill/>
          <a:ln w="9525">
            <a:noFill/>
            <a:miter lim="800000"/>
            <a:headEnd/>
            <a:tailEnd/>
          </a:ln>
        </p:spPr>
      </p:pic>
      <p:cxnSp>
        <p:nvCxnSpPr>
          <p:cNvPr id="11" name="Straight Connector 10"/>
          <p:cNvCxnSpPr/>
          <p:nvPr userDrawn="1"/>
        </p:nvCxnSpPr>
        <p:spPr>
          <a:xfrm>
            <a:off x="1003300" y="752475"/>
            <a:ext cx="10972800" cy="1588"/>
          </a:xfrm>
          <a:prstGeom prst="line">
            <a:avLst/>
          </a:prstGeom>
          <a:ln cap="sq" cmpd="sng">
            <a:solidFill>
              <a:schemeClr val="tx1"/>
            </a:solidFill>
          </a:ln>
          <a:effectLst>
            <a:outerShdw blurRad="63500" dist="23000" dir="5400000" rotWithShape="0">
              <a:srgbClr val="CC9900">
                <a:alpha val="79000"/>
              </a:srgbClr>
            </a:outerShdw>
          </a:effectLst>
        </p:spPr>
        <p:style>
          <a:lnRef idx="3">
            <a:schemeClr val="accent4"/>
          </a:lnRef>
          <a:fillRef idx="0">
            <a:schemeClr val="accent4"/>
          </a:fillRef>
          <a:effectRef idx="2">
            <a:schemeClr val="accent4"/>
          </a:effectRef>
          <a:fontRef idx="minor">
            <a:schemeClr val="tx1"/>
          </a:fontRef>
        </p:style>
      </p:cxn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0782E-361C-466C-B071-542C1229C714}"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0616331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3" r:id="rId12"/>
    <p:sldLayoutId id="2147483874" r:id="rId13"/>
    <p:sldLayoutId id="2147483875" r:id="rId14"/>
  </p:sldLayoutIdLst>
  <p:hf sldNum="0" hdr="0" ftr="0" dt="0"/>
  <p:txStyles>
    <p:titleStyle>
      <a:lvl1pPr algn="ctr" rtl="0" eaLnBrk="0" fontAlgn="base" hangingPunct="0">
        <a:spcBef>
          <a:spcPct val="0"/>
        </a:spcBef>
        <a:spcAft>
          <a:spcPct val="0"/>
        </a:spcAft>
        <a:defRPr sz="28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Arial" pitchFamily="34" charset="0"/>
          <a:cs typeface="Arial" pitchFamily="34" charset="0"/>
        </a:defRPr>
      </a:lvl2pPr>
      <a:lvl3pPr marL="800100" indent="-168275" algn="l" rtl="0" eaLnBrk="0" fontAlgn="base" hangingPunct="0">
        <a:spcBef>
          <a:spcPct val="20000"/>
        </a:spcBef>
        <a:spcAft>
          <a:spcPct val="0"/>
        </a:spcAft>
        <a:buChar char="•"/>
        <a:defRPr>
          <a:solidFill>
            <a:schemeClr val="tx1"/>
          </a:solidFill>
          <a:latin typeface="Arial" pitchFamily="34" charset="0"/>
          <a:cs typeface="Arial" pitchFamily="34" charset="0"/>
        </a:defRPr>
      </a:lvl3pPr>
      <a:lvl4pPr marL="1028700" indent="-168275" algn="l" rtl="0" eaLnBrk="0" fontAlgn="base" hangingPunct="0">
        <a:spcBef>
          <a:spcPct val="20000"/>
        </a:spcBef>
        <a:spcAft>
          <a:spcPct val="0"/>
        </a:spcAft>
        <a:buChar char="–"/>
        <a:defRPr sz="1600">
          <a:solidFill>
            <a:schemeClr val="tx1"/>
          </a:solidFill>
          <a:latin typeface="Arial" pitchFamily="34" charset="0"/>
          <a:cs typeface="Arial" pitchFamily="34" charset="0"/>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0" cstate="print"/>
          <a:srcRect b="17247"/>
          <a:stretch>
            <a:fillRect/>
          </a:stretch>
        </p:blipFill>
        <p:spPr bwMode="auto">
          <a:xfrm>
            <a:off x="0" y="1"/>
            <a:ext cx="12208933" cy="989215"/>
          </a:xfrm>
          <a:prstGeom prst="rect">
            <a:avLst/>
          </a:prstGeom>
          <a:noFill/>
          <a:ln w="9525">
            <a:noFill/>
            <a:miter lim="800000"/>
            <a:headEnd/>
            <a:tailEnd/>
          </a:ln>
          <a:effectLst/>
        </p:spPr>
      </p:pic>
      <p:sp>
        <p:nvSpPr>
          <p:cNvPr id="9218" name="Rectangle 2"/>
          <p:cNvSpPr>
            <a:spLocks noGrp="1" noChangeArrowheads="1"/>
          </p:cNvSpPr>
          <p:nvPr userDrawn="1">
            <p:ph type="title"/>
          </p:nvPr>
        </p:nvSpPr>
        <p:spPr bwMode="auto">
          <a:xfrm>
            <a:off x="1478050" y="158406"/>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221" name="Picture 8" descr="07-brand-logo-c1-onwhite"/>
          <p:cNvPicPr>
            <a:picLocks noChangeAspect="1" noChangeArrowheads="1"/>
          </p:cNvPicPr>
          <p:nvPr userDrawn="1"/>
        </p:nvPicPr>
        <p:blipFill>
          <a:blip r:embed="rId11" cstate="print"/>
          <a:srcRect l="36885" t="16470" r="40715" b="35385"/>
          <a:stretch>
            <a:fillRect/>
          </a:stretch>
        </p:blipFill>
        <p:spPr bwMode="auto">
          <a:xfrm>
            <a:off x="166255" y="91443"/>
            <a:ext cx="753533" cy="762000"/>
          </a:xfrm>
          <a:prstGeom prst="rect">
            <a:avLst/>
          </a:prstGeom>
          <a:noFill/>
          <a:ln w="9525">
            <a:noFill/>
            <a:miter lim="800000"/>
            <a:headEnd/>
            <a:tailEnd/>
          </a:ln>
        </p:spPr>
      </p:pic>
      <p:sp>
        <p:nvSpPr>
          <p:cNvPr id="1030" name="AutoShape 6"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2" name="AutoShape 8"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4" name="AutoShape 10"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6" name="AutoShape 12" descr="asa"/>
          <p:cNvSpPr>
            <a:spLocks noChangeAspect="1" noChangeArrowheads="1"/>
          </p:cNvSpPr>
          <p:nvPr userDrawn="1"/>
        </p:nvSpPr>
        <p:spPr bwMode="auto">
          <a:xfrm>
            <a:off x="207433" y="-685800"/>
            <a:ext cx="1905000" cy="1428750"/>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pic>
        <p:nvPicPr>
          <p:cNvPr id="1037" name="Picture 13" descr="C:\Users\KoerwitzCW\Desktop\asa.png"/>
          <p:cNvPicPr>
            <a:picLocks noChangeAspect="1" noChangeArrowheads="1"/>
          </p:cNvPicPr>
          <p:nvPr userDrawn="1"/>
        </p:nvPicPr>
        <p:blipFill>
          <a:blip r:embed="rId12" cstate="print"/>
          <a:srcRect/>
          <a:stretch>
            <a:fillRect/>
          </a:stretch>
        </p:blipFill>
        <p:spPr bwMode="auto">
          <a:xfrm>
            <a:off x="11090443" y="96253"/>
            <a:ext cx="983916" cy="737937"/>
          </a:xfrm>
          <a:prstGeom prst="rect">
            <a:avLst/>
          </a:prstGeom>
          <a:noFill/>
        </p:spPr>
      </p:pic>
      <p:sp>
        <p:nvSpPr>
          <p:cNvPr id="12" name="Text Box 179"/>
          <p:cNvSpPr txBox="1">
            <a:spLocks noChangeArrowheads="1"/>
          </p:cNvSpPr>
          <p:nvPr userDrawn="1"/>
        </p:nvSpPr>
        <p:spPr bwMode="auto">
          <a:xfrm>
            <a:off x="2597995" y="6674801"/>
            <a:ext cx="7617835" cy="211197"/>
          </a:xfrm>
          <a:prstGeom prst="rect">
            <a:avLst/>
          </a:prstGeom>
          <a:noFill/>
          <a:ln w="19050">
            <a:noFill/>
            <a:miter lim="800000"/>
            <a:headEnd/>
            <a:tailEnd/>
          </a:ln>
        </p:spPr>
        <p:txBody>
          <a:bodyPr wrap="square" lIns="35997" tIns="35997" rIns="35997" bIns="35997" anchor="ctr">
            <a:spAutoFit/>
          </a:bodyPr>
          <a:lstStyle/>
          <a:p>
            <a:pPr algn="ctr" eaLnBrk="0" fontAlgn="base" hangingPunct="0">
              <a:spcBef>
                <a:spcPct val="0"/>
              </a:spcBef>
              <a:spcAft>
                <a:spcPct val="0"/>
              </a:spcAft>
            </a:pPr>
            <a:r>
              <a:rPr lang="en-US" sz="900" b="1" dirty="0" smtClean="0">
                <a:solidFill>
                  <a:srgbClr val="008000"/>
                </a:solidFill>
                <a:ea typeface="Geneva" pitchFamily="80" charset="-128"/>
              </a:rPr>
              <a:t>FOUO//PRE-DECISIONAL//NOT RELEASEABLE OUTSIDE DEPT. OF THE ARMY</a:t>
            </a:r>
            <a:endParaRPr lang="en-US" sz="900" b="1" dirty="0">
              <a:solidFill>
                <a:srgbClr val="008000"/>
              </a:solidFill>
              <a:ea typeface="Geneva" pitchFamily="80" charset="-128"/>
            </a:endParaRPr>
          </a:p>
        </p:txBody>
      </p:sp>
    </p:spTree>
    <p:extLst>
      <p:ext uri="{BB962C8B-B14F-4D97-AF65-F5344CB8AC3E}">
        <p14:creationId xmlns:p14="http://schemas.microsoft.com/office/powerpoint/2010/main" val="45319186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941" r:id="rId7"/>
    <p:sldLayoutId id="2147483952" r:id="rId8"/>
  </p:sldLayoutIdLst>
  <p:hf sldNum="0" hdr="0" ftr="0" dt="0"/>
  <p:txStyles>
    <p:title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mn-lt"/>
        </a:defRPr>
      </a:lvl2pPr>
      <a:lvl3pPr marL="800100" indent="-168275" algn="l" rtl="0" eaLnBrk="0" fontAlgn="base" hangingPunct="0">
        <a:spcBef>
          <a:spcPct val="20000"/>
        </a:spcBef>
        <a:spcAft>
          <a:spcPct val="0"/>
        </a:spcAft>
        <a:buChar char="•"/>
        <a:defRPr>
          <a:solidFill>
            <a:schemeClr val="tx1"/>
          </a:solidFill>
          <a:latin typeface="+mn-lt"/>
        </a:defRPr>
      </a:lvl3pPr>
      <a:lvl4pPr marL="1028700" indent="-168275" algn="l" rtl="0" eaLnBrk="0" fontAlgn="base" hangingPunct="0">
        <a:spcBef>
          <a:spcPct val="20000"/>
        </a:spcBef>
        <a:spcAft>
          <a:spcPct val="0"/>
        </a:spcAft>
        <a:buChar char="–"/>
        <a:defRPr sz="1600">
          <a:solidFill>
            <a:schemeClr val="tx1"/>
          </a:solidFill>
          <a:latin typeface="+mn-lt"/>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14401" y="1"/>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Footer Placeholder 4"/>
          <p:cNvSpPr>
            <a:spLocks noGrp="1"/>
          </p:cNvSpPr>
          <p:nvPr>
            <p:ph type="ftr" sz="quarter" idx="3"/>
          </p:nvPr>
        </p:nvSpPr>
        <p:spPr>
          <a:xfrm>
            <a:off x="4314613" y="633603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69684329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8" r:id="rId28"/>
    <p:sldLayoutId id="2147483929" r:id="rId29"/>
    <p:sldLayoutId id="2147483930" r:id="rId30"/>
  </p:sldLayoutIdLst>
  <p:hf sldNum="0" hdr="0" ftr="0" dt="0"/>
  <p:txStyles>
    <p:titleStyle>
      <a:lvl1pPr algn="ctr" rtl="0" eaLnBrk="0" fontAlgn="base" hangingPunct="0">
        <a:spcBef>
          <a:spcPct val="0"/>
        </a:spcBef>
        <a:spcAft>
          <a:spcPct val="0"/>
        </a:spcAft>
        <a:defRPr sz="2800">
          <a:solidFill>
            <a:schemeClr val="tx1"/>
          </a:solidFill>
          <a:latin typeface="Calibri" pitchFamily="34" charset="0"/>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Calibri" pitchFamily="34" charset="0"/>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2pPr>
      <a:lvl3pPr marL="800100" indent="-168275" algn="l" rtl="0" eaLnBrk="0" fontAlgn="base" hangingPunct="0">
        <a:spcBef>
          <a:spcPct val="20000"/>
        </a:spcBef>
        <a:spcAft>
          <a:spcPct val="0"/>
        </a:spcAft>
        <a:buChar char="•"/>
        <a:defRPr>
          <a:solidFill>
            <a:schemeClr val="tx1"/>
          </a:solidFill>
          <a:latin typeface="Calibri" pitchFamily="34" charset="0"/>
        </a:defRPr>
      </a:lvl3pPr>
      <a:lvl4pPr marL="1028700" indent="-168275" algn="l" rtl="0" eaLnBrk="0" fontAlgn="base" hangingPunct="0">
        <a:spcBef>
          <a:spcPct val="20000"/>
        </a:spcBef>
        <a:spcAft>
          <a:spcPct val="0"/>
        </a:spcAft>
        <a:buChar char="–"/>
        <a:defRPr sz="1600">
          <a:solidFill>
            <a:schemeClr val="tx1"/>
          </a:solidFill>
          <a:latin typeface="Calibri" pitchFamily="34" charset="0"/>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9" cstate="print"/>
          <a:srcRect b="17247"/>
          <a:stretch>
            <a:fillRect/>
          </a:stretch>
        </p:blipFill>
        <p:spPr bwMode="auto">
          <a:xfrm>
            <a:off x="0" y="1"/>
            <a:ext cx="12208933" cy="989215"/>
          </a:xfrm>
          <a:prstGeom prst="rect">
            <a:avLst/>
          </a:prstGeom>
          <a:noFill/>
          <a:ln w="9525">
            <a:noFill/>
            <a:miter lim="800000"/>
            <a:headEnd/>
            <a:tailEnd/>
          </a:ln>
          <a:effectLst/>
        </p:spPr>
      </p:pic>
      <p:sp>
        <p:nvSpPr>
          <p:cNvPr id="9218" name="Rectangle 2"/>
          <p:cNvSpPr>
            <a:spLocks noGrp="1" noChangeArrowheads="1"/>
          </p:cNvSpPr>
          <p:nvPr userDrawn="1">
            <p:ph type="title"/>
          </p:nvPr>
        </p:nvSpPr>
        <p:spPr bwMode="auto">
          <a:xfrm>
            <a:off x="1478050" y="158406"/>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221" name="Picture 8" descr="07-brand-logo-c1-onwhite"/>
          <p:cNvPicPr>
            <a:picLocks noChangeAspect="1" noChangeArrowheads="1"/>
          </p:cNvPicPr>
          <p:nvPr userDrawn="1"/>
        </p:nvPicPr>
        <p:blipFill>
          <a:blip r:embed="rId10" cstate="print"/>
          <a:srcRect l="36885" t="16470" r="40715" b="35385"/>
          <a:stretch>
            <a:fillRect/>
          </a:stretch>
        </p:blipFill>
        <p:spPr bwMode="auto">
          <a:xfrm>
            <a:off x="166255" y="91443"/>
            <a:ext cx="753533" cy="762000"/>
          </a:xfrm>
          <a:prstGeom prst="rect">
            <a:avLst/>
          </a:prstGeom>
          <a:noFill/>
          <a:ln w="9525">
            <a:noFill/>
            <a:miter lim="800000"/>
            <a:headEnd/>
            <a:tailEnd/>
          </a:ln>
        </p:spPr>
      </p:pic>
      <p:sp>
        <p:nvSpPr>
          <p:cNvPr id="1030" name="AutoShape 6"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2" name="AutoShape 8"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4" name="AutoShape 10"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6" name="AutoShape 12" descr="asa"/>
          <p:cNvSpPr>
            <a:spLocks noChangeAspect="1" noChangeArrowheads="1"/>
          </p:cNvSpPr>
          <p:nvPr userDrawn="1"/>
        </p:nvSpPr>
        <p:spPr bwMode="auto">
          <a:xfrm>
            <a:off x="207433" y="-685800"/>
            <a:ext cx="1905000" cy="1428750"/>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pic>
        <p:nvPicPr>
          <p:cNvPr id="1037" name="Picture 13" descr="C:\Users\KoerwitzCW\Desktop\asa.png"/>
          <p:cNvPicPr>
            <a:picLocks noChangeAspect="1" noChangeArrowheads="1"/>
          </p:cNvPicPr>
          <p:nvPr userDrawn="1"/>
        </p:nvPicPr>
        <p:blipFill>
          <a:blip r:embed="rId11"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252739649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p:hf sldNum="0" hdr="0" ftr="0" dt="0"/>
  <p:txStyles>
    <p:title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mn-lt"/>
        </a:defRPr>
      </a:lvl2pPr>
      <a:lvl3pPr marL="800100" indent="-168275" algn="l" rtl="0" eaLnBrk="0" fontAlgn="base" hangingPunct="0">
        <a:spcBef>
          <a:spcPct val="20000"/>
        </a:spcBef>
        <a:spcAft>
          <a:spcPct val="0"/>
        </a:spcAft>
        <a:buChar char="•"/>
        <a:defRPr>
          <a:solidFill>
            <a:schemeClr val="tx1"/>
          </a:solidFill>
          <a:latin typeface="+mn-lt"/>
        </a:defRPr>
      </a:lvl3pPr>
      <a:lvl4pPr marL="1028700" indent="-168275" algn="l" rtl="0" eaLnBrk="0" fontAlgn="base" hangingPunct="0">
        <a:spcBef>
          <a:spcPct val="20000"/>
        </a:spcBef>
        <a:spcAft>
          <a:spcPct val="0"/>
        </a:spcAft>
        <a:buChar char="–"/>
        <a:defRPr sz="1600">
          <a:solidFill>
            <a:schemeClr val="tx1"/>
          </a:solidFill>
          <a:latin typeface="+mn-lt"/>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01701" y="25401"/>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2"/>
          <p:cNvSpPr txBox="1">
            <a:spLocks noChangeArrowheads="1"/>
          </p:cNvSpPr>
          <p:nvPr userDrawn="1"/>
        </p:nvSpPr>
        <p:spPr bwMode="auto">
          <a:xfrm>
            <a:off x="902209" y="25401"/>
            <a:ext cx="10070592" cy="639763"/>
          </a:xfrm>
          <a:prstGeom prst="rect">
            <a:avLst/>
          </a:prstGeom>
          <a:noFill/>
          <a:ln w="9525">
            <a:noFill/>
            <a:miter lim="800000"/>
            <a:headEnd/>
            <a:tailEnd/>
          </a:ln>
        </p:spPr>
        <p:txBody>
          <a:bodyPr/>
          <a:lst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en-US" sz="2800" kern="0" smtClean="0"/>
              <a:t>Click to edit Master title style</a:t>
            </a:r>
            <a:endParaRPr lang="en-US" sz="2800" kern="0" dirty="0" smtClean="0"/>
          </a:p>
        </p:txBody>
      </p:sp>
      <p:pic>
        <p:nvPicPr>
          <p:cNvPr id="6" name="Picture 5"/>
          <p:cNvPicPr>
            <a:picLocks noChangeAspect="1" noChangeArrowheads="1"/>
          </p:cNvPicPr>
          <p:nvPr userDrawn="1"/>
        </p:nvPicPr>
        <p:blipFill>
          <a:blip r:embed="rId23" cstate="print"/>
          <a:srcRect b="17247"/>
          <a:stretch>
            <a:fillRect/>
          </a:stretch>
        </p:blipFill>
        <p:spPr bwMode="auto">
          <a:xfrm>
            <a:off x="0" y="1"/>
            <a:ext cx="12208933" cy="989215"/>
          </a:xfrm>
          <a:prstGeom prst="rect">
            <a:avLst/>
          </a:prstGeom>
          <a:noFill/>
          <a:ln w="9525">
            <a:noFill/>
            <a:miter lim="800000"/>
            <a:headEnd/>
            <a:tailEnd/>
          </a:ln>
          <a:effectLst/>
        </p:spPr>
      </p:pic>
      <p:pic>
        <p:nvPicPr>
          <p:cNvPr id="7" name="Picture 6" descr="07-brand-logo-c1-onwhite"/>
          <p:cNvPicPr>
            <a:picLocks noChangeAspect="1" noChangeArrowheads="1"/>
          </p:cNvPicPr>
          <p:nvPr userDrawn="1"/>
        </p:nvPicPr>
        <p:blipFill>
          <a:blip r:embed="rId24"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8" name="Picture 13" descr="C:\Users\KoerwitzCW\Desktop\asa.png"/>
          <p:cNvPicPr>
            <a:picLocks noChangeAspect="1" noChangeArrowheads="1"/>
          </p:cNvPicPr>
          <p:nvPr userDrawn="1"/>
        </p:nvPicPr>
        <p:blipFill>
          <a:blip r:embed="rId25" cstate="print"/>
          <a:srcRect/>
          <a:stretch>
            <a:fillRect/>
          </a:stretch>
        </p:blipFill>
        <p:spPr bwMode="auto">
          <a:xfrm>
            <a:off x="11090443" y="96253"/>
            <a:ext cx="983916" cy="737937"/>
          </a:xfrm>
          <a:prstGeom prst="rect">
            <a:avLst/>
          </a:prstGeom>
          <a:noFill/>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Lst>
  <p:hf sldNum="0" hdr="0" ftr="0" dt="0"/>
  <p:txStyles>
    <p:title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mn-lt"/>
        </a:defRPr>
      </a:lvl2pPr>
      <a:lvl3pPr marL="800100" indent="-168275" algn="l" rtl="0" eaLnBrk="0" fontAlgn="base" hangingPunct="0">
        <a:spcBef>
          <a:spcPct val="20000"/>
        </a:spcBef>
        <a:spcAft>
          <a:spcPct val="0"/>
        </a:spcAft>
        <a:buChar char="•"/>
        <a:defRPr>
          <a:solidFill>
            <a:schemeClr val="tx1"/>
          </a:solidFill>
          <a:latin typeface="+mn-lt"/>
        </a:defRPr>
      </a:lvl3pPr>
      <a:lvl4pPr marL="1028700" indent="-168275" algn="l" rtl="0" eaLnBrk="0" fontAlgn="base" hangingPunct="0">
        <a:spcBef>
          <a:spcPct val="20000"/>
        </a:spcBef>
        <a:spcAft>
          <a:spcPct val="0"/>
        </a:spcAft>
        <a:buChar char="–"/>
        <a:defRPr sz="1600">
          <a:solidFill>
            <a:schemeClr val="tx1"/>
          </a:solidFill>
          <a:latin typeface="+mn-lt"/>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4682139" y="6549570"/>
            <a:ext cx="2817480" cy="369332"/>
          </a:xfrm>
          <a:prstGeom prst="rect">
            <a:avLst/>
          </a:prstGeom>
          <a:noFill/>
        </p:spPr>
        <p:txBody>
          <a:bodyPr wrap="square" rtlCol="0">
            <a:spAutoFit/>
          </a:bodyPr>
          <a:lstStyle/>
          <a:p>
            <a:pPr algn="ctr"/>
            <a:r>
              <a:rPr lang="en-US" sz="1800" b="1" dirty="0" smtClean="0">
                <a:solidFill>
                  <a:srgbClr val="00B050"/>
                </a:solidFill>
              </a:rPr>
              <a:t>UNCLASSIFIED</a:t>
            </a:r>
          </a:p>
        </p:txBody>
      </p:sp>
      <p:sp>
        <p:nvSpPr>
          <p:cNvPr id="4" name="Rectangle 2"/>
          <p:cNvSpPr txBox="1">
            <a:spLocks noChangeArrowheads="1"/>
          </p:cNvSpPr>
          <p:nvPr userDrawn="1"/>
        </p:nvSpPr>
        <p:spPr bwMode="auto">
          <a:xfrm>
            <a:off x="902209" y="25401"/>
            <a:ext cx="10070592" cy="639763"/>
          </a:xfrm>
          <a:prstGeom prst="rect">
            <a:avLst/>
          </a:prstGeom>
          <a:noFill/>
          <a:ln w="9525">
            <a:noFill/>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00" smtClean="0"/>
              <a:t>Click to edit Master title style</a:t>
            </a:r>
            <a:endParaRPr lang="en-US" sz="4400" dirty="0" smtClean="0"/>
          </a:p>
        </p:txBody>
      </p:sp>
      <p:pic>
        <p:nvPicPr>
          <p:cNvPr id="5" name="Picture 4"/>
          <p:cNvPicPr>
            <a:picLocks noChangeAspect="1" noChangeArrowheads="1"/>
          </p:cNvPicPr>
          <p:nvPr userDrawn="1"/>
        </p:nvPicPr>
        <p:blipFill>
          <a:blip r:embed="rId6" cstate="print"/>
          <a:srcRect b="17247"/>
          <a:stretch>
            <a:fillRect/>
          </a:stretch>
        </p:blipFill>
        <p:spPr bwMode="auto">
          <a:xfrm>
            <a:off x="0" y="1"/>
            <a:ext cx="12208933" cy="989215"/>
          </a:xfrm>
          <a:prstGeom prst="rect">
            <a:avLst/>
          </a:prstGeom>
          <a:noFill/>
          <a:ln w="9525">
            <a:noFill/>
            <a:miter lim="800000"/>
            <a:headEnd/>
            <a:tailEnd/>
          </a:ln>
          <a:effectLst/>
        </p:spPr>
      </p:pic>
      <p:pic>
        <p:nvPicPr>
          <p:cNvPr id="6" name="Picture 5" descr="07-brand-logo-c1-onwhite"/>
          <p:cNvPicPr>
            <a:picLocks noChangeAspect="1" noChangeArrowheads="1"/>
          </p:cNvPicPr>
          <p:nvPr userDrawn="1"/>
        </p:nvPicPr>
        <p:blipFill>
          <a:blip r:embed="rId7"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7" name="Picture 13" descr="C:\Users\KoerwitzCW\Desktop\asa.png"/>
          <p:cNvPicPr>
            <a:picLocks noChangeAspect="1" noChangeArrowheads="1"/>
          </p:cNvPicPr>
          <p:nvPr userDrawn="1"/>
        </p:nvPicPr>
        <p:blipFill>
          <a:blip r:embed="rId8" cstate="print"/>
          <a:srcRect/>
          <a:stretch>
            <a:fillRect/>
          </a:stretch>
        </p:blipFill>
        <p:spPr bwMode="auto">
          <a:xfrm>
            <a:off x="11090443" y="96253"/>
            <a:ext cx="983916" cy="737937"/>
          </a:xfrm>
          <a:prstGeom prst="rect">
            <a:avLst/>
          </a:prstGeom>
          <a:noFill/>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14401" y="1"/>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8" descr="07-brand-logo-c1-onwhite"/>
          <p:cNvPicPr>
            <a:picLocks noChangeAspect="1" noChangeArrowheads="1"/>
          </p:cNvPicPr>
          <p:nvPr/>
        </p:nvPicPr>
        <p:blipFill>
          <a:blip r:embed="rId18" cstate="print"/>
          <a:srcRect l="36885" t="16470" r="40715" b="35385"/>
          <a:stretch>
            <a:fillRect/>
          </a:stretch>
        </p:blipFill>
        <p:spPr bwMode="auto">
          <a:xfrm>
            <a:off x="67734" y="41275"/>
            <a:ext cx="753533" cy="762000"/>
          </a:xfrm>
          <a:prstGeom prst="rect">
            <a:avLst/>
          </a:prstGeom>
          <a:noFill/>
          <a:ln w="9525">
            <a:noFill/>
            <a:miter lim="800000"/>
            <a:headEnd/>
            <a:tailEnd/>
          </a:ln>
        </p:spPr>
      </p:pic>
      <p:pic>
        <p:nvPicPr>
          <p:cNvPr id="9" name="Picture 3" descr="AFM seal bright"/>
          <p:cNvPicPr>
            <a:picLocks noChangeAspect="1" noChangeArrowheads="1"/>
          </p:cNvPicPr>
          <p:nvPr userDrawn="1"/>
        </p:nvPicPr>
        <p:blipFill>
          <a:blip r:embed="rId19" cstate="print"/>
          <a:srcRect r="8333"/>
          <a:stretch>
            <a:fillRect/>
          </a:stretch>
        </p:blipFill>
        <p:spPr bwMode="auto">
          <a:xfrm>
            <a:off x="11074400" y="1"/>
            <a:ext cx="1117600" cy="914400"/>
          </a:xfrm>
          <a:prstGeom prst="rect">
            <a:avLst/>
          </a:prstGeom>
          <a:noFill/>
          <a:ln w="9525">
            <a:noFill/>
            <a:miter lim="800000"/>
            <a:headEnd/>
            <a:tailEnd/>
          </a:ln>
        </p:spPr>
      </p:pic>
      <p:sp>
        <p:nvSpPr>
          <p:cNvPr id="10" name="TextBox 9"/>
          <p:cNvSpPr txBox="1"/>
          <p:nvPr userDrawn="1"/>
        </p:nvSpPr>
        <p:spPr>
          <a:xfrm>
            <a:off x="0" y="1"/>
            <a:ext cx="12192000" cy="276999"/>
          </a:xfrm>
          <a:prstGeom prst="rect">
            <a:avLst/>
          </a:prstGeom>
          <a:noFill/>
        </p:spPr>
        <p:txBody>
          <a:bodyPr wrap="square" rtlCol="0">
            <a:spAutoFit/>
          </a:bodyPr>
          <a:lstStyle/>
          <a:p>
            <a:pPr algn="ctr">
              <a:defRPr/>
            </a:pPr>
            <a:r>
              <a:rPr lang="en-US" sz="1200" b="1" dirty="0">
                <a:solidFill>
                  <a:srgbClr val="006600"/>
                </a:solidFill>
                <a:latin typeface="Calibri" pitchFamily="34" charset="0"/>
              </a:rPr>
              <a:t>PPBE DOCUMENT / </a:t>
            </a:r>
            <a:r>
              <a:rPr lang="en-US" sz="1200" b="1" dirty="0" smtClean="0">
                <a:solidFill>
                  <a:srgbClr val="006600"/>
                </a:solidFill>
                <a:latin typeface="Calibri" pitchFamily="34" charset="0"/>
              </a:rPr>
              <a:t>FOR </a:t>
            </a:r>
            <a:r>
              <a:rPr lang="en-US" sz="1200" b="1" dirty="0">
                <a:solidFill>
                  <a:srgbClr val="006600"/>
                </a:solidFill>
                <a:latin typeface="Calibri" pitchFamily="34" charset="0"/>
              </a:rPr>
              <a:t>OFFICIAL USE </a:t>
            </a:r>
            <a:r>
              <a:rPr lang="en-US" sz="1200" b="1" dirty="0" smtClean="0">
                <a:solidFill>
                  <a:srgbClr val="006600"/>
                </a:solidFill>
                <a:latin typeface="Calibri" pitchFamily="34" charset="0"/>
              </a:rPr>
              <a:t>ONLY</a:t>
            </a:r>
            <a:endParaRPr lang="en-US" sz="1200" b="1" dirty="0">
              <a:solidFill>
                <a:srgbClr val="006600"/>
              </a:solidFill>
              <a:latin typeface="Calibri" pitchFamily="34" charset="0"/>
            </a:endParaRPr>
          </a:p>
        </p:txBody>
      </p:sp>
      <p:sp>
        <p:nvSpPr>
          <p:cNvPr id="11" name="TextBox 10"/>
          <p:cNvSpPr txBox="1"/>
          <p:nvPr userDrawn="1"/>
        </p:nvSpPr>
        <p:spPr>
          <a:xfrm>
            <a:off x="0" y="6429933"/>
            <a:ext cx="12192000" cy="276999"/>
          </a:xfrm>
          <a:prstGeom prst="rect">
            <a:avLst/>
          </a:prstGeom>
          <a:noFill/>
        </p:spPr>
        <p:txBody>
          <a:bodyPr wrap="square" rtlCol="0">
            <a:spAutoFit/>
          </a:bodyPr>
          <a:lstStyle/>
          <a:p>
            <a:pPr algn="ctr">
              <a:defRPr/>
            </a:pPr>
            <a:r>
              <a:rPr lang="en-US" sz="1200" b="1" dirty="0">
                <a:solidFill>
                  <a:srgbClr val="006600"/>
                </a:solidFill>
                <a:latin typeface="Calibri" pitchFamily="34" charset="0"/>
              </a:rPr>
              <a:t>PPBE DOCUMENT / </a:t>
            </a:r>
            <a:r>
              <a:rPr lang="en-US" sz="1200" b="1" dirty="0" smtClean="0">
                <a:solidFill>
                  <a:srgbClr val="006600"/>
                </a:solidFill>
                <a:latin typeface="Calibri" pitchFamily="34" charset="0"/>
              </a:rPr>
              <a:t>FOR </a:t>
            </a:r>
            <a:r>
              <a:rPr lang="en-US" sz="1200" b="1" dirty="0">
                <a:solidFill>
                  <a:srgbClr val="006600"/>
                </a:solidFill>
                <a:latin typeface="Calibri" pitchFamily="34" charset="0"/>
              </a:rPr>
              <a:t>OFFICIAL USE </a:t>
            </a:r>
            <a:r>
              <a:rPr lang="en-US" sz="1200" b="1" dirty="0" smtClean="0">
                <a:solidFill>
                  <a:srgbClr val="006600"/>
                </a:solidFill>
                <a:latin typeface="Calibri" pitchFamily="34" charset="0"/>
              </a:rPr>
              <a:t>ONLY</a:t>
            </a:r>
            <a:endParaRPr lang="en-US" sz="1200" b="1" dirty="0">
              <a:solidFill>
                <a:srgbClr val="006600"/>
              </a:solidFill>
              <a:latin typeface="Calibri" pitchFamily="34" charset="0"/>
            </a:endParaRPr>
          </a:p>
        </p:txBody>
      </p:sp>
      <p:sp>
        <p:nvSpPr>
          <p:cNvPr id="13"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solidFill>
                <a:prstClr val="black">
                  <a:tint val="75000"/>
                </a:prstClr>
              </a:solidFill>
            </a:endParaRPr>
          </a:p>
        </p:txBody>
      </p:sp>
      <p:sp>
        <p:nvSpPr>
          <p:cNvPr id="14" name="Line 22"/>
          <p:cNvSpPr>
            <a:spLocks noChangeShapeType="1"/>
          </p:cNvSpPr>
          <p:nvPr userDrawn="1"/>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15" name="Line 23"/>
          <p:cNvSpPr>
            <a:spLocks noChangeShapeType="1"/>
          </p:cNvSpPr>
          <p:nvPr userDrawn="1"/>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6" name="AutoShape 25"/>
          <p:cNvSpPr>
            <a:spLocks noChangeArrowheads="1"/>
          </p:cNvSpPr>
          <p:nvPr userDrawn="1"/>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sldNum="0" hdr="0" ftr="0" dt="0"/>
  <p:txStyles>
    <p:titleStyle>
      <a:lvl1pPr algn="ctr" rtl="0" eaLnBrk="0" fontAlgn="base" hangingPunct="0">
        <a:spcBef>
          <a:spcPct val="0"/>
        </a:spcBef>
        <a:spcAft>
          <a:spcPct val="0"/>
        </a:spcAft>
        <a:defRPr sz="2800">
          <a:solidFill>
            <a:schemeClr val="tx1"/>
          </a:solidFill>
          <a:latin typeface="Calibri" pitchFamily="34" charset="0"/>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Calibri" pitchFamily="34" charset="0"/>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2pPr>
      <a:lvl3pPr marL="800100" indent="-168275" algn="l" rtl="0" eaLnBrk="0" fontAlgn="base" hangingPunct="0">
        <a:spcBef>
          <a:spcPct val="20000"/>
        </a:spcBef>
        <a:spcAft>
          <a:spcPct val="0"/>
        </a:spcAft>
        <a:buChar char="•"/>
        <a:defRPr>
          <a:solidFill>
            <a:schemeClr val="tx1"/>
          </a:solidFill>
          <a:latin typeface="Calibri" pitchFamily="34" charset="0"/>
        </a:defRPr>
      </a:lvl3pPr>
      <a:lvl4pPr marL="1028700" indent="-168275" algn="l" rtl="0" eaLnBrk="0" fontAlgn="base" hangingPunct="0">
        <a:spcBef>
          <a:spcPct val="20000"/>
        </a:spcBef>
        <a:spcAft>
          <a:spcPct val="0"/>
        </a:spcAft>
        <a:buChar char="–"/>
        <a:defRPr sz="1600">
          <a:solidFill>
            <a:schemeClr val="tx1"/>
          </a:solidFill>
          <a:latin typeface="Calibri" pitchFamily="34" charset="0"/>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1" cstate="print"/>
          <a:srcRect b="17247"/>
          <a:stretch>
            <a:fillRect/>
          </a:stretch>
        </p:blipFill>
        <p:spPr bwMode="auto">
          <a:xfrm>
            <a:off x="0" y="1"/>
            <a:ext cx="12208933" cy="989215"/>
          </a:xfrm>
          <a:prstGeom prst="rect">
            <a:avLst/>
          </a:prstGeom>
          <a:noFill/>
          <a:ln w="9525">
            <a:noFill/>
            <a:miter lim="800000"/>
            <a:headEnd/>
            <a:tailEnd/>
          </a:ln>
          <a:effectLst/>
        </p:spPr>
      </p:pic>
      <p:sp>
        <p:nvSpPr>
          <p:cNvPr id="9218" name="Rectangle 2"/>
          <p:cNvSpPr>
            <a:spLocks noGrp="1" noChangeArrowheads="1"/>
          </p:cNvSpPr>
          <p:nvPr>
            <p:ph type="title"/>
          </p:nvPr>
        </p:nvSpPr>
        <p:spPr bwMode="auto">
          <a:xfrm>
            <a:off x="1478050" y="158406"/>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221" name="Picture 8" descr="07-brand-logo-c1-onwhite"/>
          <p:cNvPicPr>
            <a:picLocks noChangeAspect="1" noChangeArrowheads="1"/>
          </p:cNvPicPr>
          <p:nvPr/>
        </p:nvPicPr>
        <p:blipFill>
          <a:blip r:embed="rId12" cstate="print"/>
          <a:srcRect l="36885" t="16470" r="40715" b="35385"/>
          <a:stretch>
            <a:fillRect/>
          </a:stretch>
        </p:blipFill>
        <p:spPr bwMode="auto">
          <a:xfrm>
            <a:off x="166255" y="91443"/>
            <a:ext cx="753533" cy="762000"/>
          </a:xfrm>
          <a:prstGeom prst="rect">
            <a:avLst/>
          </a:prstGeom>
          <a:noFill/>
          <a:ln w="9525">
            <a:noFill/>
            <a:miter lim="800000"/>
            <a:headEnd/>
            <a:tailEnd/>
          </a:ln>
        </p:spPr>
      </p:pic>
      <p:pic>
        <p:nvPicPr>
          <p:cNvPr id="1037" name="Picture 13" descr="C:\Users\KoerwitzCW\Desktop\asa.png"/>
          <p:cNvPicPr>
            <a:picLocks noChangeAspect="1" noChangeArrowheads="1"/>
          </p:cNvPicPr>
          <p:nvPr/>
        </p:nvPicPr>
        <p:blipFill>
          <a:blip r:embed="rId13" cstate="print"/>
          <a:srcRect/>
          <a:stretch>
            <a:fillRect/>
          </a:stretch>
        </p:blipFill>
        <p:spPr bwMode="auto">
          <a:xfrm>
            <a:off x="11090443" y="96253"/>
            <a:ext cx="983916" cy="737937"/>
          </a:xfrm>
          <a:prstGeom prst="rect">
            <a:avLst/>
          </a:prstGeom>
          <a:noFill/>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hf sldNum="0" hdr="0" ftr="0" dt="0"/>
  <p:txStyles>
    <p:title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mn-lt"/>
        </a:defRPr>
      </a:lvl2pPr>
      <a:lvl3pPr marL="800100" indent="-168275" algn="l" rtl="0" eaLnBrk="0" fontAlgn="base" hangingPunct="0">
        <a:spcBef>
          <a:spcPct val="20000"/>
        </a:spcBef>
        <a:spcAft>
          <a:spcPct val="0"/>
        </a:spcAft>
        <a:buChar char="•"/>
        <a:defRPr>
          <a:solidFill>
            <a:schemeClr val="tx1"/>
          </a:solidFill>
          <a:latin typeface="+mn-lt"/>
        </a:defRPr>
      </a:lvl3pPr>
      <a:lvl4pPr marL="1028700" indent="-168275" algn="l" rtl="0" eaLnBrk="0" fontAlgn="base" hangingPunct="0">
        <a:spcBef>
          <a:spcPct val="20000"/>
        </a:spcBef>
        <a:spcAft>
          <a:spcPct val="0"/>
        </a:spcAft>
        <a:buChar char="–"/>
        <a:defRPr sz="1600">
          <a:solidFill>
            <a:schemeClr val="tx1"/>
          </a:solidFill>
          <a:latin typeface="+mn-lt"/>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1" y="25401"/>
            <a:ext cx="10149417"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8" descr="07-brand-logo-c1-onwhite"/>
          <p:cNvPicPr>
            <a:picLocks noChangeAspect="1" noChangeArrowheads="1"/>
          </p:cNvPicPr>
          <p:nvPr userDrawn="1"/>
        </p:nvPicPr>
        <p:blipFill>
          <a:blip r:embed="rId14" cstate="print"/>
          <a:srcRect l="36885" t="16470" r="40715" b="35385"/>
          <a:stretch>
            <a:fillRect/>
          </a:stretch>
        </p:blipFill>
        <p:spPr bwMode="auto">
          <a:xfrm>
            <a:off x="190500" y="142875"/>
            <a:ext cx="753533" cy="762000"/>
          </a:xfrm>
          <a:prstGeom prst="rect">
            <a:avLst/>
          </a:prstGeom>
          <a:noFill/>
          <a:ln w="9525">
            <a:noFill/>
            <a:miter lim="800000"/>
            <a:headEnd/>
            <a:tailEnd/>
          </a:ln>
        </p:spPr>
      </p:pic>
      <p:cxnSp>
        <p:nvCxnSpPr>
          <p:cNvPr id="11" name="Straight Connector 10"/>
          <p:cNvCxnSpPr/>
          <p:nvPr userDrawn="1"/>
        </p:nvCxnSpPr>
        <p:spPr>
          <a:xfrm>
            <a:off x="1003300" y="752475"/>
            <a:ext cx="10972800" cy="1588"/>
          </a:xfrm>
          <a:prstGeom prst="line">
            <a:avLst/>
          </a:prstGeom>
          <a:ln cap="sq" cmpd="sng">
            <a:solidFill>
              <a:schemeClr val="tx1"/>
            </a:solidFill>
          </a:ln>
          <a:effectLst>
            <a:outerShdw blurRad="63500" dist="23000" dir="5400000" rotWithShape="0">
              <a:srgbClr val="CC9900">
                <a:alpha val="79000"/>
              </a:srgbClr>
            </a:outerShdw>
          </a:effectLst>
        </p:spPr>
        <p:style>
          <a:lnRef idx="3">
            <a:schemeClr val="accent4"/>
          </a:lnRef>
          <a:fillRef idx="0">
            <a:schemeClr val="accent4"/>
          </a:fillRef>
          <a:effectRef idx="2">
            <a:schemeClr val="accent4"/>
          </a:effectRef>
          <a:fontRef idx="minor">
            <a:schemeClr val="tx1"/>
          </a:fontRef>
        </p:style>
      </p:cxn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0782E-361C-466C-B071-542C1229C714}"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1341096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4" r:id="rId12"/>
  </p:sldLayoutIdLst>
  <p:hf sldNum="0" hdr="0" ftr="0" dt="0"/>
  <p:txStyles>
    <p:titleStyle>
      <a:lvl1pPr algn="ctr" rtl="0" eaLnBrk="0" fontAlgn="base" hangingPunct="0">
        <a:spcBef>
          <a:spcPct val="0"/>
        </a:spcBef>
        <a:spcAft>
          <a:spcPct val="0"/>
        </a:spcAft>
        <a:defRPr sz="28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Arial" pitchFamily="34" charset="0"/>
          <a:cs typeface="Arial" pitchFamily="34" charset="0"/>
        </a:defRPr>
      </a:lvl2pPr>
      <a:lvl3pPr marL="800100" indent="-168275" algn="l" rtl="0" eaLnBrk="0" fontAlgn="base" hangingPunct="0">
        <a:spcBef>
          <a:spcPct val="20000"/>
        </a:spcBef>
        <a:spcAft>
          <a:spcPct val="0"/>
        </a:spcAft>
        <a:buChar char="•"/>
        <a:defRPr>
          <a:solidFill>
            <a:schemeClr val="tx1"/>
          </a:solidFill>
          <a:latin typeface="Arial" pitchFamily="34" charset="0"/>
          <a:cs typeface="Arial" pitchFamily="34" charset="0"/>
        </a:defRPr>
      </a:lvl3pPr>
      <a:lvl4pPr marL="1028700" indent="-168275" algn="l" rtl="0" eaLnBrk="0" fontAlgn="base" hangingPunct="0">
        <a:spcBef>
          <a:spcPct val="20000"/>
        </a:spcBef>
        <a:spcAft>
          <a:spcPct val="0"/>
        </a:spcAft>
        <a:buChar char="–"/>
        <a:defRPr sz="1600">
          <a:solidFill>
            <a:schemeClr val="tx1"/>
          </a:solidFill>
          <a:latin typeface="Arial" pitchFamily="34" charset="0"/>
          <a:cs typeface="Arial" pitchFamily="34" charset="0"/>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14401" y="1"/>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06400" y="998538"/>
            <a:ext cx="11277600" cy="5402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1" name="Picture 8" descr="07-brand-logo-c1-onwhite"/>
          <p:cNvPicPr>
            <a:picLocks noChangeAspect="1" noChangeArrowheads="1"/>
          </p:cNvPicPr>
          <p:nvPr/>
        </p:nvPicPr>
        <p:blipFill>
          <a:blip r:embed="rId8" cstate="print"/>
          <a:srcRect l="36885" t="16470" r="40715" b="35385"/>
          <a:stretch>
            <a:fillRect/>
          </a:stretch>
        </p:blipFill>
        <p:spPr bwMode="auto">
          <a:xfrm>
            <a:off x="67734" y="41275"/>
            <a:ext cx="753533" cy="762000"/>
          </a:xfrm>
          <a:prstGeom prst="rect">
            <a:avLst/>
          </a:prstGeom>
          <a:noFill/>
          <a:ln w="9525">
            <a:noFill/>
            <a:miter lim="800000"/>
            <a:headEnd/>
            <a:tailEnd/>
          </a:ln>
        </p:spPr>
      </p:pic>
      <p:pic>
        <p:nvPicPr>
          <p:cNvPr id="9" name="Picture 3" descr="AFM seal bright"/>
          <p:cNvPicPr>
            <a:picLocks noChangeAspect="1" noChangeArrowheads="1"/>
          </p:cNvPicPr>
          <p:nvPr/>
        </p:nvPicPr>
        <p:blipFill>
          <a:blip r:embed="rId9" cstate="print"/>
          <a:srcRect r="8333"/>
          <a:stretch>
            <a:fillRect/>
          </a:stretch>
        </p:blipFill>
        <p:spPr bwMode="auto">
          <a:xfrm>
            <a:off x="11074400" y="1"/>
            <a:ext cx="1117600" cy="914400"/>
          </a:xfrm>
          <a:prstGeom prst="rect">
            <a:avLst/>
          </a:prstGeom>
          <a:noFill/>
          <a:ln w="9525">
            <a:noFill/>
            <a:miter lim="800000"/>
            <a:headEnd/>
            <a:tailEnd/>
          </a:ln>
        </p:spPr>
      </p:pic>
      <p:sp>
        <p:nvSpPr>
          <p:cNvPr id="13"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solidFill>
                <a:prstClr val="black">
                  <a:tint val="75000"/>
                </a:prstClr>
              </a:solidFill>
            </a:endParaRPr>
          </a:p>
        </p:txBody>
      </p:sp>
      <p:sp>
        <p:nvSpPr>
          <p:cNvPr id="14" name="Line 22"/>
          <p:cNvSpPr>
            <a:spLocks noChangeShapeType="1"/>
          </p:cNvSpPr>
          <p:nvPr/>
        </p:nvSpPr>
        <p:spPr bwMode="auto">
          <a:xfrm>
            <a:off x="482600" y="6770756"/>
            <a:ext cx="11616267" cy="0"/>
          </a:xfrm>
          <a:prstGeom prst="line">
            <a:avLst/>
          </a:prstGeom>
          <a:noFill/>
          <a:ln w="57150">
            <a:solidFill>
              <a:schemeClr val="tx1"/>
            </a:solidFill>
            <a:round/>
            <a:headEnd/>
            <a:tailEnd/>
          </a:ln>
        </p:spPr>
        <p:txBody>
          <a:bodyPr/>
          <a:lstStyle/>
          <a:p>
            <a:endParaRPr lang="en-US" sz="1800" dirty="0">
              <a:solidFill>
                <a:prstClr val="black"/>
              </a:solidFill>
            </a:endParaRPr>
          </a:p>
        </p:txBody>
      </p:sp>
      <p:sp>
        <p:nvSpPr>
          <p:cNvPr id="15" name="Line 23"/>
          <p:cNvSpPr>
            <a:spLocks noChangeShapeType="1"/>
          </p:cNvSpPr>
          <p:nvPr/>
        </p:nvSpPr>
        <p:spPr bwMode="auto">
          <a:xfrm flipV="1">
            <a:off x="500974" y="6703594"/>
            <a:ext cx="11592983" cy="6350"/>
          </a:xfrm>
          <a:prstGeom prst="line">
            <a:avLst/>
          </a:prstGeom>
          <a:noFill/>
          <a:ln w="28575">
            <a:solidFill>
              <a:srgbClr val="FDD407"/>
            </a:solidFill>
            <a:round/>
            <a:headEnd/>
            <a:tailEnd/>
          </a:ln>
        </p:spPr>
        <p:txBody>
          <a:bodyPr/>
          <a:lstStyle/>
          <a:p>
            <a:endParaRPr lang="en-US" sz="1800" dirty="0">
              <a:solidFill>
                <a:prstClr val="black"/>
              </a:solidFill>
            </a:endParaRPr>
          </a:p>
        </p:txBody>
      </p:sp>
      <p:sp>
        <p:nvSpPr>
          <p:cNvPr id="16" name="AutoShape 25"/>
          <p:cNvSpPr>
            <a:spLocks noChangeArrowheads="1"/>
          </p:cNvSpPr>
          <p:nvPr/>
        </p:nvSpPr>
        <p:spPr bwMode="auto">
          <a:xfrm flipH="1">
            <a:off x="7623685" y="6671913"/>
            <a:ext cx="3497099" cy="146050"/>
          </a:xfrm>
          <a:prstGeom prst="parallelogram">
            <a:avLst>
              <a:gd name="adj" fmla="val 203208"/>
            </a:avLst>
          </a:prstGeom>
          <a:solidFill>
            <a:schemeClr val="bg1"/>
          </a:solidFill>
          <a:ln w="9525">
            <a:noFill/>
            <a:miter lim="800000"/>
            <a:headEnd/>
            <a:tailEnd/>
          </a:ln>
        </p:spPr>
        <p:txBody>
          <a:bodyPr wrap="none" anchor="ctr"/>
          <a:lstStyle/>
          <a:p>
            <a:r>
              <a:rPr lang="en-US" sz="1200" b="1" i="1" dirty="0">
                <a:solidFill>
                  <a:prstClr val="black"/>
                </a:solidFill>
              </a:rPr>
              <a:t>ASA (FM&amp;C)</a:t>
            </a:r>
          </a:p>
        </p:txBody>
      </p:sp>
    </p:spTree>
    <p:extLst>
      <p:ext uri="{BB962C8B-B14F-4D97-AF65-F5344CB8AC3E}">
        <p14:creationId xmlns:p14="http://schemas.microsoft.com/office/powerpoint/2010/main" val="217510778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Lst>
  <p:hf sldNum="0" hdr="0" ftr="0" dt="0"/>
  <p:txStyles>
    <p:titleStyle>
      <a:lvl1pPr algn="ctr" rtl="0" eaLnBrk="0" fontAlgn="base" hangingPunct="0">
        <a:spcBef>
          <a:spcPct val="0"/>
        </a:spcBef>
        <a:spcAft>
          <a:spcPct val="0"/>
        </a:spcAft>
        <a:defRPr sz="2800">
          <a:solidFill>
            <a:schemeClr val="tx1"/>
          </a:solidFill>
          <a:latin typeface="Calibri" pitchFamily="34" charset="0"/>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Calibri" pitchFamily="34" charset="0"/>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2pPr>
      <a:lvl3pPr marL="800100" indent="-168275" algn="l" rtl="0" eaLnBrk="0" fontAlgn="base" hangingPunct="0">
        <a:spcBef>
          <a:spcPct val="20000"/>
        </a:spcBef>
        <a:spcAft>
          <a:spcPct val="0"/>
        </a:spcAft>
        <a:buChar char="•"/>
        <a:defRPr>
          <a:solidFill>
            <a:schemeClr val="tx1"/>
          </a:solidFill>
          <a:latin typeface="Calibri" pitchFamily="34" charset="0"/>
        </a:defRPr>
      </a:lvl3pPr>
      <a:lvl4pPr marL="1028700" indent="-168275" algn="l" rtl="0" eaLnBrk="0" fontAlgn="base" hangingPunct="0">
        <a:spcBef>
          <a:spcPct val="20000"/>
        </a:spcBef>
        <a:spcAft>
          <a:spcPct val="0"/>
        </a:spcAft>
        <a:buChar char="–"/>
        <a:defRPr sz="1600">
          <a:solidFill>
            <a:schemeClr val="tx1"/>
          </a:solidFill>
          <a:latin typeface="Calibri" pitchFamily="34" charset="0"/>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0" cstate="print"/>
          <a:srcRect b="17247"/>
          <a:stretch>
            <a:fillRect/>
          </a:stretch>
        </p:blipFill>
        <p:spPr bwMode="auto">
          <a:xfrm>
            <a:off x="0" y="1"/>
            <a:ext cx="12208933" cy="989215"/>
          </a:xfrm>
          <a:prstGeom prst="rect">
            <a:avLst/>
          </a:prstGeom>
          <a:noFill/>
          <a:ln w="9525">
            <a:noFill/>
            <a:miter lim="800000"/>
            <a:headEnd/>
            <a:tailEnd/>
          </a:ln>
          <a:effectLst/>
        </p:spPr>
      </p:pic>
      <p:sp>
        <p:nvSpPr>
          <p:cNvPr id="9218" name="Rectangle 2"/>
          <p:cNvSpPr>
            <a:spLocks noGrp="1" noChangeArrowheads="1"/>
          </p:cNvSpPr>
          <p:nvPr userDrawn="1">
            <p:ph type="title"/>
          </p:nvPr>
        </p:nvSpPr>
        <p:spPr bwMode="auto">
          <a:xfrm>
            <a:off x="1478050" y="158406"/>
            <a:ext cx="100711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221" name="Picture 8" descr="07-brand-logo-c1-onwhite"/>
          <p:cNvPicPr>
            <a:picLocks noChangeAspect="1" noChangeArrowheads="1"/>
          </p:cNvPicPr>
          <p:nvPr userDrawn="1"/>
        </p:nvPicPr>
        <p:blipFill>
          <a:blip r:embed="rId11" cstate="print"/>
          <a:srcRect l="36885" t="16470" r="40715" b="35385"/>
          <a:stretch>
            <a:fillRect/>
          </a:stretch>
        </p:blipFill>
        <p:spPr bwMode="auto">
          <a:xfrm>
            <a:off x="166255" y="91443"/>
            <a:ext cx="753533" cy="762000"/>
          </a:xfrm>
          <a:prstGeom prst="rect">
            <a:avLst/>
          </a:prstGeom>
          <a:noFill/>
          <a:ln w="9525">
            <a:noFill/>
            <a:miter lim="800000"/>
            <a:headEnd/>
            <a:tailEnd/>
          </a:ln>
        </p:spPr>
      </p:pic>
      <p:sp>
        <p:nvSpPr>
          <p:cNvPr id="1030" name="AutoShape 6"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2" name="AutoShape 8"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4" name="AutoShape 10" descr="data:image/jpeg;base64,/9j/4AAQSkZJRgABAQAAAQABAAD/2wCEAAkGBxMTEhQUExQWFhUXGSEbGRYYGCAcIBwfIyAdHyMdJCAhHCwkHx8lICQeIjEkJikvLjAuHyYzODMsOCgtLisBCgoKDg0OGxAQGywkICYsLCwvNC8sLCw0NDQ0LCwtLCwvNCw0LDQsLCwsLCwsLCwsMCwsLCwsLCwsLCwsLCwsLP/AABEIAIAAgAMBEQACEQEDEQH/xAAcAAABBQEBAQAAAAAAAAAAAAAGAAMEBQcCAQj/xAA9EAACAQIEBAQEBAYBAQkAAAABAgMEEQAFEiEGMUFRBxMiYRQycYEjM0KRFVJiobHBclMkQ0RjgpLh8PH/xAAbAQABBQEBAAAAAAAAAAAAAAAAAQIDBAUGB//EADcRAAEDAgQEBAIJBAMAAAAAAAEAAgMEEQUSITETIkFRBjJhcULwFCOBkaHB0eHxFSSisTNScv/aAAwDAQACEQMRAD8A3HAhLAhLAhLAhMz1caBi7qoUXYkgAfXthQCdAhZ/xF4vUUDiOHVUve1oRe57XO37X+mJmwOO6S6Eavxjr5HdIKSOIra4kYlhc2F76e46YnjpQTqkLrJnMeOM6iiMrz0ijTqVVsWYX0kgX3scOFK0uskzJrL/ABEzkxCUvTkEMyq6hWdV+Zl33Awppo+6MysqPxRzWP1zUSSxhBI3lmxCHcMbXsPqMMdTMA3ShyIMh8ZqKdtMgMB/8z5f/eLgfcDEDoCNkt1odBmMUyB43VlPIggj+2ISCDYpVKwiEsCEsCEsCEsCEsCF4TgQgDjfxNho/wAOMebPtaJef/qIHp+m5PtiVkRcLpLrK88Wqq4ppswqCiRlSKeIatJkBKMy3FlJ9Nzc3OLjBlIHVNTI4X82jp56VGiqEjV73/PPqJ0dfMS3IDcH2w90jhugWVrU5jBPMy15CSywXiqrfMrJ+XIO4bk3Pa31QMO7UEFBuc1sclBl6hwZYhKjpvdQWDKfvvhadlnXKS6tMvzGFaU080sU8BhZlVltJDMb7Iegvz6HBLE12yXRFNakc1WuhYvh0VIjMkwJnjEZtCUvyZ1NzYYhEe10eyFMqmmr5DA8CESuI4206VpubGxA3sgNwT0xbc7K1J7qeYanLwKihkliWWpMC00o/MturgH5lbYcgQTa5xCGtkS37LUuCPE6Oqf4epX4eqDFTGx2JH8pI57fKd+18U5IS0XTgVoSOCARyOIEq6wISwISwIXjG3PAhZR4mcfurfB0Q1Tn52uLRj/T9d/lxbp4STcppKznLKSGGM1FpZwAY61QdMsLsbh1PLSbW1E8774tPdlNgkUuSrpqd1mMNQnnGSCemmfW8kZUESqbCx1WG4O/LDLPd6fP2pbX0XdBwpWTLBLIy0EcKlY5ZSRIy3JB03BLC/MW54bJUthHOb2UkVPLK7I1t1KbLsojvdaqrfq8kmhSe9gb4zX4uDo0LoqfwtOeZ5A99/wCdjzumTaPLqRR7qWPvzOK/wDUZegWo3w1Tgczzf0/heyZ5Tvs+XUjA9lKn9wcI3EZeoTneGIXjSR322/RRTleUTG5iqKV+jRPrUHvY7/YYsx4nfQrKn8LTsF43A/PsnczynMkp5TBOmYQtGyFlH4kata5C3uCRsTc7DF9kzZhqVgVEE8JyytShzaCSUVyI806RxwLTbmSNgtnmtvsBsth83O2JBETyA6bqtp02VOlPDWLNG6PHFSagtZK3qW7bCQBfWxIsFG437Ye11/NudEI88OPEB0lNDXMvmJZY5dWziw2J/mtax68ja2K89OQbhKCtfRwRcYppy6wISwIWeeLnGnwMGiM/jSAhBbta7/Rencn2xPBCHnU2skKzXJOGamnAmWNJlmQCQ1DKIZddiFVtWovf9zi4ZWAZBf8E1eVNfOsnw8dLSrVs/lpDAot5ZVw6Sb2bfSRfkVJwN5BdxuEK1pKGDK9201eYNu0jbrCeVhe92Hf/GM6rrjq1pW/heAvq255NG/7VLmOYSzvrlcu3c4xHEl1yu8gp46e0cLbBX/DGTxyLeQjUylowwuGI/SN+fPF2FgcLlcljWJ1bpnRQGzRurTLdflo/wAGFQfM4C33IIOkkEbXW3uDiXNYbLIq4IGSc09za5B/YLzNqU3JiWOTYXjkiAsx5KCN/uRvgddFDPHGOE4kO7t/dMZjwrHIhkgYKy2Dx/ysehB+W5vY9cRPhBC0afHqimlEcvM3ud/yQpT1EkEmpGMciki45g9sVR9WdF2cjYamIZxdpVvUQw5kQdQpK9TdKhPSJT2axGlvcd8atJW25XFcVi+AOgvJDq1CtYq6Fo61vghS/NGkRcyO2xkIDAFgtt78uXM41svFPEXM6H0slxll1LS08ECRjz5D5rSl9R8vcJ0AGsesi223PDoOZxa43CFr3hJxZJOr0lUGWqg2cPzYcg316H7HrjPmjDXGycFpGIEqZqqhY0Z3IVVFyTyGAC+yF8x12cU2ZZnI9W8qQMCkTKRdQPlJ1bb8z7nGtGxzYwRoVGn8wynL6UsDPLKyoCtJNGVIduQLI5W46i3I++EbLLJodkDa6JKZWy+J5pCGzGtBd2sB5Cnew7Mb/wBvbGVV1OW8YN7LosBwoVb+M/yj8VRZdT+ZKi2J1HpzxjxtJK7irm4cJeNLL2vo2ikaN+YP7jv+2BzSDZLT1TZoRLHrdWHmzUzGBlWVbhtBGpTfcEfXrie7maLHqqGkxBnHvY7E9kQ8KUSvVGRlVY0QM0cjEqrNfl32ubHlfE0YzFY1TW8ChDSSSTa47foneMqtqSoUxAGORSQhOw3sSp5rfbblgqHOaUuE0EGIwHiaOHb5K4i4oRqZtUZC6gpOkEkn1WD3wCYZdVDJ4enEohDrjf1t32QkkTVNQQi21sTbnYf/ABivbOV1Ycygo7PNwOqjVsIV2UdD1xFIyxVjD5+PTtc7qNVa1tJ/E4AnKtp1vC/WVRzQ/wBQtscbFFV6cNxsuOx3ChGTPD5evoVEyHPonaepkVo5RETUVTgO6PfSqwodhc257i2NF8eUZm7LmLqDWVYpJaPMIZHmX5GMvoecL87adRIQ30gkkkjCNbnj01KU7r6OyiuSeGOVCSrqGBPMgi+KDhY2Tgg3xqzv4fLXVfnnPlKPY/Mf2/ziWBpc/RBWAV3D5ibSXFlZY5Sw0hHb9NrksFHM26Y1w5tyz0TEW8I0Dy1zSVukjLo7ueetl/LUt136+2KdRJwmEBTwQulkbG3qUeZLw1JW089VKyrLUG6swuEUE3I368vtjDhj4jS89V01dXto6mKnh8sWp9T2Ubw8y5BUsVBYBGZXP8vyhre53wlO0B6djNS99I3W3NY+9rq4454b8+ljnjH4ka72/Uvb6jn++JJ47i4VTAcQdDOYpPK7f3QZQQiqpSig/E04ulubx9VHuuKjeZvqF0NVakqCZP8AjfofQrng/ODE4hMaOkrger9JJA1e/wBMOifZRY7hokZxx8Atb7f3XHF2bGR/JCBEgZlUA3ueRPte3IYJXl51T8DoDTQcXq7f2UnikJHTUcAQrIqF39X81uY6k2v7Wt1wr2gNAUmF55Kqae92nQIt8PuHBFCZ5B62GwtuB0H+8TQRWFyuZxrFPpNRyHkbog3i6iEU8isb+W9iBzKNdhb6C67+2IpWgOK3sGnc6nyt7Xv63tZEh4YENB8TDLqeJvOhkC2OggXVh1xJw7MzBZUWIuqKwRzCwfykIG4xaCnqkrPIE1PWRl2h1FVEw+a9udmsbe5xtU0vEZZc9VUzoHujPRQJKOtqoxK1HT2ePTCTZDp/SI113Num2+LEZsq511WneA2cPJSS00lw9LJp0nmFN7Aj2IYfbFCobY3Tghvxwr1fMaOCWQxRRqXLqNRUsR6gOp9IxNSiwLkjiqxqqaNV82qpK2JozKq1CFXZRfcMRqDbG25OJGtEjgSkBsQVK4VonfLIkv8Ai1tQ8jt1KJzJ9rm/3xRrOZxYtrAniJ8tSfhGnv8AN1qFJEafLDG7reOFgSp9jbFZlmRAeipySGqrc7epufdUvh0ESpqY2IEoCRqn9Kg3+1ziKIDMVrYxndBHJ0dcn3/hG9EttUZ/Ty/4n/6cWR2XOm7hqVlnF2Vvl1YlTALITcdgTzU7cj/vFKZuR2i7nC6luI0zqWfpoO/uoeZ5YiVdNPCP+zzurJ/Sbi6+1jhmTUEbJ8dU91JJBMedmnuE5leUrJW1E0lhDFIxYnkTubfYb/thwbqUyeseyjjgi1e4WTvDWXtmNY1RKDoDbDoSOQ+ijc4Io87rlR4hOMOpBSRG5tY3/wB9FrZisoX3GNDYWXFRiw1WSeJlOBVzFdrpGx99yMZ9SOYrs/DkmWFoOxcQPuui/hwCTKFRWF2hZdz13GLEVjHZYeJAtxBxOgBWccWZOy5bUU7FXMLJUxuP5W9Dj7dRizh5yy8PonYrUfTGNqSLHY22VInDX8Sl+I8yQRsqFkWB2ZQAF0rYaLXBsSQBjQkflJHqsNE3hoJoM7midWi86LWFYgnSLadVttRF726k4ZUOa6O/VOC48RYHfPJDGiSMlKG0OhkB2IsFG5bfbBTn6shI5B+dV0skDeflQidECiYJJGIwOXpI0/8A7iWNtgCkt2Wq8Kzx04ohJsq0IIGw3drnmRzAxlzO/uSPRajW/wBnYfE+3+N0z4qZbJ+HUCwjA0lQd7ne5tseWKlQ05QVseGJYGO4DhzXuoHhbSs9S8xbZFs1zuS3Lf7YZStJN1e8RysZSshHXVa6gXn2FsXlxF1Az+hjqImifcMOfb3+owx7Q5WKWofDK18e4N1RDh5YYo4ASURtYLXN2uN/bCCMDRTT4g+eV8rdyuYshEyTxH0rIT6hsee5+5sf2wcO6bBWvhlZK7cK2ybK44IlRdlQbEHcnnf735YcGZVFUSySyuc/cm6sdewMotbe/QW79sOUO7soWJ8ScQmaoqHUDRIAgv8AyqdiPcnGdUSXcV6DhuHZKWIn4XZla+FuWSPUGZWGiLZlJ+bUDy6dMLTg2JVLxNPFkEY8ztfyRHxXPFOJFVRf4aoRgCD8oVuh740Y+WoC5RjDwnN7L59pc7mQBWYyIqlVjdiUXUNyFBtfGy+MFpJVLotA8M6gvmlBqi8lVpyqG5PmAA+q5778sVqprWxiycFM8Ua2WHOnNOrvLLTBAEJVhe/qBXe4tgpWtdGbpHLNazPa14yk1RUMjj5ZHYhgPqd98WYo2ZDbdNK2jI1p5v4eajSUkogq6urg6bD+rGDUMDJLFdBA+Q0J4fwvv/ipnigF8iO7OGD2CXJG4v6r7arC/tiGo8qn8MuJq7nfKVS+FpPxTC5H4ZuO9rYhp/MtjxMP7Vn/AK/IrWUjY8ri5vi+uFvZKOMBiGA73wtkhIJt1Tsbgi4s3uMJmS2eNHJSy6VYkWsCT9BgJskA5gWdULw8RUk0gCPqY3PzEdPY4jEgurs9DVwDM8cpUtKQH0ySh1bYjfn+/Me+HjVUmFoFobIL8QOHkCeelkdbaltYOp5MOx74p1EfVdT4bxAtf9FOx1XPhXENU7XbUNI06iFIN+fY9jhYG8pUvi0/8d9jcKbxElPDPO0VgyUkxl6kE2Av+5xcYM1QB6LEfJO6hJk8pOiy/KWrI6SJlyyGeGzfitCZC25vcjcW/wAY1vjsTZZJt0RTwdURz5tl4CLGY4XLRpE0aqxLGwDc+e5G18V5NIvMnBSfGsCDMqSokVzFJEyOENmIGxAPezDBTWLSEOCg5olH5cMRSlim8ry44Z5ZJHQEGwJChFbcWvh0eZhTHbXTfC7q+W0rS/8AhaoxSAGxCsQ32364z8SFi2TpddBgsh4c0I3cNPdGfF58xJ6ZmBZPxoV0hTZedgCb7E7nc4hn1uFBgtVwa5rn7HRVPhSVWeR2kRAEtpbmbn/WK8GjrldJ4lzcCNgF9b/gtaEttr79L9sX1w9jvZZnxbnVVNWGjjICtZQVG5U2JN+lt+WKsr3F+ULq6CigjpDVSg3/AGWjUFIkUaog0qgAAG3LbFkWAXLSzGR5de4TskQZSp3UixHsdsK4XTGXbly6WWX5N4ds0k2qRkEbkRlevUNftuMVWwG5XXVPiQ5GtY0a6G/5WKvqHhyqK65ahmZGOlNIUMBcG9ueocvoMStaRusSasgdysjAJ9/1XXEdfC1Czy2sw9Iv6i+2wP0/vgmcMlykwunldWtbHoWmx7Kg4QppoYoPLJX4ltTHyywKghVF7ED9R374jgBsreP1YlrS0i7WfJQ5xjMsdNmU0dgssqwIAeYvqcj62xaoR9cX9FHiL5IqGCmktff/AGqCipqejYiSeso52i0fiRHTqIB1KyNew+n6sahIa8u0WHbsifwlEkucSPJUfEiCDQs251A2tz378+2IpzaK1gnBGHjdk7T0PmJ89O3nL3sNmH9wftirA6zwEpWM/wAUy53aplinedjrMF1WFmO5Jb5tN97dcaLo7v0TVbcGSyR1DxVa6Y8zUgNcadZN1bbl6ja21tQxFWRiVpap6Oo4Uol6Ao9oZZPKEqgLU0g8moRrepP0sx7Aatr73+2MWIkt13G6v4tTjj8SPyu5ghbizJlglun5Tk6Li2k8zGfcf43xVnjLTcLr8GxJlZCOJ5tlcZLx4YqV4JI/NY30szbG/Q9dsPjms3VV6zAONUcSM2ap83iDC8sLtTWCqVLX9Qva4X+n64f9IaXDRVD4anEb28S9zf503RRR8XUrgWqFBPRvSb8t+fXfFjjNsufnwqog5ZG/cvavjCkAIM6bcwpueXMW2whmCG4VVyu8qEK/xIkEjfDoAlresbk/zW6drYgdUdl0dP4Ya5o4pVZBx9WLE0esHVf1keoX7YiNQVfk8OwGUPbsoGTo04EcjWghOt2PQHbTfuxFh9z0wsd5NCkxOWHDs0kY53CyOc2zSRILovlu14oIULC7bLyIAKqpAvYb9Nr4syGzbDcrkaCmElRzeQauKy/jfMY46mmpgDJDRkecqmwaUm772tfYLc9jjWpIhHGCq2I1TqqodN9g9lzlPGLFTHLLriWR5WFQdfmr+mNVKnSee4PXEgicX3OyqPtmJGy0bwIykrBNUugVql9YAFgEFwLexYtb2GK1VJmOVKFpmY0iyxsrrqBBBXuCCCPuDisNDdKvmmfh6OmraikcRjdZIZ5idAjUliDbnqXbbt741GSFwuN0xKukoZBJTUxkR3lEiSSqRqkJsFRF2jQiw1G5Pp7YRgyknug6sydEY5Dnj1S+aEBrKdfLq4G38+MG2q3Ui29uRxnVEHCdnb1WzQVEczPok5sD5T2KLKChiqwUV3lp5lvv/wB2w3a7bnzdxa/QYr5AdCb3VUGow6oOlnD7rLPs84feC7I6zQgkeam4H/ID5T/nfFKWEt22XcYdjNPVs4ZPN1BVNiHKt0DLo3ZInCEpdksAJQHX2Sw4C6TU6FWmT5E84ZyRHEvzSty6myjmzWHIYeyAuWLX4tFQty/F2CMsjMHkyN8lJGLDULmQ3Ia+49Z2023W/wBcXGBoFhpZcJLPUV1S0NF5DqOw+ftVLxDxE1Oq1ZFp5F0UNON/LXkZCB1N9ttzizTRGZweRayu1skdHG6iiOp857nshzh3KI4zIstXAzyppnppmMbB79XI+Zb3vtvjSkdlGVqxLm9+qoH4QlOYrQpIjszbSIdS6TvqNuw5jviZ1TePTRNtZfUuTZclPDHDGLKihR9BsMY7jc3TwpuESrOvFvghq2ISw3+IhuYxtuNiU+5Fx7/XEsT8pSELLuHJ4KurlrZkfzEIkl1lRFGRtrO+trEbIBubC+NB1i0EJq4rPiHq45qKBoXRDP57kKZVJP4r39K6jcBextiOLK/lO6Nh3CKOFeJFq3MlKUhqyLS0jflz9yp2sT1B5YoT0boSXM1W1T1zJoxBV7DZ3UK6y6SFPNWmPw1QQQaWY2XUSu4IHqJVSu97A7WxWD23sdD2Uc2Gyx/WhpczoR+6iZnltPdlqIDTSC51IwXUByKobqxLdAdrjvhHxC+qWlxyqh5c1wq2ThiDzBEKvTI1vw3hbUCRexsbA2xCYW91ts8VFo1ZdSMl4LjqGAjrFa6lgVia1gbHctbntgbCD1Q/xWSNGW9/5UnJ8spiD5NPJVPsbyiykdgFOx58ziVsQ6LGqceq5uUPDQrziDMKZX06jK7AAUsd9Stp06Qw2UWJvtv16Ykc9oNhv2UUFBUzc50Z1JQlxTxDHTHVVhHmW/lUKH0RX/U7C4J9uZxNFSGUh0gtZWZq6OkjMVGdTu7v7IWqYXBerzGKSeZgHKBzC0abaZEYAh13AsPl688aTnMsAFh+p6qbxysLQI80bEmNfhqrzld5AR8jiwuE5auYt1vhYCcxNtEiPfBbgg0kZqZhaaUD0lfy05gX7tsT2sBinUTiR2nROAWp4rpUsCF4RgQsk8SuApRKa6hsJQD5sQFvMHcd353HXYixGLUEpBsUhCC8okSshpqOEOIhcVEZfSwNtpSx+eNPVZOQ64skNBLmpqa4tpMvhjpVIlH4d4njChihI/GkvuWY7qg5L1ucJG4FpLka9FzVcVz0ztS10aVix2GtvTLpIuCHsTyPJgbYbLQtlGit01dUU7rxmyvMu4qpSAsFdNApG8VVHrT6XFxig7D52eUrR/qlPObzQ69wf1KIqTMHdvMR8slfb8QOFY22HY8tvpiMsqWdAmEYY7cvH3J3+KzQD0yZbTgAjZwbAkE8u5Av9MDWVLugQBhjdi933IdzLjCDlUZhNMLW0UselfpqNh3xI3DqiQ85T/6nTQG8MOvc/sUI13H0gUx0UKUq/wDUBLSke8m1j9BjQbQNj3WfVYlPUu+sd9nRd5bQPFFFmFLGalbslVHIodg3NjYXOkqfn5i++JHmxsFT16q1zjPfgVpXgZaqkmjOmGo9RQKQLd0O4BtsdPLDQy5Qrzwx8OS8vxtTEiA+uGnsSEubhmB7D5VP1OKtTUZ+RvRKAtujQKLDFZOXWBCWBCWBC8YXwIWbcfeF8VYxliPlTk/mqNm2tZwDc/8AIb9wcTxTlmiaQsszhJKV4GzKkeVolCQusgEUgXddRCnVb2IJHTF6NzHaHRIVDyrPqSVq6XMo2lmmUGIoLAPv+36bewwgieHcqQucdyhHUcXLOG5SE33XhOBGi8wvsjRdBsK31JRp2RJkeZ0K0dUlTAz1LfkSC1l2/tY733vf2xU4UhfdOc9zt9U7wytVOkUNFFIaiCVpfORrBVYKLHbbdQdz32w2ZwB13SBbDwX4YiKU1Va4nqWOrUR6VPWw/UfcgAdBijJM4ggJ9lpaIByxAlXWBCWBCWBCWBCWBCWBCiV2WxSoyOisrc1IBB+oOxwoJCFnWf8AgvRzEtCWp2N/k9S/dTy+xGLMdU5iblQJX+CderERPDKB1JKf2N/84sMrv+yQtVa3hDmv/RT7SDD/AKc3skyLuDwezVjvHGvuZB/rB9Pb2RkVhQ+CGYMwEjwxr1bUW/sLf5wyStBGiUNRvknglSRFTNI1QR0YaEv/AMQbn7tiCSse4WCXKtGyzKoadBHEiog5KosPrbFW5O6Wym4RKlgQlgQlgQv/2Q=="/>
          <p:cNvSpPr>
            <a:spLocks noChangeAspect="1" noChangeArrowheads="1"/>
          </p:cNvSpPr>
          <p:nvPr userDrawn="1"/>
        </p:nvSpPr>
        <p:spPr bwMode="auto">
          <a:xfrm>
            <a:off x="207433" y="-731838"/>
            <a:ext cx="2032000" cy="15240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sp>
        <p:nvSpPr>
          <p:cNvPr id="1036" name="AutoShape 12" descr="asa"/>
          <p:cNvSpPr>
            <a:spLocks noChangeAspect="1" noChangeArrowheads="1"/>
          </p:cNvSpPr>
          <p:nvPr userDrawn="1"/>
        </p:nvSpPr>
        <p:spPr bwMode="auto">
          <a:xfrm>
            <a:off x="207433" y="-685800"/>
            <a:ext cx="1905000" cy="1428750"/>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ea typeface="Geneva" pitchFamily="80" charset="-128"/>
            </a:endParaRPr>
          </a:p>
        </p:txBody>
      </p:sp>
      <p:pic>
        <p:nvPicPr>
          <p:cNvPr id="1037" name="Picture 13" descr="C:\Users\KoerwitzCW\Desktop\asa.png"/>
          <p:cNvPicPr>
            <a:picLocks noChangeAspect="1" noChangeArrowheads="1"/>
          </p:cNvPicPr>
          <p:nvPr userDrawn="1"/>
        </p:nvPicPr>
        <p:blipFill>
          <a:blip r:embed="rId12" cstate="print"/>
          <a:srcRect/>
          <a:stretch>
            <a:fillRect/>
          </a:stretch>
        </p:blipFill>
        <p:spPr bwMode="auto">
          <a:xfrm>
            <a:off x="11090443" y="96253"/>
            <a:ext cx="983916" cy="737937"/>
          </a:xfrm>
          <a:prstGeom prst="rect">
            <a:avLst/>
          </a:prstGeom>
          <a:noFill/>
        </p:spPr>
      </p:pic>
    </p:spTree>
    <p:extLst>
      <p:ext uri="{BB962C8B-B14F-4D97-AF65-F5344CB8AC3E}">
        <p14:creationId xmlns:p14="http://schemas.microsoft.com/office/powerpoint/2010/main" val="231239275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2" r:id="rId8"/>
  </p:sldLayoutIdLst>
  <p:hf sldNum="0" hdr="0" ftr="0" dt="0"/>
  <p:txStyles>
    <p:title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Font typeface="Calibri" pitchFamily="34" charset="0"/>
        <a:buChar char="–"/>
        <a:defRPr sz="2000">
          <a:solidFill>
            <a:schemeClr val="tx1"/>
          </a:solidFill>
          <a:latin typeface="+mn-lt"/>
        </a:defRPr>
      </a:lvl2pPr>
      <a:lvl3pPr marL="800100" indent="-168275" algn="l" rtl="0" eaLnBrk="0" fontAlgn="base" hangingPunct="0">
        <a:spcBef>
          <a:spcPct val="20000"/>
        </a:spcBef>
        <a:spcAft>
          <a:spcPct val="0"/>
        </a:spcAft>
        <a:buChar char="•"/>
        <a:defRPr>
          <a:solidFill>
            <a:schemeClr val="tx1"/>
          </a:solidFill>
          <a:latin typeface="+mn-lt"/>
        </a:defRPr>
      </a:lvl3pPr>
      <a:lvl4pPr marL="1028700" indent="-168275" algn="l" rtl="0" eaLnBrk="0" fontAlgn="base" hangingPunct="0">
        <a:spcBef>
          <a:spcPct val="20000"/>
        </a:spcBef>
        <a:spcAft>
          <a:spcPct val="0"/>
        </a:spcAft>
        <a:buChar char="–"/>
        <a:defRPr sz="1600">
          <a:solidFill>
            <a:schemeClr val="tx1"/>
          </a:solidFill>
          <a:latin typeface="+mn-lt"/>
        </a:defRPr>
      </a:lvl4pPr>
      <a:lvl5pPr marL="1257300" indent="-168275" algn="l" rtl="0" eaLnBrk="0" fontAlgn="base" hangingPunct="0">
        <a:spcBef>
          <a:spcPct val="2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3.xml"/><Relationship Id="rId2" Type="http://schemas.openxmlformats.org/officeDocument/2006/relationships/slideLayout" Target="../slideLayouts/slideLayout145.xml"/><Relationship Id="rId1" Type="http://schemas.openxmlformats.org/officeDocument/2006/relationships/vmlDrawing" Target="../drawings/vmlDrawing1.vml"/><Relationship Id="rId6" Type="http://schemas.openxmlformats.org/officeDocument/2006/relationships/image" Target="../media/image73.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3.jpeg"/><Relationship Id="rId3" Type="http://schemas.openxmlformats.org/officeDocument/2006/relationships/image" Target="../media/image74.png"/><Relationship Id="rId7" Type="http://schemas.openxmlformats.org/officeDocument/2006/relationships/image" Target="../media/image78.jpeg"/><Relationship Id="rId12"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1.jpeg"/><Relationship Id="rId5" Type="http://schemas.openxmlformats.org/officeDocument/2006/relationships/image" Target="../media/image76.jpeg"/><Relationship Id="rId10" Type="http://schemas.openxmlformats.org/officeDocument/2006/relationships/image" Target="../media/image80.jpeg"/><Relationship Id="rId4" Type="http://schemas.openxmlformats.org/officeDocument/2006/relationships/image" Target="../media/image75.png"/><Relationship Id="rId9" Type="http://schemas.openxmlformats.org/officeDocument/2006/relationships/image" Target="../media/image79.png"/><Relationship Id="rId14" Type="http://schemas.openxmlformats.org/officeDocument/2006/relationships/image" Target="../media/image84.png"/></Relationships>
</file>

<file path=ppt/slides/_rels/slide1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76.jpeg"/><Relationship Id="rId3" Type="http://schemas.openxmlformats.org/officeDocument/2006/relationships/image" Target="../media/image85.png"/><Relationship Id="rId7" Type="http://schemas.openxmlformats.org/officeDocument/2006/relationships/image" Target="../media/image89.jpeg"/><Relationship Id="rId12"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77.png"/><Relationship Id="rId5" Type="http://schemas.openxmlformats.org/officeDocument/2006/relationships/image" Target="../media/image87.jpeg"/><Relationship Id="rId10" Type="http://schemas.openxmlformats.org/officeDocument/2006/relationships/image" Target="../media/image78.jpeg"/><Relationship Id="rId4" Type="http://schemas.openxmlformats.org/officeDocument/2006/relationships/image" Target="../media/image86.jpe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4.jpg"/><Relationship Id="rId3" Type="http://schemas.openxmlformats.org/officeDocument/2006/relationships/image" Target="../media/image10.emf"/><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hyperlink" Target="http://www.google.com/imgres?imgurl=http://www.24af.af.mil/shared/media/ggallery/thumbnails160/AFG-101123-008.jpg&amp;imgrefurl=http://www.24af.af.mil/art/mediagallery.asp&amp;usg=__iJGiayb3uj3bZy2lcNxw_DIWHLg=&amp;h=160&amp;w=160&amp;sz=9&amp;hl=en&amp;start=7&amp;zoom=1&amp;um=1&amp;itbs=1&amp;tbnid=PBGWUNouXDotVM:&amp;tbnh=98&amp;tbnw=98&amp;prev=/images?q=dod+symbol&amp;um=1&amp;hl=en&amp;safe=active&amp;sa=N&amp;tbs=isch:1" TargetMode="External"/><Relationship Id="rId1" Type="http://schemas.openxmlformats.org/officeDocument/2006/relationships/slideLayout" Target="../slideLayouts/slideLayout26.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5.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1.jpe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26.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23.jpe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hyperlink" Target="http://www.google.com/imgres?imgurl=http://www.24af.af.mil/shared/media/ggallery/thumbnails160/AFG-101123-008.jpg&amp;imgrefurl=http://www.24af.af.mil/art/mediagallery.asp&amp;usg=__iJGiayb3uj3bZy2lcNxw_DIWHLg=&amp;h=160&amp;w=160&amp;sz=9&amp;hl=en&amp;start=7&amp;zoom=1&amp;um=1&amp;itbs=1&amp;tbnid=PBGWUNouXDotVM:&amp;tbnh=98&amp;tbnw=98&amp;prev=/images?q=dod+symbol&amp;um=1&amp;hl=en&amp;safe=active&amp;sa=N&amp;tbs=isch:1" TargetMode="External"/><Relationship Id="rId9" Type="http://schemas.openxmlformats.org/officeDocument/2006/relationships/image" Target="../media/image45.jpeg"/><Relationship Id="rId14" Type="http://schemas.openxmlformats.org/officeDocument/2006/relationships/image" Target="../media/image50.tiff"/></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jpg"/><Relationship Id="rId3" Type="http://schemas.openxmlformats.org/officeDocument/2006/relationships/image" Target="../media/image62.jpeg"/><Relationship Id="rId7" Type="http://schemas.openxmlformats.org/officeDocument/2006/relationships/image" Target="../media/image6.jpeg"/><Relationship Id="rId12" Type="http://schemas.openxmlformats.org/officeDocument/2006/relationships/image" Target="../media/image69.png"/><Relationship Id="rId2" Type="http://schemas.openxmlformats.org/officeDocument/2006/relationships/image" Target="../media/image61.png"/><Relationship Id="rId1" Type="http://schemas.openxmlformats.org/officeDocument/2006/relationships/slideLayout" Target="../slideLayouts/slideLayout25.xml"/><Relationship Id="rId6" Type="http://schemas.openxmlformats.org/officeDocument/2006/relationships/image" Target="../media/image64.jpe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hyperlink" Target="/upload.wikimedia.org/wikipedia/commons/5/5e/US-WhiteHouse-Logo.svg" TargetMode="External"/><Relationship Id="rId9" Type="http://schemas.openxmlformats.org/officeDocument/2006/relationships/image" Target="../media/image66.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138" y="0"/>
            <a:ext cx="9123725" cy="6858000"/>
          </a:xfrm>
          <a:prstGeom prst="rect">
            <a:avLst/>
          </a:prstGeom>
        </p:spPr>
      </p:pic>
      <p:sp>
        <p:nvSpPr>
          <p:cNvPr id="5" name="TextBox 4"/>
          <p:cNvSpPr txBox="1"/>
          <p:nvPr/>
        </p:nvSpPr>
        <p:spPr>
          <a:xfrm>
            <a:off x="3124202" y="381001"/>
            <a:ext cx="6339253" cy="13747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ts val="5000"/>
              </a:lnSpc>
            </a:pPr>
            <a:r>
              <a:rPr lang="en-US" sz="4000" dirty="0">
                <a:ln>
                  <a:solidFill>
                    <a:schemeClr val="tx1"/>
                  </a:solidFill>
                </a:ln>
                <a:solidFill>
                  <a:srgbClr val="FFC000"/>
                </a:solidFill>
                <a:effectLst>
                  <a:outerShdw blurRad="38100" dist="38100" dir="2700000" algn="tl">
                    <a:srgbClr val="000000">
                      <a:alpha val="43137"/>
                    </a:srgbClr>
                  </a:outerShdw>
                </a:effectLst>
                <a:latin typeface="Arial Black" panose="020B0A04020102020204" pitchFamily="34" charset="0"/>
              </a:rPr>
              <a:t>Army Budget </a:t>
            </a:r>
            <a:br>
              <a:rPr lang="en-US" sz="4000" dirty="0">
                <a:ln>
                  <a:solidFill>
                    <a:schemeClr val="tx1"/>
                  </a:solidFill>
                </a:ln>
                <a:solidFill>
                  <a:srgbClr val="FFC000"/>
                </a:solidFill>
                <a:effectLst>
                  <a:outerShdw blurRad="38100" dist="38100" dir="2700000" algn="tl">
                    <a:srgbClr val="000000">
                      <a:alpha val="43137"/>
                    </a:srgbClr>
                  </a:outerShdw>
                </a:effectLst>
                <a:latin typeface="Arial Black" panose="020B0A04020102020204" pitchFamily="34" charset="0"/>
              </a:rPr>
            </a:br>
            <a:r>
              <a:rPr lang="en-US" sz="4000" dirty="0">
                <a:ln>
                  <a:solidFill>
                    <a:schemeClr val="tx1"/>
                  </a:solidFill>
                </a:ln>
                <a:solidFill>
                  <a:srgbClr val="FFC000"/>
                </a:solidFill>
                <a:effectLst>
                  <a:outerShdw blurRad="38100" dist="38100" dir="2700000" algn="tl">
                    <a:srgbClr val="000000">
                      <a:alpha val="43137"/>
                    </a:srgbClr>
                  </a:outerShdw>
                </a:effectLst>
                <a:latin typeface="Arial Black" panose="020B0A04020102020204" pitchFamily="34" charset="0"/>
              </a:rPr>
              <a:t>Overview</a:t>
            </a:r>
            <a:endParaRPr lang="en-US" sz="4000" dirty="0">
              <a:ln>
                <a:solidFill>
                  <a:schemeClr val="tx1"/>
                </a:solidFill>
              </a:ln>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3710940" y="5312965"/>
            <a:ext cx="4770120" cy="271869"/>
          </a:xfrm>
          <a:prstGeom prst="rect">
            <a:avLst/>
          </a:prstGeom>
          <a:noFill/>
        </p:spPr>
        <p:txBody>
          <a:bodyPr wrap="square" rtlCol="0">
            <a:spAutoFit/>
          </a:bodyPr>
          <a:lstStyle/>
          <a:p>
            <a:pPr algn="ctr">
              <a:lnSpc>
                <a:spcPts val="1350"/>
              </a:lnSpc>
            </a:pPr>
            <a:endParaRPr lang="en-US" sz="1050" b="1" dirty="0">
              <a:solidFill>
                <a:srgbClr val="FFFFFF"/>
              </a:solidFill>
              <a:effectLst>
                <a:outerShdw blurRad="63500" dist="38100" dir="2700000" algn="tl" rotWithShape="0">
                  <a:srgbClr val="000000">
                    <a:alpha val="43000"/>
                  </a:srgbClr>
                </a:outerShdw>
              </a:effectLst>
              <a:latin typeface="Arial"/>
              <a:cs typeface="Arial"/>
            </a:endParaRPr>
          </a:p>
        </p:txBody>
      </p:sp>
      <p:sp>
        <p:nvSpPr>
          <p:cNvPr id="7" name="Title 3"/>
          <p:cNvSpPr txBox="1">
            <a:spLocks/>
          </p:cNvSpPr>
          <p:nvPr/>
        </p:nvSpPr>
        <p:spPr>
          <a:xfrm>
            <a:off x="3124200" y="228601"/>
            <a:ext cx="6019800" cy="147002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a:solidFill>
                  <a:srgbClr val="FFC000"/>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defRPr/>
            </a:pPr>
            <a:endParaRPr lang="en-US" dirty="0"/>
          </a:p>
        </p:txBody>
      </p:sp>
      <p:sp>
        <p:nvSpPr>
          <p:cNvPr id="8" name="Title 3"/>
          <p:cNvSpPr txBox="1">
            <a:spLocks/>
          </p:cNvSpPr>
          <p:nvPr/>
        </p:nvSpPr>
        <p:spPr>
          <a:xfrm>
            <a:off x="3276600" y="381001"/>
            <a:ext cx="6019800" cy="147002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ts val="4600"/>
              </a:lnSpc>
              <a:spcBef>
                <a:spcPct val="0"/>
              </a:spcBef>
              <a:buNone/>
              <a:defRPr sz="3600" kern="1200">
                <a:solidFill>
                  <a:srgbClr val="FFC000"/>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defRPr/>
            </a:pPr>
            <a:endParaRPr lang="en-US" dirty="0"/>
          </a:p>
        </p:txBody>
      </p:sp>
      <p:sp>
        <p:nvSpPr>
          <p:cNvPr id="9" name="TextBox 8"/>
          <p:cNvSpPr txBox="1"/>
          <p:nvPr/>
        </p:nvSpPr>
        <p:spPr>
          <a:xfrm>
            <a:off x="3733800" y="5088834"/>
            <a:ext cx="4800600" cy="175432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800" dirty="0">
                <a:ln>
                  <a:solidFill>
                    <a:schemeClr val="tx1"/>
                  </a:solidFill>
                </a:ln>
                <a:solidFill>
                  <a:prstClr val="white"/>
                </a:solidFill>
                <a:latin typeface="Arial Black" panose="020B0A04020102020204" pitchFamily="34" charset="0"/>
              </a:rPr>
              <a:t>31 May 2017</a:t>
            </a:r>
            <a:endParaRPr lang="en-US" sz="2400" dirty="0">
              <a:ln>
                <a:solidFill>
                  <a:schemeClr val="tx1"/>
                </a:solidFill>
              </a:ln>
              <a:solidFill>
                <a:srgbClr val="FFC000"/>
              </a:solidFill>
              <a:latin typeface="Arial Black" panose="020B0A04020102020204" pitchFamily="34" charset="0"/>
            </a:endParaRPr>
          </a:p>
          <a:p>
            <a:pPr algn="ctr"/>
            <a:r>
              <a:rPr lang="en-US" sz="2400" dirty="0">
                <a:ln>
                  <a:solidFill>
                    <a:schemeClr val="tx1"/>
                  </a:solidFill>
                </a:ln>
                <a:solidFill>
                  <a:srgbClr val="FFC000"/>
                </a:solidFill>
                <a:latin typeface="Arial Black" panose="020B0A04020102020204" pitchFamily="34" charset="0"/>
              </a:rPr>
              <a:t>MG Thomas A. </a:t>
            </a:r>
            <a:r>
              <a:rPr lang="en-US" sz="2400" dirty="0" err="1">
                <a:ln>
                  <a:solidFill>
                    <a:schemeClr val="tx1"/>
                  </a:solidFill>
                </a:ln>
                <a:solidFill>
                  <a:srgbClr val="FFC000"/>
                </a:solidFill>
                <a:latin typeface="Arial Black" panose="020B0A04020102020204" pitchFamily="34" charset="0"/>
              </a:rPr>
              <a:t>Horlander</a:t>
            </a:r>
            <a:endParaRPr lang="en-US" sz="2400" dirty="0">
              <a:ln>
                <a:solidFill>
                  <a:schemeClr val="tx1"/>
                </a:solidFill>
              </a:ln>
              <a:solidFill>
                <a:srgbClr val="FFC000"/>
              </a:solidFill>
              <a:latin typeface="Arial Black" panose="020B0A04020102020204" pitchFamily="34" charset="0"/>
            </a:endParaRPr>
          </a:p>
          <a:p>
            <a:pPr algn="ctr">
              <a:spcAft>
                <a:spcPts val="1200"/>
              </a:spcAft>
            </a:pPr>
            <a:r>
              <a:rPr lang="en-US" b="1" dirty="0">
                <a:ln>
                  <a:solidFill>
                    <a:schemeClr val="tx1"/>
                  </a:solidFill>
                </a:ln>
                <a:solidFill>
                  <a:prstClr val="white"/>
                </a:solidFill>
                <a:latin typeface="Arial" panose="020B0604020202020204" pitchFamily="34" charset="0"/>
                <a:cs typeface="Arial" panose="020B0604020202020204" pitchFamily="34" charset="0"/>
              </a:rPr>
              <a:t>Director, Army Budget</a:t>
            </a:r>
          </a:p>
          <a:p>
            <a:pPr algn="ctr"/>
            <a:endParaRPr lang="en-US" b="1" dirty="0">
              <a:solidFill>
                <a:prstClr val="white"/>
              </a:solidFill>
              <a:latin typeface="Arial" panose="020B0604020202020204" pitchFamily="34" charset="0"/>
              <a:cs typeface="Arial" panose="020B0604020202020204" pitchFamily="34" charset="0"/>
            </a:endParaRPr>
          </a:p>
        </p:txBody>
      </p:sp>
      <p:pic>
        <p:nvPicPr>
          <p:cNvPr id="10" name="Picture 4" descr="https://upload.wikimedia.org/wikipedia/commons/thumb/8/8a/US_Army_logo.svg/2000px-US_Army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403" y="413545"/>
            <a:ext cx="978242" cy="13096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82919" y="3058058"/>
            <a:ext cx="6902362" cy="201593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ts val="5000"/>
              </a:lnSpc>
            </a:pPr>
            <a:r>
              <a:rPr lang="en-US" sz="4000" dirty="0">
                <a:ln>
                  <a:solidFill>
                    <a:schemeClr val="tx1"/>
                  </a:solidFill>
                </a:ln>
                <a:solidFill>
                  <a:srgbClr val="FFC000"/>
                </a:solidFill>
                <a:effectLst>
                  <a:outerShdw blurRad="38100" dist="38100" dir="2700000" algn="tl">
                    <a:srgbClr val="000000">
                      <a:alpha val="43137"/>
                    </a:srgbClr>
                  </a:outerShdw>
                </a:effectLst>
                <a:latin typeface="Arial Black" panose="020B0A04020102020204" pitchFamily="34" charset="0"/>
              </a:rPr>
              <a:t>Professional Development Institute (PDI)</a:t>
            </a:r>
            <a:endParaRPr lang="en-US" sz="4000" dirty="0">
              <a:ln>
                <a:solidFill>
                  <a:schemeClr val="tx1"/>
                </a:solidFill>
              </a:ln>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13" name="TextBox 12"/>
          <p:cNvSpPr txBox="1"/>
          <p:nvPr/>
        </p:nvSpPr>
        <p:spPr>
          <a:xfrm>
            <a:off x="8778240" y="6594848"/>
            <a:ext cx="1459054" cy="246221"/>
          </a:xfrm>
          <a:prstGeom prst="rect">
            <a:avLst/>
          </a:prstGeom>
          <a:noFill/>
        </p:spPr>
        <p:txBody>
          <a:bodyPr wrap="none" rtlCol="0">
            <a:spAutoFit/>
          </a:bodyPr>
          <a:lstStyle/>
          <a:p>
            <a:r>
              <a:rPr lang="en-US" sz="1000" b="1" dirty="0">
                <a:solidFill>
                  <a:srgbClr val="FF0000"/>
                </a:solidFill>
              </a:rPr>
              <a:t>As of 18 May 2017.v2</a:t>
            </a:r>
          </a:p>
        </p:txBody>
      </p:sp>
    </p:spTree>
    <p:extLst>
      <p:ext uri="{BB962C8B-B14F-4D97-AF65-F5344CB8AC3E}">
        <p14:creationId xmlns:p14="http://schemas.microsoft.com/office/powerpoint/2010/main" val="231739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rotWithShape="1">
          <a:blip r:embed="rId2"/>
          <a:srcRect l="490" t="878" r="393" b="716"/>
          <a:stretch/>
        </p:blipFill>
        <p:spPr>
          <a:xfrm>
            <a:off x="1568825" y="986118"/>
            <a:ext cx="9063317" cy="5235388"/>
          </a:xfrm>
          <a:prstGeom prst="rect">
            <a:avLst/>
          </a:prstGeom>
        </p:spPr>
      </p:pic>
      <p:sp>
        <p:nvSpPr>
          <p:cNvPr id="4" name="Title 3"/>
          <p:cNvSpPr>
            <a:spLocks noGrp="1"/>
          </p:cNvSpPr>
          <p:nvPr>
            <p:ph type="title"/>
          </p:nvPr>
        </p:nvSpPr>
        <p:spPr>
          <a:xfrm>
            <a:off x="2200657" y="25400"/>
            <a:ext cx="7552944" cy="833582"/>
          </a:xfrm>
        </p:spPr>
        <p:txBody>
          <a:bodyPr/>
          <a:lstStyle/>
          <a:p>
            <a:r>
              <a:rPr lang="en-US" sz="3200" b="1" dirty="0">
                <a:effectLst>
                  <a:outerShdw blurRad="38100" dist="38100" dir="2700000" algn="tl">
                    <a:srgbClr val="000000">
                      <a:alpha val="43137"/>
                    </a:srgbClr>
                  </a:outerShdw>
                </a:effectLst>
              </a:rPr>
              <a:t>Army Budget Trends</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1600" b="1" dirty="0"/>
              <a:t>FY2001 – FY  2018 ($B) Current Dollars</a:t>
            </a:r>
            <a:endParaRPr lang="en-US" b="1" dirty="0"/>
          </a:p>
        </p:txBody>
      </p:sp>
      <p:sp>
        <p:nvSpPr>
          <p:cNvPr id="6" name="Rectangle 5"/>
          <p:cNvSpPr/>
          <p:nvPr/>
        </p:nvSpPr>
        <p:spPr>
          <a:xfrm>
            <a:off x="1791596" y="6486106"/>
            <a:ext cx="8544456" cy="344426"/>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n-US" sz="2000" kern="0" dirty="0">
                <a:solidFill>
                  <a:prstClr val="black"/>
                </a:solidFill>
                <a:latin typeface="Franklin Gothic Demi Cond" pitchFamily="34" charset="0"/>
              </a:rPr>
              <a:t>Magnitude and Velocity of growth and reductions contribute to fiscal instability</a:t>
            </a:r>
            <a:endParaRPr lang="en-US" sz="2000" kern="0" dirty="0">
              <a:solidFill>
                <a:prstClr val="black"/>
              </a:solidFill>
            </a:endParaRPr>
          </a:p>
        </p:txBody>
      </p:sp>
      <p:sp>
        <p:nvSpPr>
          <p:cNvPr id="19" name="Rectangle 18"/>
          <p:cNvSpPr/>
          <p:nvPr/>
        </p:nvSpPr>
        <p:spPr bwMode="auto">
          <a:xfrm>
            <a:off x="8841681" y="2684384"/>
            <a:ext cx="660928" cy="488879"/>
          </a:xfrm>
          <a:prstGeom prst="rect">
            <a:avLst/>
          </a:prstGeom>
          <a:noFill/>
          <a:ln w="9525">
            <a:solidFill>
              <a:srgbClr val="FF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prstClr val="black"/>
                </a:solidFill>
              </a:rPr>
              <a:t>“Funding </a:t>
            </a:r>
          </a:p>
          <a:p>
            <a:pPr algn="ctr"/>
            <a:r>
              <a:rPr lang="en-US" sz="1050" b="1" dirty="0">
                <a:solidFill>
                  <a:prstClr val="black"/>
                </a:solidFill>
              </a:rPr>
              <a:t>Divot”</a:t>
            </a:r>
          </a:p>
        </p:txBody>
      </p:sp>
      <p:sp>
        <p:nvSpPr>
          <p:cNvPr id="20" name="TextBox 19"/>
          <p:cNvSpPr txBox="1"/>
          <p:nvPr/>
        </p:nvSpPr>
        <p:spPr>
          <a:xfrm>
            <a:off x="8115752" y="3765173"/>
            <a:ext cx="413886" cy="106741"/>
          </a:xfrm>
          <a:prstGeom prst="rect">
            <a:avLst/>
          </a:prstGeom>
          <a:solidFill>
            <a:schemeClr val="accent4">
              <a:lumMod val="40000"/>
              <a:lumOff val="60000"/>
            </a:schemeClr>
          </a:solidFill>
          <a:scene3d>
            <a:camera prst="orthographicFront"/>
            <a:lightRig rig="threePt" dir="t"/>
          </a:scene3d>
          <a:sp3d>
            <a:bevelT w="38100" h="38100"/>
            <a:bevelB w="0" h="0"/>
          </a:sp3d>
        </p:spPr>
        <p:txBody>
          <a:bodyPr wrap="none" rtlCol="0" anchor="ctr" anchorCtr="0">
            <a:noAutofit/>
          </a:bodyPr>
          <a:lstStyle/>
          <a:p>
            <a:pPr algn="ctr"/>
            <a:r>
              <a:rPr lang="en-US" sz="700" b="1" dirty="0">
                <a:solidFill>
                  <a:prstClr val="black"/>
                </a:solidFill>
              </a:rPr>
              <a:t>$3.1</a:t>
            </a:r>
          </a:p>
        </p:txBody>
      </p:sp>
      <p:sp>
        <p:nvSpPr>
          <p:cNvPr id="21" name="TextBox 20"/>
          <p:cNvSpPr txBox="1"/>
          <p:nvPr/>
        </p:nvSpPr>
        <p:spPr>
          <a:xfrm>
            <a:off x="8609982" y="3855448"/>
            <a:ext cx="405432" cy="64091"/>
          </a:xfrm>
          <a:prstGeom prst="rect">
            <a:avLst/>
          </a:prstGeom>
          <a:solidFill>
            <a:schemeClr val="accent4">
              <a:lumMod val="40000"/>
              <a:lumOff val="60000"/>
            </a:schemeClr>
          </a:solidFill>
          <a:scene3d>
            <a:camera prst="orthographicFront"/>
            <a:lightRig rig="threePt" dir="t"/>
          </a:scene3d>
          <a:sp3d>
            <a:bevelT w="31750" h="38100"/>
          </a:sp3d>
        </p:spPr>
        <p:txBody>
          <a:bodyPr wrap="none" rtlCol="0" anchor="ctr" anchorCtr="0">
            <a:noAutofit/>
          </a:bodyPr>
          <a:lstStyle/>
          <a:p>
            <a:pPr algn="ctr"/>
            <a:r>
              <a:rPr lang="en-US" sz="700" b="1" dirty="0">
                <a:solidFill>
                  <a:prstClr val="black"/>
                </a:solidFill>
              </a:rPr>
              <a:t>$.85</a:t>
            </a:r>
          </a:p>
        </p:txBody>
      </p:sp>
      <p:sp>
        <p:nvSpPr>
          <p:cNvPr id="22" name="TextBox 21"/>
          <p:cNvSpPr txBox="1"/>
          <p:nvPr/>
        </p:nvSpPr>
        <p:spPr>
          <a:xfrm>
            <a:off x="9110070" y="3754220"/>
            <a:ext cx="400644" cy="84355"/>
          </a:xfrm>
          <a:prstGeom prst="rect">
            <a:avLst/>
          </a:prstGeom>
          <a:solidFill>
            <a:schemeClr val="accent4">
              <a:lumMod val="40000"/>
              <a:lumOff val="60000"/>
            </a:schemeClr>
          </a:solidFill>
          <a:scene3d>
            <a:camera prst="orthographicFront"/>
            <a:lightRig rig="threePt" dir="t"/>
          </a:scene3d>
          <a:sp3d>
            <a:bevelT w="31750" h="38100"/>
          </a:sp3d>
        </p:spPr>
        <p:txBody>
          <a:bodyPr wrap="none" rtlCol="0" anchor="ctr" anchorCtr="0">
            <a:noAutofit/>
          </a:bodyPr>
          <a:lstStyle/>
          <a:p>
            <a:pPr algn="ctr"/>
            <a:r>
              <a:rPr lang="en-US" sz="700" b="1" dirty="0">
                <a:solidFill>
                  <a:prstClr val="black"/>
                </a:solidFill>
              </a:rPr>
              <a:t>$2.7</a:t>
            </a:r>
          </a:p>
        </p:txBody>
      </p:sp>
      <p:sp>
        <p:nvSpPr>
          <p:cNvPr id="23" name="TextBox 22"/>
          <p:cNvSpPr txBox="1"/>
          <p:nvPr/>
        </p:nvSpPr>
        <p:spPr>
          <a:xfrm>
            <a:off x="9600898" y="3657601"/>
            <a:ext cx="395591" cy="142875"/>
          </a:xfrm>
          <a:prstGeom prst="rect">
            <a:avLst/>
          </a:prstGeom>
          <a:solidFill>
            <a:schemeClr val="accent4">
              <a:lumMod val="40000"/>
              <a:lumOff val="60000"/>
            </a:schemeClr>
          </a:solidFill>
          <a:scene3d>
            <a:camera prst="orthographicFront"/>
            <a:lightRig rig="threePt" dir="t"/>
          </a:scene3d>
          <a:sp3d>
            <a:bevelT w="31750" h="44450"/>
            <a:contourClr>
              <a:schemeClr val="accent1">
                <a:lumMod val="40000"/>
                <a:lumOff val="60000"/>
              </a:schemeClr>
            </a:contourClr>
          </a:sp3d>
        </p:spPr>
        <p:txBody>
          <a:bodyPr wrap="none" lIns="68568" tIns="34284" rIns="68568" bIns="34284" rtlCol="0" anchor="ctr" anchorCtr="0">
            <a:noAutofit/>
          </a:bodyPr>
          <a:lstStyle/>
          <a:p>
            <a:pPr algn="ctr"/>
            <a:r>
              <a:rPr lang="en-US" sz="700" b="1" dirty="0">
                <a:solidFill>
                  <a:prstClr val="black"/>
                </a:solidFill>
              </a:rPr>
              <a:t>$6.2</a:t>
            </a:r>
            <a:endParaRPr lang="en-US" sz="700" b="1" dirty="0">
              <a:solidFill>
                <a:prstClr val="black"/>
              </a:solidFill>
            </a:endParaRPr>
          </a:p>
        </p:txBody>
      </p:sp>
      <p:sp>
        <p:nvSpPr>
          <p:cNvPr id="24" name="Straight Arrow Connector 23"/>
          <p:cNvSpPr/>
          <p:nvPr/>
        </p:nvSpPr>
        <p:spPr>
          <a:xfrm rot="-120000" flipH="1">
            <a:off x="8918635" y="3183814"/>
            <a:ext cx="231382" cy="6119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non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prstClr val="black"/>
              </a:solidFill>
            </a:endParaRPr>
          </a:p>
        </p:txBody>
      </p:sp>
      <p:sp>
        <p:nvSpPr>
          <p:cNvPr id="25" name="TextBox 24"/>
          <p:cNvSpPr txBox="1"/>
          <p:nvPr/>
        </p:nvSpPr>
        <p:spPr>
          <a:xfrm>
            <a:off x="7993135" y="4990765"/>
            <a:ext cx="650631" cy="276999"/>
          </a:xfrm>
          <a:prstGeom prst="rect">
            <a:avLst/>
          </a:prstGeom>
          <a:noFill/>
        </p:spPr>
        <p:txBody>
          <a:bodyPr wrap="square" rtlCol="0">
            <a:spAutoFit/>
          </a:bodyPr>
          <a:lstStyle/>
          <a:p>
            <a:pPr algn="ctr"/>
            <a:r>
              <a:rPr lang="en-US" sz="600" b="1" dirty="0">
                <a:solidFill>
                  <a:schemeClr val="bg1"/>
                </a:solidFill>
              </a:rPr>
              <a:t>($123 Base)</a:t>
            </a:r>
          </a:p>
          <a:p>
            <a:pPr algn="ctr"/>
            <a:r>
              <a:rPr lang="en-US" sz="600" b="1" dirty="0">
                <a:solidFill>
                  <a:schemeClr val="bg1"/>
                </a:solidFill>
              </a:rPr>
              <a:t>($3.1 OCO)</a:t>
            </a:r>
            <a:endParaRPr lang="en-US" sz="600" b="1" dirty="0">
              <a:solidFill>
                <a:schemeClr val="bg1"/>
              </a:solidFill>
            </a:endParaRPr>
          </a:p>
        </p:txBody>
      </p:sp>
      <p:sp>
        <p:nvSpPr>
          <p:cNvPr id="26" name="TextBox 25"/>
          <p:cNvSpPr txBox="1"/>
          <p:nvPr/>
        </p:nvSpPr>
        <p:spPr>
          <a:xfrm>
            <a:off x="8488638" y="5007094"/>
            <a:ext cx="650631" cy="276999"/>
          </a:xfrm>
          <a:prstGeom prst="rect">
            <a:avLst/>
          </a:prstGeom>
          <a:noFill/>
        </p:spPr>
        <p:txBody>
          <a:bodyPr wrap="square" rtlCol="0">
            <a:spAutoFit/>
          </a:bodyPr>
          <a:lstStyle/>
          <a:p>
            <a:pPr algn="ctr"/>
            <a:r>
              <a:rPr lang="en-US" sz="600" b="1" dirty="0">
                <a:solidFill>
                  <a:schemeClr val="bg1"/>
                </a:solidFill>
              </a:rPr>
              <a:t>($122 Base)</a:t>
            </a:r>
          </a:p>
          <a:p>
            <a:pPr algn="ctr"/>
            <a:r>
              <a:rPr lang="en-US" sz="600" b="1" dirty="0">
                <a:solidFill>
                  <a:schemeClr val="bg1"/>
                </a:solidFill>
              </a:rPr>
              <a:t>($.85 OCO)</a:t>
            </a:r>
            <a:endParaRPr lang="en-US" sz="600" b="1" dirty="0">
              <a:solidFill>
                <a:schemeClr val="bg1"/>
              </a:solidFill>
            </a:endParaRPr>
          </a:p>
        </p:txBody>
      </p:sp>
      <p:sp>
        <p:nvSpPr>
          <p:cNvPr id="27" name="TextBox 26"/>
          <p:cNvSpPr txBox="1"/>
          <p:nvPr/>
        </p:nvSpPr>
        <p:spPr>
          <a:xfrm>
            <a:off x="9001249" y="5021854"/>
            <a:ext cx="650631" cy="276999"/>
          </a:xfrm>
          <a:prstGeom prst="rect">
            <a:avLst/>
          </a:prstGeom>
          <a:noFill/>
        </p:spPr>
        <p:txBody>
          <a:bodyPr wrap="square" rtlCol="0">
            <a:spAutoFit/>
          </a:bodyPr>
          <a:lstStyle/>
          <a:p>
            <a:pPr algn="ctr"/>
            <a:r>
              <a:rPr lang="en-US" sz="600" b="1" dirty="0">
                <a:solidFill>
                  <a:schemeClr val="bg1"/>
                </a:solidFill>
              </a:rPr>
              <a:t>($125 Base)</a:t>
            </a:r>
          </a:p>
          <a:p>
            <a:pPr algn="ctr"/>
            <a:r>
              <a:rPr lang="en-US" sz="600" b="1" dirty="0">
                <a:solidFill>
                  <a:schemeClr val="bg1"/>
                </a:solidFill>
              </a:rPr>
              <a:t>($2.7 OCO)</a:t>
            </a:r>
            <a:endParaRPr lang="en-US" sz="600" b="1" dirty="0">
              <a:solidFill>
                <a:schemeClr val="bg1"/>
              </a:solidFill>
            </a:endParaRPr>
          </a:p>
        </p:txBody>
      </p:sp>
      <p:sp>
        <p:nvSpPr>
          <p:cNvPr id="28" name="TextBox 27"/>
          <p:cNvSpPr txBox="1"/>
          <p:nvPr/>
        </p:nvSpPr>
        <p:spPr>
          <a:xfrm>
            <a:off x="9473377" y="5020870"/>
            <a:ext cx="650631" cy="276999"/>
          </a:xfrm>
          <a:prstGeom prst="rect">
            <a:avLst/>
          </a:prstGeom>
          <a:noFill/>
        </p:spPr>
        <p:txBody>
          <a:bodyPr wrap="square" rtlCol="0">
            <a:spAutoFit/>
          </a:bodyPr>
          <a:lstStyle/>
          <a:p>
            <a:pPr algn="ctr"/>
            <a:r>
              <a:rPr lang="en-US" sz="600" b="1" dirty="0">
                <a:solidFill>
                  <a:schemeClr val="bg1"/>
                </a:solidFill>
              </a:rPr>
              <a:t>($124 Base)</a:t>
            </a:r>
          </a:p>
          <a:p>
            <a:pPr algn="ctr"/>
            <a:r>
              <a:rPr lang="en-US" sz="600" b="1" dirty="0">
                <a:solidFill>
                  <a:schemeClr val="bg1"/>
                </a:solidFill>
              </a:rPr>
              <a:t>($6.2 OCO)</a:t>
            </a:r>
            <a:endParaRPr lang="en-US" sz="600" b="1" dirty="0">
              <a:solidFill>
                <a:schemeClr val="bg1"/>
              </a:solidFill>
            </a:endParaRPr>
          </a:p>
        </p:txBody>
      </p:sp>
      <p:cxnSp>
        <p:nvCxnSpPr>
          <p:cNvPr id="29" name="Straight Connector 28"/>
          <p:cNvCxnSpPr/>
          <p:nvPr/>
        </p:nvCxnSpPr>
        <p:spPr>
          <a:xfrm>
            <a:off x="8316714" y="3755594"/>
            <a:ext cx="491277" cy="76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807990" y="3726858"/>
            <a:ext cx="518574" cy="10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1714500" y="5620252"/>
            <a:ext cx="7775944" cy="155732"/>
          </a:xfrm>
          <a:prstGeom prst="rect">
            <a:avLst/>
          </a:prstGeom>
          <a:solidFill>
            <a:srgbClr val="006600"/>
          </a:solidFill>
          <a:ln w="9525" cmpd="sng">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prstClr val="white"/>
                </a:solidFill>
              </a:rPr>
              <a:t>                              EXECUTION</a:t>
            </a:r>
            <a:endParaRPr lang="en-US" b="1" dirty="0">
              <a:solidFill>
                <a:prstClr val="white"/>
              </a:solidFill>
            </a:endParaRPr>
          </a:p>
        </p:txBody>
      </p:sp>
      <p:sp>
        <p:nvSpPr>
          <p:cNvPr id="32" name="TextBox 31"/>
          <p:cNvSpPr txBox="1"/>
          <p:nvPr/>
        </p:nvSpPr>
        <p:spPr>
          <a:xfrm>
            <a:off x="2713739" y="6252219"/>
            <a:ext cx="2539478" cy="246221"/>
          </a:xfrm>
          <a:prstGeom prst="rect">
            <a:avLst/>
          </a:prstGeom>
          <a:noFill/>
        </p:spPr>
        <p:txBody>
          <a:bodyPr wrap="none" rtlCol="0">
            <a:spAutoFit/>
          </a:bodyPr>
          <a:lstStyle/>
          <a:p>
            <a:r>
              <a:rPr lang="en-US" sz="1000" b="1" dirty="0">
                <a:solidFill>
                  <a:schemeClr val="tx1">
                    <a:lumMod val="75000"/>
                    <a:lumOff val="25000"/>
                  </a:schemeClr>
                </a:solidFill>
              </a:rPr>
              <a:t>Numbers may not add due to rounding</a:t>
            </a:r>
          </a:p>
        </p:txBody>
      </p:sp>
      <p:sp>
        <p:nvSpPr>
          <p:cNvPr id="33" name="TextBox 28"/>
          <p:cNvSpPr txBox="1"/>
          <p:nvPr/>
        </p:nvSpPr>
        <p:spPr>
          <a:xfrm>
            <a:off x="2261821" y="1860318"/>
            <a:ext cx="1383956" cy="738664"/>
          </a:xfrm>
          <a:prstGeom prst="rect">
            <a:avLst/>
          </a:prstGeom>
          <a:noFill/>
          <a:ln w="28575">
            <a:solidFill>
              <a:schemeClr val="tx1"/>
            </a:solidFill>
            <a:prstDash val="solid"/>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50" b="1" dirty="0">
                <a:solidFill>
                  <a:prstClr val="black"/>
                </a:solidFill>
              </a:rPr>
              <a:t>Introduction of New Authorities </a:t>
            </a:r>
            <a:endParaRPr lang="en-US" sz="1050" b="1" dirty="0">
              <a:solidFill>
                <a:prstClr val="black"/>
              </a:solidFill>
            </a:endParaRPr>
          </a:p>
          <a:p>
            <a:pPr algn="ctr"/>
            <a:r>
              <a:rPr lang="en-US" sz="1050" b="1" dirty="0">
                <a:solidFill>
                  <a:prstClr val="black"/>
                </a:solidFill>
              </a:rPr>
              <a:t>(</a:t>
            </a:r>
            <a:r>
              <a:rPr lang="en-US" sz="1050" b="1" dirty="0">
                <a:solidFill>
                  <a:prstClr val="black"/>
                </a:solidFill>
              </a:rPr>
              <a:t>CERP, IRRF, ASFF, ISFF, AIF)</a:t>
            </a:r>
          </a:p>
        </p:txBody>
      </p:sp>
      <p:sp>
        <p:nvSpPr>
          <p:cNvPr id="34" name="Right Brace 33"/>
          <p:cNvSpPr/>
          <p:nvPr/>
        </p:nvSpPr>
        <p:spPr>
          <a:xfrm rot="16200000">
            <a:off x="2885653" y="2030472"/>
            <a:ext cx="221942" cy="1518082"/>
          </a:xfrm>
          <a:prstGeom prst="righ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dirty="0">
              <a:solidFill>
                <a:prstClr val="black"/>
              </a:solidFill>
            </a:endParaRPr>
          </a:p>
        </p:txBody>
      </p:sp>
      <p:sp>
        <p:nvSpPr>
          <p:cNvPr id="35" name="TextBox 31"/>
          <p:cNvSpPr txBox="1"/>
          <p:nvPr/>
        </p:nvSpPr>
        <p:spPr>
          <a:xfrm>
            <a:off x="4674966" y="1106654"/>
            <a:ext cx="1087404" cy="430887"/>
          </a:xfrm>
          <a:prstGeom prst="rect">
            <a:avLst/>
          </a:prstGeom>
          <a:noFill/>
          <a:ln w="28575">
            <a:solidFill>
              <a:srgbClr val="FFC000">
                <a:lumMod val="75000"/>
              </a:srgbClr>
            </a:solidFill>
            <a:prstDash val="solid"/>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100" b="1" kern="0" dirty="0">
                <a:solidFill>
                  <a:prstClr val="black"/>
                </a:solidFill>
              </a:rPr>
              <a:t>Change to annual POM</a:t>
            </a:r>
          </a:p>
        </p:txBody>
      </p:sp>
      <p:sp>
        <p:nvSpPr>
          <p:cNvPr id="36" name="TextBox 32"/>
          <p:cNvSpPr txBox="1"/>
          <p:nvPr/>
        </p:nvSpPr>
        <p:spPr>
          <a:xfrm>
            <a:off x="6103701" y="1053739"/>
            <a:ext cx="2615501" cy="430887"/>
          </a:xfrm>
          <a:prstGeom prst="rect">
            <a:avLst/>
          </a:prstGeom>
          <a:solidFill>
            <a:schemeClr val="bg1"/>
          </a:solidFill>
          <a:ln w="28575">
            <a:solidFill>
              <a:srgbClr val="339933"/>
            </a:solidFill>
            <a:prstDash val="solid"/>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100" b="1" dirty="0">
                <a:solidFill>
                  <a:prstClr val="black"/>
                </a:solidFill>
              </a:rPr>
              <a:t>Contingency Funding transitions from supplementals to OCO funding </a:t>
            </a:r>
          </a:p>
        </p:txBody>
      </p:sp>
      <p:sp>
        <p:nvSpPr>
          <p:cNvPr id="37" name="TextBox 37"/>
          <p:cNvSpPr txBox="1"/>
          <p:nvPr/>
        </p:nvSpPr>
        <p:spPr>
          <a:xfrm>
            <a:off x="7051932" y="1601454"/>
            <a:ext cx="805554" cy="577081"/>
          </a:xfrm>
          <a:prstGeom prst="rect">
            <a:avLst/>
          </a:prstGeom>
          <a:noFill/>
          <a:ln w="28575">
            <a:solidFill>
              <a:srgbClr val="FFC000">
                <a:lumMod val="75000"/>
              </a:srgbClr>
            </a:solidFill>
            <a:prstDash val="solid"/>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050" b="1" kern="0" dirty="0">
                <a:solidFill>
                  <a:prstClr val="black"/>
                </a:solidFill>
              </a:rPr>
              <a:t>Start two POMs per year</a:t>
            </a:r>
          </a:p>
        </p:txBody>
      </p:sp>
      <p:sp>
        <p:nvSpPr>
          <p:cNvPr id="38" name="TextBox 40"/>
          <p:cNvSpPr txBox="1"/>
          <p:nvPr/>
        </p:nvSpPr>
        <p:spPr>
          <a:xfrm>
            <a:off x="7865334" y="2195482"/>
            <a:ext cx="1362135" cy="430887"/>
          </a:xfrm>
          <a:prstGeom prst="rect">
            <a:avLst/>
          </a:prstGeom>
          <a:noFill/>
          <a:ln w="28575">
            <a:solidFill>
              <a:schemeClr val="tx1"/>
            </a:solidFill>
            <a:prstDash val="solid"/>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100" b="1" dirty="0">
                <a:solidFill>
                  <a:prstClr val="black"/>
                </a:solidFill>
              </a:rPr>
              <a:t>New Authorities (ERI, ITEF, </a:t>
            </a:r>
            <a:r>
              <a:rPr lang="en-US" sz="1100" b="1" dirty="0">
                <a:solidFill>
                  <a:prstClr val="black"/>
                </a:solidFill>
              </a:rPr>
              <a:t>STEF)</a:t>
            </a:r>
            <a:endParaRPr lang="en-US" sz="1100" b="1" dirty="0">
              <a:solidFill>
                <a:prstClr val="black"/>
              </a:solidFill>
            </a:endParaRPr>
          </a:p>
        </p:txBody>
      </p:sp>
      <p:cxnSp>
        <p:nvCxnSpPr>
          <p:cNvPr id="39" name="Straight Arrow Connector 38"/>
          <p:cNvCxnSpPr/>
          <p:nvPr/>
        </p:nvCxnSpPr>
        <p:spPr>
          <a:xfrm>
            <a:off x="8515723" y="2725604"/>
            <a:ext cx="203479" cy="497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573736" y="1484626"/>
            <a:ext cx="14109" cy="4496635"/>
          </a:xfrm>
          <a:prstGeom prst="line">
            <a:avLst/>
          </a:prstGeom>
          <a:ln w="28575">
            <a:solidFill>
              <a:srgbClr val="339933"/>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069789" y="2178534"/>
            <a:ext cx="17958" cy="3812742"/>
          </a:xfrm>
          <a:prstGeom prst="line">
            <a:avLst/>
          </a:prstGeom>
          <a:noFill/>
          <a:ln w="28575" cap="flat" cmpd="sng" algn="ctr">
            <a:solidFill>
              <a:srgbClr val="FFC000">
                <a:lumMod val="75000"/>
              </a:srgbClr>
            </a:solidFill>
            <a:prstDash val="dash"/>
            <a:miter lim="800000"/>
          </a:ln>
          <a:effectLst/>
        </p:spPr>
      </p:cxnSp>
      <p:sp>
        <p:nvSpPr>
          <p:cNvPr id="42" name="Slide Number Placeholder 9"/>
          <p:cNvSpPr txBox="1">
            <a:spLocks/>
          </p:cNvSpPr>
          <p:nvPr/>
        </p:nvSpPr>
        <p:spPr>
          <a:xfrm>
            <a:off x="10315576" y="6434048"/>
            <a:ext cx="352425" cy="239486"/>
          </a:xfrm>
          <a:prstGeom prst="rect">
            <a:avLst/>
          </a:prstGeom>
        </p:spPr>
        <p:txBody>
          <a:bodyPr/>
          <a:lstStyle/>
          <a:p>
            <a:pPr algn="ctr">
              <a:defRPr/>
            </a:pPr>
            <a:r>
              <a:rPr lang="en-US" sz="1100" dirty="0">
                <a:solidFill>
                  <a:prstClr val="black"/>
                </a:solidFill>
              </a:rPr>
              <a:t>10</a:t>
            </a:r>
            <a:endParaRPr lang="en-US" sz="1100" dirty="0">
              <a:solidFill>
                <a:prstClr val="black"/>
              </a:solidFill>
            </a:endParaRPr>
          </a:p>
        </p:txBody>
      </p:sp>
      <p:sp>
        <p:nvSpPr>
          <p:cNvPr id="66" name="TextBox 13"/>
          <p:cNvSpPr txBox="1"/>
          <p:nvPr/>
        </p:nvSpPr>
        <p:spPr>
          <a:xfrm>
            <a:off x="10037756" y="5620252"/>
            <a:ext cx="547312" cy="155732"/>
          </a:xfrm>
          <a:prstGeom prst="rect">
            <a:avLst/>
          </a:prstGeom>
          <a:solidFill>
            <a:schemeClr val="accent4"/>
          </a:solidFill>
          <a:ln w="9525" cmpd="sng">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00" b="1" dirty="0">
                <a:solidFill>
                  <a:prstClr val="white"/>
                </a:solidFill>
              </a:rPr>
              <a:t>Request</a:t>
            </a:r>
            <a:endParaRPr lang="en-US" sz="700" b="1" dirty="0">
              <a:solidFill>
                <a:prstClr val="white"/>
              </a:solidFill>
            </a:endParaRPr>
          </a:p>
        </p:txBody>
      </p:sp>
      <p:sp>
        <p:nvSpPr>
          <p:cNvPr id="68" name="TextBox 13"/>
          <p:cNvSpPr txBox="1"/>
          <p:nvPr/>
        </p:nvSpPr>
        <p:spPr>
          <a:xfrm>
            <a:off x="9490444" y="5620252"/>
            <a:ext cx="547312" cy="155732"/>
          </a:xfrm>
          <a:prstGeom prst="rect">
            <a:avLst/>
          </a:prstGeom>
          <a:solidFill>
            <a:schemeClr val="accent6">
              <a:lumMod val="75000"/>
            </a:schemeClr>
          </a:solidFill>
          <a:ln w="9525" cmpd="sng">
            <a:noFill/>
          </a:ln>
          <a:scene3d>
            <a:camera prst="orthographicFront"/>
            <a:lightRig rig="threePt" dir="t"/>
          </a:scene3d>
          <a:sp3d>
            <a:bevelT/>
          </a:sp3d>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00" b="1" dirty="0">
                <a:solidFill>
                  <a:prstClr val="white"/>
                </a:solidFill>
              </a:rPr>
              <a:t>Enacted</a:t>
            </a:r>
            <a:endParaRPr lang="en-US" sz="700" b="1" dirty="0">
              <a:solidFill>
                <a:prstClr val="white"/>
              </a:solidFill>
            </a:endParaRPr>
          </a:p>
        </p:txBody>
      </p:sp>
      <p:sp>
        <p:nvSpPr>
          <p:cNvPr id="45" name="TextBox 40"/>
          <p:cNvSpPr txBox="1"/>
          <p:nvPr/>
        </p:nvSpPr>
        <p:spPr>
          <a:xfrm>
            <a:off x="9379981" y="2220089"/>
            <a:ext cx="1151066" cy="430887"/>
          </a:xfrm>
          <a:prstGeom prst="rect">
            <a:avLst/>
          </a:prstGeom>
          <a:noFill/>
          <a:ln w="28575">
            <a:solidFill>
              <a:schemeClr val="tx1"/>
            </a:solidFill>
            <a:prstDash val="solid"/>
          </a:ln>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100" b="1" dirty="0">
                <a:solidFill>
                  <a:prstClr val="black"/>
                </a:solidFill>
              </a:rPr>
              <a:t>New </a:t>
            </a:r>
            <a:r>
              <a:rPr lang="en-US" sz="1100" b="1" dirty="0">
                <a:solidFill>
                  <a:prstClr val="black"/>
                </a:solidFill>
              </a:rPr>
              <a:t>Authority  (CTEF)</a:t>
            </a:r>
            <a:endParaRPr lang="en-US" sz="1100" b="1" dirty="0">
              <a:solidFill>
                <a:prstClr val="black"/>
              </a:solidFill>
            </a:endParaRPr>
          </a:p>
        </p:txBody>
      </p:sp>
      <p:cxnSp>
        <p:nvCxnSpPr>
          <p:cNvPr id="46" name="Straight Arrow Connector 45"/>
          <p:cNvCxnSpPr/>
          <p:nvPr/>
        </p:nvCxnSpPr>
        <p:spPr>
          <a:xfrm>
            <a:off x="9839268" y="2728449"/>
            <a:ext cx="21424" cy="357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323703" y="6230029"/>
            <a:ext cx="2931077" cy="255438"/>
            <a:chOff x="1530597" y="6209138"/>
            <a:chExt cx="2897508" cy="255438"/>
          </a:xfrm>
        </p:grpSpPr>
        <p:sp>
          <p:nvSpPr>
            <p:cNvPr id="44" name="TextBox 43"/>
            <p:cNvSpPr txBox="1"/>
            <p:nvPr/>
          </p:nvSpPr>
          <p:spPr>
            <a:xfrm>
              <a:off x="2837612" y="6281038"/>
              <a:ext cx="133196" cy="128187"/>
            </a:xfrm>
            <a:prstGeom prst="rect">
              <a:avLst/>
            </a:prstGeom>
            <a:solidFill>
              <a:schemeClr val="accent4">
                <a:lumMod val="40000"/>
                <a:lumOff val="60000"/>
              </a:schemeClr>
            </a:solidFill>
            <a:scene3d>
              <a:camera prst="orthographicFront"/>
              <a:lightRig rig="threePt" dir="t"/>
            </a:scene3d>
            <a:sp3d>
              <a:bevelT/>
            </a:sp3d>
          </p:spPr>
          <p:txBody>
            <a:bodyPr wrap="none" rtlCol="0" anchor="ctr" anchorCtr="0">
              <a:noAutofit/>
            </a:bodyPr>
            <a:lstStyle/>
            <a:p>
              <a:pPr algn="ctr"/>
              <a:endParaRPr lang="en-US" sz="1000" b="1" dirty="0">
                <a:solidFill>
                  <a:prstClr val="black"/>
                </a:solidFill>
                <a:latin typeface="+mj-lt"/>
              </a:endParaRPr>
            </a:p>
          </p:txBody>
        </p:sp>
        <p:sp>
          <p:nvSpPr>
            <p:cNvPr id="47" name="TextBox 1"/>
            <p:cNvSpPr txBox="1"/>
            <p:nvPr/>
          </p:nvSpPr>
          <p:spPr>
            <a:xfrm>
              <a:off x="1530597" y="6279681"/>
              <a:ext cx="118545" cy="111094"/>
            </a:xfrm>
            <a:prstGeom prst="rect">
              <a:avLst/>
            </a:prstGeom>
            <a:solidFill>
              <a:srgbClr val="666633"/>
            </a:solidFill>
            <a:ln>
              <a:solidFill>
                <a:schemeClr val="accent4">
                  <a:lumMod val="40000"/>
                  <a:lumOff val="60000"/>
                </a:schemeClr>
              </a:solidFill>
            </a:ln>
            <a:scene3d>
              <a:camera prst="orthographicFront"/>
              <a:lightRig rig="threePt" dir="t"/>
            </a:scene3d>
            <a:sp3d>
              <a:bevelT/>
            </a:sp3d>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000" b="1" dirty="0">
                <a:solidFill>
                  <a:prstClr val="black"/>
                </a:solidFill>
                <a:latin typeface="+mj-lt"/>
              </a:endParaRPr>
            </a:p>
          </p:txBody>
        </p:sp>
        <p:sp>
          <p:nvSpPr>
            <p:cNvPr id="48" name="TextBox 47"/>
            <p:cNvSpPr txBox="1"/>
            <p:nvPr/>
          </p:nvSpPr>
          <p:spPr>
            <a:xfrm>
              <a:off x="2171334" y="6284399"/>
              <a:ext cx="133196" cy="128187"/>
            </a:xfrm>
            <a:prstGeom prst="rect">
              <a:avLst/>
            </a:prstGeom>
            <a:solidFill>
              <a:srgbClr val="FEC000"/>
            </a:solidFill>
            <a:scene3d>
              <a:camera prst="orthographicFront"/>
              <a:lightRig rig="threePt" dir="t"/>
            </a:scene3d>
            <a:sp3d>
              <a:bevelT/>
            </a:sp3d>
          </p:spPr>
          <p:txBody>
            <a:bodyPr wrap="none" rtlCol="0" anchor="ctr" anchorCtr="0">
              <a:noAutofit/>
            </a:bodyPr>
            <a:lstStyle/>
            <a:p>
              <a:pPr algn="ctr"/>
              <a:endParaRPr lang="en-US" sz="1000" b="1" dirty="0">
                <a:solidFill>
                  <a:prstClr val="black"/>
                </a:solidFill>
                <a:latin typeface="+mj-lt"/>
              </a:endParaRPr>
            </a:p>
          </p:txBody>
        </p:sp>
        <p:sp>
          <p:nvSpPr>
            <p:cNvPr id="50" name="Rectangle 49"/>
            <p:cNvSpPr/>
            <p:nvPr/>
          </p:nvSpPr>
          <p:spPr>
            <a:xfrm>
              <a:off x="1597801" y="6209138"/>
              <a:ext cx="483633" cy="246221"/>
            </a:xfrm>
            <a:prstGeom prst="rect">
              <a:avLst/>
            </a:prstGeom>
          </p:spPr>
          <p:txBody>
            <a:bodyPr wrap="none">
              <a:spAutoFit/>
            </a:bodyPr>
            <a:lstStyle/>
            <a:p>
              <a:pPr>
                <a:defRPr/>
              </a:pPr>
              <a:r>
                <a:rPr lang="en-US" sz="1000" b="1" dirty="0">
                  <a:solidFill>
                    <a:prstClr val="black"/>
                  </a:solidFill>
                  <a:latin typeface="+mj-lt"/>
                </a:rPr>
                <a:t>Base</a:t>
              </a:r>
            </a:p>
          </p:txBody>
        </p:sp>
        <p:sp>
          <p:nvSpPr>
            <p:cNvPr id="51" name="Rectangle 50"/>
            <p:cNvSpPr/>
            <p:nvPr/>
          </p:nvSpPr>
          <p:spPr>
            <a:xfrm>
              <a:off x="2262580" y="6209478"/>
              <a:ext cx="470956" cy="246221"/>
            </a:xfrm>
            <a:prstGeom prst="rect">
              <a:avLst/>
            </a:prstGeom>
          </p:spPr>
          <p:txBody>
            <a:bodyPr wrap="none">
              <a:spAutoFit/>
            </a:bodyPr>
            <a:lstStyle/>
            <a:p>
              <a:pPr>
                <a:defRPr/>
              </a:pPr>
              <a:r>
                <a:rPr lang="en-US" sz="1000" b="1" dirty="0">
                  <a:solidFill>
                    <a:prstClr val="black"/>
                  </a:solidFill>
                  <a:latin typeface="+mj-lt"/>
                </a:rPr>
                <a:t>OCO</a:t>
              </a:r>
            </a:p>
          </p:txBody>
        </p:sp>
        <p:sp>
          <p:nvSpPr>
            <p:cNvPr id="52" name="Rectangle 51"/>
            <p:cNvSpPr/>
            <p:nvPr/>
          </p:nvSpPr>
          <p:spPr>
            <a:xfrm>
              <a:off x="2952485" y="6218355"/>
              <a:ext cx="1475620" cy="246221"/>
            </a:xfrm>
            <a:prstGeom prst="rect">
              <a:avLst/>
            </a:prstGeom>
          </p:spPr>
          <p:txBody>
            <a:bodyPr wrap="none">
              <a:spAutoFit/>
            </a:bodyPr>
            <a:lstStyle/>
            <a:p>
              <a:r>
                <a:rPr lang="en-US" sz="1000" b="1" dirty="0">
                  <a:solidFill>
                    <a:prstClr val="black"/>
                  </a:solidFill>
                  <a:latin typeface="+mj-lt"/>
                </a:rPr>
                <a:t>OCO for Base </a:t>
              </a:r>
              <a:r>
                <a:rPr lang="en-US" sz="1000" b="1" dirty="0" err="1">
                  <a:solidFill>
                    <a:prstClr val="black"/>
                  </a:solidFill>
                  <a:latin typeface="+mj-lt"/>
                </a:rPr>
                <a:t>Rqmts</a:t>
              </a:r>
              <a:r>
                <a:rPr lang="en-US" sz="1000" b="1" dirty="0">
                  <a:solidFill>
                    <a:prstClr val="black"/>
                  </a:solidFill>
                  <a:latin typeface="+mj-lt"/>
                </a:rPr>
                <a:t> </a:t>
              </a:r>
              <a:endParaRPr lang="en-US" sz="1000" b="1" dirty="0">
                <a:solidFill>
                  <a:prstClr val="black"/>
                </a:solidFill>
                <a:latin typeface="+mj-lt"/>
              </a:endParaRPr>
            </a:p>
          </p:txBody>
        </p:sp>
      </p:grpSp>
    </p:spTree>
    <p:extLst>
      <p:ext uri="{BB962C8B-B14F-4D97-AF65-F5344CB8AC3E}">
        <p14:creationId xmlns:p14="http://schemas.microsoft.com/office/powerpoint/2010/main" val="345527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2389224" y="132782"/>
            <a:ext cx="7552944" cy="639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60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189" algn="ctr" rtl="0" eaLnBrk="1" fontAlgn="base" hangingPunct="1">
              <a:spcBef>
                <a:spcPct val="0"/>
              </a:spcBef>
              <a:spcAft>
                <a:spcPct val="0"/>
              </a:spcAft>
              <a:defRPr sz="3200">
                <a:solidFill>
                  <a:schemeClr val="bg1"/>
                </a:solidFill>
                <a:latin typeface="Arial" charset="0"/>
              </a:defRPr>
            </a:lvl6pPr>
            <a:lvl7pPr marL="914377" algn="ctr" rtl="0" eaLnBrk="1" fontAlgn="base" hangingPunct="1">
              <a:spcBef>
                <a:spcPct val="0"/>
              </a:spcBef>
              <a:spcAft>
                <a:spcPct val="0"/>
              </a:spcAft>
              <a:defRPr sz="3200">
                <a:solidFill>
                  <a:schemeClr val="bg1"/>
                </a:solidFill>
                <a:latin typeface="Arial" charset="0"/>
              </a:defRPr>
            </a:lvl7pPr>
            <a:lvl8pPr marL="1371566" algn="ctr" rtl="0" eaLnBrk="1" fontAlgn="base" hangingPunct="1">
              <a:spcBef>
                <a:spcPct val="0"/>
              </a:spcBef>
              <a:spcAft>
                <a:spcPct val="0"/>
              </a:spcAft>
              <a:defRPr sz="3200">
                <a:solidFill>
                  <a:schemeClr val="bg1"/>
                </a:solidFill>
                <a:latin typeface="Arial" charset="0"/>
              </a:defRPr>
            </a:lvl8pPr>
            <a:lvl9pPr marL="1828754" algn="ctr" rtl="0" eaLnBrk="1" fontAlgn="base" hangingPunct="1">
              <a:spcBef>
                <a:spcPct val="0"/>
              </a:spcBef>
              <a:spcAft>
                <a:spcPct val="0"/>
              </a:spcAft>
              <a:defRPr sz="3200">
                <a:solidFill>
                  <a:schemeClr val="bg1"/>
                </a:solidFill>
                <a:latin typeface="Arial" charset="0"/>
              </a:defRPr>
            </a:lvl9pPr>
          </a:lstStyle>
          <a:p>
            <a:r>
              <a:rPr lang="en-US" sz="3200" b="1" kern="0" dirty="0">
                <a:effectLst>
                  <a:outerShdw blurRad="38100" dist="38100" dir="2700000" algn="tl">
                    <a:srgbClr val="000000">
                      <a:alpha val="43137"/>
                    </a:srgbClr>
                  </a:outerShdw>
                </a:effectLst>
              </a:rPr>
              <a:t>The Army’s Oscillating Base Topline</a:t>
            </a:r>
            <a:endParaRPr lang="en-US" sz="3200" b="1" kern="0" dirty="0">
              <a:effectLst>
                <a:outerShdw blurRad="38100" dist="38100" dir="2700000" algn="tl">
                  <a:srgbClr val="000000">
                    <a:alpha val="43137"/>
                  </a:srgbClr>
                </a:outerShdw>
              </a:effectLst>
            </a:endParaRPr>
          </a:p>
        </p:txBody>
      </p:sp>
      <p:sp>
        <p:nvSpPr>
          <p:cNvPr id="10" name="Slide Number Placeholder 1"/>
          <p:cNvSpPr txBox="1">
            <a:spLocks/>
          </p:cNvSpPr>
          <p:nvPr/>
        </p:nvSpPr>
        <p:spPr>
          <a:xfrm>
            <a:off x="10032796" y="639053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5E86E2-F533-4FCB-988F-23EA664E916D}" type="slidenum">
              <a:rPr lang="en-US" sz="1100">
                <a:solidFill>
                  <a:prstClr val="black">
                    <a:tint val="75000"/>
                  </a:prstClr>
                </a:solidFill>
              </a:rPr>
              <a:pPr/>
              <a:t>11</a:t>
            </a:fld>
            <a:endParaRPr lang="en-US" sz="1100" dirty="0">
              <a:solidFill>
                <a:prstClr val="black">
                  <a:tint val="75000"/>
                </a:prstClr>
              </a:solidFill>
            </a:endParaRPr>
          </a:p>
        </p:txBody>
      </p:sp>
      <p:cxnSp>
        <p:nvCxnSpPr>
          <p:cNvPr id="11" name="Straight Connector 10"/>
          <p:cNvCxnSpPr/>
          <p:nvPr/>
        </p:nvCxnSpPr>
        <p:spPr>
          <a:xfrm>
            <a:off x="1762909" y="5553922"/>
            <a:ext cx="85772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024563" y="5564987"/>
            <a:ext cx="4651596" cy="1159292"/>
          </a:xfrm>
          <a:prstGeom prst="rect">
            <a:avLst/>
          </a:prstGeom>
        </p:spPr>
        <p:txBody>
          <a:bodyPr wrap="square">
            <a:spAutoFit/>
          </a:bodyPr>
          <a:lstStyle/>
          <a:p>
            <a:pPr marL="127375" lvl="1" indent="-127375">
              <a:spcBef>
                <a:spcPts val="400"/>
              </a:spcBef>
              <a:buSzPct val="70000"/>
              <a:buFont typeface="Wingdings" pitchFamily="2" charset="2"/>
              <a:buChar char="v"/>
            </a:pPr>
            <a:r>
              <a:rPr lang="en-US" sz="1100" dirty="0">
                <a:solidFill>
                  <a:prstClr val="black"/>
                </a:solidFill>
                <a:latin typeface="Franklin Gothic Book" panose="020B0503020102020204" pitchFamily="34" charset="0"/>
              </a:rPr>
              <a:t>BBA15 </a:t>
            </a:r>
            <a:r>
              <a:rPr lang="en-US" sz="1100" dirty="0">
                <a:solidFill>
                  <a:prstClr val="black"/>
                </a:solidFill>
                <a:latin typeface="Franklin Gothic Book" panose="020B0503020102020204" pitchFamily="34" charset="0"/>
              </a:rPr>
              <a:t>repeats the </a:t>
            </a:r>
            <a:r>
              <a:rPr lang="en-US" sz="1100" dirty="0">
                <a:solidFill>
                  <a:prstClr val="black"/>
                </a:solidFill>
                <a:latin typeface="Franklin Gothic Book" panose="020B0503020102020204" pitchFamily="34" charset="0"/>
              </a:rPr>
              <a:t>oscillating funding </a:t>
            </a:r>
            <a:r>
              <a:rPr lang="en-US" sz="1100" dirty="0">
                <a:solidFill>
                  <a:prstClr val="black"/>
                </a:solidFill>
                <a:latin typeface="Franklin Gothic Book" panose="020B0503020102020204" pitchFamily="34" charset="0"/>
              </a:rPr>
              <a:t>of BBA13 </a:t>
            </a:r>
            <a:r>
              <a:rPr lang="en-US" sz="1100" dirty="0">
                <a:solidFill>
                  <a:prstClr val="black"/>
                </a:solidFill>
                <a:latin typeface="Franklin Gothic Book" panose="020B0503020102020204" pitchFamily="34" charset="0"/>
              </a:rPr>
              <a:t>extending </a:t>
            </a:r>
            <a:r>
              <a:rPr lang="en-US" sz="1100" dirty="0">
                <a:solidFill>
                  <a:prstClr val="black"/>
                </a:solidFill>
                <a:latin typeface="Franklin Gothic Book" panose="020B0503020102020204" pitchFamily="34" charset="0"/>
              </a:rPr>
              <a:t>the time </a:t>
            </a:r>
            <a:r>
              <a:rPr lang="en-US" sz="1100" dirty="0">
                <a:solidFill>
                  <a:prstClr val="black"/>
                </a:solidFill>
                <a:latin typeface="Franklin Gothic Book" panose="020B0503020102020204" pitchFamily="34" charset="0"/>
              </a:rPr>
              <a:t>necessary to </a:t>
            </a:r>
            <a:r>
              <a:rPr lang="en-US" sz="1100" dirty="0">
                <a:solidFill>
                  <a:prstClr val="black"/>
                </a:solidFill>
                <a:latin typeface="Franklin Gothic Book" panose="020B0503020102020204" pitchFamily="34" charset="0"/>
              </a:rPr>
              <a:t>restore balance between readiness, </a:t>
            </a:r>
            <a:r>
              <a:rPr lang="en-US" sz="1100" dirty="0">
                <a:solidFill>
                  <a:prstClr val="black"/>
                </a:solidFill>
                <a:latin typeface="Franklin Gothic Book" panose="020B0503020102020204" pitchFamily="34" charset="0"/>
              </a:rPr>
              <a:t>end strength </a:t>
            </a:r>
            <a:r>
              <a:rPr lang="en-US" sz="1100" dirty="0">
                <a:solidFill>
                  <a:prstClr val="black"/>
                </a:solidFill>
                <a:latin typeface="Franklin Gothic Book" panose="020B0503020102020204" pitchFamily="34" charset="0"/>
              </a:rPr>
              <a:t>and </a:t>
            </a:r>
            <a:r>
              <a:rPr lang="en-US" sz="1100" dirty="0">
                <a:solidFill>
                  <a:prstClr val="black"/>
                </a:solidFill>
                <a:latin typeface="Franklin Gothic Book" panose="020B0503020102020204" pitchFamily="34" charset="0"/>
              </a:rPr>
              <a:t>modernization.</a:t>
            </a:r>
          </a:p>
          <a:p>
            <a:pPr marL="127375" lvl="1" indent="-127375">
              <a:spcBef>
                <a:spcPts val="400"/>
              </a:spcBef>
              <a:buSzPct val="70000"/>
              <a:buFont typeface="Wingdings" pitchFamily="2" charset="2"/>
              <a:buChar char="v"/>
            </a:pPr>
            <a:r>
              <a:rPr lang="en-US" sz="1100" dirty="0">
                <a:solidFill>
                  <a:prstClr val="black"/>
                </a:solidFill>
                <a:latin typeface="Franklin Gothic Book" panose="020B0503020102020204" pitchFamily="34" charset="0"/>
              </a:rPr>
              <a:t>OCO funding is </a:t>
            </a:r>
            <a:r>
              <a:rPr lang="en-US" sz="1100" dirty="0">
                <a:solidFill>
                  <a:prstClr val="black"/>
                </a:solidFill>
                <a:latin typeface="Franklin Gothic Book" panose="020B0503020102020204" pitchFamily="34" charset="0"/>
              </a:rPr>
              <a:t>an essential funding source for </a:t>
            </a:r>
            <a:r>
              <a:rPr lang="en-US" sz="1100" dirty="0">
                <a:solidFill>
                  <a:prstClr val="black"/>
                </a:solidFill>
                <a:latin typeface="Franklin Gothic Book" panose="020B0503020102020204" pitchFamily="34" charset="0"/>
              </a:rPr>
              <a:t>incremental wartime costs, but its continued use as a supplement </a:t>
            </a:r>
            <a:r>
              <a:rPr lang="en-US" sz="1100" dirty="0">
                <a:solidFill>
                  <a:prstClr val="black"/>
                </a:solidFill>
                <a:latin typeface="Franklin Gothic Book" panose="020B0503020102020204" pitchFamily="34" charset="0"/>
              </a:rPr>
              <a:t>for base </a:t>
            </a:r>
            <a:r>
              <a:rPr lang="en-US" sz="1100" dirty="0">
                <a:solidFill>
                  <a:prstClr val="black"/>
                </a:solidFill>
                <a:latin typeface="Franklin Gothic Book" panose="020B0503020102020204" pitchFamily="34" charset="0"/>
              </a:rPr>
              <a:t>funding </a:t>
            </a:r>
            <a:r>
              <a:rPr lang="en-US" sz="1100" dirty="0">
                <a:solidFill>
                  <a:prstClr val="black"/>
                </a:solidFill>
                <a:latin typeface="Franklin Gothic Book" panose="020B0503020102020204" pitchFamily="34" charset="0"/>
              </a:rPr>
              <a:t>requirements is now standard practice.</a:t>
            </a:r>
            <a:endParaRPr lang="en-US" sz="1100" i="1" dirty="0">
              <a:solidFill>
                <a:srgbClr val="00589A"/>
              </a:solidFill>
            </a:endParaRPr>
          </a:p>
        </p:txBody>
      </p:sp>
      <p:sp>
        <p:nvSpPr>
          <p:cNvPr id="13" name="TextBox 12"/>
          <p:cNvSpPr txBox="1"/>
          <p:nvPr/>
        </p:nvSpPr>
        <p:spPr>
          <a:xfrm>
            <a:off x="1532159" y="5612257"/>
            <a:ext cx="4573366" cy="966919"/>
          </a:xfrm>
          <a:prstGeom prst="rect">
            <a:avLst/>
          </a:prstGeom>
          <a:noFill/>
          <a:ln>
            <a:noFill/>
          </a:ln>
        </p:spPr>
        <p:txBody>
          <a:bodyPr wrap="square" lIns="68568" tIns="34284" rIns="68568" bIns="34284" rtlCol="0">
            <a:spAutoFit/>
          </a:bodyPr>
          <a:lstStyle/>
          <a:p>
            <a:pPr marL="127375" lvl="1" indent="-127375">
              <a:spcBef>
                <a:spcPts val="400"/>
              </a:spcBef>
              <a:buSzPct val="70000"/>
              <a:buFont typeface="Wingdings" pitchFamily="2" charset="2"/>
              <a:buChar char="v"/>
            </a:pPr>
            <a:r>
              <a:rPr lang="en-US" sz="1100" dirty="0">
                <a:solidFill>
                  <a:prstClr val="black"/>
                </a:solidFill>
                <a:latin typeface="Franklin Gothic Book" panose="020B0503020102020204" pitchFamily="34" charset="0"/>
              </a:rPr>
              <a:t>The two-year </a:t>
            </a:r>
            <a:r>
              <a:rPr lang="en-US" sz="1100" dirty="0">
                <a:solidFill>
                  <a:prstClr val="black"/>
                </a:solidFill>
                <a:latin typeface="Franklin Gothic Book" panose="020B0503020102020204" pitchFamily="34" charset="0"/>
              </a:rPr>
              <a:t>Bipartisan Budget Acts of 2013 (BBA13) and 2015 (BBA15) provided limited predictability</a:t>
            </a:r>
            <a:r>
              <a:rPr lang="en-US" sz="1100" dirty="0">
                <a:solidFill>
                  <a:prstClr val="black"/>
                </a:solidFill>
                <a:latin typeface="Franklin Gothic Book" panose="020B0503020102020204" pitchFamily="34" charset="0"/>
              </a:rPr>
              <a:t> </a:t>
            </a:r>
            <a:r>
              <a:rPr lang="en-US" sz="1100" dirty="0">
                <a:solidFill>
                  <a:prstClr val="black"/>
                </a:solidFill>
                <a:latin typeface="Franklin Gothic Book" panose="020B0503020102020204" pitchFamily="34" charset="0"/>
              </a:rPr>
              <a:t>but did not </a:t>
            </a:r>
            <a:r>
              <a:rPr lang="en-US" sz="1100" dirty="0">
                <a:solidFill>
                  <a:prstClr val="black"/>
                </a:solidFill>
                <a:latin typeface="Franklin Gothic Book" panose="020B0503020102020204" pitchFamily="34" charset="0"/>
              </a:rPr>
              <a:t>eliminate future </a:t>
            </a:r>
            <a:r>
              <a:rPr lang="en-US" sz="1100" dirty="0">
                <a:solidFill>
                  <a:prstClr val="black"/>
                </a:solidFill>
                <a:latin typeface="Franklin Gothic Book" panose="020B0503020102020204" pitchFamily="34" charset="0"/>
              </a:rPr>
              <a:t>BCA budget </a:t>
            </a:r>
            <a:r>
              <a:rPr lang="en-US" sz="1100" dirty="0">
                <a:solidFill>
                  <a:prstClr val="black"/>
                </a:solidFill>
                <a:latin typeface="Franklin Gothic Book" panose="020B0503020102020204" pitchFamily="34" charset="0"/>
              </a:rPr>
              <a:t>spending </a:t>
            </a:r>
            <a:r>
              <a:rPr lang="en-US" sz="1100" dirty="0">
                <a:solidFill>
                  <a:prstClr val="black"/>
                </a:solidFill>
                <a:latin typeface="Franklin Gothic Book" panose="020B0503020102020204" pitchFamily="34" charset="0"/>
              </a:rPr>
              <a:t>caps which</a:t>
            </a:r>
            <a:r>
              <a:rPr lang="en-US" sz="1100" dirty="0">
                <a:solidFill>
                  <a:prstClr val="black"/>
                </a:solidFill>
                <a:latin typeface="Franklin Gothic Book" panose="020B0503020102020204" pitchFamily="34" charset="0"/>
              </a:rPr>
              <a:t>, </a:t>
            </a:r>
            <a:r>
              <a:rPr lang="en-US" sz="1100" dirty="0">
                <a:solidFill>
                  <a:prstClr val="black"/>
                </a:solidFill>
                <a:latin typeface="Franklin Gothic Book" panose="020B0503020102020204" pitchFamily="34" charset="0"/>
              </a:rPr>
              <a:t>barring </a:t>
            </a:r>
            <a:r>
              <a:rPr lang="en-US" sz="1100" dirty="0">
                <a:solidFill>
                  <a:prstClr val="black"/>
                </a:solidFill>
                <a:latin typeface="Franklin Gothic Book" panose="020B0503020102020204" pitchFamily="34" charset="0"/>
              </a:rPr>
              <a:t>new </a:t>
            </a:r>
            <a:r>
              <a:rPr lang="en-US" sz="1100" dirty="0">
                <a:solidFill>
                  <a:prstClr val="black"/>
                </a:solidFill>
                <a:latin typeface="Franklin Gothic Book" panose="020B0503020102020204" pitchFamily="34" charset="0"/>
              </a:rPr>
              <a:t>legislation, return in FY18</a:t>
            </a:r>
            <a:r>
              <a:rPr lang="en-US" sz="1100" dirty="0">
                <a:solidFill>
                  <a:prstClr val="black"/>
                </a:solidFill>
                <a:latin typeface="Franklin Gothic Book" panose="020B0503020102020204" pitchFamily="34" charset="0"/>
              </a:rPr>
              <a:t>. </a:t>
            </a:r>
          </a:p>
          <a:p>
            <a:pPr marL="127375" lvl="1" indent="-127375">
              <a:spcBef>
                <a:spcPts val="400"/>
              </a:spcBef>
              <a:buSzPct val="70000"/>
              <a:buFont typeface="Wingdings" pitchFamily="2" charset="2"/>
              <a:buChar char="v"/>
            </a:pPr>
            <a:r>
              <a:rPr lang="en-US" sz="1100" dirty="0">
                <a:solidFill>
                  <a:prstClr val="black"/>
                </a:solidFill>
                <a:latin typeface="Franklin Gothic Book" panose="020B0503020102020204" pitchFamily="34" charset="0"/>
              </a:rPr>
              <a:t>The funding received through the FY17 RAA provided the Army additional base funding to support critical warfighter readiness requirements.</a:t>
            </a:r>
            <a:endParaRPr lang="en-US" sz="1100" dirty="0">
              <a:solidFill>
                <a:prstClr val="black"/>
              </a:solidFill>
              <a:latin typeface="Franklin Gothic Book" panose="020B05030201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22121019"/>
              </p:ext>
            </p:extLst>
          </p:nvPr>
        </p:nvGraphicFramePr>
        <p:xfrm>
          <a:off x="1532159" y="932329"/>
          <a:ext cx="9135842" cy="4590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8758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958520776"/>
              </p:ext>
            </p:extLst>
          </p:nvPr>
        </p:nvGraphicFramePr>
        <p:xfrm>
          <a:off x="6469447" y="4344929"/>
          <a:ext cx="3841654" cy="222445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9"/>
          <p:cNvSpPr txBox="1">
            <a:spLocks/>
          </p:cNvSpPr>
          <p:nvPr/>
        </p:nvSpPr>
        <p:spPr>
          <a:xfrm>
            <a:off x="1505750" y="-76200"/>
            <a:ext cx="9144000" cy="1054510"/>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b="1" dirty="0">
                <a:solidFill>
                  <a:prstClr val="black"/>
                </a:solidFill>
                <a:effectLst>
                  <a:outerShdw blurRad="38100" dist="38100" dir="2700000" algn="tl">
                    <a:srgbClr val="000000">
                      <a:alpha val="43137"/>
                    </a:srgbClr>
                  </a:outerShdw>
                </a:effectLst>
                <a:latin typeface="Calibri" panose="020F0502020204030204" pitchFamily="34" charset="0"/>
              </a:rPr>
              <a:t>FY 2017/18 Budget</a:t>
            </a:r>
            <a:endParaRPr lang="en-US" sz="3200" b="1" dirty="0">
              <a:solidFill>
                <a:prstClr val="black"/>
              </a:solidFill>
              <a:effectLst>
                <a:outerShdw blurRad="38100" dist="38100" dir="2700000" algn="tl">
                  <a:srgbClr val="000000">
                    <a:alpha val="43137"/>
                  </a:srgbClr>
                </a:outerShdw>
              </a:effectLst>
              <a:latin typeface="Calibri" panose="020F0502020204030204" pitchFamily="34" charset="0"/>
            </a:endParaRPr>
          </a:p>
        </p:txBody>
      </p:sp>
      <p:sp>
        <p:nvSpPr>
          <p:cNvPr id="17" name="TextBox 16"/>
          <p:cNvSpPr txBox="1"/>
          <p:nvPr/>
        </p:nvSpPr>
        <p:spPr>
          <a:xfrm>
            <a:off x="4747967" y="920140"/>
            <a:ext cx="2696066" cy="338554"/>
          </a:xfrm>
          <a:prstGeom prst="rect">
            <a:avLst/>
          </a:prstGeom>
          <a:noFill/>
        </p:spPr>
        <p:txBody>
          <a:bodyPr wrap="square" lIns="91424" tIns="45712" rIns="91424" bIns="45712" rtlCol="0">
            <a:spAutoFit/>
          </a:bodyPr>
          <a:lstStyle/>
          <a:p>
            <a:pPr algn="ctr"/>
            <a:r>
              <a:rPr lang="en-US" sz="1600" dirty="0">
                <a:solidFill>
                  <a:prstClr val="black"/>
                </a:solidFill>
                <a:latin typeface="Franklin Gothic Demi" pitchFamily="34" charset="0"/>
              </a:rPr>
              <a:t>(Base Funding Program)</a:t>
            </a:r>
            <a:endParaRPr lang="en-US" sz="1600" dirty="0">
              <a:solidFill>
                <a:prstClr val="black"/>
              </a:solidFill>
              <a:latin typeface="Franklin Gothic Demi" pitchFamily="34" charset="0"/>
            </a:endParaRPr>
          </a:p>
        </p:txBody>
      </p:sp>
      <p:sp>
        <p:nvSpPr>
          <p:cNvPr id="31" name="Rectangle 30"/>
          <p:cNvSpPr/>
          <p:nvPr/>
        </p:nvSpPr>
        <p:spPr>
          <a:xfrm>
            <a:off x="2404762" y="1420163"/>
            <a:ext cx="7006501" cy="24451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9383458" y="4223382"/>
            <a:ext cx="946124" cy="369316"/>
          </a:xfrm>
          <a:prstGeom prst="rect">
            <a:avLst/>
          </a:prstGeom>
          <a:noFill/>
        </p:spPr>
        <p:txBody>
          <a:bodyPr wrap="none" lIns="91424" tIns="45712" rIns="91424" bIns="45712" rtlCol="0">
            <a:spAutoFit/>
          </a:bodyPr>
          <a:lstStyle/>
          <a:p>
            <a:r>
              <a:rPr lang="en-US" dirty="0">
                <a:solidFill>
                  <a:prstClr val="black"/>
                </a:solidFill>
                <a:latin typeface="Franklin Gothic Demi Cond" pitchFamily="34" charset="0"/>
              </a:rPr>
              <a:t>$137.2B</a:t>
            </a:r>
            <a:endParaRPr lang="en-US" dirty="0">
              <a:solidFill>
                <a:prstClr val="black"/>
              </a:solidFill>
              <a:latin typeface="Franklin Gothic Demi Cond" pitchFamily="34" charset="0"/>
            </a:endParaRPr>
          </a:p>
        </p:txBody>
      </p:sp>
      <p:graphicFrame>
        <p:nvGraphicFramePr>
          <p:cNvPr id="47" name="Table 46"/>
          <p:cNvGraphicFramePr>
            <a:graphicFrameLocks noGrp="1"/>
          </p:cNvGraphicFramePr>
          <p:nvPr>
            <p:extLst/>
          </p:nvPr>
        </p:nvGraphicFramePr>
        <p:xfrm>
          <a:off x="2314079" y="1335892"/>
          <a:ext cx="6882931" cy="2504340"/>
        </p:xfrm>
        <a:graphic>
          <a:graphicData uri="http://schemas.openxmlformats.org/drawingml/2006/table">
            <a:tbl>
              <a:tblPr firstRow="1" firstCol="1" lastRow="1"/>
              <a:tblGrid>
                <a:gridCol w="4004559"/>
                <a:gridCol w="985961"/>
                <a:gridCol w="970059"/>
                <a:gridCol w="922352"/>
              </a:tblGrid>
              <a:tr h="491490">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fontAlgn="b"/>
                      <a:r>
                        <a:rPr lang="en-US" sz="1600" b="0" u="none" strike="noStrike" dirty="0">
                          <a:effectLst/>
                          <a:latin typeface="Franklin Gothic Demi Cond" pitchFamily="34" charset="0"/>
                        </a:rPr>
                        <a:t>Request </a:t>
                      </a:r>
                      <a:r>
                        <a:rPr lang="en-US" sz="1600" b="0" u="none" strike="noStrike" dirty="0" smtClean="0">
                          <a:effectLst/>
                          <a:latin typeface="Franklin Gothic Demi Cond" pitchFamily="34" charset="0"/>
                        </a:rPr>
                        <a:t>($B)</a:t>
                      </a:r>
                      <a:endParaRPr lang="en-US" sz="1600" b="0" i="0" u="none" strike="noStrike" dirty="0">
                        <a:solidFill>
                          <a:srgbClr val="FFFFFF"/>
                        </a:solidFill>
                        <a:effectLst/>
                        <a:latin typeface="Franklin Gothic Demi Cond" pitchFamily="34"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r" fontAlgn="b"/>
                      <a:r>
                        <a:rPr lang="en-US" sz="1400" b="0" u="none" strike="noStrike" dirty="0" smtClean="0">
                          <a:effectLst/>
                          <a:latin typeface="Franklin Gothic Demi Cond" pitchFamily="34" charset="0"/>
                        </a:rPr>
                        <a:t>FY16 </a:t>
                      </a:r>
                      <a:r>
                        <a:rPr lang="en-US" sz="1200" b="0" u="none" strike="noStrike" dirty="0" smtClean="0">
                          <a:effectLst/>
                          <a:latin typeface="Franklin Gothic Demi Cond" pitchFamily="34" charset="0"/>
                        </a:rPr>
                        <a:t>Actuals</a:t>
                      </a:r>
                      <a:endParaRPr lang="en-US" sz="1200" b="0" i="0" u="none" strike="noStrike" dirty="0">
                        <a:solidFill>
                          <a:srgbClr val="FFFFFF"/>
                        </a:solidFill>
                        <a:effectLst/>
                        <a:latin typeface="Franklin Gothic Demi Cond"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r" fontAlgn="b"/>
                      <a:r>
                        <a:rPr lang="en-US" sz="1400" b="0" u="none" strike="noStrike" dirty="0" smtClean="0">
                          <a:effectLst/>
                          <a:latin typeface="Franklin Gothic Demi Cond" pitchFamily="34" charset="0"/>
                        </a:rPr>
                        <a:t>FY17 </a:t>
                      </a:r>
                      <a:r>
                        <a:rPr lang="en-US" sz="1200" b="0" u="none" strike="noStrike" dirty="0" smtClean="0">
                          <a:effectLst/>
                          <a:latin typeface="Franklin Gothic Demi Cond" pitchFamily="34" charset="0"/>
                        </a:rPr>
                        <a:t>Enacted</a:t>
                      </a:r>
                      <a:endParaRPr lang="en-US" sz="1200" b="0" i="0" u="none" strike="noStrike" dirty="0">
                        <a:solidFill>
                          <a:srgbClr val="FFFFFF"/>
                        </a:solidFill>
                        <a:effectLst/>
                        <a:latin typeface="Franklin Gothic Demi Cond"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r" fontAlgn="b"/>
                      <a:r>
                        <a:rPr lang="en-US" sz="1400" b="0" u="none" strike="noStrike" dirty="0" smtClean="0">
                          <a:effectLst/>
                          <a:latin typeface="Franklin Gothic Demi Cond" pitchFamily="34" charset="0"/>
                        </a:rPr>
                        <a:t>FY18 </a:t>
                      </a:r>
                      <a:r>
                        <a:rPr lang="en-US" sz="1200" b="0" u="none" strike="noStrike" dirty="0" smtClean="0">
                          <a:effectLst/>
                          <a:latin typeface="Franklin Gothic Demi Cond" pitchFamily="34" charset="0"/>
                        </a:rPr>
                        <a:t>Request</a:t>
                      </a:r>
                      <a:endParaRPr lang="en-US" sz="1200" b="0" i="0" u="none" strike="noStrike" dirty="0">
                        <a:solidFill>
                          <a:srgbClr val="FFFFFF"/>
                        </a:solidFill>
                        <a:effectLst/>
                        <a:latin typeface="Franklin Gothic Demi Cond"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5475">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l" rtl="0" fontAlgn="b"/>
                      <a:r>
                        <a:rPr lang="en-US" sz="1600" b="0" u="none" strike="noStrike" dirty="0">
                          <a:latin typeface="Franklin Gothic Demi Cond" pitchFamily="34" charset="0"/>
                        </a:rPr>
                        <a:t>Military Personnel</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55.9</a:t>
                      </a:r>
                      <a:r>
                        <a:rPr lang="en-US" sz="1050" b="0" u="none" strike="noStrike" dirty="0" smtClean="0">
                          <a:solidFill>
                            <a:schemeClr val="bg1"/>
                          </a:solidFill>
                          <a:latin typeface="Franklin Gothic Demi Cond" pitchFamily="34" charset="0"/>
                        </a:rPr>
                        <a:t>0</a:t>
                      </a:r>
                      <a:r>
                        <a:rPr lang="en-US" sz="1600" b="0" u="none" strike="noStrike" dirty="0" smtClean="0">
                          <a:latin typeface="Franklin Gothic Demi Cond" pitchFamily="34" charset="0"/>
                        </a:rPr>
                        <a:t>  </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55.5  </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58.0</a:t>
                      </a:r>
                      <a:r>
                        <a:rPr lang="en-US" sz="1050" b="0" u="none" strike="noStrike" dirty="0" smtClean="0">
                          <a:solidFill>
                            <a:schemeClr val="bg1"/>
                          </a:solidFill>
                          <a:latin typeface="Franklin Gothic Demi Cond" pitchFamily="34" charset="0"/>
                        </a:rPr>
                        <a:t>0</a:t>
                      </a:r>
                      <a:r>
                        <a:rPr lang="en-US" sz="1600" b="0" u="none" strike="noStrike" dirty="0" smtClean="0">
                          <a:latin typeface="Franklin Gothic Demi Cond" pitchFamily="34" charset="0"/>
                        </a:rPr>
                        <a:t>  </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35475">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l" rtl="0" fontAlgn="b"/>
                      <a:r>
                        <a:rPr lang="en-US" sz="1600" b="0" u="none" strike="noStrike" dirty="0">
                          <a:latin typeface="Franklin Gothic Demi Cond" pitchFamily="34" charset="0"/>
                        </a:rPr>
                        <a:t>Operation and </a:t>
                      </a:r>
                      <a:r>
                        <a:rPr lang="en-US" sz="1600" b="0" u="none" strike="noStrike" dirty="0" smtClean="0">
                          <a:latin typeface="Franklin Gothic Demi Cond" pitchFamily="34" charset="0"/>
                        </a:rPr>
                        <a:t>Maintenance</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45.4</a:t>
                      </a:r>
                      <a:r>
                        <a:rPr lang="en-US" sz="1600" b="0" u="none" strike="noStrike" baseline="30000" dirty="0" smtClean="0">
                          <a:latin typeface="Franklin Gothic Demi Cond" pitchFamily="34" charset="0"/>
                        </a:rPr>
                        <a:t>2</a:t>
                      </a:r>
                      <a:endParaRPr lang="en-US" sz="1600" b="0" i="0" u="none" strike="noStrike" baseline="30000"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i="0" u="none" strike="noStrike" baseline="0" dirty="0" smtClean="0">
                          <a:solidFill>
                            <a:schemeClr val="tx1"/>
                          </a:solidFill>
                          <a:latin typeface="Franklin Gothic Demi Cond" pitchFamily="34" charset="0"/>
                        </a:rPr>
                        <a:t>46.2</a:t>
                      </a:r>
                      <a:r>
                        <a:rPr lang="en-US" sz="1400" b="0" i="0" u="none" strike="noStrike" baseline="30000" dirty="0" smtClean="0">
                          <a:solidFill>
                            <a:schemeClr val="tx1"/>
                          </a:solidFill>
                          <a:latin typeface="Franklin Gothic Demi Cond" pitchFamily="34" charset="0"/>
                        </a:rPr>
                        <a:t>4</a:t>
                      </a:r>
                      <a:endParaRPr lang="en-US" sz="1200" b="0" i="0" u="none" strike="noStrike" baseline="30000"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49.4</a:t>
                      </a:r>
                      <a:r>
                        <a:rPr lang="en-US" sz="1050" b="0" u="none" strike="noStrike" kern="1200" dirty="0" smtClean="0">
                          <a:solidFill>
                            <a:schemeClr val="bg1"/>
                          </a:solidFill>
                          <a:latin typeface="Franklin Gothic Demi Cond" pitchFamily="34" charset="0"/>
                          <a:ea typeface="+mn-ea"/>
                          <a:cs typeface="+mn-cs"/>
                        </a:rPr>
                        <a:t>5</a:t>
                      </a:r>
                      <a:endParaRPr lang="en-US" sz="1050" b="0" u="none" strike="noStrike" kern="1200" dirty="0">
                        <a:solidFill>
                          <a:schemeClr val="bg1"/>
                        </a:solidFill>
                        <a:latin typeface="Franklin Gothic Demi Cond"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35475">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l" rtl="0" fontAlgn="b"/>
                      <a:r>
                        <a:rPr lang="en-US" sz="1600" b="0" u="none" strike="noStrike" dirty="0">
                          <a:latin typeface="Franklin Gothic Demi Cond" pitchFamily="34" charset="0"/>
                        </a:rPr>
                        <a:t>Procurement/RDTE</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baseline="0" dirty="0" smtClean="0">
                          <a:solidFill>
                            <a:schemeClr val="tx1"/>
                          </a:solidFill>
                          <a:latin typeface="Franklin Gothic Demi Cond" pitchFamily="34" charset="0"/>
                        </a:rPr>
                        <a:t>24.3</a:t>
                      </a:r>
                      <a:r>
                        <a:rPr lang="en-US" sz="1600" b="0" u="none" strike="noStrike" baseline="30000" dirty="0" smtClean="0">
                          <a:solidFill>
                            <a:schemeClr val="bg1"/>
                          </a:solidFill>
                          <a:latin typeface="Franklin Gothic Demi Cond" pitchFamily="34" charset="0"/>
                        </a:rPr>
                        <a:t>0</a:t>
                      </a:r>
                      <a:endParaRPr lang="en-US" sz="1600" b="0" i="0" u="none" strike="noStrike" dirty="0">
                        <a:solidFill>
                          <a:schemeClr val="bg1"/>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baseline="0" dirty="0" smtClean="0">
                          <a:solidFill>
                            <a:schemeClr val="tx1"/>
                          </a:solidFill>
                          <a:latin typeface="Franklin Gothic Demi Cond" pitchFamily="34" charset="0"/>
                        </a:rPr>
                        <a:t>26.2</a:t>
                      </a:r>
                      <a:endParaRPr lang="en-US" sz="1600" b="0" i="0" u="none" strike="noStrike" dirty="0">
                        <a:solidFill>
                          <a:schemeClr val="bg1"/>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b="0" u="none" strike="noStrike" baseline="0" dirty="0" smtClean="0">
                          <a:solidFill>
                            <a:schemeClr val="tx1"/>
                          </a:solidFill>
                          <a:latin typeface="Franklin Gothic Demi Cond" pitchFamily="34" charset="0"/>
                        </a:rPr>
                        <a:t>26.8</a:t>
                      </a:r>
                      <a:r>
                        <a:rPr lang="en-US" sz="1600" b="0" u="none" strike="noStrike" baseline="30000" dirty="0" smtClean="0">
                          <a:solidFill>
                            <a:schemeClr val="bg1"/>
                          </a:solidFill>
                          <a:latin typeface="Franklin Gothic Demi Cond" pitchFamily="34" charset="0"/>
                        </a:rPr>
                        <a:t>0</a:t>
                      </a:r>
                      <a:endParaRPr lang="en-US" sz="1600" b="0" i="0" u="none" strike="noStrike" dirty="0">
                        <a:solidFill>
                          <a:schemeClr val="bg1"/>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35475">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l" rtl="0" fontAlgn="b"/>
                      <a:r>
                        <a:rPr lang="en-US" sz="1600" b="0" u="none" strike="noStrike" dirty="0">
                          <a:latin typeface="Franklin Gothic Demi Cond" pitchFamily="34" charset="0"/>
                        </a:rPr>
                        <a:t>Military </a:t>
                      </a:r>
                      <a:r>
                        <a:rPr lang="en-US" sz="1600" b="0" u="none" strike="noStrike" dirty="0" smtClean="0">
                          <a:latin typeface="Franklin Gothic Demi Cond" pitchFamily="34" charset="0"/>
                        </a:rPr>
                        <a:t>Const/Family  </a:t>
                      </a:r>
                      <a:r>
                        <a:rPr lang="en-US" sz="1600" b="0" u="none" strike="noStrike" dirty="0">
                          <a:latin typeface="Franklin Gothic Demi Cond" pitchFamily="34" charset="0"/>
                        </a:rPr>
                        <a:t>Housing/BRAC</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1.9</a:t>
                      </a:r>
                      <a:r>
                        <a:rPr lang="en-US" sz="1600" b="0" u="none" strike="noStrike" baseline="30000" dirty="0" smtClean="0">
                          <a:solidFill>
                            <a:schemeClr val="bg1"/>
                          </a:solidFill>
                          <a:latin typeface="Franklin Gothic Demi Cond" pitchFamily="34" charset="0"/>
                        </a:rPr>
                        <a:t>0</a:t>
                      </a:r>
                      <a:endParaRPr lang="en-US" sz="1600" b="0" u="none" strike="noStrike" dirty="0" smtClean="0">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dirty="0" smtClean="0">
                          <a:latin typeface="Franklin Gothic Demi Cond" pitchFamily="34" charset="0"/>
                        </a:rPr>
                        <a:t>1.8</a:t>
                      </a:r>
                      <a:r>
                        <a:rPr lang="en-US" sz="1600" b="0" u="none" strike="noStrike" baseline="30000" dirty="0" smtClean="0">
                          <a:solidFill>
                            <a:schemeClr val="bg1"/>
                          </a:solidFill>
                          <a:latin typeface="Franklin Gothic Demi Cond" pitchFamily="34" charset="0"/>
                        </a:rPr>
                        <a:t>0</a:t>
                      </a:r>
                      <a:endParaRPr lang="en-US" sz="1600" b="0" u="none" strike="noStrike" dirty="0" smtClean="0">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35475">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l" rtl="0" fontAlgn="b"/>
                      <a:r>
                        <a:rPr lang="en-US" sz="1600" b="0" u="none" strike="noStrike" dirty="0">
                          <a:latin typeface="Franklin Gothic Demi Cond" pitchFamily="34" charset="0"/>
                        </a:rPr>
                        <a:t>Other Base (CAMD/AWCF/ANC)</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u="none" strike="noStrike" baseline="0" dirty="0" smtClean="0">
                          <a:solidFill>
                            <a:schemeClr val="tx1"/>
                          </a:solidFill>
                          <a:latin typeface="Franklin Gothic Demi Cond" pitchFamily="34" charset="0"/>
                        </a:rPr>
                        <a:t>0.9</a:t>
                      </a:r>
                      <a:r>
                        <a:rPr lang="en-US" sz="1600" b="0" u="none" strike="noStrike" baseline="30000" dirty="0" smtClean="0">
                          <a:solidFill>
                            <a:schemeClr val="bg1"/>
                          </a:solidFill>
                          <a:latin typeface="Franklin Gothic Demi Cond" pitchFamily="34" charset="0"/>
                        </a:rPr>
                        <a:t>0</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US" sz="1600" b="0" i="0" u="none" strike="noStrike" dirty="0" smtClean="0">
                          <a:solidFill>
                            <a:schemeClr val="tx1"/>
                          </a:solidFill>
                          <a:latin typeface="Franklin Gothic Demi Cond" pitchFamily="34" charset="0"/>
                        </a:rPr>
                        <a:t>0.9</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600" b="0" u="none" strike="noStrike" dirty="0" smtClean="0">
                          <a:latin typeface="Franklin Gothic Demi Cond" pitchFamily="34" charset="0"/>
                        </a:rPr>
                        <a:t>         1.1</a:t>
                      </a:r>
                      <a:r>
                        <a:rPr lang="en-US" sz="1600" b="0" u="none" strike="noStrike" baseline="0" dirty="0" smtClean="0">
                          <a:solidFill>
                            <a:schemeClr val="tx1"/>
                          </a:solidFill>
                          <a:latin typeface="Franklin Gothic Demi Cond" pitchFamily="34" charset="0"/>
                        </a:rPr>
                        <a:t> </a:t>
                      </a:r>
                      <a:endParaRPr lang="en-US" sz="1600" b="0" i="0" u="none" strike="noStrike" dirty="0">
                        <a:solidFill>
                          <a:srgbClr val="000000"/>
                        </a:solidFill>
                        <a:latin typeface="Franklin Gothic Demi Con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5475">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rtl="0" fontAlgn="b"/>
                      <a:r>
                        <a:rPr lang="en-US" sz="1600" b="0" u="none" strike="noStrike" dirty="0">
                          <a:latin typeface="Franklin Gothic Demi Cond" pitchFamily="34" charset="0"/>
                        </a:rPr>
                        <a:t>Totals</a:t>
                      </a:r>
                      <a:endParaRPr lang="en-US" sz="1600" b="0" i="0" u="none" strike="noStrike" dirty="0">
                        <a:solidFill>
                          <a:srgbClr val="000000"/>
                        </a:solidFill>
                        <a:latin typeface="Franklin Gothic Demi Cond" pitchFamily="34" charset="0"/>
                      </a:endParaRPr>
                    </a:p>
                  </a:txBody>
                  <a:tcPr marL="0" marR="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b="0" u="none" strike="noStrike" dirty="0" smtClean="0">
                          <a:latin typeface="Franklin Gothic Demi Cond" pitchFamily="34" charset="0"/>
                        </a:rPr>
                        <a:t>128.4</a:t>
                      </a:r>
                      <a:r>
                        <a:rPr lang="en-US" sz="1600" b="0" u="none" strike="noStrike" baseline="30000" dirty="0" smtClean="0">
                          <a:latin typeface="Franklin Gothic Demi Cond" pitchFamily="34" charset="0"/>
                        </a:rPr>
                        <a:t>2</a:t>
                      </a:r>
                      <a:endParaRPr lang="en-US" sz="1600" b="0" i="0" u="none" strike="noStrike" baseline="30000" dirty="0" smtClean="0">
                        <a:solidFill>
                          <a:srgbClr val="000000"/>
                        </a:solidFill>
                        <a:latin typeface="Franklin Gothic Demi Cond"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b="0" u="none" strike="noStrike" dirty="0" smtClean="0">
                          <a:latin typeface="Franklin Gothic Demi Cond" pitchFamily="34" charset="0"/>
                        </a:rPr>
                        <a:t>130.3</a:t>
                      </a:r>
                      <a:r>
                        <a:rPr lang="en-US" sz="1600" b="0" u="none" strike="noStrike" baseline="30000" dirty="0" smtClean="0">
                          <a:latin typeface="Franklin Gothic Demi Cond" pitchFamily="34" charset="0"/>
                        </a:rPr>
                        <a:t>3</a:t>
                      </a:r>
                      <a:endParaRPr lang="en-US" sz="1600" b="0" i="0" u="none" strike="noStrike" baseline="30000" dirty="0" smtClean="0">
                        <a:solidFill>
                          <a:srgbClr val="000000"/>
                        </a:solidFill>
                        <a:latin typeface="Franklin Gothic Demi Cond"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b="0" u="none" strike="noStrike" baseline="0" dirty="0" smtClean="0">
                          <a:latin typeface="Franklin Gothic Demi Cond" pitchFamily="34" charset="0"/>
                        </a:rPr>
                        <a:t>137.2</a:t>
                      </a:r>
                      <a:endParaRPr lang="en-US" sz="1600" b="0" i="0" u="none" strike="noStrike" baseline="30000" dirty="0" smtClean="0">
                        <a:solidFill>
                          <a:schemeClr val="bg1"/>
                        </a:solidFill>
                        <a:latin typeface="Franklin Gothic Demi Cond"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chemeClr val="tx1"/>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solidFill>
                  </a:tcPr>
                </a:tc>
              </a:tr>
            </a:tbl>
          </a:graphicData>
        </a:graphic>
      </p:graphicFrame>
      <p:grpSp>
        <p:nvGrpSpPr>
          <p:cNvPr id="48" name="Group 47"/>
          <p:cNvGrpSpPr/>
          <p:nvPr/>
        </p:nvGrpSpPr>
        <p:grpSpPr>
          <a:xfrm>
            <a:off x="2320919" y="3891722"/>
            <a:ext cx="6228570" cy="707870"/>
            <a:chOff x="857987" y="3904473"/>
            <a:chExt cx="5942580" cy="707870"/>
          </a:xfrm>
        </p:grpSpPr>
        <p:sp>
          <p:nvSpPr>
            <p:cNvPr id="49" name="Rectangle 48"/>
            <p:cNvSpPr/>
            <p:nvPr/>
          </p:nvSpPr>
          <p:spPr>
            <a:xfrm>
              <a:off x="857987" y="3904473"/>
              <a:ext cx="5942580" cy="707870"/>
            </a:xfrm>
            <a:prstGeom prst="rect">
              <a:avLst/>
            </a:prstGeom>
          </p:spPr>
          <p:txBody>
            <a:bodyPr wrap="square" lIns="91424" tIns="45712" rIns="91424" bIns="45712">
              <a:spAutoFit/>
            </a:bodyPr>
            <a:lstStyle/>
            <a:p>
              <a:pPr>
                <a:defRPr/>
              </a:pPr>
              <a:r>
                <a:rPr lang="en-US" sz="800" kern="0" dirty="0">
                  <a:solidFill>
                    <a:sysClr val="windowText" lastClr="000000"/>
                  </a:solidFill>
                </a:rPr>
                <a:t>Other Base: Chemical Agent and Munitions Destruction, Army Working Capital Fund, Arlington National Cemetery</a:t>
              </a:r>
            </a:p>
            <a:p>
              <a:pPr>
                <a:defRPr/>
              </a:pPr>
              <a:r>
                <a:rPr lang="en-US" sz="800" kern="0" dirty="0">
                  <a:solidFill>
                    <a:sysClr val="windowText" lastClr="000000"/>
                  </a:solidFill>
                </a:rPr>
                <a:t>1:  Includes </a:t>
              </a:r>
              <a:r>
                <a:rPr lang="en-US" sz="800" kern="0" dirty="0">
                  <a:solidFill>
                    <a:sysClr val="windowText" lastClr="000000"/>
                  </a:solidFill>
                </a:rPr>
                <a:t>Environmental Restoration Account (ERA) funding</a:t>
              </a:r>
            </a:p>
            <a:p>
              <a:pPr>
                <a:defRPr/>
              </a:pPr>
              <a:r>
                <a:rPr lang="en-US" sz="800" kern="0" dirty="0">
                  <a:solidFill>
                    <a:sysClr val="windowText" lastClr="000000"/>
                  </a:solidFill>
                </a:rPr>
                <a:t>3: </a:t>
              </a:r>
              <a:r>
                <a:rPr lang="en-US" sz="800" kern="0" dirty="0">
                  <a:solidFill>
                    <a:sysClr val="windowText" lastClr="000000"/>
                  </a:solidFill>
                </a:rPr>
                <a:t>Includes </a:t>
              </a:r>
              <a:r>
                <a:rPr lang="en-US" sz="800" kern="0" dirty="0">
                  <a:solidFill>
                    <a:sysClr val="windowText" lastClr="000000"/>
                  </a:solidFill>
                </a:rPr>
                <a:t>$6.1B </a:t>
              </a:r>
              <a:r>
                <a:rPr lang="en-US" sz="800" kern="0" dirty="0">
                  <a:solidFill>
                    <a:sysClr val="windowText" lastClr="000000"/>
                  </a:solidFill>
                </a:rPr>
                <a:t>in OCO </a:t>
              </a:r>
              <a:r>
                <a:rPr lang="en-US" sz="800" kern="0" dirty="0">
                  <a:solidFill>
                    <a:sysClr val="windowText" lastClr="000000"/>
                  </a:solidFill>
                </a:rPr>
                <a:t>for base requirements                                    4.  Amount adjusted for fuel rates and foreign currency fluctuation reductions</a:t>
              </a:r>
              <a:endParaRPr lang="en-US" sz="800" kern="0" dirty="0">
                <a:solidFill>
                  <a:sysClr val="windowText" lastClr="000000"/>
                </a:solidFill>
              </a:endParaRPr>
            </a:p>
            <a:p>
              <a:pPr>
                <a:defRPr/>
              </a:pPr>
              <a:endParaRPr lang="en-US" sz="800" kern="0" dirty="0">
                <a:solidFill>
                  <a:sysClr val="windowText" lastClr="000000"/>
                </a:solidFill>
              </a:endParaRPr>
            </a:p>
          </p:txBody>
        </p:sp>
        <p:sp>
          <p:nvSpPr>
            <p:cNvPr id="50" name="Rectangle 49"/>
            <p:cNvSpPr/>
            <p:nvPr/>
          </p:nvSpPr>
          <p:spPr>
            <a:xfrm>
              <a:off x="3489163" y="4024957"/>
              <a:ext cx="2707597" cy="215444"/>
            </a:xfrm>
            <a:prstGeom prst="rect">
              <a:avLst/>
            </a:prstGeom>
          </p:spPr>
          <p:txBody>
            <a:bodyPr wrap="square">
              <a:spAutoFit/>
            </a:bodyPr>
            <a:lstStyle/>
            <a:p>
              <a:pPr>
                <a:defRPr/>
              </a:pPr>
              <a:r>
                <a:rPr lang="en-US" sz="800" kern="0" dirty="0">
                  <a:solidFill>
                    <a:sysClr val="windowText" lastClr="000000"/>
                  </a:solidFill>
                </a:rPr>
                <a:t>2</a:t>
              </a:r>
              <a:r>
                <a:rPr lang="en-US" sz="800" kern="0" dirty="0">
                  <a:solidFill>
                    <a:sysClr val="windowText" lastClr="000000"/>
                  </a:solidFill>
                </a:rPr>
                <a:t>: </a:t>
              </a:r>
              <a:r>
                <a:rPr lang="en-US" sz="800" kern="0" dirty="0">
                  <a:solidFill>
                    <a:sysClr val="windowText" lastClr="000000"/>
                  </a:solidFill>
                </a:rPr>
                <a:t>Includes $</a:t>
              </a:r>
              <a:r>
                <a:rPr lang="en-US" sz="800" kern="0" dirty="0">
                  <a:solidFill>
                    <a:sysClr val="windowText" lastClr="000000"/>
                  </a:solidFill>
                </a:rPr>
                <a:t>2.7B </a:t>
              </a:r>
              <a:r>
                <a:rPr lang="en-US" sz="800" kern="0" dirty="0">
                  <a:solidFill>
                    <a:sysClr val="windowText" lastClr="000000"/>
                  </a:solidFill>
                </a:rPr>
                <a:t>Base-to-OCO </a:t>
              </a:r>
              <a:r>
                <a:rPr lang="en-US" sz="800" kern="0" dirty="0">
                  <a:solidFill>
                    <a:sysClr val="windowText" lastClr="000000"/>
                  </a:solidFill>
                </a:rPr>
                <a:t>Transfer</a:t>
              </a:r>
              <a:endParaRPr lang="en-US" sz="800" kern="0" dirty="0">
                <a:solidFill>
                  <a:sysClr val="windowText" lastClr="000000"/>
                </a:solidFill>
              </a:endParaRPr>
            </a:p>
          </p:txBody>
        </p:sp>
      </p:grpSp>
      <p:sp>
        <p:nvSpPr>
          <p:cNvPr id="54" name="Rectangle 53"/>
          <p:cNvSpPr/>
          <p:nvPr/>
        </p:nvSpPr>
        <p:spPr>
          <a:xfrm>
            <a:off x="1721434" y="4359243"/>
            <a:ext cx="4732802" cy="2215975"/>
          </a:xfrm>
          <a:prstGeom prst="rect">
            <a:avLst/>
          </a:prstGeom>
          <a:ln w="25400">
            <a:noFill/>
          </a:ln>
        </p:spPr>
        <p:txBody>
          <a:bodyPr wrap="square" lIns="91424" tIns="45712" rIns="91424" bIns="45712">
            <a:spAutoFit/>
          </a:bodyPr>
          <a:lstStyle/>
          <a:p>
            <a:pPr marL="284112" indent="-284112">
              <a:spcAft>
                <a:spcPts val="400"/>
              </a:spcAft>
              <a:buFont typeface="Wingdings" pitchFamily="2" charset="2"/>
              <a:buChar char="v"/>
              <a:defRPr/>
            </a:pPr>
            <a:r>
              <a:rPr lang="en-US" sz="1600" dirty="0">
                <a:solidFill>
                  <a:prstClr val="black"/>
                </a:solidFill>
                <a:latin typeface="Franklin Gothic Demi" pitchFamily="34" charset="0"/>
              </a:rPr>
              <a:t>In the FY18 Defense Budget Request, the Army’s topline base funding grew by 5.1% from the total </a:t>
            </a:r>
            <a:r>
              <a:rPr lang="en-US" sz="1600" dirty="0">
                <a:solidFill>
                  <a:prstClr val="black"/>
                </a:solidFill>
                <a:latin typeface="Franklin Gothic Demi" pitchFamily="34" charset="0"/>
              </a:rPr>
              <a:t>FY17 </a:t>
            </a:r>
            <a:r>
              <a:rPr lang="en-US" sz="1600" dirty="0">
                <a:solidFill>
                  <a:prstClr val="black"/>
                </a:solidFill>
                <a:latin typeface="Franklin Gothic Demi" pitchFamily="34" charset="0"/>
              </a:rPr>
              <a:t>enacted budget</a:t>
            </a:r>
          </a:p>
          <a:p>
            <a:pPr marL="284112" indent="-284112">
              <a:spcAft>
                <a:spcPts val="400"/>
              </a:spcAft>
              <a:buFont typeface="Wingdings" pitchFamily="2" charset="2"/>
              <a:buChar char="v"/>
              <a:defRPr/>
            </a:pPr>
            <a:r>
              <a:rPr lang="en-US" sz="1600" dirty="0">
                <a:solidFill>
                  <a:prstClr val="black"/>
                </a:solidFill>
                <a:latin typeface="Franklin Gothic Demi" pitchFamily="34" charset="0"/>
              </a:rPr>
              <a:t>Growth in the FY18 base budget funds the Army’s readiness requirements at the higher end strength, primarily in:</a:t>
            </a:r>
          </a:p>
          <a:p>
            <a:pPr marL="741312" lvl="1" indent="-284112">
              <a:spcAft>
                <a:spcPts val="400"/>
              </a:spcAft>
              <a:buFont typeface="Wingdings" pitchFamily="2" charset="2"/>
              <a:buChar char="v"/>
              <a:defRPr/>
            </a:pPr>
            <a:r>
              <a:rPr lang="en-US" sz="1600" dirty="0">
                <a:solidFill>
                  <a:prstClr val="black"/>
                </a:solidFill>
                <a:latin typeface="Franklin Gothic Demi" pitchFamily="34" charset="0"/>
              </a:rPr>
              <a:t>Military Personnel  ~4.6% </a:t>
            </a:r>
            <a:r>
              <a:rPr lang="en-US" sz="1600" dirty="0">
                <a:solidFill>
                  <a:srgbClr val="00B050"/>
                </a:solidFill>
                <a:latin typeface="Franklin Gothic Demi" pitchFamily="34" charset="0"/>
              </a:rPr>
              <a:t>▲</a:t>
            </a:r>
          </a:p>
          <a:p>
            <a:pPr marL="741312" lvl="1" indent="-284112">
              <a:spcAft>
                <a:spcPts val="400"/>
              </a:spcAft>
              <a:buFont typeface="Wingdings" pitchFamily="2" charset="2"/>
              <a:buChar char="v"/>
              <a:defRPr/>
            </a:pPr>
            <a:r>
              <a:rPr lang="en-US" sz="1600" dirty="0">
                <a:solidFill>
                  <a:prstClr val="black"/>
                </a:solidFill>
                <a:latin typeface="Franklin Gothic Demi" pitchFamily="34" charset="0"/>
              </a:rPr>
              <a:t>Operations &amp; Maintenance ~6.7%</a:t>
            </a:r>
            <a:r>
              <a:rPr lang="en-US" sz="1600" dirty="0">
                <a:solidFill>
                  <a:srgbClr val="00B050"/>
                </a:solidFill>
                <a:latin typeface="Franklin Gothic Demi" pitchFamily="34" charset="0"/>
              </a:rPr>
              <a:t>▲</a:t>
            </a:r>
          </a:p>
        </p:txBody>
      </p:sp>
      <p:sp>
        <p:nvSpPr>
          <p:cNvPr id="55" name="Rectangle 54"/>
          <p:cNvSpPr/>
          <p:nvPr/>
        </p:nvSpPr>
        <p:spPr>
          <a:xfrm>
            <a:off x="4487273" y="2228244"/>
            <a:ext cx="245580" cy="235962"/>
          </a:xfrm>
          <a:prstGeom prst="rect">
            <a:avLst/>
          </a:prstGeom>
        </p:spPr>
        <p:txBody>
          <a:bodyPr wrap="none">
            <a:spAutoFit/>
          </a:bodyPr>
          <a:lstStyle/>
          <a:p>
            <a:pPr algn="r" fontAlgn="b"/>
            <a:r>
              <a:rPr lang="en-US" sz="1400" baseline="30000" dirty="0">
                <a:solidFill>
                  <a:srgbClr val="000000"/>
                </a:solidFill>
                <a:latin typeface="Franklin Gothic Demi Cond" pitchFamily="34" charset="0"/>
              </a:rPr>
              <a:t>1</a:t>
            </a:r>
          </a:p>
        </p:txBody>
      </p:sp>
      <p:sp>
        <p:nvSpPr>
          <p:cNvPr id="56" name="TextBox 25"/>
          <p:cNvSpPr txBox="1">
            <a:spLocks noChangeArrowheads="1"/>
          </p:cNvSpPr>
          <p:nvPr/>
        </p:nvSpPr>
        <p:spPr bwMode="auto">
          <a:xfrm>
            <a:off x="8377572" y="3891722"/>
            <a:ext cx="2392674" cy="461649"/>
          </a:xfrm>
          <a:prstGeom prst="rect">
            <a:avLst/>
          </a:prstGeom>
          <a:noFill/>
          <a:ln>
            <a:noFill/>
            <a:headEnd/>
            <a:tailEnd/>
          </a:ln>
          <a:effectLst/>
        </p:spPr>
        <p:style>
          <a:lnRef idx="1">
            <a:schemeClr val="dk1"/>
          </a:lnRef>
          <a:fillRef idx="2">
            <a:schemeClr val="dk1"/>
          </a:fillRef>
          <a:effectRef idx="1">
            <a:schemeClr val="dk1"/>
          </a:effectRef>
          <a:fontRef idx="minor">
            <a:schemeClr val="dk1"/>
          </a:fontRef>
        </p:style>
        <p:txBody>
          <a:bodyPr wrap="none" lIns="91424" tIns="45712" rIns="91424" bIns="45712">
            <a:spAutoFit/>
          </a:bodyPr>
          <a:lstStyle/>
          <a:p>
            <a:pPr eaLnBrk="0" hangingPunct="0">
              <a:defRPr/>
            </a:pPr>
            <a:r>
              <a:rPr lang="en-US" sz="2400" dirty="0">
                <a:solidFill>
                  <a:srgbClr val="006666"/>
                </a:solidFill>
                <a:effectLst>
                  <a:outerShdw blurRad="38100" dist="38100" dir="2700000" algn="tl">
                    <a:srgbClr val="000000">
                      <a:alpha val="43137"/>
                    </a:srgbClr>
                  </a:outerShdw>
                </a:effectLst>
                <a:latin typeface="Franklin Gothic Demi Cond" pitchFamily="34" charset="0"/>
                <a:sym typeface="Wingdings 3" pitchFamily="18" charset="2"/>
              </a:rPr>
              <a:t></a:t>
            </a:r>
            <a:r>
              <a:rPr lang="en-US" sz="2400" dirty="0">
                <a:solidFill>
                  <a:prstClr val="black"/>
                </a:solidFill>
                <a:latin typeface="Franklin Gothic Demi Cond" pitchFamily="34" charset="0"/>
              </a:rPr>
              <a:t>Base Request</a:t>
            </a:r>
            <a:r>
              <a:rPr lang="en-US" sz="2400" dirty="0">
                <a:solidFill>
                  <a:srgbClr val="006666"/>
                </a:solidFill>
                <a:effectLst>
                  <a:outerShdw blurRad="38100" dist="38100" dir="2700000" algn="tl">
                    <a:srgbClr val="000000">
                      <a:alpha val="43137"/>
                    </a:srgbClr>
                  </a:outerShdw>
                </a:effectLst>
                <a:latin typeface="Franklin Gothic Demi Cond" pitchFamily="34" charset="0"/>
                <a:sym typeface="Wingdings 3" pitchFamily="18" charset="2"/>
              </a:rPr>
              <a:t></a:t>
            </a:r>
            <a:endParaRPr lang="en-US" sz="2400" dirty="0">
              <a:solidFill>
                <a:srgbClr val="006666"/>
              </a:solidFill>
              <a:effectLst>
                <a:outerShdw blurRad="38100" dist="38100" dir="2700000" algn="tl">
                  <a:srgbClr val="000000">
                    <a:alpha val="43137"/>
                  </a:srgbClr>
                </a:outerShdw>
              </a:effectLst>
              <a:latin typeface="Franklin Gothic Demi Cond" pitchFamily="34" charset="0"/>
            </a:endParaRPr>
          </a:p>
        </p:txBody>
      </p:sp>
      <p:sp>
        <p:nvSpPr>
          <p:cNvPr id="14" name="Slide Number Placeholder 9"/>
          <p:cNvSpPr txBox="1">
            <a:spLocks/>
          </p:cNvSpPr>
          <p:nvPr/>
        </p:nvSpPr>
        <p:spPr>
          <a:xfrm>
            <a:off x="9112848" y="6598808"/>
            <a:ext cx="352425" cy="239486"/>
          </a:xfrm>
          <a:prstGeom prst="rect">
            <a:avLst/>
          </a:prstGeom>
        </p:spPr>
        <p:txBody>
          <a:bodyPr/>
          <a:lstStyle/>
          <a:p>
            <a:pPr algn="ctr">
              <a:defRPr/>
            </a:pPr>
            <a:r>
              <a:rPr lang="en-US" sz="1100" dirty="0">
                <a:solidFill>
                  <a:prstClr val="black"/>
                </a:solidFill>
              </a:rPr>
              <a:t>12</a:t>
            </a:r>
            <a:endParaRPr lang="en-US" sz="1100" dirty="0">
              <a:solidFill>
                <a:prstClr val="black"/>
              </a:solidFill>
            </a:endParaRPr>
          </a:p>
        </p:txBody>
      </p:sp>
      <p:sp>
        <p:nvSpPr>
          <p:cNvPr id="18" name="TextBox 17"/>
          <p:cNvSpPr txBox="1"/>
          <p:nvPr/>
        </p:nvSpPr>
        <p:spPr>
          <a:xfrm>
            <a:off x="9383458" y="4223382"/>
            <a:ext cx="946124" cy="369316"/>
          </a:xfrm>
          <a:prstGeom prst="rect">
            <a:avLst/>
          </a:prstGeom>
          <a:noFill/>
        </p:spPr>
        <p:txBody>
          <a:bodyPr wrap="none" lIns="91424" tIns="45712" rIns="91424" bIns="45712" rtlCol="0">
            <a:spAutoFit/>
          </a:bodyPr>
          <a:lstStyle/>
          <a:p>
            <a:r>
              <a:rPr lang="en-US" dirty="0">
                <a:solidFill>
                  <a:prstClr val="black"/>
                </a:solidFill>
                <a:latin typeface="Franklin Gothic Demi Cond" pitchFamily="34" charset="0"/>
              </a:rPr>
              <a:t>$137.2B</a:t>
            </a:r>
            <a:endParaRPr lang="en-US" dirty="0">
              <a:solidFill>
                <a:prstClr val="black"/>
              </a:solidFill>
              <a:latin typeface="Franklin Gothic Demi Cond" pitchFamily="34" charset="0"/>
            </a:endParaRPr>
          </a:p>
        </p:txBody>
      </p:sp>
      <p:cxnSp>
        <p:nvCxnSpPr>
          <p:cNvPr id="19" name="Straight Connector 18"/>
          <p:cNvCxnSpPr/>
          <p:nvPr/>
        </p:nvCxnSpPr>
        <p:spPr>
          <a:xfrm flipV="1">
            <a:off x="6786927" y="6258898"/>
            <a:ext cx="16938" cy="2622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76005" y="6346328"/>
            <a:ext cx="3467" cy="24811"/>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411263" y="6158599"/>
            <a:ext cx="0" cy="2441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383458" y="4223382"/>
            <a:ext cx="946124" cy="369316"/>
          </a:xfrm>
          <a:prstGeom prst="rect">
            <a:avLst/>
          </a:prstGeom>
          <a:noFill/>
        </p:spPr>
        <p:txBody>
          <a:bodyPr wrap="none" lIns="91424" tIns="45712" rIns="91424" bIns="45712" rtlCol="0">
            <a:spAutoFit/>
          </a:bodyPr>
          <a:lstStyle/>
          <a:p>
            <a:r>
              <a:rPr lang="en-US" dirty="0">
                <a:solidFill>
                  <a:prstClr val="black"/>
                </a:solidFill>
                <a:latin typeface="Franklin Gothic Demi Cond" pitchFamily="34" charset="0"/>
              </a:rPr>
              <a:t>$137.2B</a:t>
            </a:r>
            <a:endParaRPr lang="en-US" dirty="0">
              <a:solidFill>
                <a:prstClr val="black"/>
              </a:solidFill>
              <a:latin typeface="Franklin Gothic Demi Cond" pitchFamily="34" charset="0"/>
            </a:endParaRPr>
          </a:p>
        </p:txBody>
      </p:sp>
      <p:cxnSp>
        <p:nvCxnSpPr>
          <p:cNvPr id="32" name="Straight Connector 31"/>
          <p:cNvCxnSpPr/>
          <p:nvPr/>
        </p:nvCxnSpPr>
        <p:spPr>
          <a:xfrm flipV="1">
            <a:off x="6786927" y="6014700"/>
            <a:ext cx="11292" cy="2704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176005" y="6115314"/>
            <a:ext cx="2311" cy="2558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9411263" y="5931315"/>
            <a:ext cx="0" cy="25169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25"/>
          <p:cNvSpPr txBox="1">
            <a:spLocks noChangeArrowheads="1"/>
          </p:cNvSpPr>
          <p:nvPr/>
        </p:nvSpPr>
        <p:spPr bwMode="auto">
          <a:xfrm>
            <a:off x="8377572" y="3891722"/>
            <a:ext cx="2392674" cy="461649"/>
          </a:xfrm>
          <a:prstGeom prst="rect">
            <a:avLst/>
          </a:prstGeom>
          <a:noFill/>
          <a:ln>
            <a:noFill/>
            <a:headEnd/>
            <a:tailEnd/>
          </a:ln>
          <a:effectLst/>
        </p:spPr>
        <p:style>
          <a:lnRef idx="1">
            <a:schemeClr val="dk1"/>
          </a:lnRef>
          <a:fillRef idx="2">
            <a:schemeClr val="dk1"/>
          </a:fillRef>
          <a:effectRef idx="1">
            <a:schemeClr val="dk1"/>
          </a:effectRef>
          <a:fontRef idx="minor">
            <a:schemeClr val="dk1"/>
          </a:fontRef>
        </p:style>
        <p:txBody>
          <a:bodyPr wrap="none" lIns="91424" tIns="45712" rIns="91424" bIns="45712">
            <a:spAutoFit/>
          </a:bodyPr>
          <a:lstStyle/>
          <a:p>
            <a:pPr eaLnBrk="0" hangingPunct="0">
              <a:defRPr/>
            </a:pPr>
            <a:r>
              <a:rPr lang="en-US" sz="2400" dirty="0">
                <a:solidFill>
                  <a:srgbClr val="006666"/>
                </a:solidFill>
                <a:effectLst>
                  <a:outerShdw blurRad="38100" dist="38100" dir="2700000" algn="tl">
                    <a:srgbClr val="000000">
                      <a:alpha val="43137"/>
                    </a:srgbClr>
                  </a:outerShdw>
                </a:effectLst>
                <a:latin typeface="Franklin Gothic Demi Cond" pitchFamily="34" charset="0"/>
                <a:sym typeface="Wingdings 3" pitchFamily="18" charset="2"/>
              </a:rPr>
              <a:t></a:t>
            </a:r>
            <a:r>
              <a:rPr lang="en-US" sz="2400" dirty="0">
                <a:solidFill>
                  <a:prstClr val="black"/>
                </a:solidFill>
                <a:latin typeface="Franklin Gothic Demi Cond" pitchFamily="34" charset="0"/>
              </a:rPr>
              <a:t>Base Request</a:t>
            </a:r>
            <a:r>
              <a:rPr lang="en-US" sz="2400" dirty="0">
                <a:solidFill>
                  <a:srgbClr val="006666"/>
                </a:solidFill>
                <a:effectLst>
                  <a:outerShdw blurRad="38100" dist="38100" dir="2700000" algn="tl">
                    <a:srgbClr val="000000">
                      <a:alpha val="43137"/>
                    </a:srgbClr>
                  </a:outerShdw>
                </a:effectLst>
                <a:latin typeface="Franklin Gothic Demi Cond" pitchFamily="34" charset="0"/>
                <a:sym typeface="Wingdings 3" pitchFamily="18" charset="2"/>
              </a:rPr>
              <a:t></a:t>
            </a:r>
            <a:endParaRPr lang="en-US" sz="2400" dirty="0">
              <a:solidFill>
                <a:srgbClr val="006666"/>
              </a:solidFill>
              <a:effectLst>
                <a:outerShdw blurRad="38100" dist="38100" dir="2700000" algn="tl">
                  <a:srgbClr val="000000">
                    <a:alpha val="43137"/>
                  </a:srgbClr>
                </a:outerShdw>
              </a:effectLst>
              <a:latin typeface="Franklin Gothic Demi Cond" pitchFamily="34" charset="0"/>
            </a:endParaRPr>
          </a:p>
        </p:txBody>
      </p:sp>
      <p:cxnSp>
        <p:nvCxnSpPr>
          <p:cNvPr id="37" name="Straight Connector 36"/>
          <p:cNvCxnSpPr/>
          <p:nvPr/>
        </p:nvCxnSpPr>
        <p:spPr>
          <a:xfrm flipH="1">
            <a:off x="8230568" y="5418743"/>
            <a:ext cx="160758" cy="771007"/>
          </a:xfrm>
          <a:prstGeom prst="line">
            <a:avLst/>
          </a:prstGeom>
          <a:ln w="28575">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616747" y="6173062"/>
            <a:ext cx="1627835" cy="523220"/>
          </a:xfrm>
          <a:prstGeom prst="rect">
            <a:avLst/>
          </a:prstGeom>
          <a:noFill/>
        </p:spPr>
        <p:txBody>
          <a:bodyPr wrap="square" rtlCol="0">
            <a:spAutoFit/>
          </a:bodyPr>
          <a:lstStyle/>
          <a:p>
            <a:r>
              <a:rPr lang="en-US" sz="1400" b="1" dirty="0">
                <a:latin typeface="Calibri (Body)"/>
              </a:rPr>
              <a:t>O&amp;M Civilian Pay, $13.7</a:t>
            </a:r>
            <a:endParaRPr lang="en-US" sz="1400" b="1" dirty="0">
              <a:latin typeface="Calibri (Body)"/>
            </a:endParaRPr>
          </a:p>
        </p:txBody>
      </p:sp>
      <p:cxnSp>
        <p:nvCxnSpPr>
          <p:cNvPr id="39" name="Straight Connector 38"/>
          <p:cNvCxnSpPr/>
          <p:nvPr/>
        </p:nvCxnSpPr>
        <p:spPr>
          <a:xfrm flipH="1" flipV="1">
            <a:off x="8505690" y="6226213"/>
            <a:ext cx="230960" cy="20877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268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9"/>
          <p:cNvSpPr txBox="1">
            <a:spLocks noGrp="1"/>
          </p:cNvSpPr>
          <p:nvPr>
            <p:ph type="title"/>
          </p:nvPr>
        </p:nvSpPr>
        <p:spPr>
          <a:xfrm>
            <a:off x="2262057" y="159138"/>
            <a:ext cx="7552944" cy="639763"/>
          </a:xfrm>
          <a:prstGeom prst="rect">
            <a:avLst/>
          </a:prstGeom>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b="1" dirty="0">
                <a:solidFill>
                  <a:prstClr val="black"/>
                </a:solidFill>
                <a:effectLst>
                  <a:outerShdw blurRad="38100" dist="38100" dir="2700000" algn="tl">
                    <a:srgbClr val="000000">
                      <a:alpha val="43137"/>
                    </a:srgbClr>
                  </a:outerShdw>
                </a:effectLst>
                <a:latin typeface="Calibri" panose="020F0502020204030204" pitchFamily="34" charset="0"/>
              </a:rPr>
              <a:t>FY 2017/18 OCO Budget</a:t>
            </a:r>
            <a:endParaRPr lang="en-US" sz="3200" b="1" dirty="0">
              <a:solidFill>
                <a:prstClr val="black"/>
              </a:solidFill>
              <a:effectLst>
                <a:outerShdw blurRad="38100" dist="38100" dir="2700000" algn="tl">
                  <a:srgbClr val="000000">
                    <a:alpha val="43137"/>
                  </a:srgbClr>
                </a:outerShdw>
              </a:effectLst>
              <a:latin typeface="Calibri" panose="020F0502020204030204" pitchFamily="34" charset="0"/>
            </a:endParaRPr>
          </a:p>
        </p:txBody>
      </p:sp>
      <p:grpSp>
        <p:nvGrpSpPr>
          <p:cNvPr id="32" name="Group 31"/>
          <p:cNvGrpSpPr/>
          <p:nvPr/>
        </p:nvGrpSpPr>
        <p:grpSpPr>
          <a:xfrm>
            <a:off x="8061962" y="3801385"/>
            <a:ext cx="2378247" cy="712837"/>
            <a:chOff x="5975862" y="4196192"/>
            <a:chExt cx="2378247" cy="712837"/>
          </a:xfrm>
        </p:grpSpPr>
        <p:sp>
          <p:nvSpPr>
            <p:cNvPr id="34" name="TextBox 33"/>
            <p:cNvSpPr txBox="1"/>
            <p:nvPr/>
          </p:nvSpPr>
          <p:spPr>
            <a:xfrm>
              <a:off x="6775031" y="4539713"/>
              <a:ext cx="848277" cy="369316"/>
            </a:xfrm>
            <a:prstGeom prst="rect">
              <a:avLst/>
            </a:prstGeom>
            <a:noFill/>
          </p:spPr>
          <p:txBody>
            <a:bodyPr wrap="none" lIns="91424" tIns="45712" rIns="91424" bIns="45712" rtlCol="0">
              <a:spAutoFit/>
            </a:bodyPr>
            <a:lstStyle/>
            <a:p>
              <a:r>
                <a:rPr lang="en-US" dirty="0">
                  <a:solidFill>
                    <a:prstClr val="black"/>
                  </a:solidFill>
                  <a:latin typeface="Franklin Gothic Demi Cond" pitchFamily="34" charset="0"/>
                </a:rPr>
                <a:t>$28.9B</a:t>
              </a:r>
            </a:p>
          </p:txBody>
        </p:sp>
        <p:sp>
          <p:nvSpPr>
            <p:cNvPr id="35" name="TextBox 25"/>
            <p:cNvSpPr txBox="1">
              <a:spLocks noChangeArrowheads="1"/>
            </p:cNvSpPr>
            <p:nvPr/>
          </p:nvSpPr>
          <p:spPr bwMode="auto">
            <a:xfrm>
              <a:off x="5975862" y="4196192"/>
              <a:ext cx="2378247" cy="461649"/>
            </a:xfrm>
            <a:prstGeom prst="rect">
              <a:avLst/>
            </a:prstGeom>
            <a:noFill/>
            <a:ln>
              <a:noFill/>
              <a:headEnd/>
              <a:tailEnd/>
            </a:ln>
            <a:effectLst/>
          </p:spPr>
          <p:style>
            <a:lnRef idx="1">
              <a:schemeClr val="dk1"/>
            </a:lnRef>
            <a:fillRef idx="2">
              <a:schemeClr val="dk1"/>
            </a:fillRef>
            <a:effectRef idx="1">
              <a:schemeClr val="dk1"/>
            </a:effectRef>
            <a:fontRef idx="minor">
              <a:schemeClr val="dk1"/>
            </a:fontRef>
          </p:style>
          <p:txBody>
            <a:bodyPr wrap="none" lIns="91424" tIns="45712" rIns="91424" bIns="45712">
              <a:spAutoFit/>
            </a:bodyPr>
            <a:lstStyle/>
            <a:p>
              <a:pPr eaLnBrk="0" hangingPunct="0">
                <a:defRPr/>
              </a:pPr>
              <a:r>
                <a:rPr lang="en-US" sz="2400" dirty="0">
                  <a:solidFill>
                    <a:srgbClr val="006666"/>
                  </a:solidFill>
                  <a:effectLst>
                    <a:outerShdw blurRad="38100" dist="38100" dir="2700000" algn="tl">
                      <a:srgbClr val="000000">
                        <a:alpha val="43137"/>
                      </a:srgbClr>
                    </a:outerShdw>
                  </a:effectLst>
                  <a:latin typeface="Franklin Gothic Demi Cond" pitchFamily="34" charset="0"/>
                  <a:sym typeface="Wingdings 3" pitchFamily="18" charset="2"/>
                </a:rPr>
                <a:t></a:t>
              </a:r>
              <a:r>
                <a:rPr lang="en-US" sz="2400" dirty="0">
                  <a:solidFill>
                    <a:prstClr val="black"/>
                  </a:solidFill>
                  <a:latin typeface="Franklin Gothic Demi Cond" pitchFamily="34" charset="0"/>
                  <a:sym typeface="Wingdings 3" pitchFamily="18" charset="2"/>
                </a:rPr>
                <a:t> </a:t>
              </a:r>
              <a:r>
                <a:rPr lang="en-US" sz="2400" dirty="0">
                  <a:solidFill>
                    <a:prstClr val="black"/>
                  </a:solidFill>
                  <a:latin typeface="Franklin Gothic Demi Cond" pitchFamily="34" charset="0"/>
                </a:rPr>
                <a:t>OCO Request</a:t>
              </a:r>
              <a:r>
                <a:rPr lang="en-US" sz="2400" dirty="0">
                  <a:solidFill>
                    <a:srgbClr val="006666"/>
                  </a:solidFill>
                  <a:effectLst>
                    <a:outerShdw blurRad="38100" dist="38100" dir="2700000" algn="tl">
                      <a:srgbClr val="000000">
                        <a:alpha val="43137"/>
                      </a:srgbClr>
                    </a:outerShdw>
                  </a:effectLst>
                  <a:latin typeface="Franklin Gothic Demi Cond" pitchFamily="34" charset="0"/>
                  <a:sym typeface="Wingdings 3" pitchFamily="18" charset="2"/>
                </a:rPr>
                <a:t></a:t>
              </a:r>
              <a:endParaRPr lang="en-US" sz="2400" dirty="0">
                <a:solidFill>
                  <a:srgbClr val="006666"/>
                </a:solidFill>
                <a:effectLst>
                  <a:outerShdw blurRad="38100" dist="38100" dir="2700000" algn="tl">
                    <a:srgbClr val="000000">
                      <a:alpha val="43137"/>
                    </a:srgbClr>
                  </a:outerShdw>
                </a:effectLst>
                <a:latin typeface="Franklin Gothic Demi Cond" pitchFamily="34" charset="0"/>
              </a:endParaRPr>
            </a:p>
          </p:txBody>
        </p:sp>
      </p:grpSp>
      <p:sp>
        <p:nvSpPr>
          <p:cNvPr id="37" name="TextBox 36"/>
          <p:cNvSpPr txBox="1"/>
          <p:nvPr/>
        </p:nvSpPr>
        <p:spPr>
          <a:xfrm>
            <a:off x="8305402" y="4935394"/>
            <a:ext cx="608763" cy="307777"/>
          </a:xfrm>
          <a:prstGeom prst="rect">
            <a:avLst/>
          </a:prstGeom>
          <a:noFill/>
        </p:spPr>
        <p:txBody>
          <a:bodyPr wrap="square" rtlCol="0">
            <a:spAutoFit/>
          </a:bodyPr>
          <a:lstStyle/>
          <a:p>
            <a:r>
              <a:rPr lang="en-US" sz="1400" b="1" dirty="0">
                <a:solidFill>
                  <a:prstClr val="white"/>
                </a:solidFill>
              </a:rPr>
              <a:t>62%</a:t>
            </a:r>
          </a:p>
        </p:txBody>
      </p:sp>
      <p:sp>
        <p:nvSpPr>
          <p:cNvPr id="38" name="TextBox 37"/>
          <p:cNvSpPr txBox="1"/>
          <p:nvPr/>
        </p:nvSpPr>
        <p:spPr>
          <a:xfrm>
            <a:off x="8912295" y="5684811"/>
            <a:ext cx="400061" cy="230832"/>
          </a:xfrm>
          <a:prstGeom prst="rect">
            <a:avLst/>
          </a:prstGeom>
          <a:noFill/>
        </p:spPr>
        <p:txBody>
          <a:bodyPr wrap="square" rtlCol="0">
            <a:spAutoFit/>
          </a:bodyPr>
          <a:lstStyle/>
          <a:p>
            <a:r>
              <a:rPr lang="en-US" sz="900" b="1" dirty="0">
                <a:solidFill>
                  <a:prstClr val="white"/>
                </a:solidFill>
              </a:rPr>
              <a:t>9%</a:t>
            </a:r>
          </a:p>
        </p:txBody>
      </p:sp>
      <p:sp>
        <p:nvSpPr>
          <p:cNvPr id="39" name="TextBox 38"/>
          <p:cNvSpPr txBox="1"/>
          <p:nvPr/>
        </p:nvSpPr>
        <p:spPr>
          <a:xfrm>
            <a:off x="9786089" y="4969988"/>
            <a:ext cx="400061" cy="369332"/>
          </a:xfrm>
          <a:prstGeom prst="rect">
            <a:avLst/>
          </a:prstGeom>
          <a:noFill/>
        </p:spPr>
        <p:txBody>
          <a:bodyPr wrap="square" rtlCol="0">
            <a:spAutoFit/>
          </a:bodyPr>
          <a:lstStyle/>
          <a:p>
            <a:r>
              <a:rPr lang="en-US" sz="900" b="1" dirty="0">
                <a:solidFill>
                  <a:prstClr val="white"/>
                </a:solidFill>
              </a:rPr>
              <a:t>11%</a:t>
            </a:r>
          </a:p>
        </p:txBody>
      </p:sp>
      <p:sp>
        <p:nvSpPr>
          <p:cNvPr id="14" name="Slide Number Placeholder 9"/>
          <p:cNvSpPr txBox="1">
            <a:spLocks/>
          </p:cNvSpPr>
          <p:nvPr/>
        </p:nvSpPr>
        <p:spPr>
          <a:xfrm>
            <a:off x="9407261" y="6666119"/>
            <a:ext cx="352425" cy="239486"/>
          </a:xfrm>
          <a:prstGeom prst="rect">
            <a:avLst/>
          </a:prstGeom>
        </p:spPr>
        <p:txBody>
          <a:bodyPr/>
          <a:lstStyle/>
          <a:p>
            <a:pPr algn="ctr">
              <a:defRPr/>
            </a:pPr>
            <a:r>
              <a:rPr lang="en-US" sz="1100" dirty="0">
                <a:solidFill>
                  <a:prstClr val="black"/>
                </a:solidFill>
              </a:rPr>
              <a:t>13</a:t>
            </a:r>
            <a:endParaRPr lang="en-US" sz="1100" dirty="0">
              <a:solidFill>
                <a:prstClr val="black"/>
              </a:solidFill>
            </a:endParaRPr>
          </a:p>
        </p:txBody>
      </p:sp>
      <p:graphicFrame>
        <p:nvGraphicFramePr>
          <p:cNvPr id="15" name="Object 170"/>
          <p:cNvGraphicFramePr>
            <a:graphicFrameLocks noChangeAspect="1"/>
          </p:cNvGraphicFramePr>
          <p:nvPr>
            <p:extLst>
              <p:ext uri="{D42A27DB-BD31-4B8C-83A1-F6EECF244321}">
                <p14:modId xmlns:p14="http://schemas.microsoft.com/office/powerpoint/2010/main" val="58087381"/>
              </p:ext>
            </p:extLst>
          </p:nvPr>
        </p:nvGraphicFramePr>
        <p:xfrm>
          <a:off x="1785768" y="1168818"/>
          <a:ext cx="6926263" cy="2654300"/>
        </p:xfrm>
        <a:graphic>
          <a:graphicData uri="http://schemas.openxmlformats.org/presentationml/2006/ole">
            <mc:AlternateContent xmlns:mc="http://schemas.openxmlformats.org/markup-compatibility/2006">
              <mc:Choice xmlns:v="urn:schemas-microsoft-com:vml" Requires="v">
                <p:oleObj spid="_x0000_s11310" name="Worksheet" r:id="rId5" imgW="6086365" imgH="2428920" progId="Excel.Sheet.12">
                  <p:embed/>
                </p:oleObj>
              </mc:Choice>
              <mc:Fallback>
                <p:oleObj name="Worksheet" r:id="rId5" imgW="6086365" imgH="2428920" progId="Excel.Sheet.12">
                  <p:embed/>
                  <p:pic>
                    <p:nvPicPr>
                      <p:cNvPr id="0" name=""/>
                      <p:cNvPicPr>
                        <a:picLocks noChangeAspect="1" noChangeArrowheads="1"/>
                      </p:cNvPicPr>
                      <p:nvPr/>
                    </p:nvPicPr>
                    <p:blipFill>
                      <a:blip r:embed="rId6"/>
                      <a:srcRect/>
                      <a:stretch>
                        <a:fillRect/>
                      </a:stretch>
                    </p:blipFill>
                    <p:spPr bwMode="auto">
                      <a:xfrm>
                        <a:off x="1785768" y="1168818"/>
                        <a:ext cx="6926263" cy="2654300"/>
                      </a:xfrm>
                      <a:prstGeom prst="rect">
                        <a:avLst/>
                      </a:prstGeom>
                      <a:noFill/>
                      <a:ln w="31750" cmpd="dbl">
                        <a:solidFill>
                          <a:schemeClr val="tx1"/>
                        </a:solidFill>
                      </a:ln>
                      <a:effectLst/>
                      <a:extLst/>
                    </p:spPr>
                  </p:pic>
                </p:oleObj>
              </mc:Fallback>
            </mc:AlternateContent>
          </a:graphicData>
        </a:graphic>
      </p:graphicFrame>
      <p:sp>
        <p:nvSpPr>
          <p:cNvPr id="16" name="Rectangle 15"/>
          <p:cNvSpPr/>
          <p:nvPr/>
        </p:nvSpPr>
        <p:spPr>
          <a:xfrm>
            <a:off x="1698036" y="3823119"/>
            <a:ext cx="5921834" cy="954091"/>
          </a:xfrm>
          <a:prstGeom prst="rect">
            <a:avLst/>
          </a:prstGeom>
        </p:spPr>
        <p:txBody>
          <a:bodyPr wrap="square" lIns="91424" tIns="45712" rIns="91424" bIns="45712">
            <a:spAutoFit/>
          </a:bodyPr>
          <a:lstStyle/>
          <a:p>
            <a:pPr>
              <a:defRPr/>
            </a:pPr>
            <a:r>
              <a:rPr lang="en-US" sz="700" b="1" kern="0" dirty="0">
                <a:solidFill>
                  <a:sysClr val="windowText" lastClr="000000"/>
                </a:solidFill>
              </a:rPr>
              <a:t>1: MILPERS account does not include $63M in FY17 </a:t>
            </a:r>
            <a:r>
              <a:rPr lang="en-US" sz="700" b="1" dirty="0">
                <a:solidFill>
                  <a:prstClr val="black"/>
                </a:solidFill>
              </a:rPr>
              <a:t>OCO request to comply with BBA15</a:t>
            </a:r>
            <a:endParaRPr lang="en-US" sz="700" b="1" kern="0" dirty="0">
              <a:solidFill>
                <a:sysClr val="windowText" lastClr="000000"/>
              </a:solidFill>
            </a:endParaRPr>
          </a:p>
          <a:p>
            <a:pPr>
              <a:defRPr/>
            </a:pPr>
            <a:r>
              <a:rPr lang="en-US" sz="700" b="1" kern="0" dirty="0">
                <a:solidFill>
                  <a:sysClr val="windowText" lastClr="000000"/>
                </a:solidFill>
              </a:rPr>
              <a:t>2: O&amp;M account does not include Base-to-OCO Transfers:  FY14:  $3,100M; FY 15:  $850M; FY16:  $2,200M.  Does not include </a:t>
            </a:r>
            <a:r>
              <a:rPr lang="en-US" sz="700" b="1" kern="0" dirty="0">
                <a:solidFill>
                  <a:sysClr val="windowText" lastClr="000000"/>
                </a:solidFill>
              </a:rPr>
              <a:t>$3,797M </a:t>
            </a:r>
            <a:r>
              <a:rPr lang="en-US" sz="700" b="1" kern="0" dirty="0">
                <a:solidFill>
                  <a:sysClr val="windowText" lastClr="000000"/>
                </a:solidFill>
              </a:rPr>
              <a:t>in FY17 </a:t>
            </a:r>
            <a:r>
              <a:rPr lang="en-US" sz="700" b="1" dirty="0">
                <a:solidFill>
                  <a:prstClr val="black"/>
                </a:solidFill>
              </a:rPr>
              <a:t>OCO request to comply with BBA15</a:t>
            </a:r>
            <a:endParaRPr lang="en-US" sz="700" b="1" kern="0" dirty="0">
              <a:solidFill>
                <a:sysClr val="windowText" lastClr="000000"/>
              </a:solidFill>
            </a:endParaRPr>
          </a:p>
          <a:p>
            <a:pPr>
              <a:defRPr/>
            </a:pPr>
            <a:r>
              <a:rPr lang="en-US" sz="700" b="1" kern="0" dirty="0">
                <a:solidFill>
                  <a:sysClr val="windowText" lastClr="000000"/>
                </a:solidFill>
              </a:rPr>
              <a:t>3: RDA account does not include </a:t>
            </a:r>
            <a:r>
              <a:rPr lang="en-US" sz="700" b="1" kern="0" dirty="0">
                <a:solidFill>
                  <a:sysClr val="windowText" lastClr="000000"/>
                </a:solidFill>
              </a:rPr>
              <a:t>$1,876M </a:t>
            </a:r>
            <a:r>
              <a:rPr lang="en-US" sz="700" b="1" kern="0" dirty="0">
                <a:solidFill>
                  <a:sysClr val="windowText" lastClr="000000"/>
                </a:solidFill>
              </a:rPr>
              <a:t>in FY17 </a:t>
            </a:r>
            <a:r>
              <a:rPr lang="en-US" sz="700" b="1" dirty="0">
                <a:solidFill>
                  <a:prstClr val="black"/>
                </a:solidFill>
              </a:rPr>
              <a:t>OCO request to comply with BBA15</a:t>
            </a:r>
            <a:endParaRPr lang="en-US" sz="700" b="1" kern="0" dirty="0">
              <a:solidFill>
                <a:sysClr val="windowText" lastClr="000000"/>
              </a:solidFill>
            </a:endParaRPr>
          </a:p>
          <a:p>
            <a:pPr>
              <a:defRPr/>
            </a:pPr>
            <a:r>
              <a:rPr lang="en-US" sz="700" b="1" kern="0" dirty="0">
                <a:solidFill>
                  <a:sysClr val="windowText" lastClr="000000"/>
                </a:solidFill>
              </a:rPr>
              <a:t>4: </a:t>
            </a:r>
            <a:r>
              <a:rPr lang="en-US" sz="700" b="1" kern="0" dirty="0">
                <a:solidFill>
                  <a:sysClr val="windowText" lastClr="000000"/>
                </a:solidFill>
              </a:rPr>
              <a:t>MILCON account does not include $50M in FY17 OCO request to comply with BBA15</a:t>
            </a:r>
          </a:p>
          <a:p>
            <a:pPr>
              <a:defRPr/>
            </a:pPr>
            <a:r>
              <a:rPr lang="en-US" sz="700" b="1" kern="0" dirty="0">
                <a:solidFill>
                  <a:sysClr val="windowText" lastClr="000000"/>
                </a:solidFill>
              </a:rPr>
              <a:t>5: The Iraq and Syria Train &amp; Equip Funds were combined into a single Counter-ISIS Train &amp; Equip fund in FY17</a:t>
            </a:r>
          </a:p>
          <a:p>
            <a:pPr>
              <a:defRPr/>
            </a:pPr>
            <a:r>
              <a:rPr lang="en-US" sz="700" b="1" kern="0" dirty="0">
                <a:solidFill>
                  <a:sysClr val="windowText" lastClr="000000"/>
                </a:solidFill>
              </a:rPr>
              <a:t>6: The </a:t>
            </a:r>
            <a:r>
              <a:rPr lang="en-US" sz="700" b="1" kern="0" dirty="0">
                <a:solidFill>
                  <a:sysClr val="windowText" lastClr="000000"/>
                </a:solidFill>
              </a:rPr>
              <a:t>Joint Improvised Explosive Device Defeat mission has been assumed by a new DOD organization for FY17 and beyond.                                                     Partial FY16 and FY17 JIEDDF funding information can be found in the DOD Budget Materials</a:t>
            </a:r>
            <a:r>
              <a:rPr lang="en-US" sz="700" b="1" kern="0" dirty="0">
                <a:solidFill>
                  <a:sysClr val="windowText" lastClr="000000"/>
                </a:solidFill>
              </a:rPr>
              <a:t>.</a:t>
            </a:r>
            <a:endParaRPr lang="en-US" sz="700" b="1" kern="0" dirty="0">
              <a:solidFill>
                <a:sysClr val="windowText" lastClr="000000"/>
              </a:solidFill>
            </a:endParaRPr>
          </a:p>
        </p:txBody>
      </p:sp>
      <p:sp>
        <p:nvSpPr>
          <p:cNvPr id="17" name="TextBox 16"/>
          <p:cNvSpPr txBox="1"/>
          <p:nvPr/>
        </p:nvSpPr>
        <p:spPr>
          <a:xfrm>
            <a:off x="1698037" y="4903799"/>
            <a:ext cx="5416061" cy="1769699"/>
          </a:xfrm>
          <a:prstGeom prst="rect">
            <a:avLst/>
          </a:prstGeom>
          <a:noFill/>
        </p:spPr>
        <p:txBody>
          <a:bodyPr wrap="square" lIns="91424" tIns="45712" rIns="91424" bIns="45712" rtlCol="0">
            <a:spAutoFit/>
          </a:bodyPr>
          <a:lstStyle/>
          <a:p>
            <a:pPr>
              <a:lnSpc>
                <a:spcPts val="1200"/>
              </a:lnSpc>
              <a:spcAft>
                <a:spcPts val="600"/>
              </a:spcAft>
              <a:buFont typeface="Wingdings" pitchFamily="2" charset="2"/>
              <a:buChar char="v"/>
            </a:pPr>
            <a:r>
              <a:rPr lang="en-US" sz="1400" dirty="0">
                <a:solidFill>
                  <a:prstClr val="black"/>
                </a:solidFill>
                <a:latin typeface="Franklin Gothic Demi Cond" panose="020B0706030402020204" pitchFamily="34" charset="0"/>
              </a:rPr>
              <a:t> </a:t>
            </a:r>
            <a:r>
              <a:rPr lang="en-US" sz="1600" dirty="0">
                <a:solidFill>
                  <a:prstClr val="black"/>
                </a:solidFill>
                <a:latin typeface="Franklin Gothic Demi Cond" panose="020B0706030402020204" pitchFamily="34" charset="0"/>
              </a:rPr>
              <a:t>Operation </a:t>
            </a:r>
            <a:r>
              <a:rPr lang="en-US" sz="1600" cap="small" dirty="0">
                <a:solidFill>
                  <a:prstClr val="black"/>
                </a:solidFill>
                <a:latin typeface="Franklin Gothic Demi Cond" panose="020B0706030402020204" pitchFamily="34" charset="0"/>
              </a:rPr>
              <a:t>FREEDOM’s SENTINEL </a:t>
            </a:r>
            <a:r>
              <a:rPr lang="en-US" sz="1400" dirty="0">
                <a:solidFill>
                  <a:prstClr val="black"/>
                </a:solidFill>
                <a:latin typeface="Franklin Gothic Demi Cond" panose="020B0706030402020204" pitchFamily="34" charset="0"/>
              </a:rPr>
              <a:t> (Afghanistan; Horn of Africa)</a:t>
            </a:r>
          </a:p>
          <a:p>
            <a:pPr>
              <a:lnSpc>
                <a:spcPts val="1200"/>
              </a:lnSpc>
              <a:spcAft>
                <a:spcPts val="600"/>
              </a:spcAft>
            </a:pPr>
            <a:r>
              <a:rPr lang="en-US" sz="1400" dirty="0">
                <a:solidFill>
                  <a:prstClr val="black"/>
                </a:solidFill>
                <a:latin typeface="Franklin Gothic Demi Cond" panose="020B0706030402020204" pitchFamily="34" charset="0"/>
              </a:rPr>
              <a:t>	includes Operation Spartan Shield (CENTCOM)</a:t>
            </a:r>
          </a:p>
          <a:p>
            <a:pPr>
              <a:spcAft>
                <a:spcPts val="600"/>
              </a:spcAft>
              <a:buFont typeface="Wingdings" pitchFamily="2" charset="2"/>
              <a:buChar char="v"/>
            </a:pPr>
            <a:r>
              <a:rPr lang="en-US" sz="1600" dirty="0">
                <a:solidFill>
                  <a:prstClr val="black"/>
                </a:solidFill>
                <a:latin typeface="Franklin Gothic Demi Cond" panose="020B0706030402020204" pitchFamily="34" charset="0"/>
              </a:rPr>
              <a:t> Operation INHERENT RESOLVE (Iraq)</a:t>
            </a:r>
          </a:p>
          <a:p>
            <a:pPr>
              <a:spcAft>
                <a:spcPts val="600"/>
              </a:spcAft>
              <a:buFont typeface="Wingdings" pitchFamily="2" charset="2"/>
              <a:buChar char="v"/>
            </a:pPr>
            <a:r>
              <a:rPr lang="en-US" sz="1600" dirty="0">
                <a:solidFill>
                  <a:prstClr val="black"/>
                </a:solidFill>
                <a:latin typeface="Franklin Gothic Demi Cond" panose="020B0706030402020204" pitchFamily="34" charset="0"/>
              </a:rPr>
              <a:t> European Reassurance Initiative (Europe)</a:t>
            </a:r>
          </a:p>
          <a:p>
            <a:pPr>
              <a:spcAft>
                <a:spcPts val="600"/>
              </a:spcAft>
              <a:buFont typeface="Wingdings" pitchFamily="2" charset="2"/>
              <a:buChar char="v"/>
            </a:pPr>
            <a:r>
              <a:rPr lang="en-US" sz="1600" dirty="0">
                <a:solidFill>
                  <a:prstClr val="black"/>
                </a:solidFill>
                <a:latin typeface="Franklin Gothic Demi Cond" panose="020B0706030402020204" pitchFamily="34" charset="0"/>
              </a:rPr>
              <a:t> </a:t>
            </a:r>
            <a:r>
              <a:rPr lang="en-US" sz="1600" dirty="0">
                <a:solidFill>
                  <a:prstClr val="black"/>
                </a:solidFill>
                <a:latin typeface="Franklin Gothic Demi Cond" panose="020B0706030402020204" pitchFamily="34" charset="0"/>
              </a:rPr>
              <a:t>Afghan Security Forces Fund</a:t>
            </a:r>
          </a:p>
          <a:p>
            <a:pPr>
              <a:spcAft>
                <a:spcPts val="600"/>
              </a:spcAft>
              <a:buFont typeface="Wingdings" pitchFamily="2" charset="2"/>
              <a:buChar char="v"/>
            </a:pPr>
            <a:r>
              <a:rPr lang="en-US" sz="1600" dirty="0">
                <a:solidFill>
                  <a:prstClr val="black"/>
                </a:solidFill>
                <a:latin typeface="Franklin Gothic Demi Cond" panose="020B0706030402020204" pitchFamily="34" charset="0"/>
              </a:rPr>
              <a:t> Counter-ISIS Train &amp; Equip Fund</a:t>
            </a:r>
            <a:endParaRPr lang="en-US" sz="1600" dirty="0">
              <a:solidFill>
                <a:prstClr val="black"/>
              </a:solidFill>
              <a:latin typeface="Franklin Gothic Demi Cond" panose="020B0706030402020204" pitchFamily="34" charset="0"/>
            </a:endParaRPr>
          </a:p>
        </p:txBody>
      </p:sp>
      <p:graphicFrame>
        <p:nvGraphicFramePr>
          <p:cNvPr id="19" name="Chart 18"/>
          <p:cNvGraphicFramePr/>
          <p:nvPr>
            <p:extLst>
              <p:ext uri="{D42A27DB-BD31-4B8C-83A1-F6EECF244321}">
                <p14:modId xmlns:p14="http://schemas.microsoft.com/office/powerpoint/2010/main" val="1363584455"/>
              </p:ext>
            </p:extLst>
          </p:nvPr>
        </p:nvGraphicFramePr>
        <p:xfrm>
          <a:off x="5836946" y="4418576"/>
          <a:ext cx="5750169" cy="240909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32256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effectLst>
                  <a:outerShdw blurRad="38100" dist="38100" dir="2700000" algn="tl">
                    <a:srgbClr val="000000">
                      <a:alpha val="43137"/>
                    </a:srgbClr>
                  </a:outerShdw>
                </a:effectLst>
                <a:latin typeface="Calibri" pitchFamily="34" charset="0"/>
              </a:rPr>
              <a:t/>
            </a:r>
            <a:br>
              <a:rPr lang="en-US" b="1" dirty="0" smtClean="0">
                <a:solidFill>
                  <a:prstClr val="black"/>
                </a:solidFill>
                <a:effectLst>
                  <a:outerShdw blurRad="38100" dist="38100" dir="2700000" algn="tl">
                    <a:srgbClr val="000000">
                      <a:alpha val="43137"/>
                    </a:srgbClr>
                  </a:outerShdw>
                </a:effectLst>
                <a:latin typeface="Calibri" pitchFamily="34" charset="0"/>
              </a:rPr>
            </a:br>
            <a:r>
              <a:rPr lang="en-US" b="1" dirty="0" smtClean="0">
                <a:solidFill>
                  <a:prstClr val="black"/>
                </a:solidFill>
                <a:effectLst>
                  <a:outerShdw blurRad="38100" dist="38100" dir="2700000" algn="tl">
                    <a:srgbClr val="000000">
                      <a:alpha val="43137"/>
                    </a:srgbClr>
                  </a:outerShdw>
                </a:effectLst>
                <a:latin typeface="Calibri" pitchFamily="34" charset="0"/>
              </a:rPr>
              <a:t>Current State of Play</a:t>
            </a:r>
            <a:r>
              <a:rPr lang="en-US" b="1" dirty="0">
                <a:solidFill>
                  <a:prstClr val="black"/>
                </a:solidFill>
                <a:effectLst>
                  <a:outerShdw blurRad="38100" dist="38100" dir="2700000" algn="tl">
                    <a:srgbClr val="000000">
                      <a:alpha val="43137"/>
                    </a:srgbClr>
                  </a:outerShdw>
                </a:effectLst>
                <a:latin typeface="Calibri" pitchFamily="34" charset="0"/>
              </a:rPr>
              <a:t/>
            </a:r>
            <a:br>
              <a:rPr lang="en-US" b="1" dirty="0">
                <a:solidFill>
                  <a:prstClr val="black"/>
                </a:solidFill>
                <a:effectLst>
                  <a:outerShdw blurRad="38100" dist="38100" dir="2700000" algn="tl">
                    <a:srgbClr val="000000">
                      <a:alpha val="43137"/>
                    </a:srgbClr>
                  </a:outerShdw>
                </a:effectLst>
                <a:latin typeface="Calibri" pitchFamily="34" charset="0"/>
              </a:rPr>
            </a:br>
            <a:endParaRPr lang="en-US" dirty="0"/>
          </a:p>
        </p:txBody>
      </p:sp>
      <p:sp>
        <p:nvSpPr>
          <p:cNvPr id="3" name="TextBox 2"/>
          <p:cNvSpPr txBox="1"/>
          <p:nvPr/>
        </p:nvSpPr>
        <p:spPr>
          <a:xfrm>
            <a:off x="1684866" y="2023534"/>
            <a:ext cx="8906222" cy="4624343"/>
          </a:xfrm>
          <a:prstGeom prst="rect">
            <a:avLst/>
          </a:prstGeom>
          <a:noFill/>
        </p:spPr>
        <p:txBody>
          <a:bodyPr wrap="square" rtlCol="0">
            <a:spAutoFit/>
          </a:bodyPr>
          <a:lstStyle/>
          <a:p>
            <a:pPr marL="342900" lvl="1">
              <a:lnSpc>
                <a:spcPct val="90000"/>
              </a:lnSpc>
              <a:spcBef>
                <a:spcPts val="300"/>
              </a:spcBef>
            </a:pPr>
            <a:endParaRPr lang="en-US" sz="1400" b="1" dirty="0">
              <a:solidFill>
                <a:prstClr val="black"/>
              </a:solidFill>
            </a:endParaRPr>
          </a:p>
          <a:p>
            <a:pPr marL="628650" lvl="1" indent="-285750">
              <a:lnSpc>
                <a:spcPct val="90000"/>
              </a:lnSpc>
              <a:spcBef>
                <a:spcPts val="300"/>
              </a:spcBef>
              <a:buFont typeface="Wingdings" panose="05000000000000000000" pitchFamily="2" charset="2"/>
              <a:buChar char="v"/>
            </a:pPr>
            <a:r>
              <a:rPr lang="en-US" sz="1400" b="1" dirty="0"/>
              <a:t>Phase 1: Improve Warfighting Readiness – FY 2017 Budget Amendment Request – 30 Day Readiness Review- Complete</a:t>
            </a:r>
            <a:endParaRPr lang="en-US" sz="1400" b="1" dirty="0">
              <a:solidFill>
                <a:srgbClr val="FF0000"/>
              </a:solidFill>
            </a:endParaRPr>
          </a:p>
          <a:p>
            <a:pPr marL="971550" lvl="2" indent="-285750">
              <a:lnSpc>
                <a:spcPct val="90000"/>
              </a:lnSpc>
              <a:spcBef>
                <a:spcPts val="300"/>
              </a:spcBef>
              <a:buFont typeface="Arial" panose="020B0604020202020204" pitchFamily="34" charset="0"/>
              <a:buChar char="•"/>
            </a:pPr>
            <a:r>
              <a:rPr lang="en-US" sz="1400" dirty="0"/>
              <a:t>Received $132.3B (Base) and $28.7B (OCO) Total: $161B for FY17 Defense Appropriation</a:t>
            </a:r>
          </a:p>
          <a:p>
            <a:pPr marL="971550" lvl="2" indent="-285750">
              <a:lnSpc>
                <a:spcPct val="90000"/>
              </a:lnSpc>
              <a:spcBef>
                <a:spcPts val="300"/>
              </a:spcBef>
              <a:buFont typeface="Arial" panose="020B0604020202020204" pitchFamily="34" charset="0"/>
              <a:buChar char="•"/>
            </a:pPr>
            <a:r>
              <a:rPr lang="en-US" sz="1400" dirty="0"/>
              <a:t>F</a:t>
            </a:r>
            <a:r>
              <a:rPr lang="en-US" sz="1400" dirty="0"/>
              <a:t>unded </a:t>
            </a:r>
            <a:r>
              <a:rPr lang="en-US" sz="1400" dirty="0"/>
              <a:t>critical requirements to combat </a:t>
            </a:r>
            <a:r>
              <a:rPr lang="en-US" sz="1400" dirty="0"/>
              <a:t>ISIS</a:t>
            </a:r>
          </a:p>
          <a:p>
            <a:pPr marL="971550" lvl="2" indent="-285750">
              <a:lnSpc>
                <a:spcPct val="90000"/>
              </a:lnSpc>
              <a:spcBef>
                <a:spcPts val="300"/>
              </a:spcBef>
              <a:buFont typeface="Arial" panose="020B0604020202020204" pitchFamily="34" charset="0"/>
              <a:buChar char="•"/>
            </a:pPr>
            <a:r>
              <a:rPr lang="en-US" sz="1400" dirty="0"/>
              <a:t>R</a:t>
            </a:r>
            <a:r>
              <a:rPr lang="en-US" sz="1400" dirty="0"/>
              <a:t>estored </a:t>
            </a:r>
            <a:r>
              <a:rPr lang="en-US" sz="1400" dirty="0"/>
              <a:t>some warfighter </a:t>
            </a:r>
            <a:r>
              <a:rPr lang="en-US" sz="1400" dirty="0"/>
              <a:t>readiness</a:t>
            </a:r>
          </a:p>
          <a:p>
            <a:pPr marL="971550" lvl="2" indent="-285750">
              <a:lnSpc>
                <a:spcPct val="90000"/>
              </a:lnSpc>
              <a:spcBef>
                <a:spcPts val="300"/>
              </a:spcBef>
              <a:buFont typeface="Arial" panose="020B0604020202020204" pitchFamily="34" charset="0"/>
              <a:buChar char="•"/>
            </a:pPr>
            <a:r>
              <a:rPr lang="en-US" sz="1400" dirty="0"/>
              <a:t>A</a:t>
            </a:r>
            <a:r>
              <a:rPr lang="en-US" sz="1400" dirty="0"/>
              <a:t>rrested </a:t>
            </a:r>
            <a:r>
              <a:rPr lang="en-US" sz="1400" dirty="0"/>
              <a:t>the current readiness decline of America's Army </a:t>
            </a:r>
            <a:endParaRPr lang="en-US" sz="1400" dirty="0"/>
          </a:p>
          <a:p>
            <a:pPr marL="971550" lvl="2" indent="-285750">
              <a:lnSpc>
                <a:spcPct val="90000"/>
              </a:lnSpc>
              <a:spcBef>
                <a:spcPts val="300"/>
              </a:spcBef>
              <a:buFont typeface="Arial" panose="020B0604020202020204" pitchFamily="34" charset="0"/>
              <a:buChar char="•"/>
            </a:pPr>
            <a:r>
              <a:rPr lang="en-US" sz="1400" dirty="0"/>
              <a:t>C</a:t>
            </a:r>
            <a:r>
              <a:rPr lang="en-US" sz="1400" dirty="0"/>
              <a:t>ritical </a:t>
            </a:r>
            <a:r>
              <a:rPr lang="en-US" sz="1400" dirty="0"/>
              <a:t>first step to set the conditions for improving future </a:t>
            </a:r>
            <a:r>
              <a:rPr lang="en-US" sz="1400" dirty="0"/>
              <a:t>readiness</a:t>
            </a:r>
          </a:p>
          <a:p>
            <a:pPr marL="971550" lvl="2" indent="-285750">
              <a:lnSpc>
                <a:spcPct val="90000"/>
              </a:lnSpc>
              <a:spcBef>
                <a:spcPts val="300"/>
              </a:spcBef>
              <a:buFont typeface="Arial" panose="020B0604020202020204" pitchFamily="34" charset="0"/>
              <a:buChar char="•"/>
            </a:pPr>
            <a:endParaRPr lang="en-US" sz="1400" dirty="0">
              <a:solidFill>
                <a:prstClr val="black"/>
              </a:solidFill>
            </a:endParaRPr>
          </a:p>
          <a:p>
            <a:pPr marL="628650" lvl="1" indent="-285750">
              <a:lnSpc>
                <a:spcPct val="90000"/>
              </a:lnSpc>
              <a:spcBef>
                <a:spcPts val="300"/>
              </a:spcBef>
              <a:buFont typeface="Wingdings" panose="05000000000000000000" pitchFamily="2" charset="2"/>
              <a:buChar char="v"/>
            </a:pPr>
            <a:r>
              <a:rPr lang="en-US" sz="1400" b="1" dirty="0"/>
              <a:t>Phase 2: Achieve Program Balance – the FY 2018 President’s Budget (PB) Request –</a:t>
            </a:r>
          </a:p>
          <a:p>
            <a:pPr marL="342900" lvl="1">
              <a:lnSpc>
                <a:spcPct val="90000"/>
              </a:lnSpc>
              <a:spcBef>
                <a:spcPts val="300"/>
              </a:spcBef>
            </a:pPr>
            <a:r>
              <a:rPr lang="en-US" sz="1400" b="1" dirty="0"/>
              <a:t>      60 Day Readiness Review- Complete </a:t>
            </a:r>
            <a:r>
              <a:rPr lang="en-US" sz="1400" dirty="0"/>
              <a:t> </a:t>
            </a:r>
            <a:endParaRPr lang="en-US" sz="1400" dirty="0"/>
          </a:p>
          <a:p>
            <a:pPr marL="971550" lvl="2" indent="-285750">
              <a:lnSpc>
                <a:spcPct val="90000"/>
              </a:lnSpc>
              <a:spcBef>
                <a:spcPts val="300"/>
              </a:spcBef>
              <a:buFont typeface="Arial" panose="020B0604020202020204" pitchFamily="34" charset="0"/>
              <a:buChar char="•"/>
            </a:pPr>
            <a:r>
              <a:rPr lang="en-US" sz="1400" dirty="0"/>
              <a:t>Requests </a:t>
            </a:r>
            <a:r>
              <a:rPr lang="en-US" sz="1400" dirty="0"/>
              <a:t>$137.2B (Base) and $28.9B (</a:t>
            </a:r>
            <a:r>
              <a:rPr lang="en-US" sz="1400" dirty="0"/>
              <a:t>OCO) Total</a:t>
            </a:r>
            <a:r>
              <a:rPr lang="en-US" sz="1400" dirty="0"/>
              <a:t>: $</a:t>
            </a:r>
            <a:r>
              <a:rPr lang="en-US" sz="1400" dirty="0"/>
              <a:t>166.1B for FY18 PB      </a:t>
            </a:r>
            <a:endParaRPr lang="en-US" sz="1400" dirty="0"/>
          </a:p>
          <a:p>
            <a:pPr marL="971550" lvl="2" indent="-285750">
              <a:lnSpc>
                <a:spcPct val="90000"/>
              </a:lnSpc>
              <a:spcBef>
                <a:spcPts val="300"/>
              </a:spcBef>
              <a:buFont typeface="Arial" panose="020B0604020202020204" pitchFamily="34" charset="0"/>
              <a:buChar char="•"/>
            </a:pPr>
            <a:r>
              <a:rPr lang="en-US" sz="1400" dirty="0">
                <a:solidFill>
                  <a:prstClr val="black"/>
                </a:solidFill>
              </a:rPr>
              <a:t>Supports </a:t>
            </a:r>
            <a:r>
              <a:rPr lang="en-US" sz="1400" dirty="0"/>
              <a:t>improve </a:t>
            </a:r>
            <a:r>
              <a:rPr lang="en-US" sz="1400" dirty="0"/>
              <a:t>Warfighter </a:t>
            </a:r>
            <a:r>
              <a:rPr lang="en-US" sz="1400" dirty="0"/>
              <a:t>Readiness</a:t>
            </a:r>
            <a:r>
              <a:rPr lang="en-US" sz="1400" dirty="0"/>
              <a:t>,</a:t>
            </a:r>
            <a:r>
              <a:rPr lang="en-US" sz="1400" dirty="0"/>
              <a:t> Achieves </a:t>
            </a:r>
            <a:r>
              <a:rPr lang="en-US" sz="1400" dirty="0"/>
              <a:t>Program </a:t>
            </a:r>
            <a:r>
              <a:rPr lang="en-US" sz="1400" dirty="0"/>
              <a:t>Balance and Increases </a:t>
            </a:r>
            <a:r>
              <a:rPr lang="en-US" sz="1400" dirty="0"/>
              <a:t>Lethality</a:t>
            </a:r>
            <a:endParaRPr lang="en-US" sz="1400" dirty="0">
              <a:solidFill>
                <a:prstClr val="black"/>
              </a:solidFill>
            </a:endParaRPr>
          </a:p>
          <a:p>
            <a:pPr marL="971550" lvl="2" indent="-285750">
              <a:lnSpc>
                <a:spcPct val="90000"/>
              </a:lnSpc>
              <a:spcBef>
                <a:spcPts val="300"/>
              </a:spcBef>
              <a:buFont typeface="Arial" panose="020B0604020202020204" pitchFamily="34" charset="0"/>
              <a:buChar char="•"/>
            </a:pPr>
            <a:r>
              <a:rPr lang="en-US" sz="1400" dirty="0">
                <a:solidFill>
                  <a:prstClr val="black"/>
                </a:solidFill>
              </a:rPr>
              <a:t>Submitted to Congress on 23 May 2017</a:t>
            </a:r>
            <a:endParaRPr lang="en-US" sz="1400" dirty="0">
              <a:solidFill>
                <a:prstClr val="black"/>
              </a:solidFill>
            </a:endParaRPr>
          </a:p>
          <a:p>
            <a:pPr marL="971550" lvl="2" indent="-285750">
              <a:lnSpc>
                <a:spcPct val="90000"/>
              </a:lnSpc>
              <a:spcBef>
                <a:spcPts val="300"/>
              </a:spcBef>
              <a:buFont typeface="Arial" panose="020B0604020202020204" pitchFamily="34" charset="0"/>
              <a:buChar char="•"/>
            </a:pPr>
            <a:endParaRPr lang="en-US" sz="1400" dirty="0">
              <a:solidFill>
                <a:prstClr val="black"/>
              </a:solidFill>
            </a:endParaRPr>
          </a:p>
          <a:p>
            <a:pPr marL="628650" lvl="1" indent="-285750">
              <a:lnSpc>
                <a:spcPct val="90000"/>
              </a:lnSpc>
              <a:spcBef>
                <a:spcPts val="300"/>
              </a:spcBef>
              <a:buFont typeface="Wingdings" panose="05000000000000000000" pitchFamily="2" charset="2"/>
              <a:buChar char="v"/>
            </a:pPr>
            <a:r>
              <a:rPr lang="en-US" sz="1400" b="1" dirty="0"/>
              <a:t>Phase 3: Build Capacity and Improve Lethality – the National Defense Strategy and FY 2019-2023 Defense Program</a:t>
            </a:r>
            <a:endParaRPr lang="en-US" sz="1400" dirty="0"/>
          </a:p>
          <a:p>
            <a:pPr marL="971550" lvl="2" indent="-285750">
              <a:lnSpc>
                <a:spcPct val="90000"/>
              </a:lnSpc>
              <a:spcBef>
                <a:spcPts val="300"/>
              </a:spcBef>
              <a:buFont typeface="Arial" panose="020B0604020202020204" pitchFamily="34" charset="0"/>
              <a:buChar char="•"/>
            </a:pPr>
            <a:r>
              <a:rPr lang="en-US" sz="1400" dirty="0">
                <a:solidFill>
                  <a:prstClr val="black"/>
                </a:solidFill>
              </a:rPr>
              <a:t>Objective readiness metrics due by FY19</a:t>
            </a:r>
          </a:p>
          <a:p>
            <a:pPr marL="971550" lvl="2" indent="-285750">
              <a:lnSpc>
                <a:spcPct val="90000"/>
              </a:lnSpc>
              <a:spcBef>
                <a:spcPts val="300"/>
              </a:spcBef>
              <a:buFont typeface="Arial" panose="020B0604020202020204" pitchFamily="34" charset="0"/>
              <a:buChar char="•"/>
            </a:pPr>
            <a:r>
              <a:rPr lang="en-US" sz="1400" dirty="0">
                <a:solidFill>
                  <a:prstClr val="black"/>
                </a:solidFill>
              </a:rPr>
              <a:t>Fall strategic readiness review will assist us during POM 19-23 </a:t>
            </a:r>
          </a:p>
          <a:p>
            <a:pPr marL="971550" lvl="2" indent="-285750">
              <a:lnSpc>
                <a:spcPct val="90000"/>
              </a:lnSpc>
              <a:spcBef>
                <a:spcPts val="300"/>
              </a:spcBef>
              <a:buFont typeface="Arial" panose="020B0604020202020204" pitchFamily="34" charset="0"/>
              <a:buChar char="•"/>
            </a:pPr>
            <a:endParaRPr lang="en-US" sz="1400" dirty="0">
              <a:solidFill>
                <a:prstClr val="black"/>
              </a:solidFill>
            </a:endParaRPr>
          </a:p>
        </p:txBody>
      </p:sp>
      <p:sp>
        <p:nvSpPr>
          <p:cNvPr id="7" name="Rectangle 6"/>
          <p:cNvSpPr/>
          <p:nvPr/>
        </p:nvSpPr>
        <p:spPr>
          <a:xfrm>
            <a:off x="2192867" y="1083726"/>
            <a:ext cx="7560734" cy="1015663"/>
          </a:xfrm>
          <a:prstGeom prst="rect">
            <a:avLst/>
          </a:prstGeom>
        </p:spPr>
        <p:txBody>
          <a:bodyPr wrap="square">
            <a:spAutoFit/>
          </a:bodyPr>
          <a:lstStyle/>
          <a:p>
            <a:r>
              <a:rPr lang="en-US" sz="2000" b="1" i="1" dirty="0">
                <a:solidFill>
                  <a:prstClr val="black"/>
                </a:solidFill>
                <a:effectLst>
                  <a:outerShdw blurRad="38100" dist="38100" dir="2700000" algn="tl">
                    <a:srgbClr val="000000">
                      <a:alpha val="43137"/>
                    </a:srgbClr>
                  </a:outerShdw>
                </a:effectLst>
                <a:latin typeface="Calibri" pitchFamily="34" charset="0"/>
              </a:rPr>
              <a:t>Implementation Guidance for Budget Directives in the National Security Presidential Memorandum on Rebuilding the US Armed Forces – SECDEF  Memo JAN 31 2017</a:t>
            </a:r>
            <a:endParaRPr lang="en-US" sz="2000" b="1" i="1" dirty="0">
              <a:solidFill>
                <a:prstClr val="black"/>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a:xfrm>
            <a:off x="9220398" y="6543676"/>
            <a:ext cx="428427" cy="307777"/>
          </a:xfrm>
          <a:prstGeom prst="rect">
            <a:avLst/>
          </a:prstGeom>
        </p:spPr>
        <p:txBody>
          <a:bodyPr wrap="square">
            <a:spAutoFit/>
          </a:bodyPr>
          <a:lstStyle/>
          <a:p>
            <a:r>
              <a:rPr lang="en-US" sz="1400" dirty="0">
                <a:latin typeface="Calibri" pitchFamily="34" charset="0"/>
              </a:rPr>
              <a:t>14</a:t>
            </a:r>
            <a:endParaRPr lang="en-US" sz="1400" dirty="0"/>
          </a:p>
        </p:txBody>
      </p:sp>
    </p:spTree>
    <p:extLst>
      <p:ext uri="{BB962C8B-B14F-4D97-AF65-F5344CB8AC3E}">
        <p14:creationId xmlns:p14="http://schemas.microsoft.com/office/powerpoint/2010/main" val="212759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Fiscal Rules &amp; Limitations</a:t>
            </a:r>
            <a:endParaRPr lang="en-US" sz="3200" b="1" dirty="0"/>
          </a:p>
        </p:txBody>
      </p:sp>
      <p:grpSp>
        <p:nvGrpSpPr>
          <p:cNvPr id="3" name="Group 143"/>
          <p:cNvGrpSpPr/>
          <p:nvPr/>
        </p:nvGrpSpPr>
        <p:grpSpPr>
          <a:xfrm>
            <a:off x="1524000" y="5560397"/>
            <a:ext cx="9144000" cy="1077364"/>
            <a:chOff x="0" y="2236959"/>
            <a:chExt cx="9144000" cy="1077364"/>
          </a:xfrm>
        </p:grpSpPr>
        <p:sp>
          <p:nvSpPr>
            <p:cNvPr id="145" name="Rectangle 144"/>
            <p:cNvSpPr/>
            <p:nvPr/>
          </p:nvSpPr>
          <p:spPr>
            <a:xfrm>
              <a:off x="0" y="2236959"/>
              <a:ext cx="9144000" cy="1077364"/>
            </a:xfrm>
            <a:prstGeom prst="rect">
              <a:avLst/>
            </a:prstGeom>
            <a:solidFill>
              <a:srgbClr val="FFFFB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46" name="Rounded Rectangle 145"/>
            <p:cNvSpPr/>
            <p:nvPr/>
          </p:nvSpPr>
          <p:spPr>
            <a:xfrm>
              <a:off x="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47" name="Rounded Rectangle 146"/>
            <p:cNvSpPr/>
            <p:nvPr/>
          </p:nvSpPr>
          <p:spPr>
            <a:xfrm>
              <a:off x="28956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48" name="Rounded Rectangle 147"/>
            <p:cNvSpPr/>
            <p:nvPr/>
          </p:nvSpPr>
          <p:spPr>
            <a:xfrm>
              <a:off x="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49" name="Rounded Rectangle 148"/>
            <p:cNvSpPr/>
            <p:nvPr/>
          </p:nvSpPr>
          <p:spPr>
            <a:xfrm>
              <a:off x="62484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0" name="Rounded Rectangle 149"/>
            <p:cNvSpPr/>
            <p:nvPr/>
          </p:nvSpPr>
          <p:spPr>
            <a:xfrm>
              <a:off x="91440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1" name="Rounded Rectangle 150"/>
            <p:cNvSpPr/>
            <p:nvPr/>
          </p:nvSpPr>
          <p:spPr>
            <a:xfrm>
              <a:off x="62484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2" name="Rounded Rectangle 151"/>
            <p:cNvSpPr/>
            <p:nvPr/>
          </p:nvSpPr>
          <p:spPr>
            <a:xfrm>
              <a:off x="124968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3" name="Rounded Rectangle 152"/>
            <p:cNvSpPr/>
            <p:nvPr/>
          </p:nvSpPr>
          <p:spPr>
            <a:xfrm>
              <a:off x="153924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4" name="Rounded Rectangle 153"/>
            <p:cNvSpPr/>
            <p:nvPr/>
          </p:nvSpPr>
          <p:spPr>
            <a:xfrm>
              <a:off x="124968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5" name="Rounded Rectangle 154"/>
            <p:cNvSpPr/>
            <p:nvPr/>
          </p:nvSpPr>
          <p:spPr>
            <a:xfrm>
              <a:off x="187452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6" name="Rounded Rectangle 155"/>
            <p:cNvSpPr/>
            <p:nvPr/>
          </p:nvSpPr>
          <p:spPr>
            <a:xfrm>
              <a:off x="216408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7" name="Rounded Rectangle 156"/>
            <p:cNvSpPr/>
            <p:nvPr/>
          </p:nvSpPr>
          <p:spPr>
            <a:xfrm>
              <a:off x="187452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8" name="Rounded Rectangle 157"/>
            <p:cNvSpPr/>
            <p:nvPr/>
          </p:nvSpPr>
          <p:spPr>
            <a:xfrm>
              <a:off x="249936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59" name="Rounded Rectangle 158"/>
            <p:cNvSpPr/>
            <p:nvPr/>
          </p:nvSpPr>
          <p:spPr>
            <a:xfrm>
              <a:off x="278892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0" name="Rounded Rectangle 159"/>
            <p:cNvSpPr/>
            <p:nvPr/>
          </p:nvSpPr>
          <p:spPr>
            <a:xfrm>
              <a:off x="249936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1" name="Rounded Rectangle 160"/>
            <p:cNvSpPr/>
            <p:nvPr/>
          </p:nvSpPr>
          <p:spPr>
            <a:xfrm>
              <a:off x="312420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2" name="Rounded Rectangle 161"/>
            <p:cNvSpPr/>
            <p:nvPr/>
          </p:nvSpPr>
          <p:spPr>
            <a:xfrm>
              <a:off x="341376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3" name="Rounded Rectangle 162"/>
            <p:cNvSpPr/>
            <p:nvPr/>
          </p:nvSpPr>
          <p:spPr>
            <a:xfrm>
              <a:off x="312420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4" name="Rounded Rectangle 163"/>
            <p:cNvSpPr/>
            <p:nvPr/>
          </p:nvSpPr>
          <p:spPr>
            <a:xfrm>
              <a:off x="374904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5" name="Rounded Rectangle 164"/>
            <p:cNvSpPr/>
            <p:nvPr/>
          </p:nvSpPr>
          <p:spPr>
            <a:xfrm>
              <a:off x="403860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6" name="Rounded Rectangle 165"/>
            <p:cNvSpPr/>
            <p:nvPr/>
          </p:nvSpPr>
          <p:spPr>
            <a:xfrm>
              <a:off x="374904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7" name="Rounded Rectangle 166"/>
            <p:cNvSpPr/>
            <p:nvPr/>
          </p:nvSpPr>
          <p:spPr>
            <a:xfrm>
              <a:off x="437388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8" name="Rounded Rectangle 167"/>
            <p:cNvSpPr/>
            <p:nvPr/>
          </p:nvSpPr>
          <p:spPr>
            <a:xfrm>
              <a:off x="466344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69" name="Rounded Rectangle 168"/>
            <p:cNvSpPr/>
            <p:nvPr/>
          </p:nvSpPr>
          <p:spPr>
            <a:xfrm>
              <a:off x="437388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0" name="Rounded Rectangle 169"/>
            <p:cNvSpPr/>
            <p:nvPr/>
          </p:nvSpPr>
          <p:spPr>
            <a:xfrm>
              <a:off x="499872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1" name="Rounded Rectangle 170"/>
            <p:cNvSpPr/>
            <p:nvPr/>
          </p:nvSpPr>
          <p:spPr>
            <a:xfrm>
              <a:off x="528828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2" name="Rounded Rectangle 171"/>
            <p:cNvSpPr/>
            <p:nvPr/>
          </p:nvSpPr>
          <p:spPr>
            <a:xfrm>
              <a:off x="499872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3" name="Rounded Rectangle 172"/>
            <p:cNvSpPr/>
            <p:nvPr/>
          </p:nvSpPr>
          <p:spPr>
            <a:xfrm>
              <a:off x="562356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4" name="Rounded Rectangle 173"/>
            <p:cNvSpPr/>
            <p:nvPr/>
          </p:nvSpPr>
          <p:spPr>
            <a:xfrm>
              <a:off x="591312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5" name="Rounded Rectangle 174"/>
            <p:cNvSpPr/>
            <p:nvPr/>
          </p:nvSpPr>
          <p:spPr>
            <a:xfrm>
              <a:off x="562356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6" name="Rounded Rectangle 175"/>
            <p:cNvSpPr/>
            <p:nvPr/>
          </p:nvSpPr>
          <p:spPr>
            <a:xfrm>
              <a:off x="624840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7" name="Rounded Rectangle 176"/>
            <p:cNvSpPr/>
            <p:nvPr/>
          </p:nvSpPr>
          <p:spPr>
            <a:xfrm>
              <a:off x="653796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8" name="Rounded Rectangle 177"/>
            <p:cNvSpPr/>
            <p:nvPr/>
          </p:nvSpPr>
          <p:spPr>
            <a:xfrm>
              <a:off x="624840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79" name="Rounded Rectangle 178"/>
            <p:cNvSpPr/>
            <p:nvPr/>
          </p:nvSpPr>
          <p:spPr>
            <a:xfrm>
              <a:off x="6873240" y="224790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0" name="Rounded Rectangle 179"/>
            <p:cNvSpPr/>
            <p:nvPr/>
          </p:nvSpPr>
          <p:spPr>
            <a:xfrm>
              <a:off x="7162800" y="259842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1" name="Rounded Rectangle 180"/>
            <p:cNvSpPr/>
            <p:nvPr/>
          </p:nvSpPr>
          <p:spPr>
            <a:xfrm>
              <a:off x="6873240" y="294894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2" name="Rounded Rectangle 181"/>
            <p:cNvSpPr/>
            <p:nvPr/>
          </p:nvSpPr>
          <p:spPr>
            <a:xfrm>
              <a:off x="7498080" y="225552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3" name="Rounded Rectangle 182"/>
            <p:cNvSpPr/>
            <p:nvPr/>
          </p:nvSpPr>
          <p:spPr>
            <a:xfrm>
              <a:off x="7787640" y="260604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4" name="Rounded Rectangle 183"/>
            <p:cNvSpPr/>
            <p:nvPr/>
          </p:nvSpPr>
          <p:spPr>
            <a:xfrm>
              <a:off x="7498080" y="295656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5" name="Rounded Rectangle 184"/>
            <p:cNvSpPr/>
            <p:nvPr/>
          </p:nvSpPr>
          <p:spPr>
            <a:xfrm>
              <a:off x="8122920" y="2255520"/>
              <a:ext cx="60198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6" name="Rounded Rectangle 185"/>
            <p:cNvSpPr/>
            <p:nvPr/>
          </p:nvSpPr>
          <p:spPr>
            <a:xfrm>
              <a:off x="8412480" y="2606040"/>
              <a:ext cx="6019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7" name="Rounded Rectangle 186"/>
            <p:cNvSpPr/>
            <p:nvPr/>
          </p:nvSpPr>
          <p:spPr>
            <a:xfrm>
              <a:off x="8122920" y="2956560"/>
              <a:ext cx="60198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8" name="Rounded Rectangle 187"/>
            <p:cNvSpPr/>
            <p:nvPr/>
          </p:nvSpPr>
          <p:spPr>
            <a:xfrm>
              <a:off x="8747760" y="2255520"/>
              <a:ext cx="396240" cy="35052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89" name="Rounded Rectangle 188"/>
            <p:cNvSpPr/>
            <p:nvPr/>
          </p:nvSpPr>
          <p:spPr>
            <a:xfrm>
              <a:off x="9037320" y="2606040"/>
              <a:ext cx="10668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90" name="Rounded Rectangle 189"/>
            <p:cNvSpPr/>
            <p:nvPr/>
          </p:nvSpPr>
          <p:spPr>
            <a:xfrm>
              <a:off x="8747760" y="2956560"/>
              <a:ext cx="396240" cy="33528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91" name="Rounded Rectangle 190"/>
            <p:cNvSpPr/>
            <p:nvPr/>
          </p:nvSpPr>
          <p:spPr>
            <a:xfrm>
              <a:off x="0" y="2598420"/>
              <a:ext cx="270510" cy="342900"/>
            </a:xfrm>
            <a:prstGeom prst="roundRect">
              <a:avLst/>
            </a:prstGeom>
            <a:solidFill>
              <a:srgbClr val="FFFFB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grpSp>
      <p:sp>
        <p:nvSpPr>
          <p:cNvPr id="192" name="TextBox 191"/>
          <p:cNvSpPr txBox="1"/>
          <p:nvPr/>
        </p:nvSpPr>
        <p:spPr>
          <a:xfrm>
            <a:off x="1524001" y="5860588"/>
            <a:ext cx="1638677" cy="451406"/>
          </a:xfrm>
          <a:prstGeom prst="rect">
            <a:avLst/>
          </a:prstGeom>
          <a:noFill/>
        </p:spPr>
        <p:txBody>
          <a:bodyPr wrap="square" rtlCol="0">
            <a:spAutoFit/>
          </a:bodyPr>
          <a:lstStyle/>
          <a:p>
            <a:pPr eaLnBrk="0" fontAlgn="base" hangingPunct="0">
              <a:lnSpc>
                <a:spcPts val="1400"/>
              </a:lnSpc>
              <a:spcBef>
                <a:spcPct val="0"/>
              </a:spcBef>
              <a:spcAft>
                <a:spcPct val="0"/>
              </a:spcAft>
            </a:pPr>
            <a:r>
              <a:rPr lang="en-US" sz="1400" b="1" dirty="0">
                <a:solidFill>
                  <a:prstClr val="black"/>
                </a:solidFill>
                <a:ea typeface="Geneva" pitchFamily="80" charset="-128"/>
              </a:rPr>
              <a:t>Reprogramming Approval:</a:t>
            </a:r>
          </a:p>
        </p:txBody>
      </p:sp>
      <p:cxnSp>
        <p:nvCxnSpPr>
          <p:cNvPr id="193" name="Straight Connector 192"/>
          <p:cNvCxnSpPr/>
          <p:nvPr/>
        </p:nvCxnSpPr>
        <p:spPr>
          <a:xfrm flipV="1">
            <a:off x="3171732" y="5587561"/>
            <a:ext cx="1" cy="217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4" name="Picture 14" descr="http://desertseadesign.com/wp-content/uploads/2012/01/US-army-emblem-500.png"/>
          <p:cNvPicPr>
            <a:picLocks noChangeAspect="1" noChangeArrowheads="1"/>
          </p:cNvPicPr>
          <p:nvPr/>
        </p:nvPicPr>
        <p:blipFill>
          <a:blip r:embed="rId3" cstate="print"/>
          <a:srcRect/>
          <a:stretch>
            <a:fillRect/>
          </a:stretch>
        </p:blipFill>
        <p:spPr bwMode="auto">
          <a:xfrm>
            <a:off x="3111566" y="5794017"/>
            <a:ext cx="617396" cy="617396"/>
          </a:xfrm>
          <a:prstGeom prst="rect">
            <a:avLst/>
          </a:prstGeom>
          <a:noFill/>
        </p:spPr>
      </p:pic>
      <p:pic>
        <p:nvPicPr>
          <p:cNvPr id="195" name="Picture 8" descr="http://upload.wikimedia.org/wikipedia/commons/thumb/e/e0/United_States_Department_of_Defense_Seal.svg/600px-United_States_Department_of_Defense_Seal.svg.png"/>
          <p:cNvPicPr>
            <a:picLocks noChangeAspect="1" noChangeArrowheads="1"/>
          </p:cNvPicPr>
          <p:nvPr/>
        </p:nvPicPr>
        <p:blipFill>
          <a:blip r:embed="rId4" cstate="print"/>
          <a:srcRect/>
          <a:stretch>
            <a:fillRect/>
          </a:stretch>
        </p:blipFill>
        <p:spPr bwMode="auto">
          <a:xfrm>
            <a:off x="4276165" y="5795779"/>
            <a:ext cx="630399" cy="629348"/>
          </a:xfrm>
          <a:prstGeom prst="rect">
            <a:avLst/>
          </a:prstGeom>
          <a:noFill/>
        </p:spPr>
      </p:pic>
      <p:pic>
        <p:nvPicPr>
          <p:cNvPr id="196" name="Picture 195" descr="https://farm6.staticflickr.com/5030/5790401098_b32c13f277_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8724" y="5688303"/>
            <a:ext cx="866789" cy="849859"/>
          </a:xfrm>
          <a:prstGeom prst="rect">
            <a:avLst/>
          </a:prstGeom>
          <a:noFill/>
        </p:spPr>
      </p:pic>
      <p:pic>
        <p:nvPicPr>
          <p:cNvPr id="197" name="Picture 38" descr="https://farm6.staticflickr.com/5030/5790401098_b32c13f277_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90294" y="5894746"/>
            <a:ext cx="610064" cy="598149"/>
          </a:xfrm>
          <a:prstGeom prst="rect">
            <a:avLst/>
          </a:prstGeom>
          <a:noFill/>
        </p:spPr>
      </p:pic>
      <p:pic>
        <p:nvPicPr>
          <p:cNvPr id="198" name="Picture 6" descr="http://upload.wikimedia.org/wikipedia/commons/thumb/e/e8/US-DeptOfTheTreasury-Seal.svg/600px-US-DeptOfTheTreasury-Seal.svg.png"/>
          <p:cNvPicPr>
            <a:picLocks noChangeAspect="1" noChangeArrowheads="1"/>
          </p:cNvPicPr>
          <p:nvPr/>
        </p:nvPicPr>
        <p:blipFill>
          <a:blip r:embed="rId6" cstate="print"/>
          <a:srcRect/>
          <a:stretch>
            <a:fillRect/>
          </a:stretch>
        </p:blipFill>
        <p:spPr bwMode="auto">
          <a:xfrm>
            <a:off x="8234662" y="5739878"/>
            <a:ext cx="510826" cy="510826"/>
          </a:xfrm>
          <a:prstGeom prst="rect">
            <a:avLst/>
          </a:prstGeom>
          <a:noFill/>
        </p:spPr>
      </p:pic>
      <p:pic>
        <p:nvPicPr>
          <p:cNvPr id="199" name="Picture 10" descr="http://www.politicspa.com/wp-content/uploads/2012/07/US-capitol.jpg"/>
          <p:cNvPicPr>
            <a:picLocks noChangeAspect="1" noChangeArrowheads="1"/>
          </p:cNvPicPr>
          <p:nvPr/>
        </p:nvPicPr>
        <p:blipFill>
          <a:blip r:embed="rId7" cstate="print"/>
          <a:srcRect l="11493" t="4882" r="12141" b="17344"/>
          <a:stretch>
            <a:fillRect/>
          </a:stretch>
        </p:blipFill>
        <p:spPr bwMode="auto">
          <a:xfrm>
            <a:off x="6503312" y="5689391"/>
            <a:ext cx="1177014" cy="829963"/>
          </a:xfrm>
          <a:prstGeom prst="ellipse">
            <a:avLst/>
          </a:prstGeom>
          <a:ln>
            <a:noFill/>
          </a:ln>
          <a:effectLst>
            <a:softEdge rad="112500"/>
          </a:effectLst>
        </p:spPr>
      </p:pic>
      <p:pic>
        <p:nvPicPr>
          <p:cNvPr id="200" name="Picture 3" descr="AFM seal bright"/>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642986" y="5712460"/>
            <a:ext cx="498576" cy="486755"/>
          </a:xfrm>
          <a:prstGeom prst="rect">
            <a:avLst/>
          </a:prstGeom>
          <a:noFill/>
          <a:ln w="9525">
            <a:noFill/>
            <a:miter lim="800000"/>
            <a:headEnd/>
            <a:tailEnd/>
          </a:ln>
          <a:scene3d>
            <a:camera prst="orthographicFront">
              <a:rot lat="0" lon="0" rev="0"/>
            </a:camera>
            <a:lightRig rig="threePt" dir="t"/>
          </a:scene3d>
          <a:sp3d>
            <a:bevelT/>
          </a:sp3d>
        </p:spPr>
      </p:pic>
      <p:pic>
        <p:nvPicPr>
          <p:cNvPr id="201" name="Picture 8" descr="http://upload.wikimedia.org/wikipedia/commons/thumb/e/e0/United_States_Department_of_Defense_Seal.svg/600px-United_States_Department_of_Defense_Seal.svg.png"/>
          <p:cNvPicPr>
            <a:picLocks noChangeAspect="1" noChangeArrowheads="1"/>
          </p:cNvPicPr>
          <p:nvPr/>
        </p:nvPicPr>
        <p:blipFill>
          <a:blip r:embed="rId4" cstate="print"/>
          <a:srcRect/>
          <a:stretch>
            <a:fillRect/>
          </a:stretch>
        </p:blipFill>
        <p:spPr bwMode="auto">
          <a:xfrm>
            <a:off x="9381699" y="5998108"/>
            <a:ext cx="420259" cy="419558"/>
          </a:xfrm>
          <a:prstGeom prst="rect">
            <a:avLst/>
          </a:prstGeom>
          <a:noFill/>
        </p:spPr>
      </p:pic>
      <p:grpSp>
        <p:nvGrpSpPr>
          <p:cNvPr id="4" name="Group 201"/>
          <p:cNvGrpSpPr/>
          <p:nvPr/>
        </p:nvGrpSpPr>
        <p:grpSpPr>
          <a:xfrm>
            <a:off x="9949083" y="6010497"/>
            <a:ext cx="574394" cy="446182"/>
            <a:chOff x="436929" y="2523392"/>
            <a:chExt cx="601496" cy="483576"/>
          </a:xfrm>
        </p:grpSpPr>
        <p:pic>
          <p:nvPicPr>
            <p:cNvPr id="203" name="Picture 32" descr="http://upload.wikimedia.org/wikipedia/commons/thumb/9/99/United_States_Army_Military_District_of_Washington_Insignia.svg/591px-United_States_Army_Military_District_of_Washington_Insignia.svg.png"/>
            <p:cNvPicPr>
              <a:picLocks noChangeAspect="1" noChangeArrowheads="1"/>
            </p:cNvPicPr>
            <p:nvPr/>
          </p:nvPicPr>
          <p:blipFill>
            <a:blip r:embed="rId9" cstate="print"/>
            <a:srcRect/>
            <a:stretch>
              <a:fillRect/>
            </a:stretch>
          </p:blipFill>
          <p:spPr bwMode="auto">
            <a:xfrm>
              <a:off x="436929" y="2532185"/>
              <a:ext cx="259062" cy="310660"/>
            </a:xfrm>
            <a:prstGeom prst="rect">
              <a:avLst/>
            </a:prstGeom>
            <a:noFill/>
          </p:spPr>
        </p:pic>
        <p:pic>
          <p:nvPicPr>
            <p:cNvPr id="204" name="Picture 30" descr="http://www.wsmr.army.mil/logos/AMC_ssi.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817685" y="2540976"/>
              <a:ext cx="220740" cy="284775"/>
            </a:xfrm>
            <a:prstGeom prst="rect">
              <a:avLst/>
            </a:prstGeom>
            <a:noFill/>
          </p:spPr>
        </p:pic>
        <p:pic>
          <p:nvPicPr>
            <p:cNvPr id="205" name="Picture 21" descr="C:\Users\KoerwitzCW\Desktop\USAREUR_Insignia.jpg"/>
            <p:cNvPicPr>
              <a:picLocks noChangeAspect="1" noChangeArrowheads="1"/>
            </p:cNvPicPr>
            <p:nvPr/>
          </p:nvPicPr>
          <p:blipFill>
            <a:blip r:embed="rId11" cstate="print"/>
            <a:srcRect/>
            <a:stretch>
              <a:fillRect/>
            </a:stretch>
          </p:blipFill>
          <p:spPr bwMode="auto">
            <a:xfrm>
              <a:off x="596158" y="2523392"/>
              <a:ext cx="278343" cy="365447"/>
            </a:xfrm>
            <a:prstGeom prst="rect">
              <a:avLst/>
            </a:prstGeom>
            <a:noFill/>
          </p:spPr>
        </p:pic>
        <p:pic>
          <p:nvPicPr>
            <p:cNvPr id="206" name="Picture 205" descr="http://upload.wikimedia.org/wikipedia/commons/thumb/0/03/United_States_Army_Forces_Command_SSI.svg/1024px-United_States_Army_Forces_Command_SSI.svg.png"/>
            <p:cNvPicPr>
              <a:picLocks noChangeAspect="1" noChangeArrowheads="1"/>
            </p:cNvPicPr>
            <p:nvPr/>
          </p:nvPicPr>
          <p:blipFill>
            <a:blip r:embed="rId12" cstate="print"/>
            <a:srcRect/>
            <a:stretch>
              <a:fillRect/>
            </a:stretch>
          </p:blipFill>
          <p:spPr bwMode="auto">
            <a:xfrm>
              <a:off x="753207" y="2681655"/>
              <a:ext cx="281354" cy="281354"/>
            </a:xfrm>
            <a:prstGeom prst="rect">
              <a:avLst/>
            </a:prstGeom>
            <a:noFill/>
          </p:spPr>
        </p:pic>
        <p:pic>
          <p:nvPicPr>
            <p:cNvPr id="207" name="Picture 25" descr="http://www.hawaiiarmyweekly.com/storage/2014/05/USARPAC-medres_w.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12774" y="2743200"/>
              <a:ext cx="263768" cy="263768"/>
            </a:xfrm>
            <a:prstGeom prst="rect">
              <a:avLst/>
            </a:prstGeom>
            <a:noFill/>
          </p:spPr>
        </p:pic>
        <p:pic>
          <p:nvPicPr>
            <p:cNvPr id="208" name="Picture 28" descr="C:\Users\KoerwitzCW\Desktop\USArmySouthSSI_copy_copy_400x400.gif.png"/>
            <p:cNvPicPr>
              <a:picLocks noChangeAspect="1" noChangeArrowheads="1"/>
            </p:cNvPicPr>
            <p:nvPr/>
          </p:nvPicPr>
          <p:blipFill>
            <a:blip r:embed="rId14" cstate="print"/>
            <a:srcRect/>
            <a:stretch>
              <a:fillRect/>
            </a:stretch>
          </p:blipFill>
          <p:spPr bwMode="auto">
            <a:xfrm>
              <a:off x="442548" y="2690444"/>
              <a:ext cx="269631" cy="269631"/>
            </a:xfrm>
            <a:prstGeom prst="rect">
              <a:avLst/>
            </a:prstGeom>
            <a:noFill/>
          </p:spPr>
        </p:pic>
      </p:grpSp>
      <p:sp>
        <p:nvSpPr>
          <p:cNvPr id="209" name="TextBox 208"/>
          <p:cNvSpPr txBox="1"/>
          <p:nvPr/>
        </p:nvSpPr>
        <p:spPr>
          <a:xfrm>
            <a:off x="3017821" y="6384260"/>
            <a:ext cx="823865" cy="261610"/>
          </a:xfrm>
          <a:prstGeom prst="rect">
            <a:avLst/>
          </a:prstGeom>
          <a:noFill/>
        </p:spPr>
        <p:txBody>
          <a:bodyPr wrap="square" rtlCol="0">
            <a:spAutoFit/>
          </a:bodyPr>
          <a:lstStyle/>
          <a:p>
            <a:pPr algn="ctr" eaLnBrk="0" fontAlgn="base" hangingPunct="0">
              <a:spcBef>
                <a:spcPct val="0"/>
              </a:spcBef>
              <a:spcAft>
                <a:spcPct val="0"/>
              </a:spcAft>
            </a:pPr>
            <a:r>
              <a:rPr lang="en-US" sz="1100" b="1" dirty="0">
                <a:solidFill>
                  <a:prstClr val="black"/>
                </a:solidFill>
                <a:ea typeface="Geneva" pitchFamily="80" charset="-128"/>
              </a:rPr>
              <a:t>HQDA</a:t>
            </a:r>
          </a:p>
        </p:txBody>
      </p:sp>
      <p:sp>
        <p:nvSpPr>
          <p:cNvPr id="210" name="TextBox 209"/>
          <p:cNvSpPr txBox="1"/>
          <p:nvPr/>
        </p:nvSpPr>
        <p:spPr>
          <a:xfrm>
            <a:off x="4184210" y="6382751"/>
            <a:ext cx="823865" cy="261610"/>
          </a:xfrm>
          <a:prstGeom prst="rect">
            <a:avLst/>
          </a:prstGeom>
          <a:noFill/>
        </p:spPr>
        <p:txBody>
          <a:bodyPr wrap="square" rtlCol="0">
            <a:spAutoFit/>
          </a:bodyPr>
          <a:lstStyle/>
          <a:p>
            <a:pPr algn="ctr" eaLnBrk="0" fontAlgn="base" hangingPunct="0">
              <a:spcBef>
                <a:spcPct val="0"/>
              </a:spcBef>
              <a:spcAft>
                <a:spcPct val="0"/>
              </a:spcAft>
            </a:pPr>
            <a:r>
              <a:rPr lang="en-US" sz="1100" b="1" dirty="0">
                <a:solidFill>
                  <a:prstClr val="black"/>
                </a:solidFill>
                <a:ea typeface="Geneva" pitchFamily="80" charset="-128"/>
              </a:rPr>
              <a:t>OSD(C)</a:t>
            </a:r>
          </a:p>
        </p:txBody>
      </p:sp>
      <p:sp>
        <p:nvSpPr>
          <p:cNvPr id="211" name="TextBox 210"/>
          <p:cNvSpPr txBox="1"/>
          <p:nvPr/>
        </p:nvSpPr>
        <p:spPr>
          <a:xfrm>
            <a:off x="5371724" y="6384260"/>
            <a:ext cx="823865" cy="261610"/>
          </a:xfrm>
          <a:prstGeom prst="rect">
            <a:avLst/>
          </a:prstGeom>
          <a:noFill/>
        </p:spPr>
        <p:txBody>
          <a:bodyPr wrap="square" rtlCol="0">
            <a:spAutoFit/>
          </a:bodyPr>
          <a:lstStyle/>
          <a:p>
            <a:pPr algn="ctr" eaLnBrk="0" fontAlgn="base" hangingPunct="0">
              <a:spcBef>
                <a:spcPct val="0"/>
              </a:spcBef>
              <a:spcAft>
                <a:spcPct val="0"/>
              </a:spcAft>
            </a:pPr>
            <a:r>
              <a:rPr lang="en-US" sz="1100" b="1" dirty="0">
                <a:solidFill>
                  <a:prstClr val="black"/>
                </a:solidFill>
                <a:ea typeface="Geneva" pitchFamily="80" charset="-128"/>
              </a:rPr>
              <a:t>OMB</a:t>
            </a:r>
          </a:p>
        </p:txBody>
      </p:sp>
      <p:sp>
        <p:nvSpPr>
          <p:cNvPr id="212" name="TextBox 211"/>
          <p:cNvSpPr txBox="1"/>
          <p:nvPr/>
        </p:nvSpPr>
        <p:spPr>
          <a:xfrm>
            <a:off x="6644641" y="6384263"/>
            <a:ext cx="914399" cy="261610"/>
          </a:xfrm>
          <a:prstGeom prst="rect">
            <a:avLst/>
          </a:prstGeom>
          <a:noFill/>
        </p:spPr>
        <p:txBody>
          <a:bodyPr wrap="square" rtlCol="0">
            <a:spAutoFit/>
          </a:bodyPr>
          <a:lstStyle/>
          <a:p>
            <a:pPr algn="ctr" eaLnBrk="0" fontAlgn="base" hangingPunct="0">
              <a:spcBef>
                <a:spcPct val="0"/>
              </a:spcBef>
              <a:spcAft>
                <a:spcPct val="0"/>
              </a:spcAft>
            </a:pPr>
            <a:r>
              <a:rPr lang="en-US" sz="1100" b="1" dirty="0">
                <a:solidFill>
                  <a:prstClr val="black"/>
                </a:solidFill>
                <a:ea typeface="Geneva" pitchFamily="80" charset="-128"/>
              </a:rPr>
              <a:t>Congress</a:t>
            </a:r>
          </a:p>
        </p:txBody>
      </p:sp>
      <p:sp>
        <p:nvSpPr>
          <p:cNvPr id="213" name="TextBox 212"/>
          <p:cNvSpPr txBox="1"/>
          <p:nvPr/>
        </p:nvSpPr>
        <p:spPr>
          <a:xfrm>
            <a:off x="7860734" y="6433931"/>
            <a:ext cx="3060071" cy="261610"/>
          </a:xfrm>
          <a:prstGeom prst="rect">
            <a:avLst/>
          </a:prstGeom>
          <a:noFill/>
        </p:spPr>
        <p:txBody>
          <a:bodyPr wrap="square" rtlCol="0">
            <a:spAutoFit/>
          </a:bodyPr>
          <a:lstStyle/>
          <a:p>
            <a:pPr algn="ctr" eaLnBrk="0" fontAlgn="base" hangingPunct="0">
              <a:spcBef>
                <a:spcPct val="0"/>
              </a:spcBef>
              <a:spcAft>
                <a:spcPct val="0"/>
              </a:spcAft>
            </a:pPr>
            <a:r>
              <a:rPr lang="en-US" sz="1100" b="1" dirty="0">
                <a:solidFill>
                  <a:prstClr val="black"/>
                </a:solidFill>
                <a:ea typeface="Geneva" pitchFamily="80" charset="-128"/>
              </a:rPr>
              <a:t>Funds Flow  (Treasury to Commands)</a:t>
            </a:r>
          </a:p>
        </p:txBody>
      </p:sp>
      <p:cxnSp>
        <p:nvCxnSpPr>
          <p:cNvPr id="214" name="Straight Connector 213"/>
          <p:cNvCxnSpPr/>
          <p:nvPr/>
        </p:nvCxnSpPr>
        <p:spPr>
          <a:xfrm flipV="1">
            <a:off x="3171732" y="5696199"/>
            <a:ext cx="122221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4437884" y="5575801"/>
            <a:ext cx="1792585" cy="246221"/>
          </a:xfrm>
          <a:prstGeom prst="rect">
            <a:avLst/>
          </a:prstGeom>
          <a:noFill/>
        </p:spPr>
        <p:txBody>
          <a:bodyPr wrap="square" rtlCol="0">
            <a:spAutoFit/>
          </a:bodyPr>
          <a:lstStyle/>
          <a:p>
            <a:pPr algn="ctr" eaLnBrk="0" fontAlgn="base" hangingPunct="0">
              <a:spcBef>
                <a:spcPct val="0"/>
              </a:spcBef>
              <a:spcAft>
                <a:spcPct val="0"/>
              </a:spcAft>
            </a:pPr>
            <a:r>
              <a:rPr lang="en-US" sz="1000" b="1" dirty="0">
                <a:solidFill>
                  <a:prstClr val="black"/>
                </a:solidFill>
                <a:ea typeface="Geneva" pitchFamily="80" charset="-128"/>
              </a:rPr>
              <a:t>FY14 Average: 3 Months</a:t>
            </a:r>
          </a:p>
        </p:txBody>
      </p:sp>
      <p:cxnSp>
        <p:nvCxnSpPr>
          <p:cNvPr id="216" name="Straight Connector 215"/>
          <p:cNvCxnSpPr/>
          <p:nvPr/>
        </p:nvCxnSpPr>
        <p:spPr>
          <a:xfrm flipV="1">
            <a:off x="6243638" y="5698904"/>
            <a:ext cx="1264702" cy="1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7515887" y="5595107"/>
            <a:ext cx="1" cy="217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Right Arrow 217"/>
          <p:cNvSpPr/>
          <p:nvPr/>
        </p:nvSpPr>
        <p:spPr>
          <a:xfrm>
            <a:off x="3855720" y="5998058"/>
            <a:ext cx="297180" cy="19812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19" name="Right Arrow 218"/>
          <p:cNvSpPr/>
          <p:nvPr/>
        </p:nvSpPr>
        <p:spPr>
          <a:xfrm>
            <a:off x="5006340" y="6005678"/>
            <a:ext cx="297180" cy="19812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20" name="Right Arrow 219"/>
          <p:cNvSpPr/>
          <p:nvPr/>
        </p:nvSpPr>
        <p:spPr>
          <a:xfrm>
            <a:off x="6248400" y="5998058"/>
            <a:ext cx="297180" cy="19812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21" name="Right Arrow 220"/>
          <p:cNvSpPr/>
          <p:nvPr/>
        </p:nvSpPr>
        <p:spPr>
          <a:xfrm>
            <a:off x="7703820" y="5998058"/>
            <a:ext cx="419100" cy="19812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22" name="Right Arrow 221"/>
          <p:cNvSpPr/>
          <p:nvPr/>
        </p:nvSpPr>
        <p:spPr>
          <a:xfrm>
            <a:off x="9029700" y="6005678"/>
            <a:ext cx="297180" cy="19812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grpSp>
        <p:nvGrpSpPr>
          <p:cNvPr id="5" name="Group 91"/>
          <p:cNvGrpSpPr/>
          <p:nvPr/>
        </p:nvGrpSpPr>
        <p:grpSpPr>
          <a:xfrm>
            <a:off x="1524000" y="947796"/>
            <a:ext cx="9327368" cy="4567685"/>
            <a:chOff x="0" y="1017843"/>
            <a:chExt cx="9327368" cy="4567685"/>
          </a:xfrm>
        </p:grpSpPr>
        <p:sp>
          <p:nvSpPr>
            <p:cNvPr id="93" name="Rectangle 92"/>
            <p:cNvSpPr/>
            <p:nvPr/>
          </p:nvSpPr>
          <p:spPr>
            <a:xfrm>
              <a:off x="0" y="1017843"/>
              <a:ext cx="9144000" cy="4567685"/>
            </a:xfrm>
            <a:prstGeom prst="rect">
              <a:avLst/>
            </a:prstGeom>
          </p:spPr>
          <p:txBody>
            <a:bodyPr wrap="square">
              <a:spAutoFit/>
            </a:bodyPr>
            <a:lstStyle/>
            <a:p>
              <a:pPr marL="174625" indent="-174625" eaLnBrk="0" fontAlgn="base" hangingPunct="0">
                <a:spcAft>
                  <a:spcPts val="300"/>
                </a:spcAft>
                <a:buFont typeface="Wingdings" pitchFamily="2" charset="2"/>
                <a:buChar char="Ø"/>
              </a:pPr>
              <a:r>
                <a:rPr lang="en-US" sz="1150" b="1" dirty="0">
                  <a:solidFill>
                    <a:prstClr val="black"/>
                  </a:solidFill>
                  <a:ea typeface="Geneva" pitchFamily="80" charset="-128"/>
                </a:rPr>
                <a:t>General &amp; Special Transfer Authority</a:t>
              </a:r>
              <a:r>
                <a:rPr lang="en-US" sz="1150" dirty="0">
                  <a:solidFill>
                    <a:prstClr val="black"/>
                  </a:solidFill>
                  <a:ea typeface="Geneva" pitchFamily="80" charset="-128"/>
                </a:rPr>
                <a:t>: The DOD has cap limits on transfer authorities within year of execution directed by Congress </a:t>
              </a:r>
            </a:p>
            <a:p>
              <a:pPr marL="631825" lvl="2" indent="-174625" eaLnBrk="0" fontAlgn="base" hangingPunct="0">
                <a:spcAft>
                  <a:spcPts val="800"/>
                </a:spcAft>
                <a:buSzPct val="80000"/>
                <a:buFont typeface="Wingdings" pitchFamily="2" charset="2"/>
                <a:buChar char="q"/>
              </a:pPr>
              <a:r>
                <a:rPr lang="en-US" sz="1150" dirty="0">
                  <a:solidFill>
                    <a:prstClr val="black"/>
                  </a:solidFill>
                  <a:ea typeface="Geneva" pitchFamily="80" charset="-128"/>
                </a:rPr>
                <a:t> </a:t>
              </a:r>
              <a:r>
                <a:rPr lang="en-US" sz="1150" b="1" dirty="0">
                  <a:solidFill>
                    <a:prstClr val="black"/>
                  </a:solidFill>
                  <a:ea typeface="Geneva" pitchFamily="80" charset="-128"/>
                </a:rPr>
                <a:t>General (Base):  $4.5B</a:t>
              </a:r>
              <a:endParaRPr lang="en-US" sz="1150" b="1" i="1" dirty="0">
                <a:solidFill>
                  <a:prstClr val="black"/>
                </a:solidFill>
                <a:ea typeface="Geneva" pitchFamily="80" charset="-128"/>
              </a:endParaRPr>
            </a:p>
            <a:p>
              <a:pPr marL="174625" indent="-174625" eaLnBrk="0" fontAlgn="base" hangingPunct="0">
                <a:spcAft>
                  <a:spcPts val="800"/>
                </a:spcAft>
                <a:buFont typeface="Wingdings" pitchFamily="2" charset="2"/>
                <a:buChar char="Ø"/>
                <a:tabLst>
                  <a:tab pos="227013" algn="l"/>
                </a:tabLst>
              </a:pPr>
              <a:r>
                <a:rPr lang="en-US" sz="1150" b="1" dirty="0">
                  <a:solidFill>
                    <a:prstClr val="black"/>
                  </a:solidFill>
                  <a:ea typeface="Geneva" pitchFamily="80" charset="-128"/>
                </a:rPr>
                <a:t>Below Threshold Reprogramming (BTR) </a:t>
              </a:r>
              <a:r>
                <a:rPr lang="en-US" sz="1150" dirty="0">
                  <a:solidFill>
                    <a:prstClr val="black"/>
                  </a:solidFill>
                  <a:ea typeface="Geneva" pitchFamily="80" charset="-128"/>
                </a:rPr>
                <a:t>– Within appropriation without obtaining Congressional prior approval (BTRs net to zero).</a:t>
              </a:r>
            </a:p>
            <a:p>
              <a:pPr marL="174625" indent="-174625" eaLnBrk="0" fontAlgn="base" hangingPunct="0">
                <a:spcAft>
                  <a:spcPts val="400"/>
                </a:spcAft>
                <a:buFont typeface="Wingdings" pitchFamily="2" charset="2"/>
                <a:buChar char="Ø"/>
                <a:tabLst>
                  <a:tab pos="227013" algn="l"/>
                </a:tabLst>
              </a:pPr>
              <a:r>
                <a:rPr lang="en-US" sz="1150" b="1" dirty="0">
                  <a:solidFill>
                    <a:prstClr val="black"/>
                  </a:solidFill>
                  <a:ea typeface="Geneva" pitchFamily="80" charset="-128"/>
                </a:rPr>
                <a:t>Intra-Appropriation Reprogramming</a:t>
              </a:r>
              <a:r>
                <a:rPr lang="en-US" sz="1150" dirty="0">
                  <a:solidFill>
                    <a:prstClr val="black"/>
                  </a:solidFill>
                  <a:ea typeface="Geneva" pitchFamily="80" charset="-128"/>
                </a:rPr>
                <a:t> –  (MILCON/FH Specific) Within appropriation only.  No authority to transfer or reprogram funds to/from other appropriations.</a:t>
              </a:r>
              <a:endParaRPr lang="en-US" sz="1150" b="1" dirty="0">
                <a:solidFill>
                  <a:prstClr val="black"/>
                </a:solidFill>
                <a:ea typeface="Geneva" pitchFamily="80" charset="-128"/>
              </a:endParaRPr>
            </a:p>
            <a:p>
              <a:pPr marL="631825" lvl="1" indent="-174625" eaLnBrk="0" fontAlgn="base" hangingPunct="0">
                <a:spcAft>
                  <a:spcPts val="400"/>
                </a:spcAft>
                <a:buFont typeface="Wingdings" pitchFamily="2" charset="2"/>
                <a:buChar char="ü"/>
                <a:tabLst>
                  <a:tab pos="227013" algn="l"/>
                </a:tabLst>
              </a:pPr>
              <a:r>
                <a:rPr lang="en-US" sz="1150" b="1" dirty="0">
                  <a:solidFill>
                    <a:prstClr val="black"/>
                  </a:solidFill>
                  <a:ea typeface="Geneva" pitchFamily="80" charset="-128"/>
                </a:rPr>
                <a:t>Military/Family Housing Construction – </a:t>
              </a:r>
              <a:r>
                <a:rPr lang="en-US" sz="1150" dirty="0">
                  <a:solidFill>
                    <a:prstClr val="black"/>
                  </a:solidFill>
                  <a:ea typeface="Geneva" pitchFamily="80" charset="-128"/>
                </a:rPr>
                <a:t>Prior Approval required &gt;$2M or 25%, whichever is less</a:t>
              </a:r>
            </a:p>
            <a:p>
              <a:pPr marL="631825" lvl="1" indent="-174625" eaLnBrk="0" fontAlgn="base" hangingPunct="0">
                <a:spcBef>
                  <a:spcPts val="400"/>
                </a:spcBef>
                <a:spcAft>
                  <a:spcPts val="800"/>
                </a:spcAft>
                <a:buFont typeface="Wingdings" pitchFamily="2" charset="2"/>
                <a:buChar char="ü"/>
                <a:tabLst>
                  <a:tab pos="227013" algn="l"/>
                </a:tabLst>
              </a:pPr>
              <a:r>
                <a:rPr lang="en-US" sz="1150" b="1" dirty="0">
                  <a:solidFill>
                    <a:prstClr val="black"/>
                  </a:solidFill>
                  <a:ea typeface="Geneva" pitchFamily="80" charset="-128"/>
                </a:rPr>
                <a:t>Family Housing Operations – </a:t>
              </a:r>
              <a:r>
                <a:rPr lang="en-US" sz="1150" dirty="0">
                  <a:solidFill>
                    <a:prstClr val="black"/>
                  </a:solidFill>
                  <a:ea typeface="Geneva" pitchFamily="80" charset="-128"/>
                </a:rPr>
                <a:t>Congressional notification required for reprogramming &gt;10% of the base</a:t>
              </a:r>
            </a:p>
            <a:p>
              <a:pPr marL="174625" indent="-174625" eaLnBrk="0" fontAlgn="base" hangingPunct="0">
                <a:spcAft>
                  <a:spcPts val="800"/>
                </a:spcAft>
                <a:buFont typeface="Wingdings" pitchFamily="2" charset="2"/>
                <a:buChar char="Ø"/>
                <a:tabLst>
                  <a:tab pos="227013" algn="l"/>
                </a:tabLst>
              </a:pPr>
              <a:r>
                <a:rPr lang="en-US" sz="1150" b="1" dirty="0">
                  <a:solidFill>
                    <a:prstClr val="black"/>
                  </a:solidFill>
                  <a:ea typeface="Geneva" pitchFamily="80" charset="-128"/>
                </a:rPr>
                <a:t>Above Threshold Reprogramming (ATR) </a:t>
              </a:r>
              <a:r>
                <a:rPr lang="en-US" sz="1150" dirty="0">
                  <a:solidFill>
                    <a:prstClr val="black"/>
                  </a:solidFill>
                  <a:ea typeface="Geneva" pitchFamily="80" charset="-128"/>
                </a:rPr>
                <a:t>– Prior Approval Above Threshold Reprogramming (ATR) actions are required for any movement of funding between appropriations or in excess of prescribed thresholds:</a:t>
              </a:r>
            </a:p>
            <a:p>
              <a:pPr marL="174625" indent="-174625" eaLnBrk="0" fontAlgn="base" hangingPunct="0">
                <a:spcAft>
                  <a:spcPts val="600"/>
                </a:spcAft>
                <a:buFont typeface="Wingdings" pitchFamily="2" charset="2"/>
                <a:buChar char="Ø"/>
                <a:tabLst>
                  <a:tab pos="227013" algn="l"/>
                </a:tabLst>
              </a:pPr>
              <a:endParaRPr lang="en-US" sz="400" dirty="0">
                <a:solidFill>
                  <a:prstClr val="black"/>
                </a:solidFill>
                <a:ea typeface="Geneva" pitchFamily="80" charset="-128"/>
              </a:endParaRPr>
            </a:p>
            <a:p>
              <a:pPr marL="174625" indent="-174625" eaLnBrk="0" fontAlgn="base" hangingPunct="0">
                <a:spcBef>
                  <a:spcPts val="600"/>
                </a:spcBef>
                <a:spcAft>
                  <a:spcPts val="600"/>
                </a:spcAft>
                <a:buFont typeface="Wingdings" pitchFamily="2" charset="2"/>
                <a:buChar char="Ø"/>
                <a:tabLst>
                  <a:tab pos="227013" algn="l"/>
                </a:tabLst>
              </a:pPr>
              <a:endParaRPr lang="en-US" sz="1150" dirty="0">
                <a:solidFill>
                  <a:prstClr val="black"/>
                </a:solidFill>
                <a:ea typeface="Geneva" pitchFamily="80" charset="-128"/>
              </a:endParaRPr>
            </a:p>
            <a:p>
              <a:pPr marL="174625" indent="-174625" eaLnBrk="0" fontAlgn="base" hangingPunct="0">
                <a:spcBef>
                  <a:spcPts val="600"/>
                </a:spcBef>
                <a:spcAft>
                  <a:spcPts val="600"/>
                </a:spcAft>
                <a:buFont typeface="Wingdings" pitchFamily="2" charset="2"/>
                <a:buChar char="Ø"/>
                <a:tabLst>
                  <a:tab pos="227013" algn="l"/>
                </a:tabLst>
              </a:pPr>
              <a:endParaRPr lang="en-US" sz="1150" dirty="0">
                <a:solidFill>
                  <a:prstClr val="black"/>
                </a:solidFill>
                <a:ea typeface="Geneva" pitchFamily="80" charset="-128"/>
              </a:endParaRPr>
            </a:p>
            <a:p>
              <a:pPr marL="168275" indent="-168275" eaLnBrk="0" fontAlgn="base" hangingPunct="0">
                <a:spcBef>
                  <a:spcPts val="1200"/>
                </a:spcBef>
                <a:spcAft>
                  <a:spcPts val="600"/>
                </a:spcAft>
                <a:buFont typeface="Wingdings" pitchFamily="2" charset="2"/>
                <a:buChar char="Ø"/>
                <a:tabLst>
                  <a:tab pos="227013" algn="l"/>
                  <a:tab pos="339725" algn="l"/>
                </a:tabLst>
              </a:pPr>
              <a:r>
                <a:rPr lang="en-US" sz="1150" b="1" dirty="0">
                  <a:solidFill>
                    <a:prstClr val="black"/>
                  </a:solidFill>
                  <a:ea typeface="Geneva" pitchFamily="80" charset="-128"/>
                </a:rPr>
                <a:t>Restricted SAGs</a:t>
              </a:r>
              <a:r>
                <a:rPr lang="en-US" sz="1150" dirty="0">
                  <a:solidFill>
                    <a:prstClr val="black"/>
                  </a:solidFill>
                  <a:ea typeface="Geneva" pitchFamily="80" charset="-128"/>
                </a:rPr>
                <a:t>:  Transfers of greater than $15M out of the following O&amp;M Sub Activity Groups (SAGs) require Prior Approval:</a:t>
              </a:r>
            </a:p>
            <a:p>
              <a:pPr marL="174625" indent="-174625" eaLnBrk="0" fontAlgn="base" hangingPunct="0">
                <a:spcBef>
                  <a:spcPts val="1200"/>
                </a:spcBef>
                <a:spcAft>
                  <a:spcPts val="600"/>
                </a:spcAft>
                <a:tabLst>
                  <a:tab pos="227013" algn="l"/>
                </a:tabLst>
              </a:pPr>
              <a:endParaRPr lang="en-US" sz="1150" dirty="0">
                <a:solidFill>
                  <a:prstClr val="black"/>
                </a:solidFill>
                <a:ea typeface="Geneva" pitchFamily="80" charset="-128"/>
              </a:endParaRPr>
            </a:p>
            <a:p>
              <a:pPr marL="174625" indent="-174625" eaLnBrk="0" fontAlgn="base" hangingPunct="0">
                <a:spcBef>
                  <a:spcPts val="1200"/>
                </a:spcBef>
                <a:spcAft>
                  <a:spcPts val="600"/>
                </a:spcAft>
                <a:tabLst>
                  <a:tab pos="227013" algn="l"/>
                </a:tabLst>
              </a:pPr>
              <a:endParaRPr lang="en-US" sz="1400" dirty="0">
                <a:solidFill>
                  <a:prstClr val="black"/>
                </a:solidFill>
                <a:ea typeface="Geneva" pitchFamily="80" charset="-128"/>
              </a:endParaRPr>
            </a:p>
            <a:p>
              <a:pPr marL="174625" indent="-174625" eaLnBrk="0" fontAlgn="base" hangingPunct="0">
                <a:spcBef>
                  <a:spcPts val="600"/>
                </a:spcBef>
                <a:spcAft>
                  <a:spcPts val="300"/>
                </a:spcAft>
                <a:buFont typeface="Wingdings" pitchFamily="2" charset="2"/>
                <a:buChar char="Ø"/>
                <a:tabLst>
                  <a:tab pos="227013" algn="l"/>
                </a:tabLst>
              </a:pPr>
              <a:r>
                <a:rPr lang="en-US" sz="1150" b="1" dirty="0">
                  <a:solidFill>
                    <a:prstClr val="black"/>
                  </a:solidFill>
                  <a:ea typeface="Geneva" pitchFamily="80" charset="-128"/>
                </a:rPr>
                <a:t>OCO Rules of Usage</a:t>
              </a:r>
              <a:endParaRPr lang="en-US" sz="1150" dirty="0">
                <a:solidFill>
                  <a:prstClr val="black"/>
                </a:solidFill>
                <a:ea typeface="Geneva" pitchFamily="80" charset="-128"/>
              </a:endParaRPr>
            </a:p>
          </p:txBody>
        </p:sp>
        <p:grpSp>
          <p:nvGrpSpPr>
            <p:cNvPr id="6" name="Group 93"/>
            <p:cNvGrpSpPr/>
            <p:nvPr/>
          </p:nvGrpSpPr>
          <p:grpSpPr>
            <a:xfrm>
              <a:off x="335768" y="4378113"/>
              <a:ext cx="8991600" cy="954107"/>
              <a:chOff x="1137172" y="3671975"/>
              <a:chExt cx="8022345" cy="954107"/>
            </a:xfrm>
          </p:grpSpPr>
          <p:sp>
            <p:nvSpPr>
              <p:cNvPr id="99" name="Rectangle 5"/>
              <p:cNvSpPr/>
              <p:nvPr/>
            </p:nvSpPr>
            <p:spPr>
              <a:xfrm>
                <a:off x="4660334" y="3693608"/>
                <a:ext cx="4499183" cy="902811"/>
              </a:xfrm>
              <a:prstGeom prst="rect">
                <a:avLst/>
              </a:prstGeom>
            </p:spPr>
            <p:txBody>
              <a:bodyPr wrap="square">
                <a:spAutoFit/>
              </a:bodyPr>
              <a:lstStyle/>
              <a:p>
                <a:pPr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Force Readiness Operations Support (i.e. Training Ranges, OCIE)</a:t>
                </a:r>
              </a:p>
              <a:p>
                <a:pPr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Base Operations Support (i.e. Installation Services)</a:t>
                </a:r>
              </a:p>
              <a:p>
                <a:pPr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Facilities, Sustainment, Restoration, and Modernization (i.e. Infrastructure) </a:t>
                </a:r>
                <a:endParaRPr lang="en-US" sz="1150" dirty="0">
                  <a:solidFill>
                    <a:prstClr val="black"/>
                  </a:solidFill>
                  <a:ea typeface="Geneva" pitchFamily="80" charset="-128"/>
                </a:endParaRPr>
              </a:p>
            </p:txBody>
          </p:sp>
          <p:sp>
            <p:nvSpPr>
              <p:cNvPr id="100" name="Rectangle 99"/>
              <p:cNvSpPr/>
              <p:nvPr/>
            </p:nvSpPr>
            <p:spPr>
              <a:xfrm>
                <a:off x="1137172" y="3671975"/>
                <a:ext cx="3705232" cy="954107"/>
              </a:xfrm>
              <a:prstGeom prst="rect">
                <a:avLst/>
              </a:prstGeom>
            </p:spPr>
            <p:txBody>
              <a:bodyPr wrap="square">
                <a:spAutoFit/>
              </a:bodyPr>
              <a:lstStyle/>
              <a:p>
                <a:pPr marL="114300"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Maneuver Units (i.e. ABCT/IBCT/SBCT)</a:t>
                </a:r>
              </a:p>
              <a:p>
                <a:pPr marL="114300"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Modular Support Brigades (i.e. Sustainment BDE)</a:t>
                </a:r>
              </a:p>
              <a:p>
                <a:pPr marL="114300"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Land Forces Operations Support (i.e. CTC Training)</a:t>
                </a:r>
              </a:p>
              <a:p>
                <a:pPr marL="114300" eaLnBrk="0" fontAlgn="base" hangingPunct="0">
                  <a:spcBef>
                    <a:spcPct val="0"/>
                  </a:spcBef>
                  <a:spcAft>
                    <a:spcPts val="400"/>
                  </a:spcAft>
                  <a:buFont typeface="Wingdings" pitchFamily="2" charset="2"/>
                  <a:buChar char="ü"/>
                </a:pPr>
                <a:r>
                  <a:rPr lang="en-US" sz="1150" dirty="0">
                    <a:solidFill>
                      <a:prstClr val="black"/>
                    </a:solidFill>
                    <a:ea typeface="Geneva" pitchFamily="80" charset="-128"/>
                  </a:rPr>
                  <a:t> Land Forces Depot Maintenance</a:t>
                </a:r>
              </a:p>
            </p:txBody>
          </p:sp>
        </p:grpSp>
        <p:grpSp>
          <p:nvGrpSpPr>
            <p:cNvPr id="7" name="Group 7"/>
            <p:cNvGrpSpPr/>
            <p:nvPr/>
          </p:nvGrpSpPr>
          <p:grpSpPr>
            <a:xfrm>
              <a:off x="344012" y="3193124"/>
              <a:ext cx="8694791" cy="905395"/>
              <a:chOff x="133354" y="6570084"/>
              <a:chExt cx="8763716" cy="905395"/>
            </a:xfrm>
          </p:grpSpPr>
          <p:sp>
            <p:nvSpPr>
              <p:cNvPr id="97" name="Rectangle 96"/>
              <p:cNvSpPr/>
              <p:nvPr/>
            </p:nvSpPr>
            <p:spPr>
              <a:xfrm>
                <a:off x="133354" y="6572668"/>
                <a:ext cx="8763716" cy="902811"/>
              </a:xfrm>
              <a:prstGeom prst="rect">
                <a:avLst/>
              </a:prstGeom>
            </p:spPr>
            <p:txBody>
              <a:bodyPr wrap="square">
                <a:spAutoFit/>
              </a:bodyPr>
              <a:lstStyle/>
              <a:p>
                <a:pPr marL="114300" eaLnBrk="0" fontAlgn="base" hangingPunct="0">
                  <a:spcBef>
                    <a:spcPct val="0"/>
                  </a:spcBef>
                  <a:spcAft>
                    <a:spcPts val="400"/>
                  </a:spcAft>
                  <a:buFont typeface="Wingdings" pitchFamily="2" charset="2"/>
                  <a:buChar char="ü"/>
                </a:pPr>
                <a:r>
                  <a:rPr lang="en-US" sz="1150" b="1" dirty="0">
                    <a:solidFill>
                      <a:prstClr val="black"/>
                    </a:solidFill>
                    <a:ea typeface="Geneva" pitchFamily="80" charset="-128"/>
                  </a:rPr>
                  <a:t> Operation &amp; Maintenance </a:t>
                </a:r>
                <a:r>
                  <a:rPr lang="en-US" sz="1150" dirty="0">
                    <a:solidFill>
                      <a:prstClr val="black"/>
                    </a:solidFill>
                    <a:ea typeface="Geneva" pitchFamily="80" charset="-128"/>
                  </a:rPr>
                  <a:t>- &gt;$15M per Budget Activity (BA) </a:t>
                </a:r>
              </a:p>
              <a:p>
                <a:pPr marL="114300" lvl="1" eaLnBrk="0" fontAlgn="base" hangingPunct="0">
                  <a:spcBef>
                    <a:spcPct val="0"/>
                  </a:spcBef>
                  <a:buFont typeface="Wingdings" pitchFamily="2" charset="2"/>
                  <a:buChar char="ü"/>
                </a:pPr>
                <a:r>
                  <a:rPr lang="en-US" sz="1150" dirty="0">
                    <a:solidFill>
                      <a:prstClr val="black"/>
                    </a:solidFill>
                    <a:ea typeface="Geneva" pitchFamily="80" charset="-128"/>
                  </a:rPr>
                  <a:t> </a:t>
                </a:r>
                <a:r>
                  <a:rPr lang="en-US" sz="1150" b="1" dirty="0">
                    <a:solidFill>
                      <a:prstClr val="black"/>
                    </a:solidFill>
                    <a:ea typeface="Geneva" pitchFamily="80" charset="-128"/>
                  </a:rPr>
                  <a:t>Procurement</a:t>
                </a:r>
                <a:r>
                  <a:rPr lang="en-US" sz="1150" dirty="0">
                    <a:solidFill>
                      <a:prstClr val="black"/>
                    </a:solidFill>
                    <a:ea typeface="Geneva" pitchFamily="80" charset="-128"/>
                  </a:rPr>
                  <a:t> -  &gt;$20M or 20% of budget line,  </a:t>
                </a:r>
              </a:p>
              <a:p>
                <a:pPr marL="114300" lvl="1" eaLnBrk="0" fontAlgn="base" hangingPunct="0">
                  <a:spcBef>
                    <a:spcPct val="0"/>
                  </a:spcBef>
                </a:pPr>
                <a:r>
                  <a:rPr lang="en-US" sz="1150" dirty="0">
                    <a:solidFill>
                      <a:prstClr val="black"/>
                    </a:solidFill>
                    <a:ea typeface="Geneva" pitchFamily="80" charset="-128"/>
                  </a:rPr>
                  <a:t>    whichever is less </a:t>
                </a:r>
              </a:p>
              <a:p>
                <a:pPr marL="114300" lvl="1" eaLnBrk="0" fontAlgn="base" hangingPunct="0">
                  <a:spcBef>
                    <a:spcPts val="400"/>
                  </a:spcBef>
                  <a:spcAft>
                    <a:spcPts val="400"/>
                  </a:spcAft>
                  <a:buFont typeface="Wingdings" pitchFamily="2" charset="2"/>
                  <a:buChar char="ü"/>
                </a:pPr>
                <a:r>
                  <a:rPr lang="en-US" sz="1150" dirty="0">
                    <a:solidFill>
                      <a:prstClr val="black"/>
                    </a:solidFill>
                    <a:ea typeface="Geneva" pitchFamily="80" charset="-128"/>
                  </a:rPr>
                  <a:t> </a:t>
                </a:r>
                <a:r>
                  <a:rPr lang="en-US" sz="1150" b="1" dirty="0">
                    <a:solidFill>
                      <a:prstClr val="black"/>
                    </a:solidFill>
                    <a:ea typeface="Geneva" pitchFamily="80" charset="-128"/>
                  </a:rPr>
                  <a:t>Research, Development, Test and Evaluation </a:t>
                </a:r>
                <a:r>
                  <a:rPr lang="en-US" sz="1150" dirty="0">
                    <a:solidFill>
                      <a:prstClr val="black"/>
                    </a:solidFill>
                    <a:ea typeface="Geneva" pitchFamily="80" charset="-128"/>
                  </a:rPr>
                  <a:t>-  &gt;$10M or 20% of the appropriated amount in a line, whichever is less </a:t>
                </a:r>
                <a:endParaRPr lang="en-US" sz="1150" dirty="0">
                  <a:solidFill>
                    <a:prstClr val="black"/>
                  </a:solidFill>
                  <a:ea typeface="Geneva" pitchFamily="80" charset="-128"/>
                </a:endParaRPr>
              </a:p>
            </p:txBody>
          </p:sp>
          <p:sp>
            <p:nvSpPr>
              <p:cNvPr id="98" name="Rectangle 97"/>
              <p:cNvSpPr/>
              <p:nvPr/>
            </p:nvSpPr>
            <p:spPr>
              <a:xfrm>
                <a:off x="4502960" y="6570084"/>
                <a:ext cx="4323773" cy="674544"/>
              </a:xfrm>
              <a:prstGeom prst="rect">
                <a:avLst/>
              </a:prstGeom>
            </p:spPr>
            <p:txBody>
              <a:bodyPr wrap="square">
                <a:spAutoFit/>
              </a:bodyPr>
              <a:lstStyle/>
              <a:p>
                <a:pPr marL="0" lvl="1" eaLnBrk="0" fontAlgn="base" hangingPunct="0">
                  <a:spcBef>
                    <a:spcPct val="0"/>
                  </a:spcBef>
                  <a:spcAft>
                    <a:spcPts val="400"/>
                  </a:spcAft>
                  <a:buFont typeface="Wingdings" pitchFamily="2" charset="2"/>
                  <a:buChar char="ü"/>
                </a:pPr>
                <a:r>
                  <a:rPr lang="en-US" sz="1150" b="1" dirty="0">
                    <a:solidFill>
                      <a:prstClr val="black"/>
                    </a:solidFill>
                    <a:ea typeface="Geneva" pitchFamily="80" charset="-128"/>
                  </a:rPr>
                  <a:t> Military Personnel </a:t>
                </a:r>
                <a:r>
                  <a:rPr lang="en-US" sz="1150" dirty="0">
                    <a:solidFill>
                      <a:prstClr val="black"/>
                    </a:solidFill>
                    <a:ea typeface="Geneva" pitchFamily="80" charset="-128"/>
                  </a:rPr>
                  <a:t>- $10M per BA </a:t>
                </a:r>
              </a:p>
              <a:p>
                <a:pPr eaLnBrk="0" fontAlgn="base" hangingPunct="0">
                  <a:spcBef>
                    <a:spcPct val="0"/>
                  </a:spcBef>
                  <a:buFont typeface="Wingdings" pitchFamily="2" charset="2"/>
                  <a:buChar char="ü"/>
                </a:pPr>
                <a:r>
                  <a:rPr lang="en-US" sz="1150" dirty="0">
                    <a:solidFill>
                      <a:prstClr val="black"/>
                    </a:solidFill>
                    <a:ea typeface="Geneva" pitchFamily="80" charset="-128"/>
                  </a:rPr>
                  <a:t> </a:t>
                </a:r>
                <a:r>
                  <a:rPr lang="en-US" sz="1150" b="1" dirty="0">
                    <a:solidFill>
                      <a:prstClr val="black"/>
                    </a:solidFill>
                    <a:ea typeface="Geneva" pitchFamily="80" charset="-128"/>
                  </a:rPr>
                  <a:t>New Starts</a:t>
                </a:r>
                <a:r>
                  <a:rPr lang="en-US" sz="1150" dirty="0">
                    <a:solidFill>
                      <a:prstClr val="black"/>
                    </a:solidFill>
                    <a:ea typeface="Geneva" pitchFamily="80" charset="-128"/>
                  </a:rPr>
                  <a:t>: a program, subprogram, modification, project   </a:t>
                </a:r>
              </a:p>
              <a:p>
                <a:pPr eaLnBrk="0" fontAlgn="base" hangingPunct="0">
                  <a:spcBef>
                    <a:spcPct val="0"/>
                  </a:spcBef>
                </a:pPr>
                <a:r>
                  <a:rPr lang="en-US" sz="1150" dirty="0">
                    <a:solidFill>
                      <a:prstClr val="black"/>
                    </a:solidFill>
                    <a:ea typeface="Geneva" pitchFamily="80" charset="-128"/>
                  </a:rPr>
                  <a:t>    not previously justified by DOD &amp; funded by Congress </a:t>
                </a:r>
                <a:endParaRPr lang="en-US" sz="1150" dirty="0">
                  <a:solidFill>
                    <a:prstClr val="black"/>
                  </a:solidFill>
                  <a:ea typeface="Geneva" pitchFamily="80" charset="-128"/>
                </a:endParaRPr>
              </a:p>
            </p:txBody>
          </p:sp>
        </p:grpSp>
        <p:sp>
          <p:nvSpPr>
            <p:cNvPr id="96" name="Rectangle 95"/>
            <p:cNvSpPr/>
            <p:nvPr/>
          </p:nvSpPr>
          <p:spPr>
            <a:xfrm>
              <a:off x="2827833" y="1232421"/>
              <a:ext cx="6151043" cy="269304"/>
            </a:xfrm>
            <a:prstGeom prst="rect">
              <a:avLst/>
            </a:prstGeom>
          </p:spPr>
          <p:txBody>
            <a:bodyPr wrap="none">
              <a:spAutoFit/>
            </a:bodyPr>
            <a:lstStyle/>
            <a:p>
              <a:pPr marL="631825" lvl="2" indent="-174625" eaLnBrk="0" fontAlgn="base" hangingPunct="0">
                <a:spcAft>
                  <a:spcPts val="600"/>
                </a:spcAft>
                <a:buSzPct val="100000"/>
                <a:buFont typeface="Wingdings" pitchFamily="2" charset="2"/>
                <a:buChar char="q"/>
              </a:pPr>
              <a:r>
                <a:rPr lang="en-US" sz="1150" b="1" i="1" dirty="0">
                  <a:solidFill>
                    <a:prstClr val="black"/>
                  </a:solidFill>
                  <a:ea typeface="Geneva" pitchFamily="80" charset="-128"/>
                </a:rPr>
                <a:t> </a:t>
              </a:r>
              <a:r>
                <a:rPr lang="en-US" sz="1150" b="1" dirty="0">
                  <a:solidFill>
                    <a:prstClr val="black"/>
                  </a:solidFill>
                  <a:ea typeface="Geneva" pitchFamily="80" charset="-128"/>
                </a:rPr>
                <a:t>Special (OCO):   $4.5B </a:t>
              </a:r>
              <a:r>
                <a:rPr lang="en-US" sz="1150" b="1" i="1" dirty="0">
                  <a:solidFill>
                    <a:prstClr val="black"/>
                  </a:solidFill>
                  <a:ea typeface="Geneva" pitchFamily="80" charset="-128"/>
                </a:rPr>
                <a:t>(FY16 increased $1B to account for OFS-A shortfall )</a:t>
              </a:r>
            </a:p>
          </p:txBody>
        </p:sp>
      </p:grpSp>
      <p:sp>
        <p:nvSpPr>
          <p:cNvPr id="101" name="Rectangle 100"/>
          <p:cNvSpPr/>
          <p:nvPr/>
        </p:nvSpPr>
        <p:spPr>
          <a:xfrm>
            <a:off x="5833945" y="5238457"/>
            <a:ext cx="1090363" cy="269304"/>
          </a:xfrm>
          <a:prstGeom prst="rect">
            <a:avLst/>
          </a:prstGeom>
        </p:spPr>
        <p:txBody>
          <a:bodyPr wrap="none">
            <a:spAutoFit/>
          </a:bodyPr>
          <a:lstStyle/>
          <a:p>
            <a:pPr marL="174625" indent="-174625" eaLnBrk="0" fontAlgn="base" hangingPunct="0">
              <a:spcBef>
                <a:spcPts val="600"/>
              </a:spcBef>
              <a:spcAft>
                <a:spcPts val="300"/>
              </a:spcAft>
              <a:buFont typeface="Wingdings" pitchFamily="2" charset="2"/>
              <a:buChar char="Ø"/>
              <a:tabLst>
                <a:tab pos="227013" algn="l"/>
              </a:tabLst>
            </a:pPr>
            <a:r>
              <a:rPr lang="en-US" sz="1150" b="1" dirty="0">
                <a:solidFill>
                  <a:prstClr val="black"/>
                </a:solidFill>
                <a:ea typeface="Geneva" pitchFamily="80" charset="-128"/>
              </a:rPr>
              <a:t>80/20 Rule</a:t>
            </a:r>
            <a:endParaRPr lang="en-US" sz="1150" dirty="0">
              <a:solidFill>
                <a:prstClr val="black"/>
              </a:solidFill>
              <a:ea typeface="Geneva" pitchFamily="80" charset="-128"/>
            </a:endParaRPr>
          </a:p>
        </p:txBody>
      </p:sp>
      <p:sp>
        <p:nvSpPr>
          <p:cNvPr id="92" name="Slide Number Placeholder 9"/>
          <p:cNvSpPr txBox="1">
            <a:spLocks/>
          </p:cNvSpPr>
          <p:nvPr/>
        </p:nvSpPr>
        <p:spPr>
          <a:xfrm>
            <a:off x="9030470" y="6615284"/>
            <a:ext cx="352425" cy="239486"/>
          </a:xfrm>
          <a:prstGeom prst="rect">
            <a:avLst/>
          </a:prstGeom>
        </p:spPr>
        <p:txBody>
          <a:bodyPr/>
          <a:lstStyle/>
          <a:p>
            <a:pPr algn="ctr">
              <a:defRPr/>
            </a:pPr>
            <a:r>
              <a:rPr lang="en-US" sz="1100" dirty="0">
                <a:solidFill>
                  <a:prstClr val="black"/>
                </a:solidFill>
              </a:rPr>
              <a:t>15</a:t>
            </a:r>
            <a:endParaRPr lang="en-US" sz="1100" dirty="0">
              <a:solidFill>
                <a:prstClr val="black"/>
              </a:solidFill>
            </a:endParaRPr>
          </a:p>
        </p:txBody>
      </p:sp>
    </p:spTree>
    <p:extLst>
      <p:ext uri="{BB962C8B-B14F-4D97-AF65-F5344CB8AC3E}">
        <p14:creationId xmlns:p14="http://schemas.microsoft.com/office/powerpoint/2010/main" val="41296900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0" y="947956"/>
          <a:ext cx="9144002" cy="5167618"/>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5167618">
                <a:tc>
                  <a:txBody>
                    <a:bodyPr/>
                    <a:lstStyle/>
                    <a:p>
                      <a:pPr algn="ctr"/>
                      <a:r>
                        <a:rPr lang="en-US" sz="1600" dirty="0" smtClean="0">
                          <a:solidFill>
                            <a:sysClr val="windowText" lastClr="000000"/>
                          </a:solidFill>
                        </a:rPr>
                        <a:t>Mar</a:t>
                      </a:r>
                      <a:endParaRPr lang="en-US" sz="1600" dirty="0">
                        <a:solidFill>
                          <a:sysClr val="windowText" lastClr="000000"/>
                        </a:solidFill>
                      </a:endParaRPr>
                    </a:p>
                  </a:txBody>
                  <a:tcPr>
                    <a:solidFill>
                      <a:schemeClr val="accent1">
                        <a:lumMod val="40000"/>
                        <a:lumOff val="60000"/>
                      </a:schemeClr>
                    </a:solidFill>
                  </a:tcPr>
                </a:tc>
                <a:tc>
                  <a:txBody>
                    <a:bodyPr/>
                    <a:lstStyle/>
                    <a:p>
                      <a:pPr algn="ctr"/>
                      <a:r>
                        <a:rPr lang="en-US" sz="1600" dirty="0" smtClean="0">
                          <a:solidFill>
                            <a:sysClr val="windowText" lastClr="000000"/>
                          </a:solidFill>
                        </a:rPr>
                        <a:t>April</a:t>
                      </a:r>
                      <a:r>
                        <a:rPr lang="en-US" sz="1600" baseline="0" dirty="0" smtClean="0">
                          <a:solidFill>
                            <a:sysClr val="windowText" lastClr="000000"/>
                          </a:solidFill>
                        </a:rPr>
                        <a:t> </a:t>
                      </a:r>
                      <a:endParaRPr lang="en-US" sz="1600" dirty="0">
                        <a:solidFill>
                          <a:sysClr val="windowText" lastClr="000000"/>
                        </a:solidFill>
                      </a:endParaRPr>
                    </a:p>
                  </a:txBody>
                  <a:tcPr>
                    <a:solidFill>
                      <a:schemeClr val="accent1">
                        <a:lumMod val="40000"/>
                        <a:lumOff val="60000"/>
                      </a:schemeClr>
                    </a:solidFill>
                  </a:tcPr>
                </a:tc>
                <a:tc>
                  <a:txBody>
                    <a:bodyPr/>
                    <a:lstStyle/>
                    <a:p>
                      <a:pPr algn="ctr"/>
                      <a:r>
                        <a:rPr lang="en-US" sz="1600" dirty="0" smtClean="0">
                          <a:solidFill>
                            <a:sysClr val="windowText" lastClr="000000"/>
                          </a:solidFill>
                        </a:rPr>
                        <a:t>May</a:t>
                      </a:r>
                      <a:endParaRPr lang="en-US" sz="1600" dirty="0">
                        <a:solidFill>
                          <a:sysClr val="windowText" lastClr="000000"/>
                        </a:solidFill>
                      </a:endParaRPr>
                    </a:p>
                  </a:txBody>
                  <a:tcPr>
                    <a:solidFill>
                      <a:schemeClr val="accent1">
                        <a:lumMod val="40000"/>
                        <a:lumOff val="60000"/>
                      </a:schemeClr>
                    </a:solidFill>
                  </a:tcPr>
                </a:tc>
                <a:tc>
                  <a:txBody>
                    <a:bodyPr/>
                    <a:lstStyle/>
                    <a:p>
                      <a:pPr algn="ctr"/>
                      <a:r>
                        <a:rPr lang="en-US" sz="1600" dirty="0" smtClean="0">
                          <a:solidFill>
                            <a:sysClr val="windowText" lastClr="000000"/>
                          </a:solidFill>
                        </a:rPr>
                        <a:t>June </a:t>
                      </a:r>
                      <a:endParaRPr lang="en-US" sz="1600" dirty="0">
                        <a:solidFill>
                          <a:sysClr val="windowText" lastClr="000000"/>
                        </a:solidFill>
                      </a:endParaRPr>
                    </a:p>
                  </a:txBody>
                  <a:tcPr>
                    <a:solidFill>
                      <a:schemeClr val="accent1">
                        <a:lumMod val="40000"/>
                        <a:lumOff val="60000"/>
                      </a:schemeClr>
                    </a:solidFill>
                  </a:tcPr>
                </a:tc>
                <a:tc>
                  <a:txBody>
                    <a:bodyPr/>
                    <a:lstStyle/>
                    <a:p>
                      <a:pPr algn="ctr"/>
                      <a:r>
                        <a:rPr lang="en-US" sz="1600" dirty="0" smtClean="0">
                          <a:solidFill>
                            <a:sysClr val="windowText" lastClr="000000"/>
                          </a:solidFill>
                        </a:rPr>
                        <a:t>July</a:t>
                      </a:r>
                      <a:endParaRPr lang="en-US" sz="1600" dirty="0">
                        <a:solidFill>
                          <a:sysClr val="windowText" lastClr="000000"/>
                        </a:solidFill>
                      </a:endParaRPr>
                    </a:p>
                  </a:txBody>
                  <a:tcPr>
                    <a:solidFill>
                      <a:schemeClr val="accent1">
                        <a:lumMod val="40000"/>
                        <a:lumOff val="60000"/>
                      </a:schemeClr>
                    </a:solidFill>
                  </a:tcPr>
                </a:tc>
                <a:tc>
                  <a:txBody>
                    <a:bodyPr/>
                    <a:lstStyle/>
                    <a:p>
                      <a:pPr algn="ctr"/>
                      <a:r>
                        <a:rPr lang="en-US" sz="1600" dirty="0" smtClean="0">
                          <a:solidFill>
                            <a:sysClr val="windowText" lastClr="000000"/>
                          </a:solidFill>
                        </a:rPr>
                        <a:t>Aug</a:t>
                      </a:r>
                      <a:endParaRPr lang="en-US" sz="1600" dirty="0">
                        <a:solidFill>
                          <a:sysClr val="windowText" lastClr="000000"/>
                        </a:solidFill>
                      </a:endParaRPr>
                    </a:p>
                  </a:txBody>
                  <a:tcPr>
                    <a:solidFill>
                      <a:schemeClr val="accent1">
                        <a:lumMod val="40000"/>
                        <a:lumOff val="60000"/>
                      </a:schemeClr>
                    </a:solidFill>
                  </a:tcPr>
                </a:tc>
                <a:tc>
                  <a:txBody>
                    <a:bodyPr/>
                    <a:lstStyle/>
                    <a:p>
                      <a:pPr algn="ctr"/>
                      <a:r>
                        <a:rPr lang="en-US" sz="1600" dirty="0" smtClean="0">
                          <a:solidFill>
                            <a:sysClr val="windowText" lastClr="000000"/>
                          </a:solidFill>
                        </a:rPr>
                        <a:t>Sep</a:t>
                      </a:r>
                      <a:endParaRPr lang="en-US" sz="1600" dirty="0">
                        <a:solidFill>
                          <a:sysClr val="windowText" lastClr="000000"/>
                        </a:solidFill>
                      </a:endParaRPr>
                    </a:p>
                  </a:txBody>
                  <a:tcPr>
                    <a:solidFill>
                      <a:schemeClr val="accent1">
                        <a:lumMod val="40000"/>
                        <a:lumOff val="60000"/>
                      </a:schemeClr>
                    </a:solidFill>
                  </a:tcPr>
                </a:tc>
              </a:tr>
            </a:tbl>
          </a:graphicData>
        </a:graphic>
      </p:graphicFrame>
      <p:sp>
        <p:nvSpPr>
          <p:cNvPr id="8" name="Title 7"/>
          <p:cNvSpPr>
            <a:spLocks noGrp="1"/>
          </p:cNvSpPr>
          <p:nvPr>
            <p:ph type="title"/>
          </p:nvPr>
        </p:nvSpPr>
        <p:spPr/>
        <p:txBody>
          <a:bodyPr/>
          <a:lstStyle/>
          <a:p>
            <a:r>
              <a:rPr lang="en-US" sz="2000" b="1" dirty="0"/>
              <a:t>FY16 April Above Threshold Reprogramming (ATR) Timeline</a:t>
            </a: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endParaRPr lang="en-US" sz="1200" i="1" dirty="0"/>
          </a:p>
        </p:txBody>
      </p:sp>
      <p:sp>
        <p:nvSpPr>
          <p:cNvPr id="10" name="TextBox 41"/>
          <p:cNvSpPr txBox="1">
            <a:spLocks noChangeArrowheads="1"/>
          </p:cNvSpPr>
          <p:nvPr/>
        </p:nvSpPr>
        <p:spPr bwMode="auto">
          <a:xfrm rot="1754038">
            <a:off x="4162376" y="364688"/>
            <a:ext cx="880053" cy="276999"/>
          </a:xfrm>
          <a:prstGeom prst="rect">
            <a:avLst/>
          </a:prstGeom>
          <a:noFill/>
          <a:ln w="9525">
            <a:noFill/>
            <a:miter lim="800000"/>
            <a:headEnd/>
            <a:tailEnd/>
          </a:ln>
        </p:spPr>
        <p:txBody>
          <a:bodyPr>
            <a:spAutoFit/>
          </a:bodyPr>
          <a:lstStyle/>
          <a:p>
            <a:pPr algn="ctr"/>
            <a:r>
              <a:rPr lang="en-US" altLang="en-US" sz="1200" dirty="0"/>
              <a:t> </a:t>
            </a:r>
            <a:endParaRPr lang="en-US" altLang="en-US" sz="1200" dirty="0"/>
          </a:p>
        </p:txBody>
      </p:sp>
      <p:sp>
        <p:nvSpPr>
          <p:cNvPr id="71" name="TextBox 34"/>
          <p:cNvSpPr txBox="1">
            <a:spLocks noChangeArrowheads="1"/>
          </p:cNvSpPr>
          <p:nvPr/>
        </p:nvSpPr>
        <p:spPr bwMode="auto">
          <a:xfrm>
            <a:off x="1464748" y="2775763"/>
            <a:ext cx="1345557" cy="3170099"/>
          </a:xfrm>
          <a:prstGeom prst="rect">
            <a:avLst/>
          </a:prstGeom>
          <a:noFill/>
          <a:ln w="9525">
            <a:noFill/>
            <a:miter lim="800000"/>
            <a:headEnd/>
            <a:tailEnd/>
          </a:ln>
        </p:spPr>
        <p:txBody>
          <a:bodyPr wrap="square">
            <a:spAutoFit/>
          </a:bodyPr>
          <a:lstStyle/>
          <a:p>
            <a:endParaRPr lang="en-US" altLang="en-US" sz="1000" b="1" dirty="0"/>
          </a:p>
          <a:p>
            <a:pPr marL="171450" indent="-171450">
              <a:buFont typeface="Arial" panose="020B0604020202020204" pitchFamily="34" charset="0"/>
              <a:buChar char="•"/>
            </a:pPr>
            <a:r>
              <a:rPr lang="en-US" altLang="en-US" sz="1000" b="1" dirty="0"/>
              <a:t>CMDs submit requirements/ Funding requests</a:t>
            </a:r>
          </a:p>
          <a:p>
            <a:endParaRPr lang="en-US" altLang="en-US" sz="1000" b="1" dirty="0"/>
          </a:p>
          <a:p>
            <a:pPr marL="171450" indent="-171450">
              <a:buFont typeface="Arial" panose="020B0604020202020204" pitchFamily="34" charset="0"/>
              <a:buChar char="•"/>
            </a:pPr>
            <a:r>
              <a:rPr lang="en-US" altLang="en-US" sz="1000" b="1" dirty="0"/>
              <a:t>Requirements are validated by Army Staff</a:t>
            </a:r>
          </a:p>
          <a:p>
            <a:pPr marL="171450" indent="-171450">
              <a:buFont typeface="Arial" panose="020B0604020202020204" pitchFamily="34" charset="0"/>
              <a:buChar char="•"/>
            </a:pPr>
            <a:endParaRPr lang="en-US" altLang="en-US" sz="1000" b="1" dirty="0"/>
          </a:p>
          <a:p>
            <a:pPr marL="171450" indent="-171450">
              <a:buFont typeface="Arial" panose="020B0604020202020204" pitchFamily="34" charset="0"/>
              <a:buChar char="•"/>
            </a:pPr>
            <a:r>
              <a:rPr lang="en-US" altLang="en-US" sz="1000" b="1" dirty="0"/>
              <a:t>Sources and Uses identified</a:t>
            </a:r>
          </a:p>
          <a:p>
            <a:pPr marL="171450" indent="-171450">
              <a:buFont typeface="Arial" panose="020B0604020202020204" pitchFamily="34" charset="0"/>
              <a:buChar char="•"/>
            </a:pPr>
            <a:endParaRPr lang="en-US" altLang="en-US" sz="1000" b="1" dirty="0"/>
          </a:p>
          <a:p>
            <a:pPr marL="171450" indent="-171450">
              <a:buFont typeface="Arial" panose="020B0604020202020204" pitchFamily="34" charset="0"/>
              <a:buChar char="•"/>
            </a:pPr>
            <a:r>
              <a:rPr lang="en-US" altLang="en-US" sz="1000" b="1" dirty="0"/>
              <a:t>Prepare reprogramming packet and submit for  review by Army Staff o/a 24 Mar</a:t>
            </a:r>
          </a:p>
          <a:p>
            <a:endParaRPr lang="en-US" altLang="en-US" sz="1000" b="1" dirty="0"/>
          </a:p>
        </p:txBody>
      </p:sp>
      <p:cxnSp>
        <p:nvCxnSpPr>
          <p:cNvPr id="4" name="Straight Arrow Connector 3"/>
          <p:cNvCxnSpPr/>
          <p:nvPr/>
        </p:nvCxnSpPr>
        <p:spPr>
          <a:xfrm>
            <a:off x="1594231" y="2705938"/>
            <a:ext cx="8987757" cy="12336"/>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919295" y="2604296"/>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34"/>
          <p:cNvSpPr txBox="1">
            <a:spLocks noChangeArrowheads="1"/>
          </p:cNvSpPr>
          <p:nvPr/>
        </p:nvSpPr>
        <p:spPr bwMode="auto">
          <a:xfrm>
            <a:off x="2819328" y="2798030"/>
            <a:ext cx="1297868" cy="2400657"/>
          </a:xfrm>
          <a:prstGeom prst="rect">
            <a:avLst/>
          </a:prstGeom>
          <a:noFill/>
          <a:ln w="9525">
            <a:noFill/>
            <a:miter lim="800000"/>
            <a:headEnd/>
            <a:tailEnd/>
          </a:ln>
        </p:spPr>
        <p:txBody>
          <a:bodyPr wrap="square">
            <a:spAutoFit/>
          </a:bodyPr>
          <a:lstStyle>
            <a:defPPr>
              <a:defRPr lang="en-US"/>
            </a:defPPr>
            <a:lvl1pPr>
              <a:defRPr sz="1000" b="1">
                <a:solidFill>
                  <a:srgbClr val="002060"/>
                </a:solidFill>
              </a:defRPr>
            </a:lvl1pPr>
          </a:lstStyle>
          <a:p>
            <a:pPr marL="171450" indent="-171450">
              <a:buFont typeface="Arial" panose="020B0604020202020204" pitchFamily="34" charset="0"/>
              <a:buChar char="•"/>
            </a:pPr>
            <a:endParaRPr lang="en-US" altLang="en-US" dirty="0">
              <a:solidFill>
                <a:schemeClr val="tx1"/>
              </a:solidFill>
            </a:endParaRPr>
          </a:p>
          <a:p>
            <a:pPr marL="171450" indent="-171450">
              <a:buFont typeface="Arial" panose="020B0604020202020204" pitchFamily="34" charset="0"/>
              <a:buChar char="•"/>
            </a:pPr>
            <a:r>
              <a:rPr lang="en-US" altLang="en-US" dirty="0">
                <a:solidFill>
                  <a:schemeClr val="tx1"/>
                </a:solidFill>
              </a:rPr>
              <a:t>Brief </a:t>
            </a:r>
            <a:r>
              <a:rPr lang="en-US" altLang="en-US" dirty="0">
                <a:solidFill>
                  <a:schemeClr val="tx1"/>
                </a:solidFill>
              </a:rPr>
              <a:t>Apr ATR to Army Senior Leaders on 6 Apr</a:t>
            </a:r>
          </a:p>
          <a:p>
            <a:endParaRPr lang="en-US" altLang="en-US" dirty="0">
              <a:solidFill>
                <a:schemeClr val="tx1"/>
              </a:solidFill>
            </a:endParaRPr>
          </a:p>
          <a:p>
            <a:pPr marL="171450" indent="-171450">
              <a:buFont typeface="Arial" panose="020B0604020202020204" pitchFamily="34" charset="0"/>
              <a:buChar char="•"/>
            </a:pPr>
            <a:r>
              <a:rPr lang="en-US" altLang="en-US" dirty="0">
                <a:solidFill>
                  <a:schemeClr val="tx1"/>
                </a:solidFill>
              </a:rPr>
              <a:t>Apr ATR submitted to OSD on 7 Apr</a:t>
            </a:r>
          </a:p>
          <a:p>
            <a:pPr marL="171450" indent="-171450">
              <a:buFont typeface="Arial" panose="020B0604020202020204" pitchFamily="34" charset="0"/>
              <a:buChar char="•"/>
            </a:pPr>
            <a:endParaRPr lang="en-US" altLang="en-US" dirty="0">
              <a:solidFill>
                <a:schemeClr val="tx1"/>
              </a:solidFill>
            </a:endParaRPr>
          </a:p>
          <a:p>
            <a:pPr marL="171450" indent="-171450">
              <a:buFont typeface="Arial" panose="020B0604020202020204" pitchFamily="34" charset="0"/>
              <a:buChar char="•"/>
            </a:pPr>
            <a:r>
              <a:rPr lang="en-US" altLang="en-US" dirty="0">
                <a:solidFill>
                  <a:schemeClr val="tx1"/>
                </a:solidFill>
              </a:rPr>
              <a:t>OSD and OMB </a:t>
            </a:r>
            <a:r>
              <a:rPr lang="en-US" altLang="en-US" dirty="0">
                <a:solidFill>
                  <a:schemeClr val="tx1"/>
                </a:solidFill>
              </a:rPr>
              <a:t>review reprogramming </a:t>
            </a:r>
            <a:r>
              <a:rPr lang="en-US" altLang="en-US" dirty="0">
                <a:solidFill>
                  <a:schemeClr val="tx1"/>
                </a:solidFill>
              </a:rPr>
              <a:t>request</a:t>
            </a:r>
          </a:p>
          <a:p>
            <a:pPr marL="171450" indent="-171450">
              <a:buFont typeface="Arial" panose="020B0604020202020204" pitchFamily="34" charset="0"/>
              <a:buChar char="•"/>
            </a:pPr>
            <a:endParaRPr lang="en-US" altLang="en-US" dirty="0">
              <a:solidFill>
                <a:schemeClr val="tx1"/>
              </a:solidFill>
            </a:endParaRPr>
          </a:p>
        </p:txBody>
      </p:sp>
      <p:sp>
        <p:nvSpPr>
          <p:cNvPr id="36" name="TextBox 31"/>
          <p:cNvSpPr txBox="1">
            <a:spLocks noChangeArrowheads="1"/>
          </p:cNvSpPr>
          <p:nvPr/>
        </p:nvSpPr>
        <p:spPr bwMode="auto">
          <a:xfrm>
            <a:off x="4665780" y="2275197"/>
            <a:ext cx="508225"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20 May</a:t>
            </a:r>
            <a:endParaRPr lang="en-US" altLang="en-US" sz="800" b="1" dirty="0">
              <a:solidFill>
                <a:srgbClr val="002060"/>
              </a:solidFill>
            </a:endParaRPr>
          </a:p>
        </p:txBody>
      </p:sp>
      <p:sp>
        <p:nvSpPr>
          <p:cNvPr id="13" name="TextBox 39"/>
          <p:cNvSpPr txBox="1">
            <a:spLocks noChangeArrowheads="1"/>
          </p:cNvSpPr>
          <p:nvPr/>
        </p:nvSpPr>
        <p:spPr bwMode="auto">
          <a:xfrm>
            <a:off x="2825327" y="2284850"/>
            <a:ext cx="410515"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7 Apr </a:t>
            </a:r>
            <a:endParaRPr lang="en-US" altLang="en-US" sz="800" b="1" dirty="0">
              <a:solidFill>
                <a:srgbClr val="002060"/>
              </a:solidFill>
            </a:endParaRPr>
          </a:p>
        </p:txBody>
      </p:sp>
      <p:sp>
        <p:nvSpPr>
          <p:cNvPr id="42" name="TextBox 31"/>
          <p:cNvSpPr txBox="1">
            <a:spLocks noChangeArrowheads="1"/>
          </p:cNvSpPr>
          <p:nvPr/>
        </p:nvSpPr>
        <p:spPr bwMode="auto">
          <a:xfrm>
            <a:off x="8124332" y="2268283"/>
            <a:ext cx="398500"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8 Aug</a:t>
            </a:r>
            <a:endParaRPr lang="en-US" altLang="en-US" sz="800" b="1" dirty="0">
              <a:solidFill>
                <a:srgbClr val="002060"/>
              </a:solidFill>
            </a:endParaRPr>
          </a:p>
        </p:txBody>
      </p:sp>
      <p:cxnSp>
        <p:nvCxnSpPr>
          <p:cNvPr id="41" name="Straight Connector 40"/>
          <p:cNvCxnSpPr/>
          <p:nvPr/>
        </p:nvCxnSpPr>
        <p:spPr>
          <a:xfrm flipH="1">
            <a:off x="3034360" y="2626184"/>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31"/>
          <p:cNvSpPr txBox="1">
            <a:spLocks noChangeArrowheads="1"/>
          </p:cNvSpPr>
          <p:nvPr/>
        </p:nvSpPr>
        <p:spPr bwMode="auto">
          <a:xfrm>
            <a:off x="8350380" y="2275197"/>
            <a:ext cx="411195"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11 </a:t>
            </a:r>
          </a:p>
          <a:p>
            <a:pPr algn="ctr"/>
            <a:r>
              <a:rPr lang="en-US" altLang="en-US" sz="800" b="1" dirty="0">
                <a:solidFill>
                  <a:srgbClr val="002060"/>
                </a:solidFill>
              </a:rPr>
              <a:t>Aug</a:t>
            </a:r>
            <a:endParaRPr lang="en-US" altLang="en-US" sz="800" b="1" dirty="0">
              <a:solidFill>
                <a:srgbClr val="002060"/>
              </a:solidFill>
            </a:endParaRPr>
          </a:p>
        </p:txBody>
      </p:sp>
      <p:sp>
        <p:nvSpPr>
          <p:cNvPr id="60" name="TextBox 31"/>
          <p:cNvSpPr txBox="1">
            <a:spLocks noChangeArrowheads="1"/>
          </p:cNvSpPr>
          <p:nvPr/>
        </p:nvSpPr>
        <p:spPr bwMode="auto">
          <a:xfrm>
            <a:off x="8977093" y="2287629"/>
            <a:ext cx="491042"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31 Aug</a:t>
            </a:r>
            <a:endParaRPr lang="en-US" altLang="en-US" sz="800" b="1" dirty="0">
              <a:solidFill>
                <a:srgbClr val="002060"/>
              </a:solidFill>
            </a:endParaRPr>
          </a:p>
        </p:txBody>
      </p:sp>
      <p:sp>
        <p:nvSpPr>
          <p:cNvPr id="62" name="TextBox 31"/>
          <p:cNvSpPr txBox="1">
            <a:spLocks noChangeArrowheads="1"/>
          </p:cNvSpPr>
          <p:nvPr/>
        </p:nvSpPr>
        <p:spPr bwMode="auto">
          <a:xfrm>
            <a:off x="9468136" y="2284850"/>
            <a:ext cx="386701"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2 Sep</a:t>
            </a:r>
            <a:endParaRPr lang="en-US" altLang="en-US" sz="800" b="1" dirty="0">
              <a:solidFill>
                <a:srgbClr val="002060"/>
              </a:solidFill>
            </a:endParaRPr>
          </a:p>
        </p:txBody>
      </p:sp>
      <p:cxnSp>
        <p:nvCxnSpPr>
          <p:cNvPr id="63" name="Straight Connector 62"/>
          <p:cNvCxnSpPr/>
          <p:nvPr/>
        </p:nvCxnSpPr>
        <p:spPr>
          <a:xfrm flipH="1">
            <a:off x="8333152" y="2618935"/>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543894" y="2620666"/>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9270036" y="2624747"/>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9647066" y="2623405"/>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7" name="Group 21"/>
          <p:cNvGrpSpPr/>
          <p:nvPr/>
        </p:nvGrpSpPr>
        <p:grpSpPr>
          <a:xfrm>
            <a:off x="1587646" y="1715562"/>
            <a:ext cx="626806" cy="519920"/>
            <a:chOff x="436929" y="2523392"/>
            <a:chExt cx="601496" cy="483576"/>
          </a:xfrm>
        </p:grpSpPr>
        <p:pic>
          <p:nvPicPr>
            <p:cNvPr id="38" name="Picture 32" descr="http://upload.wikimedia.org/wikipedia/commons/thumb/9/99/United_States_Army_Military_District_of_Washington_Insignia.svg/591px-United_States_Army_Military_District_of_Washington_Insignia.svg.png"/>
            <p:cNvPicPr>
              <a:picLocks noChangeAspect="1" noChangeArrowheads="1"/>
            </p:cNvPicPr>
            <p:nvPr/>
          </p:nvPicPr>
          <p:blipFill>
            <a:blip r:embed="rId3" cstate="print"/>
            <a:srcRect/>
            <a:stretch>
              <a:fillRect/>
            </a:stretch>
          </p:blipFill>
          <p:spPr bwMode="auto">
            <a:xfrm>
              <a:off x="436929" y="2532185"/>
              <a:ext cx="259062" cy="310660"/>
            </a:xfrm>
            <a:prstGeom prst="rect">
              <a:avLst/>
            </a:prstGeom>
            <a:noFill/>
          </p:spPr>
        </p:pic>
        <p:pic>
          <p:nvPicPr>
            <p:cNvPr id="39" name="Picture 30" descr="http://www.wsmr.army.mil/logos/AMC_ssi.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817685" y="2540976"/>
              <a:ext cx="220740" cy="284775"/>
            </a:xfrm>
            <a:prstGeom prst="rect">
              <a:avLst/>
            </a:prstGeom>
            <a:noFill/>
          </p:spPr>
        </p:pic>
        <p:pic>
          <p:nvPicPr>
            <p:cNvPr id="40" name="Picture 21" descr="C:\Users\KoerwitzCW\Desktop\USAREUR_Insignia.jpg"/>
            <p:cNvPicPr>
              <a:picLocks noChangeAspect="1" noChangeArrowheads="1"/>
            </p:cNvPicPr>
            <p:nvPr/>
          </p:nvPicPr>
          <p:blipFill>
            <a:blip r:embed="rId5" cstate="print"/>
            <a:srcRect/>
            <a:stretch>
              <a:fillRect/>
            </a:stretch>
          </p:blipFill>
          <p:spPr bwMode="auto">
            <a:xfrm>
              <a:off x="596158" y="2523392"/>
              <a:ext cx="278343" cy="365447"/>
            </a:xfrm>
            <a:prstGeom prst="rect">
              <a:avLst/>
            </a:prstGeom>
            <a:noFill/>
          </p:spPr>
        </p:pic>
        <p:pic>
          <p:nvPicPr>
            <p:cNvPr id="44" name="Picture 23" descr="http://upload.wikimedia.org/wikipedia/commons/thumb/0/03/United_States_Army_Forces_Command_SSI.svg/1024px-United_States_Army_Forces_Command_SSI.svg.png"/>
            <p:cNvPicPr>
              <a:picLocks noChangeAspect="1" noChangeArrowheads="1"/>
            </p:cNvPicPr>
            <p:nvPr/>
          </p:nvPicPr>
          <p:blipFill>
            <a:blip r:embed="rId6" cstate="print"/>
            <a:srcRect/>
            <a:stretch>
              <a:fillRect/>
            </a:stretch>
          </p:blipFill>
          <p:spPr bwMode="auto">
            <a:xfrm>
              <a:off x="753207" y="2681655"/>
              <a:ext cx="281354" cy="281354"/>
            </a:xfrm>
            <a:prstGeom prst="rect">
              <a:avLst/>
            </a:prstGeom>
            <a:noFill/>
          </p:spPr>
        </p:pic>
        <p:pic>
          <p:nvPicPr>
            <p:cNvPr id="46" name="Picture 25" descr="http://www.hawaiiarmyweekly.com/storage/2014/05/USARPAC-medres_w.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2774" y="2743200"/>
              <a:ext cx="263768" cy="263768"/>
            </a:xfrm>
            <a:prstGeom prst="rect">
              <a:avLst/>
            </a:prstGeom>
            <a:noFill/>
          </p:spPr>
        </p:pic>
        <p:pic>
          <p:nvPicPr>
            <p:cNvPr id="47" name="Picture 28" descr="C:\Users\KoerwitzCW\Desktop\USArmySouthSSI_copy_copy_400x400.gif.png"/>
            <p:cNvPicPr>
              <a:picLocks noChangeAspect="1" noChangeArrowheads="1"/>
            </p:cNvPicPr>
            <p:nvPr/>
          </p:nvPicPr>
          <p:blipFill>
            <a:blip r:embed="rId8" cstate="print"/>
            <a:srcRect/>
            <a:stretch>
              <a:fillRect/>
            </a:stretch>
          </p:blipFill>
          <p:spPr bwMode="auto">
            <a:xfrm>
              <a:off x="442548" y="2690444"/>
              <a:ext cx="269631" cy="269631"/>
            </a:xfrm>
            <a:prstGeom prst="rect">
              <a:avLst/>
            </a:prstGeom>
            <a:noFill/>
          </p:spPr>
        </p:pic>
      </p:grpSp>
      <p:pic>
        <p:nvPicPr>
          <p:cNvPr id="48" name="Picture 14" descr="http://desertseadesign.com/wp-content/uploads/2012/01/US-army-emblem-500.png"/>
          <p:cNvPicPr>
            <a:picLocks noChangeAspect="1" noChangeArrowheads="1"/>
          </p:cNvPicPr>
          <p:nvPr/>
        </p:nvPicPr>
        <p:blipFill>
          <a:blip r:embed="rId9" cstate="print"/>
          <a:srcRect/>
          <a:stretch>
            <a:fillRect/>
          </a:stretch>
        </p:blipFill>
        <p:spPr bwMode="auto">
          <a:xfrm>
            <a:off x="2264422" y="1715562"/>
            <a:ext cx="546401" cy="510394"/>
          </a:xfrm>
          <a:prstGeom prst="rect">
            <a:avLst/>
          </a:prstGeom>
          <a:noFill/>
        </p:spPr>
      </p:pic>
      <p:sp>
        <p:nvSpPr>
          <p:cNvPr id="72" name="TextBox 39"/>
          <p:cNvSpPr txBox="1">
            <a:spLocks noChangeArrowheads="1"/>
          </p:cNvSpPr>
          <p:nvPr/>
        </p:nvSpPr>
        <p:spPr bwMode="auto">
          <a:xfrm>
            <a:off x="2272589" y="2284850"/>
            <a:ext cx="413534"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24 Mar</a:t>
            </a:r>
            <a:endParaRPr lang="en-US" altLang="en-US" sz="800" b="1" dirty="0">
              <a:solidFill>
                <a:srgbClr val="002060"/>
              </a:solidFill>
            </a:endParaRPr>
          </a:p>
        </p:txBody>
      </p:sp>
      <p:cxnSp>
        <p:nvCxnSpPr>
          <p:cNvPr id="73" name="Straight Connector 72"/>
          <p:cNvCxnSpPr/>
          <p:nvPr/>
        </p:nvCxnSpPr>
        <p:spPr>
          <a:xfrm flipH="1">
            <a:off x="2465473" y="260656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76" name="Picture 10" descr="http://www.politicspa.com/wp-content/uploads/2012/07/US-capitol.jpg"/>
          <p:cNvPicPr>
            <a:picLocks noChangeAspect="1" noChangeArrowheads="1"/>
          </p:cNvPicPr>
          <p:nvPr/>
        </p:nvPicPr>
        <p:blipFill>
          <a:blip r:embed="rId10" cstate="print"/>
          <a:srcRect l="11493" t="4882" r="12141" b="17344"/>
          <a:stretch>
            <a:fillRect/>
          </a:stretch>
        </p:blipFill>
        <p:spPr bwMode="auto">
          <a:xfrm>
            <a:off x="4919295" y="1341058"/>
            <a:ext cx="2276428" cy="1168555"/>
          </a:xfrm>
          <a:prstGeom prst="ellipse">
            <a:avLst/>
          </a:prstGeom>
          <a:ln>
            <a:noFill/>
          </a:ln>
          <a:effectLst>
            <a:softEdge rad="112500"/>
          </a:effectLst>
        </p:spPr>
      </p:pic>
      <p:pic>
        <p:nvPicPr>
          <p:cNvPr id="77" name="Picture 6" descr="http://upload.wikimedia.org/wikipedia/commons/thumb/e/e8/US-DeptOfTheTreasury-Seal.svg/600px-US-DeptOfTheTreasury-Seal.svg.png"/>
          <p:cNvPicPr>
            <a:picLocks noChangeAspect="1" noChangeArrowheads="1"/>
          </p:cNvPicPr>
          <p:nvPr/>
        </p:nvPicPr>
        <p:blipFill>
          <a:blip r:embed="rId11" cstate="print"/>
          <a:srcRect/>
          <a:stretch>
            <a:fillRect/>
          </a:stretch>
        </p:blipFill>
        <p:spPr bwMode="auto">
          <a:xfrm>
            <a:off x="9420533" y="1188130"/>
            <a:ext cx="521039" cy="486703"/>
          </a:xfrm>
          <a:prstGeom prst="rect">
            <a:avLst/>
          </a:prstGeom>
          <a:noFill/>
        </p:spPr>
      </p:pic>
      <p:sp>
        <p:nvSpPr>
          <p:cNvPr id="78" name="TextBox 34"/>
          <p:cNvSpPr txBox="1">
            <a:spLocks noChangeArrowheads="1"/>
          </p:cNvSpPr>
          <p:nvPr/>
        </p:nvSpPr>
        <p:spPr bwMode="auto">
          <a:xfrm>
            <a:off x="8042264" y="2768154"/>
            <a:ext cx="1325201" cy="3477875"/>
          </a:xfrm>
          <a:prstGeom prst="rect">
            <a:avLst/>
          </a:prstGeom>
          <a:noFill/>
          <a:ln w="9525">
            <a:noFill/>
            <a:miter lim="800000"/>
            <a:headEnd/>
            <a:tailEnd/>
          </a:ln>
        </p:spPr>
        <p:txBody>
          <a:bodyPr wrap="square">
            <a:spAutoFit/>
          </a:bodyPr>
          <a:lstStyle>
            <a:defPPr>
              <a:defRPr lang="en-US"/>
            </a:defPPr>
            <a:lvl1pPr>
              <a:defRPr sz="1000">
                <a:solidFill>
                  <a:srgbClr val="002060"/>
                </a:solidFill>
              </a:defRPr>
            </a:lvl1pPr>
          </a:lstStyle>
          <a:p>
            <a:pPr marL="171450" indent="-171450">
              <a:buFont typeface="Arial" panose="020B0604020202020204" pitchFamily="34" charset="0"/>
              <a:buChar char="•"/>
            </a:pPr>
            <a:endParaRPr lang="en-US" altLang="en-US" b="1" dirty="0">
              <a:solidFill>
                <a:schemeClr val="tx1"/>
              </a:solidFill>
            </a:endParaRPr>
          </a:p>
          <a:p>
            <a:pPr marL="171450" indent="-171450">
              <a:buFont typeface="Arial" panose="020B0604020202020204" pitchFamily="34" charset="0"/>
              <a:buChar char="•"/>
            </a:pPr>
            <a:r>
              <a:rPr lang="en-US" b="1" dirty="0">
                <a:solidFill>
                  <a:schemeClr val="tx1"/>
                </a:solidFill>
              </a:rPr>
              <a:t>OSD receives </a:t>
            </a:r>
            <a:r>
              <a:rPr lang="en-US" b="1" dirty="0">
                <a:solidFill>
                  <a:schemeClr val="tx1"/>
                </a:solidFill>
              </a:rPr>
              <a:t>last/final Congressional Committee approval on 8 August</a:t>
            </a:r>
          </a:p>
          <a:p>
            <a:pPr marL="171450" indent="-171450">
              <a:buFont typeface="Arial" panose="020B0604020202020204" pitchFamily="34" charset="0"/>
              <a:buChar char="•"/>
            </a:pPr>
            <a:endParaRPr lang="en-US" altLang="en-US" b="1" dirty="0">
              <a:solidFill>
                <a:schemeClr val="tx1"/>
              </a:solidFill>
            </a:endParaRPr>
          </a:p>
          <a:p>
            <a:pPr marL="171450" indent="-171450">
              <a:buFont typeface="Arial" panose="020B0604020202020204" pitchFamily="34" charset="0"/>
              <a:buChar char="•"/>
            </a:pPr>
            <a:r>
              <a:rPr lang="en-US" b="1" dirty="0">
                <a:solidFill>
                  <a:schemeClr val="tx1"/>
                </a:solidFill>
              </a:rPr>
              <a:t>OSD </a:t>
            </a:r>
            <a:r>
              <a:rPr lang="en-US" b="1" dirty="0">
                <a:solidFill>
                  <a:schemeClr val="tx1"/>
                </a:solidFill>
              </a:rPr>
              <a:t>sends </a:t>
            </a:r>
            <a:r>
              <a:rPr lang="en-US" b="1" dirty="0">
                <a:solidFill>
                  <a:schemeClr val="tx1"/>
                </a:solidFill>
              </a:rPr>
              <a:t>r</a:t>
            </a:r>
            <a:r>
              <a:rPr lang="en-US" b="1" dirty="0">
                <a:solidFill>
                  <a:schemeClr val="tx1"/>
                </a:solidFill>
              </a:rPr>
              <a:t>equest </a:t>
            </a:r>
            <a:r>
              <a:rPr lang="en-US" b="1" dirty="0">
                <a:solidFill>
                  <a:schemeClr val="tx1"/>
                </a:solidFill>
              </a:rPr>
              <a:t>for Apportionment documents to OMB on 11 August</a:t>
            </a:r>
          </a:p>
          <a:p>
            <a:pPr marL="171450" indent="-171450">
              <a:buFont typeface="Arial" panose="020B0604020202020204" pitchFamily="34" charset="0"/>
              <a:buChar char="•"/>
            </a:pPr>
            <a:endParaRPr lang="en-US" b="1" dirty="0">
              <a:solidFill>
                <a:schemeClr val="tx1"/>
              </a:solidFill>
            </a:endParaRPr>
          </a:p>
          <a:p>
            <a:pPr marL="171450" indent="-171450">
              <a:buFont typeface="Arial" panose="020B0604020202020204" pitchFamily="34" charset="0"/>
              <a:buChar char="•"/>
            </a:pPr>
            <a:r>
              <a:rPr lang="en-US" b="1" dirty="0">
                <a:solidFill>
                  <a:schemeClr val="tx1"/>
                </a:solidFill>
              </a:rPr>
              <a:t>Receives approved </a:t>
            </a:r>
            <a:r>
              <a:rPr lang="en-US" b="1" dirty="0">
                <a:solidFill>
                  <a:schemeClr val="tx1"/>
                </a:solidFill>
              </a:rPr>
              <a:t>Apportionment documents back from OMB on 31 </a:t>
            </a:r>
            <a:r>
              <a:rPr lang="en-US" b="1" dirty="0">
                <a:solidFill>
                  <a:schemeClr val="tx1"/>
                </a:solidFill>
              </a:rPr>
              <a:t>August</a:t>
            </a:r>
            <a:endParaRPr lang="en-US" b="1" dirty="0">
              <a:solidFill>
                <a:schemeClr val="tx1"/>
              </a:solidFill>
            </a:endParaRPr>
          </a:p>
          <a:p>
            <a:pPr marL="171450" indent="-171450">
              <a:buFont typeface="Arial" panose="020B0604020202020204" pitchFamily="34" charset="0"/>
              <a:buChar char="•"/>
            </a:pPr>
            <a:endParaRPr lang="en-US" altLang="en-US" b="1" dirty="0">
              <a:solidFill>
                <a:schemeClr val="tx1"/>
              </a:solidFill>
            </a:endParaRPr>
          </a:p>
        </p:txBody>
      </p:sp>
      <p:sp>
        <p:nvSpPr>
          <p:cNvPr id="79" name="TextBox 34"/>
          <p:cNvSpPr txBox="1">
            <a:spLocks noChangeArrowheads="1"/>
          </p:cNvSpPr>
          <p:nvPr/>
        </p:nvSpPr>
        <p:spPr bwMode="auto">
          <a:xfrm>
            <a:off x="9336681" y="2905450"/>
            <a:ext cx="1331319" cy="2708434"/>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US" sz="1000" b="1" dirty="0"/>
              <a:t>Receives approved </a:t>
            </a:r>
            <a:r>
              <a:rPr lang="en-US" sz="1000" b="1" dirty="0"/>
              <a:t>Apportionment documents back from OMB on </a:t>
            </a:r>
            <a:r>
              <a:rPr lang="en-US" sz="1000" b="1" dirty="0"/>
              <a:t>1 </a:t>
            </a:r>
            <a:r>
              <a:rPr lang="en-US" sz="1000" b="1" dirty="0"/>
              <a:t>September</a:t>
            </a:r>
          </a:p>
          <a:p>
            <a:pPr marL="171450" indent="-171450">
              <a:buFont typeface="Arial" panose="020B0604020202020204" pitchFamily="34" charset="0"/>
              <a:buChar char="•"/>
            </a:pPr>
            <a:endParaRPr lang="en-US" sz="1000" b="1" dirty="0"/>
          </a:p>
          <a:p>
            <a:pPr marL="171450" indent="-171450">
              <a:buFont typeface="Arial" panose="020B0604020202020204" pitchFamily="34" charset="0"/>
              <a:buChar char="•"/>
            </a:pPr>
            <a:r>
              <a:rPr lang="en-US" sz="1000" b="1" dirty="0"/>
              <a:t>Received Dept. </a:t>
            </a:r>
            <a:r>
              <a:rPr lang="en-US" sz="1000" b="1" dirty="0"/>
              <a:t>of Treasury warrants on 1 </a:t>
            </a:r>
            <a:r>
              <a:rPr lang="en-US" sz="1000" b="1" dirty="0"/>
              <a:t>September</a:t>
            </a:r>
          </a:p>
          <a:p>
            <a:pPr marL="171450" indent="-171450">
              <a:buFont typeface="Arial" panose="020B0604020202020204" pitchFamily="34" charset="0"/>
              <a:buChar char="•"/>
            </a:pPr>
            <a:endParaRPr lang="en-US" sz="1000" b="1" dirty="0"/>
          </a:p>
          <a:p>
            <a:pPr marL="171450" indent="-171450">
              <a:buFont typeface="Arial" panose="020B0604020202020204" pitchFamily="34" charset="0"/>
              <a:buChar char="•"/>
            </a:pPr>
            <a:r>
              <a:rPr lang="en-US" sz="1000" b="1" dirty="0"/>
              <a:t>Army distributed funding to the field on 2 </a:t>
            </a:r>
            <a:r>
              <a:rPr lang="en-US" sz="1000" b="1" dirty="0"/>
              <a:t>September</a:t>
            </a:r>
            <a:endParaRPr lang="en-US" sz="1000" b="1" dirty="0"/>
          </a:p>
        </p:txBody>
      </p:sp>
      <p:grpSp>
        <p:nvGrpSpPr>
          <p:cNvPr id="82" name="Group 21"/>
          <p:cNvGrpSpPr/>
          <p:nvPr/>
        </p:nvGrpSpPr>
        <p:grpSpPr>
          <a:xfrm>
            <a:off x="10041334" y="2216545"/>
            <a:ext cx="536144" cy="481543"/>
            <a:chOff x="436929" y="2523392"/>
            <a:chExt cx="601496" cy="483576"/>
          </a:xfrm>
        </p:grpSpPr>
        <p:pic>
          <p:nvPicPr>
            <p:cNvPr id="83" name="Picture 32" descr="http://upload.wikimedia.org/wikipedia/commons/thumb/9/99/United_States_Army_Military_District_of_Washington_Insignia.svg/591px-United_States_Army_Military_District_of_Washington_Insignia.svg.png"/>
            <p:cNvPicPr>
              <a:picLocks noChangeAspect="1" noChangeArrowheads="1"/>
            </p:cNvPicPr>
            <p:nvPr/>
          </p:nvPicPr>
          <p:blipFill>
            <a:blip r:embed="rId3" cstate="print"/>
            <a:srcRect/>
            <a:stretch>
              <a:fillRect/>
            </a:stretch>
          </p:blipFill>
          <p:spPr bwMode="auto">
            <a:xfrm>
              <a:off x="436929" y="2532185"/>
              <a:ext cx="259062" cy="310660"/>
            </a:xfrm>
            <a:prstGeom prst="rect">
              <a:avLst/>
            </a:prstGeom>
            <a:noFill/>
          </p:spPr>
        </p:pic>
        <p:pic>
          <p:nvPicPr>
            <p:cNvPr id="84" name="Picture 30" descr="http://www.wsmr.army.mil/logos/AMC_ssi.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817685" y="2540976"/>
              <a:ext cx="220740" cy="284775"/>
            </a:xfrm>
            <a:prstGeom prst="rect">
              <a:avLst/>
            </a:prstGeom>
            <a:noFill/>
          </p:spPr>
        </p:pic>
        <p:pic>
          <p:nvPicPr>
            <p:cNvPr id="85" name="Picture 21" descr="C:\Users\KoerwitzCW\Desktop\USAREUR_Insignia.jpg"/>
            <p:cNvPicPr>
              <a:picLocks noChangeAspect="1" noChangeArrowheads="1"/>
            </p:cNvPicPr>
            <p:nvPr/>
          </p:nvPicPr>
          <p:blipFill>
            <a:blip r:embed="rId5" cstate="print"/>
            <a:srcRect/>
            <a:stretch>
              <a:fillRect/>
            </a:stretch>
          </p:blipFill>
          <p:spPr bwMode="auto">
            <a:xfrm>
              <a:off x="596158" y="2523392"/>
              <a:ext cx="278343" cy="365447"/>
            </a:xfrm>
            <a:prstGeom prst="rect">
              <a:avLst/>
            </a:prstGeom>
            <a:noFill/>
          </p:spPr>
        </p:pic>
        <p:pic>
          <p:nvPicPr>
            <p:cNvPr id="86" name="Picture 23" descr="http://upload.wikimedia.org/wikipedia/commons/thumb/0/03/United_States_Army_Forces_Command_SSI.svg/1024px-United_States_Army_Forces_Command_SSI.svg.png"/>
            <p:cNvPicPr>
              <a:picLocks noChangeAspect="1" noChangeArrowheads="1"/>
            </p:cNvPicPr>
            <p:nvPr/>
          </p:nvPicPr>
          <p:blipFill>
            <a:blip r:embed="rId6" cstate="print"/>
            <a:srcRect/>
            <a:stretch>
              <a:fillRect/>
            </a:stretch>
          </p:blipFill>
          <p:spPr bwMode="auto">
            <a:xfrm>
              <a:off x="753207" y="2681655"/>
              <a:ext cx="281354" cy="281354"/>
            </a:xfrm>
            <a:prstGeom prst="rect">
              <a:avLst/>
            </a:prstGeom>
            <a:noFill/>
          </p:spPr>
        </p:pic>
        <p:pic>
          <p:nvPicPr>
            <p:cNvPr id="87" name="Picture 25" descr="http://www.hawaiiarmyweekly.com/storage/2014/05/USARPAC-medres_w.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2774" y="2743200"/>
              <a:ext cx="263768" cy="263768"/>
            </a:xfrm>
            <a:prstGeom prst="rect">
              <a:avLst/>
            </a:prstGeom>
            <a:noFill/>
          </p:spPr>
        </p:pic>
        <p:pic>
          <p:nvPicPr>
            <p:cNvPr id="88" name="Picture 28" descr="C:\Users\KoerwitzCW\Desktop\USArmySouthSSI_copy_copy_400x400.gif.png"/>
            <p:cNvPicPr>
              <a:picLocks noChangeAspect="1" noChangeArrowheads="1"/>
            </p:cNvPicPr>
            <p:nvPr/>
          </p:nvPicPr>
          <p:blipFill>
            <a:blip r:embed="rId8" cstate="print"/>
            <a:srcRect/>
            <a:stretch>
              <a:fillRect/>
            </a:stretch>
          </p:blipFill>
          <p:spPr bwMode="auto">
            <a:xfrm>
              <a:off x="442548" y="2690444"/>
              <a:ext cx="269631" cy="269631"/>
            </a:xfrm>
            <a:prstGeom prst="rect">
              <a:avLst/>
            </a:prstGeom>
            <a:noFill/>
          </p:spPr>
        </p:pic>
      </p:grpSp>
      <p:sp>
        <p:nvSpPr>
          <p:cNvPr id="89" name="TextBox 34"/>
          <p:cNvSpPr txBox="1">
            <a:spLocks noChangeArrowheads="1"/>
          </p:cNvSpPr>
          <p:nvPr/>
        </p:nvSpPr>
        <p:spPr bwMode="auto">
          <a:xfrm>
            <a:off x="4107963" y="2635998"/>
            <a:ext cx="1387524" cy="2400657"/>
          </a:xfrm>
          <a:prstGeom prst="rect">
            <a:avLst/>
          </a:prstGeom>
          <a:noFill/>
          <a:ln w="9525">
            <a:noFill/>
            <a:miter lim="800000"/>
            <a:headEnd/>
            <a:tailEnd/>
          </a:ln>
        </p:spPr>
        <p:txBody>
          <a:bodyPr wrap="square">
            <a:spAutoFit/>
          </a:bodyPr>
          <a:lstStyle/>
          <a:p>
            <a:endParaRPr lang="en-US" altLang="en-US" sz="1000" b="1" dirty="0"/>
          </a:p>
          <a:p>
            <a:pPr marL="171450" indent="-171450">
              <a:buFont typeface="Arial" panose="020B0604020202020204" pitchFamily="34" charset="0"/>
              <a:buChar char="•"/>
            </a:pPr>
            <a:endParaRPr lang="en-US" altLang="en-US" sz="1000" b="1" dirty="0"/>
          </a:p>
          <a:p>
            <a:pPr marL="171450" indent="-171450">
              <a:buFont typeface="Arial" panose="020B0604020202020204" pitchFamily="34" charset="0"/>
              <a:buChar char="•"/>
            </a:pPr>
            <a:r>
              <a:rPr lang="en-US" altLang="en-US" sz="1000" b="1" dirty="0"/>
              <a:t>OSD and OMB conduct review of reprogramming request</a:t>
            </a:r>
          </a:p>
          <a:p>
            <a:endParaRPr lang="en-US" altLang="en-US" sz="1000" b="1" dirty="0"/>
          </a:p>
          <a:p>
            <a:pPr marL="171450" indent="-171450">
              <a:buFont typeface="Arial" panose="020B0604020202020204" pitchFamily="34" charset="0"/>
              <a:buChar char="•"/>
            </a:pPr>
            <a:r>
              <a:rPr lang="en-US" altLang="en-US" sz="1000" b="1" dirty="0"/>
              <a:t>OSD consolidates and submits to Congressional Committees on 20 May</a:t>
            </a:r>
          </a:p>
          <a:p>
            <a:endParaRPr lang="en-US" altLang="en-US" sz="1000" b="1" dirty="0"/>
          </a:p>
        </p:txBody>
      </p:sp>
      <p:sp>
        <p:nvSpPr>
          <p:cNvPr id="93" name="TextBox 34"/>
          <p:cNvSpPr txBox="1">
            <a:spLocks noChangeArrowheads="1"/>
          </p:cNvSpPr>
          <p:nvPr/>
        </p:nvSpPr>
        <p:spPr bwMode="auto">
          <a:xfrm>
            <a:off x="5360025" y="2460269"/>
            <a:ext cx="1405993" cy="1631216"/>
          </a:xfrm>
          <a:prstGeom prst="rect">
            <a:avLst/>
          </a:prstGeom>
          <a:noFill/>
          <a:ln w="9525">
            <a:noFill/>
            <a:miter lim="800000"/>
            <a:headEnd/>
            <a:tailEnd/>
          </a:ln>
        </p:spPr>
        <p:txBody>
          <a:bodyPr wrap="square">
            <a:spAutoFit/>
          </a:bodyPr>
          <a:lstStyle/>
          <a:p>
            <a:endParaRPr lang="en-US" altLang="en-US" sz="1000" b="1" dirty="0"/>
          </a:p>
          <a:p>
            <a:pPr marL="171450" indent="-171450">
              <a:buFont typeface="Arial" panose="020B0604020202020204" pitchFamily="34" charset="0"/>
              <a:buChar char="•"/>
            </a:pPr>
            <a:endParaRPr lang="en-US" altLang="en-US" sz="1000" b="1" dirty="0"/>
          </a:p>
          <a:p>
            <a:endParaRPr lang="en-US" altLang="en-US" sz="1000" b="1" dirty="0"/>
          </a:p>
          <a:p>
            <a:pPr marL="171450" indent="-171450">
              <a:buFont typeface="Arial" panose="020B0604020202020204" pitchFamily="34" charset="0"/>
              <a:buChar char="•"/>
            </a:pPr>
            <a:r>
              <a:rPr lang="en-US" altLang="en-US" sz="1000" b="1" dirty="0"/>
              <a:t>Congressional Committees (SASC/HASC/ HAC/SAC/HPSCI) approve/deny/ defer request(s)</a:t>
            </a:r>
          </a:p>
          <a:p>
            <a:endParaRPr lang="en-US" altLang="en-US" sz="1000" b="1" dirty="0"/>
          </a:p>
        </p:txBody>
      </p:sp>
      <p:sp>
        <p:nvSpPr>
          <p:cNvPr id="94" name="TextBox 34"/>
          <p:cNvSpPr txBox="1">
            <a:spLocks noChangeArrowheads="1"/>
          </p:cNvSpPr>
          <p:nvPr/>
        </p:nvSpPr>
        <p:spPr bwMode="auto">
          <a:xfrm>
            <a:off x="6632961" y="2460269"/>
            <a:ext cx="1432401" cy="1631216"/>
          </a:xfrm>
          <a:prstGeom prst="rect">
            <a:avLst/>
          </a:prstGeom>
          <a:noFill/>
          <a:ln w="9525">
            <a:noFill/>
            <a:miter lim="800000"/>
            <a:headEnd/>
            <a:tailEnd/>
          </a:ln>
        </p:spPr>
        <p:txBody>
          <a:bodyPr wrap="square">
            <a:spAutoFit/>
          </a:bodyPr>
          <a:lstStyle/>
          <a:p>
            <a:endParaRPr lang="en-US" altLang="en-US" sz="1000" b="1" dirty="0"/>
          </a:p>
          <a:p>
            <a:endParaRPr lang="en-US" altLang="en-US" sz="1000" b="1" dirty="0"/>
          </a:p>
          <a:p>
            <a:endParaRPr lang="en-US" altLang="en-US" sz="1000" b="1" dirty="0"/>
          </a:p>
          <a:p>
            <a:pPr marL="171450" indent="-171450">
              <a:buFont typeface="Arial" panose="020B0604020202020204" pitchFamily="34" charset="0"/>
              <a:buChar char="•"/>
            </a:pPr>
            <a:r>
              <a:rPr lang="en-US" altLang="en-US" sz="1000" b="1" dirty="0"/>
              <a:t>Congressional Committees (SASC/HASC/ HAC/SAC/HPSCI) approve/deny/ defer request(s)</a:t>
            </a:r>
          </a:p>
          <a:p>
            <a:endParaRPr lang="en-US" altLang="en-US" sz="1000" b="1" dirty="0"/>
          </a:p>
        </p:txBody>
      </p:sp>
      <p:pic>
        <p:nvPicPr>
          <p:cNvPr id="95" name="Picture 8" descr="http://upload.wikimedia.org/wikipedia/commons/thumb/e/e0/United_States_Department_of_Defense_Seal.svg/600px-United_States_Department_of_Defense_Seal.svg.png"/>
          <p:cNvPicPr>
            <a:picLocks noChangeAspect="1" noChangeArrowheads="1"/>
          </p:cNvPicPr>
          <p:nvPr/>
        </p:nvPicPr>
        <p:blipFill>
          <a:blip r:embed="rId12" cstate="print"/>
          <a:srcRect/>
          <a:stretch>
            <a:fillRect/>
          </a:stretch>
        </p:blipFill>
        <p:spPr bwMode="auto">
          <a:xfrm>
            <a:off x="8731853" y="1649830"/>
            <a:ext cx="540868" cy="504383"/>
          </a:xfrm>
          <a:prstGeom prst="rect">
            <a:avLst/>
          </a:prstGeom>
          <a:noFill/>
        </p:spPr>
      </p:pic>
      <p:pic>
        <p:nvPicPr>
          <p:cNvPr id="96" name="Picture 38" descr="https://farm6.staticflickr.com/5030/5790401098_b32c13f277_b.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033376" y="1568558"/>
            <a:ext cx="728198" cy="666925"/>
          </a:xfrm>
          <a:prstGeom prst="rect">
            <a:avLst/>
          </a:prstGeom>
          <a:noFill/>
        </p:spPr>
      </p:pic>
      <p:pic>
        <p:nvPicPr>
          <p:cNvPr id="98" name="Picture 8" descr="http://upload.wikimedia.org/wikipedia/commons/thumb/e/e0/United_States_Department_of_Defense_Seal.svg/600px-United_States_Department_of_Defense_Seal.svg.png"/>
          <p:cNvPicPr>
            <a:picLocks noChangeAspect="1" noChangeArrowheads="1"/>
          </p:cNvPicPr>
          <p:nvPr/>
        </p:nvPicPr>
        <p:blipFill>
          <a:blip r:embed="rId12" cstate="print"/>
          <a:srcRect/>
          <a:stretch>
            <a:fillRect/>
          </a:stretch>
        </p:blipFill>
        <p:spPr bwMode="auto">
          <a:xfrm>
            <a:off x="3026791" y="1734260"/>
            <a:ext cx="540868" cy="504383"/>
          </a:xfrm>
          <a:prstGeom prst="rect">
            <a:avLst/>
          </a:prstGeom>
          <a:noFill/>
        </p:spPr>
      </p:pic>
      <p:pic>
        <p:nvPicPr>
          <p:cNvPr id="99" name="Picture 38" descr="https://farm6.staticflickr.com/5030/5790401098_b32c13f277_b.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582486" y="1647460"/>
            <a:ext cx="728198" cy="666925"/>
          </a:xfrm>
          <a:prstGeom prst="rect">
            <a:avLst/>
          </a:prstGeom>
          <a:noFill/>
        </p:spPr>
      </p:pic>
      <p:sp>
        <p:nvSpPr>
          <p:cNvPr id="100" name="TextBox 31"/>
          <p:cNvSpPr txBox="1">
            <a:spLocks noChangeArrowheads="1"/>
          </p:cNvSpPr>
          <p:nvPr/>
        </p:nvSpPr>
        <p:spPr bwMode="auto">
          <a:xfrm>
            <a:off x="9252617" y="2285378"/>
            <a:ext cx="386701" cy="338554"/>
          </a:xfrm>
          <a:prstGeom prst="rect">
            <a:avLst/>
          </a:prstGeom>
          <a:noFill/>
          <a:ln w="9525">
            <a:noFill/>
            <a:miter lim="800000"/>
            <a:headEnd/>
            <a:tailEnd/>
          </a:ln>
        </p:spPr>
        <p:txBody>
          <a:bodyPr wrap="square">
            <a:spAutoFit/>
          </a:bodyPr>
          <a:lstStyle/>
          <a:p>
            <a:pPr algn="ctr"/>
            <a:r>
              <a:rPr lang="en-US" altLang="en-US" sz="800" b="1" dirty="0">
                <a:solidFill>
                  <a:srgbClr val="002060"/>
                </a:solidFill>
              </a:rPr>
              <a:t>1 Sep</a:t>
            </a:r>
            <a:endParaRPr lang="en-US" altLang="en-US" sz="800" b="1" dirty="0">
              <a:solidFill>
                <a:srgbClr val="002060"/>
              </a:solidFill>
            </a:endParaRPr>
          </a:p>
        </p:txBody>
      </p:sp>
      <p:cxnSp>
        <p:nvCxnSpPr>
          <p:cNvPr id="101" name="Straight Connector 100"/>
          <p:cNvCxnSpPr/>
          <p:nvPr/>
        </p:nvCxnSpPr>
        <p:spPr>
          <a:xfrm flipH="1">
            <a:off x="9455517" y="2616414"/>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51" name="Picture 14" descr="http://desertseadesign.com/wp-content/uploads/2012/01/US-army-emblem-500.png"/>
          <p:cNvPicPr>
            <a:picLocks noChangeAspect="1" noChangeArrowheads="1"/>
          </p:cNvPicPr>
          <p:nvPr/>
        </p:nvPicPr>
        <p:blipFill>
          <a:blip r:embed="rId9" cstate="print"/>
          <a:srcRect/>
          <a:stretch>
            <a:fillRect/>
          </a:stretch>
        </p:blipFill>
        <p:spPr bwMode="auto">
          <a:xfrm>
            <a:off x="10077510" y="1686327"/>
            <a:ext cx="546401" cy="510394"/>
          </a:xfrm>
          <a:prstGeom prst="rect">
            <a:avLst/>
          </a:prstGeom>
          <a:noFill/>
        </p:spPr>
      </p:pic>
      <p:grpSp>
        <p:nvGrpSpPr>
          <p:cNvPr id="54" name="Group 53"/>
          <p:cNvGrpSpPr/>
          <p:nvPr/>
        </p:nvGrpSpPr>
        <p:grpSpPr>
          <a:xfrm>
            <a:off x="2335508" y="6083158"/>
            <a:ext cx="8332493" cy="809833"/>
            <a:chOff x="838114" y="5870952"/>
            <a:chExt cx="8215002" cy="1002951"/>
          </a:xfrm>
        </p:grpSpPr>
        <p:sp>
          <p:nvSpPr>
            <p:cNvPr id="55" name="Rectangle 54"/>
            <p:cNvSpPr/>
            <p:nvPr/>
          </p:nvSpPr>
          <p:spPr bwMode="auto">
            <a:xfrm>
              <a:off x="1502387" y="5870952"/>
              <a:ext cx="7550729" cy="959617"/>
            </a:xfrm>
            <a:prstGeom prst="rect">
              <a:avLst/>
            </a:prstGeom>
            <a:solidFill>
              <a:srgbClr val="FFFF00"/>
            </a:solidFill>
            <a:ln w="9525">
              <a:solidFill>
                <a:schemeClr val="accent1"/>
              </a:solidFill>
              <a:miter lim="800000"/>
              <a:headEnd/>
              <a:tailEnd/>
            </a:ln>
          </p:spPr>
          <p:txBody>
            <a:bodyPr wrap="none" rtlCol="0" anchor="ctr"/>
            <a:lstStyle/>
            <a:p>
              <a:pPr algn="ctr"/>
              <a:endParaRPr lang="en-US" dirty="0"/>
            </a:p>
          </p:txBody>
        </p:sp>
        <p:cxnSp>
          <p:nvCxnSpPr>
            <p:cNvPr id="56" name="Straight Arrow Connector 55"/>
            <p:cNvCxnSpPr/>
            <p:nvPr/>
          </p:nvCxnSpPr>
          <p:spPr>
            <a:xfrm>
              <a:off x="941473" y="6013531"/>
              <a:ext cx="5688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307393" y="590550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507258" y="5905500"/>
              <a:ext cx="0"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814784" y="590550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009826" y="590550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767611" y="590550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018354" y="590550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38371" y="5905500"/>
              <a:ext cx="0" cy="187794"/>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38114" y="6140400"/>
              <a:ext cx="736782" cy="571757"/>
            </a:xfrm>
            <a:prstGeom prst="rect">
              <a:avLst/>
            </a:prstGeom>
            <a:noFill/>
          </p:spPr>
          <p:txBody>
            <a:bodyPr wrap="none" rtlCol="0" anchor="ctr">
              <a:spAutoFit/>
            </a:bodyPr>
            <a:lstStyle/>
            <a:p>
              <a:pPr algn="ctr"/>
              <a:r>
                <a:rPr lang="en-US" sz="1200" b="1" dirty="0"/>
                <a:t>14 days</a:t>
              </a:r>
            </a:p>
            <a:p>
              <a:pPr algn="ctr"/>
              <a:r>
                <a:rPr lang="en-US" sz="1200" b="1" dirty="0"/>
                <a:t>HQDA</a:t>
              </a:r>
            </a:p>
          </p:txBody>
        </p:sp>
        <p:cxnSp>
          <p:nvCxnSpPr>
            <p:cNvPr id="75" name="Straight Arrow Connector 74"/>
            <p:cNvCxnSpPr/>
            <p:nvPr/>
          </p:nvCxnSpPr>
          <p:spPr>
            <a:xfrm>
              <a:off x="3322980" y="6013531"/>
              <a:ext cx="34918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507258" y="6013531"/>
              <a:ext cx="180013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902773" y="6195445"/>
              <a:ext cx="907466" cy="571757"/>
            </a:xfrm>
            <a:prstGeom prst="rect">
              <a:avLst/>
            </a:prstGeom>
            <a:noFill/>
          </p:spPr>
          <p:txBody>
            <a:bodyPr wrap="none" rtlCol="0">
              <a:spAutoFit/>
            </a:bodyPr>
            <a:lstStyle/>
            <a:p>
              <a:pPr algn="ctr"/>
              <a:r>
                <a:rPr lang="en-US" sz="1200" b="1" dirty="0"/>
                <a:t>43 days</a:t>
              </a:r>
            </a:p>
            <a:p>
              <a:pPr algn="ctr"/>
              <a:r>
                <a:rPr lang="en-US" sz="1200" b="1" dirty="0"/>
                <a:t>OSD/OMB</a:t>
              </a:r>
            </a:p>
          </p:txBody>
        </p:sp>
        <p:sp>
          <p:nvSpPr>
            <p:cNvPr id="90" name="TextBox 89"/>
            <p:cNvSpPr txBox="1"/>
            <p:nvPr/>
          </p:nvSpPr>
          <p:spPr>
            <a:xfrm>
              <a:off x="4144167" y="6171133"/>
              <a:ext cx="1535645" cy="343054"/>
            </a:xfrm>
            <a:prstGeom prst="rect">
              <a:avLst/>
            </a:prstGeom>
            <a:noFill/>
          </p:spPr>
          <p:txBody>
            <a:bodyPr wrap="square" rtlCol="0">
              <a:spAutoFit/>
            </a:bodyPr>
            <a:lstStyle/>
            <a:p>
              <a:pPr algn="ctr"/>
              <a:r>
                <a:rPr lang="en-US" sz="1200" b="1" dirty="0"/>
                <a:t>80 days Congress</a:t>
              </a:r>
            </a:p>
          </p:txBody>
        </p:sp>
        <p:sp>
          <p:nvSpPr>
            <p:cNvPr id="91" name="TextBox 90"/>
            <p:cNvSpPr txBox="1"/>
            <p:nvPr/>
          </p:nvSpPr>
          <p:spPr>
            <a:xfrm>
              <a:off x="6152423" y="6195445"/>
              <a:ext cx="653021" cy="571757"/>
            </a:xfrm>
            <a:prstGeom prst="rect">
              <a:avLst/>
            </a:prstGeom>
            <a:noFill/>
          </p:spPr>
          <p:txBody>
            <a:bodyPr wrap="none" rtlCol="0">
              <a:spAutoFit/>
            </a:bodyPr>
            <a:lstStyle/>
            <a:p>
              <a:r>
                <a:rPr lang="en-US" sz="1200" b="1" dirty="0"/>
                <a:t>3 days</a:t>
              </a:r>
            </a:p>
            <a:p>
              <a:pPr algn="ctr"/>
              <a:r>
                <a:rPr lang="en-US" sz="1200" b="1" dirty="0"/>
                <a:t>OSD</a:t>
              </a:r>
            </a:p>
          </p:txBody>
        </p:sp>
        <p:sp>
          <p:nvSpPr>
            <p:cNvPr id="92" name="TextBox 91"/>
            <p:cNvSpPr txBox="1"/>
            <p:nvPr/>
          </p:nvSpPr>
          <p:spPr>
            <a:xfrm>
              <a:off x="7464980" y="6195445"/>
              <a:ext cx="812199" cy="571757"/>
            </a:xfrm>
            <a:prstGeom prst="rect">
              <a:avLst/>
            </a:prstGeom>
            <a:noFill/>
          </p:spPr>
          <p:txBody>
            <a:bodyPr wrap="none" rtlCol="0">
              <a:spAutoFit/>
            </a:bodyPr>
            <a:lstStyle/>
            <a:p>
              <a:pPr algn="ctr"/>
              <a:r>
                <a:rPr lang="en-US" sz="1200" b="1" dirty="0"/>
                <a:t>1 day</a:t>
              </a:r>
            </a:p>
            <a:p>
              <a:pPr algn="ctr"/>
              <a:r>
                <a:rPr lang="en-US" sz="1200" b="1" dirty="0"/>
                <a:t>Treasury</a:t>
              </a:r>
            </a:p>
          </p:txBody>
        </p:sp>
        <p:cxnSp>
          <p:nvCxnSpPr>
            <p:cNvPr id="102" name="Straight Arrow Connector 101"/>
            <p:cNvCxnSpPr/>
            <p:nvPr/>
          </p:nvCxnSpPr>
          <p:spPr>
            <a:xfrm>
              <a:off x="6814784" y="6013531"/>
              <a:ext cx="1945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037635" y="6013531"/>
              <a:ext cx="70544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749865" y="6195445"/>
              <a:ext cx="736783" cy="571757"/>
            </a:xfrm>
            <a:prstGeom prst="rect">
              <a:avLst/>
            </a:prstGeom>
            <a:noFill/>
          </p:spPr>
          <p:txBody>
            <a:bodyPr wrap="none" rtlCol="0">
              <a:spAutoFit/>
            </a:bodyPr>
            <a:lstStyle/>
            <a:p>
              <a:r>
                <a:rPr lang="en-US" sz="1200" b="1" dirty="0"/>
                <a:t>20 days</a:t>
              </a:r>
            </a:p>
            <a:p>
              <a:pPr algn="ctr"/>
              <a:r>
                <a:rPr lang="en-US" sz="1200" b="1" dirty="0"/>
                <a:t>OMB</a:t>
              </a:r>
            </a:p>
          </p:txBody>
        </p:sp>
        <p:cxnSp>
          <p:nvCxnSpPr>
            <p:cNvPr id="105" name="Straight Arrow Connector 104"/>
            <p:cNvCxnSpPr/>
            <p:nvPr/>
          </p:nvCxnSpPr>
          <p:spPr>
            <a:xfrm>
              <a:off x="7782657" y="6013531"/>
              <a:ext cx="23569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8233609" y="6195445"/>
              <a:ext cx="627735" cy="571757"/>
            </a:xfrm>
            <a:prstGeom prst="rect">
              <a:avLst/>
            </a:prstGeom>
            <a:noFill/>
          </p:spPr>
          <p:txBody>
            <a:bodyPr wrap="none" rtlCol="0">
              <a:spAutoFit/>
            </a:bodyPr>
            <a:lstStyle/>
            <a:p>
              <a:pPr algn="ctr"/>
              <a:r>
                <a:rPr lang="en-US" sz="1200" b="1" dirty="0"/>
                <a:t>1 day</a:t>
              </a:r>
            </a:p>
            <a:p>
              <a:pPr algn="ctr"/>
              <a:r>
                <a:rPr lang="en-US" sz="1200" b="1" dirty="0"/>
                <a:t>HQDA</a:t>
              </a:r>
            </a:p>
          </p:txBody>
        </p:sp>
        <p:cxnSp>
          <p:nvCxnSpPr>
            <p:cNvPr id="107" name="Straight Arrow Connector 106"/>
            <p:cNvCxnSpPr/>
            <p:nvPr/>
          </p:nvCxnSpPr>
          <p:spPr>
            <a:xfrm>
              <a:off x="7997830" y="6013531"/>
              <a:ext cx="23569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8229120" y="5905500"/>
              <a:ext cx="3416" cy="169203"/>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1" idx="0"/>
            </p:cNvCxnSpPr>
            <p:nvPr/>
          </p:nvCxnSpPr>
          <p:spPr>
            <a:xfrm flipH="1">
              <a:off x="6478934" y="6111762"/>
              <a:ext cx="433107" cy="8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4" idx="0"/>
            </p:cNvCxnSpPr>
            <p:nvPr/>
          </p:nvCxnSpPr>
          <p:spPr>
            <a:xfrm flipH="1">
              <a:off x="7118256" y="6096036"/>
              <a:ext cx="272100" cy="99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92" idx="0"/>
            </p:cNvCxnSpPr>
            <p:nvPr/>
          </p:nvCxnSpPr>
          <p:spPr>
            <a:xfrm flipH="1">
              <a:off x="7871079" y="6096036"/>
              <a:ext cx="37440" cy="99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106" idx="0"/>
            </p:cNvCxnSpPr>
            <p:nvPr/>
          </p:nvCxnSpPr>
          <p:spPr>
            <a:xfrm>
              <a:off x="8150318" y="6096036"/>
              <a:ext cx="397159" cy="99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90" idx="0"/>
            </p:cNvCxnSpPr>
            <p:nvPr/>
          </p:nvCxnSpPr>
          <p:spPr>
            <a:xfrm flipH="1">
              <a:off x="4911989" y="6019728"/>
              <a:ext cx="11410" cy="151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81" idx="0"/>
            </p:cNvCxnSpPr>
            <p:nvPr/>
          </p:nvCxnSpPr>
          <p:spPr>
            <a:xfrm flipH="1">
              <a:off x="2356507" y="6024874"/>
              <a:ext cx="27451" cy="170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74" idx="0"/>
            </p:cNvCxnSpPr>
            <p:nvPr/>
          </p:nvCxnSpPr>
          <p:spPr>
            <a:xfrm flipH="1">
              <a:off x="1206505" y="6024874"/>
              <a:ext cx="27749" cy="115527"/>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2802187" y="6530849"/>
              <a:ext cx="3317387" cy="343054"/>
            </a:xfrm>
            <a:prstGeom prst="rect">
              <a:avLst/>
            </a:prstGeom>
            <a:solidFill>
              <a:srgbClr val="FFFF00"/>
            </a:solidFill>
            <a:ln>
              <a:solidFill>
                <a:schemeClr val="accent1"/>
              </a:solidFill>
            </a:ln>
          </p:spPr>
          <p:txBody>
            <a:bodyPr wrap="none" rtlCol="0">
              <a:spAutoFit/>
            </a:bodyPr>
            <a:lstStyle/>
            <a:p>
              <a:r>
                <a:rPr lang="en-US" sz="1200" b="1" dirty="0"/>
                <a:t>148 days Total from Request to Distribution</a:t>
              </a:r>
            </a:p>
          </p:txBody>
        </p:sp>
      </p:grpSp>
      <p:pic>
        <p:nvPicPr>
          <p:cNvPr id="97" name="Picture 38" descr="https://farm6.staticflickr.com/5030/5790401098_b32c13f277_b.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9947218" y="1081099"/>
            <a:ext cx="728198" cy="666925"/>
          </a:xfrm>
          <a:prstGeom prst="rect">
            <a:avLst/>
          </a:prstGeom>
          <a:noFill/>
        </p:spPr>
      </p:pic>
      <p:pic>
        <p:nvPicPr>
          <p:cNvPr id="117" name="Picture 8" descr="http://upload.wikimedia.org/wikipedia/commons/thumb/e/e0/United_States_Department_of_Defense_Seal.svg/600px-United_States_Department_of_Defense_Seal.svg.png"/>
          <p:cNvPicPr>
            <a:picLocks noChangeAspect="1" noChangeArrowheads="1"/>
          </p:cNvPicPr>
          <p:nvPr/>
        </p:nvPicPr>
        <p:blipFill>
          <a:blip r:embed="rId12" cstate="print"/>
          <a:srcRect/>
          <a:stretch>
            <a:fillRect/>
          </a:stretch>
        </p:blipFill>
        <p:spPr bwMode="auto">
          <a:xfrm>
            <a:off x="9422308" y="1736005"/>
            <a:ext cx="540868" cy="504383"/>
          </a:xfrm>
          <a:prstGeom prst="rect">
            <a:avLst/>
          </a:prstGeom>
          <a:noFill/>
        </p:spPr>
      </p:pic>
      <p:sp>
        <p:nvSpPr>
          <p:cNvPr id="118" name="Title 7"/>
          <p:cNvSpPr txBox="1">
            <a:spLocks/>
          </p:cNvSpPr>
          <p:nvPr/>
        </p:nvSpPr>
        <p:spPr bwMode="auto">
          <a:xfrm>
            <a:off x="2204542" y="493425"/>
            <a:ext cx="7552944"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1"/>
                </a:solidFill>
                <a:latin typeface="+mn-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a:lstStyle>
          <a:p>
            <a:r>
              <a:rPr lang="en-US" sz="1200" i="1" kern="0" dirty="0"/>
              <a:t>Prepared by Army Budget Office, ASA(FM&amp;C)</a:t>
            </a:r>
            <a:r>
              <a:rPr lang="en-US" sz="2000" b="1" kern="0" dirty="0">
                <a:effectLst>
                  <a:outerShdw blurRad="38100" dist="38100" dir="2700000" algn="tl">
                    <a:srgbClr val="000000">
                      <a:alpha val="43137"/>
                    </a:srgbClr>
                  </a:outerShdw>
                </a:effectLst>
              </a:rPr>
              <a:t/>
            </a:r>
            <a:br>
              <a:rPr lang="en-US" sz="2000" b="1" kern="0" dirty="0">
                <a:effectLst>
                  <a:outerShdw blurRad="38100" dist="38100" dir="2700000" algn="tl">
                    <a:srgbClr val="000000">
                      <a:alpha val="43137"/>
                    </a:srgbClr>
                  </a:outerShdw>
                </a:effectLst>
              </a:rPr>
            </a:br>
            <a:endParaRPr lang="en-US" sz="1200" i="1" kern="0" dirty="0"/>
          </a:p>
        </p:txBody>
      </p:sp>
    </p:spTree>
    <p:extLst>
      <p:ext uri="{BB962C8B-B14F-4D97-AF65-F5344CB8AC3E}">
        <p14:creationId xmlns:p14="http://schemas.microsoft.com/office/powerpoint/2010/main" val="2974496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8382000" y="5214271"/>
            <a:ext cx="1981200" cy="1249573"/>
          </a:xfrm>
          <a:prstGeom prst="rect">
            <a:avLst/>
          </a:prstGeom>
          <a:gradFill rotWithShape="1">
            <a:gsLst>
              <a:gs pos="0">
                <a:srgbClr val="D8BD60"/>
              </a:gs>
              <a:gs pos="50000">
                <a:srgbClr val="F0E6B8"/>
              </a:gs>
              <a:gs pos="100000">
                <a:srgbClr val="D8BD60"/>
              </a:gs>
            </a:gsLst>
            <a:lin ang="5400000" scaled="1"/>
          </a:gradFill>
          <a:ln w="3175" algn="ctr">
            <a:solidFill>
              <a:schemeClr val="bg1"/>
            </a:solidFill>
            <a:miter lim="800000"/>
            <a:headEnd/>
            <a:tailEnd/>
          </a:ln>
          <a:effectLst>
            <a:glow rad="63500">
              <a:schemeClr val="accent3">
                <a:satMod val="175000"/>
                <a:alpha val="40000"/>
              </a:schemeClr>
            </a:glow>
            <a:outerShdw dist="35921" dir="2700000" algn="ctr" rotWithShape="0">
              <a:srgbClr val="808080"/>
            </a:outerShdw>
          </a:effectLst>
        </p:spPr>
        <p:txBody>
          <a:bodyPr wrap="square" lIns="45720" tIns="45720" rIns="9144" bIns="18288">
            <a:spAutoFit/>
          </a:bodyPr>
          <a:lstStyle/>
          <a:p>
            <a:pPr marL="0" lvl="1" defTabSz="746125">
              <a:buClr>
                <a:srgbClr val="006600"/>
              </a:buClr>
              <a:tabLst>
                <a:tab pos="623888" algn="l"/>
              </a:tabLst>
              <a:defRPr/>
            </a:pPr>
            <a:r>
              <a:rPr lang="en-US" sz="1200" b="1" u="sng" dirty="0">
                <a:solidFill>
                  <a:srgbClr val="000000"/>
                </a:solidFill>
                <a:cs typeface="Arial" pitchFamily="34" charset="0"/>
              </a:rPr>
              <a:t>Legend</a:t>
            </a:r>
            <a:r>
              <a:rPr lang="en-US" sz="1200" b="1" dirty="0">
                <a:solidFill>
                  <a:srgbClr val="000000"/>
                </a:solidFill>
                <a:cs typeface="Arial" pitchFamily="34" charset="0"/>
              </a:rPr>
              <a:t>:</a:t>
            </a:r>
          </a:p>
          <a:p>
            <a:pPr marL="111125" lvl="1" indent="-111125" defTabSz="746125">
              <a:lnSpc>
                <a:spcPts val="1300"/>
              </a:lnSpc>
              <a:buFont typeface="Arial" pitchFamily="34" charset="0"/>
              <a:buChar char="•"/>
              <a:tabLst>
                <a:tab pos="623888" algn="l"/>
              </a:tabLst>
              <a:defRPr/>
            </a:pPr>
            <a:r>
              <a:rPr lang="en-US" sz="1200" b="1" dirty="0">
                <a:solidFill>
                  <a:srgbClr val="000000"/>
                </a:solidFill>
                <a:latin typeface="Calibri" pitchFamily="34" charset="0"/>
                <a:cs typeface="Arial" pitchFamily="34" charset="0"/>
              </a:rPr>
              <a:t>Global Combat Support System-Army (GCSS-A)</a:t>
            </a:r>
          </a:p>
          <a:p>
            <a:pPr marL="111125" lvl="1" indent="-111125" defTabSz="746125">
              <a:lnSpc>
                <a:spcPts val="1300"/>
              </a:lnSpc>
              <a:buFont typeface="Arial" pitchFamily="34" charset="0"/>
              <a:buChar char="•"/>
              <a:tabLst>
                <a:tab pos="623888" algn="l"/>
              </a:tabLst>
              <a:defRPr/>
            </a:pPr>
            <a:r>
              <a:rPr lang="en-US" sz="1200" b="1" dirty="0">
                <a:solidFill>
                  <a:srgbClr val="000000"/>
                </a:solidFill>
                <a:latin typeface="Calibri" pitchFamily="34" charset="0"/>
                <a:cs typeface="Arial" pitchFamily="34" charset="0"/>
              </a:rPr>
              <a:t>Logistics </a:t>
            </a:r>
            <a:r>
              <a:rPr lang="en-US" sz="1200" b="1" dirty="0">
                <a:solidFill>
                  <a:srgbClr val="000000"/>
                </a:solidFill>
                <a:latin typeface="Calibri" pitchFamily="34" charset="0"/>
                <a:cs typeface="Arial" pitchFamily="34" charset="0"/>
              </a:rPr>
              <a:t>Modernization Program (LMP) </a:t>
            </a:r>
          </a:p>
          <a:p>
            <a:pPr marL="111125" lvl="1" indent="-111125" defTabSz="746125">
              <a:lnSpc>
                <a:spcPts val="1300"/>
              </a:lnSpc>
              <a:buFont typeface="Arial" pitchFamily="34" charset="0"/>
              <a:buChar char="•"/>
              <a:tabLst>
                <a:tab pos="623888" algn="l"/>
              </a:tabLst>
              <a:defRPr/>
            </a:pPr>
            <a:r>
              <a:rPr lang="en-US" sz="1200" b="1" dirty="0">
                <a:solidFill>
                  <a:srgbClr val="000000"/>
                </a:solidFill>
                <a:latin typeface="Calibri" pitchFamily="34" charset="0"/>
                <a:cs typeface="Arial" pitchFamily="34" charset="0"/>
              </a:rPr>
              <a:t>Integrated </a:t>
            </a:r>
            <a:r>
              <a:rPr lang="en-US" sz="1200" b="1" dirty="0">
                <a:solidFill>
                  <a:srgbClr val="000000"/>
                </a:solidFill>
                <a:latin typeface="Calibri" pitchFamily="34" charset="0"/>
                <a:cs typeface="Arial" pitchFamily="34" charset="0"/>
              </a:rPr>
              <a:t>Personnel &amp; Pay System-Army (IPPS-A)</a:t>
            </a:r>
          </a:p>
        </p:txBody>
      </p:sp>
      <p:cxnSp>
        <p:nvCxnSpPr>
          <p:cNvPr id="10" name="Straight Arrow Connector 9"/>
          <p:cNvCxnSpPr/>
          <p:nvPr/>
        </p:nvCxnSpPr>
        <p:spPr>
          <a:xfrm flipH="1" flipV="1">
            <a:off x="6172200" y="3263443"/>
            <a:ext cx="228600" cy="569612"/>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934200" y="2882443"/>
            <a:ext cx="1219200" cy="45720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7600" y="2120443"/>
            <a:ext cx="1295400" cy="45720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3" name="Bevel 12"/>
          <p:cNvSpPr/>
          <p:nvPr/>
        </p:nvSpPr>
        <p:spPr>
          <a:xfrm>
            <a:off x="2286000" y="4025443"/>
            <a:ext cx="1828800" cy="1188720"/>
          </a:xfrm>
          <a:prstGeom prst="bevel">
            <a:avLst/>
          </a:prstGeom>
          <a:solidFill>
            <a:srgbClr val="CCCCFF"/>
          </a:solidFill>
          <a:ln>
            <a:solidFill>
              <a:srgbClr val="6666FF"/>
            </a:solidFill>
          </a:ln>
          <a:effectLst>
            <a:reflection blurRad="6350" stA="50000" endA="300" endPos="5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00"/>
                </a:solidFill>
              </a:rPr>
              <a:t>LMP</a:t>
            </a:r>
          </a:p>
        </p:txBody>
      </p:sp>
      <p:sp>
        <p:nvSpPr>
          <p:cNvPr id="14" name="Bevel 13"/>
          <p:cNvSpPr/>
          <p:nvPr/>
        </p:nvSpPr>
        <p:spPr>
          <a:xfrm>
            <a:off x="5562600" y="3903523"/>
            <a:ext cx="1828800" cy="1188720"/>
          </a:xfrm>
          <a:prstGeom prst="bevel">
            <a:avLst/>
          </a:prstGeom>
          <a:solidFill>
            <a:srgbClr val="FCC664"/>
          </a:solidFill>
          <a:ln>
            <a:solidFill>
              <a:schemeClr val="bg2">
                <a:lumMod val="25000"/>
              </a:schemeClr>
            </a:solidFill>
          </a:ln>
          <a:effectLst>
            <a:reflection blurRad="6350" stA="50000" endA="300" endPos="5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00"/>
                </a:solidFill>
              </a:rPr>
              <a:t>IPPS-A</a:t>
            </a:r>
          </a:p>
        </p:txBody>
      </p:sp>
      <p:sp>
        <p:nvSpPr>
          <p:cNvPr id="15" name="Bevel 14"/>
          <p:cNvSpPr/>
          <p:nvPr/>
        </p:nvSpPr>
        <p:spPr>
          <a:xfrm>
            <a:off x="5029200" y="2044243"/>
            <a:ext cx="1905000" cy="1219200"/>
          </a:xfrm>
          <a:prstGeom prst="bevel">
            <a:avLst/>
          </a:prstGeom>
          <a:gradFill>
            <a:gsLst>
              <a:gs pos="0">
                <a:srgbClr val="008000"/>
              </a:gs>
              <a:gs pos="50000">
                <a:srgbClr val="99FF99"/>
              </a:gs>
              <a:gs pos="100000">
                <a:srgbClr val="008000"/>
              </a:gs>
            </a:gsLst>
            <a:lin ang="5400000" scaled="0"/>
          </a:gradFill>
          <a:ln>
            <a:solidFill>
              <a:srgbClr val="006600"/>
            </a:solidFill>
          </a:ln>
          <a:effectLst>
            <a:reflection blurRad="6350" stA="50000" endA="300" endPos="90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00"/>
                </a:solidFill>
              </a:rPr>
              <a:t>GFEBS</a:t>
            </a:r>
          </a:p>
        </p:txBody>
      </p:sp>
      <p:sp>
        <p:nvSpPr>
          <p:cNvPr id="16" name="Bevel 15"/>
          <p:cNvSpPr/>
          <p:nvPr/>
        </p:nvSpPr>
        <p:spPr>
          <a:xfrm>
            <a:off x="1844040" y="1084123"/>
            <a:ext cx="1737360" cy="1188720"/>
          </a:xfrm>
          <a:prstGeom prst="bevel">
            <a:avLst/>
          </a:prstGeom>
          <a:solidFill>
            <a:srgbClr val="A3C301"/>
          </a:solidFill>
          <a:ln>
            <a:solidFill>
              <a:srgbClr val="669900"/>
            </a:solidFill>
          </a:ln>
          <a:effectLst>
            <a:reflection blurRad="6350" stA="50000" endA="300" endPos="55000" dir="5400000" sy="-100000" algn="bl" rotWithShape="0"/>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00"/>
                </a:solidFill>
              </a:rPr>
              <a:t>GCSS-Army</a:t>
            </a:r>
          </a:p>
        </p:txBody>
      </p:sp>
      <p:sp>
        <p:nvSpPr>
          <p:cNvPr id="17" name="TextBox 11"/>
          <p:cNvSpPr txBox="1">
            <a:spLocks noChangeArrowheads="1"/>
          </p:cNvSpPr>
          <p:nvPr/>
        </p:nvSpPr>
        <p:spPr bwMode="auto">
          <a:xfrm>
            <a:off x="5029200" y="5334001"/>
            <a:ext cx="3505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Fielding ~ FY 2020</a:t>
            </a: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Will provide military pay capability</a:t>
            </a: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Will be source of pay transactions </a:t>
            </a: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Will interface with GFEBS to trigger GF posting</a:t>
            </a:r>
            <a:endParaRPr lang="en-US" sz="1600" b="1" dirty="0">
              <a:solidFill>
                <a:srgbClr val="000000"/>
              </a:solidFill>
              <a:latin typeface="Calibri" panose="020F0502020204030204" pitchFamily="34" charset="0"/>
            </a:endParaRPr>
          </a:p>
        </p:txBody>
      </p:sp>
      <p:sp>
        <p:nvSpPr>
          <p:cNvPr id="18" name="TextBox 11"/>
          <p:cNvSpPr txBox="1">
            <a:spLocks noChangeArrowheads="1"/>
          </p:cNvSpPr>
          <p:nvPr/>
        </p:nvSpPr>
        <p:spPr bwMode="auto">
          <a:xfrm>
            <a:off x="1487738" y="5404924"/>
            <a:ext cx="361766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Fully deployed to depots &amp; PEOs</a:t>
            </a:r>
            <a:endParaRPr lang="en-US" sz="1600" b="1" dirty="0">
              <a:solidFill>
                <a:srgbClr val="000000"/>
              </a:solidFill>
              <a:latin typeface="Calibri" panose="020F0502020204030204" pitchFamily="34" charset="0"/>
            </a:endParaRP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Enables some GF Procure-to-Pay and Asset Accounting processes</a:t>
            </a: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Interfaces with GFEBS to trigger GF posting</a:t>
            </a:r>
          </a:p>
        </p:txBody>
      </p:sp>
      <p:sp>
        <p:nvSpPr>
          <p:cNvPr id="19" name="TextBox 13"/>
          <p:cNvSpPr txBox="1">
            <a:spLocks noChangeArrowheads="1"/>
          </p:cNvSpPr>
          <p:nvPr/>
        </p:nvSpPr>
        <p:spPr bwMode="auto">
          <a:xfrm>
            <a:off x="4267200" y="1028581"/>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7800" indent="-177800" eaLnBrk="1" hangingPunct="1">
              <a:lnSpc>
                <a:spcPts val="1800"/>
              </a:lnSpc>
              <a:buFont typeface="Arial" pitchFamily="34" charset="0"/>
              <a:buChar char="•"/>
            </a:pPr>
            <a:r>
              <a:rPr lang="en-US" sz="1600" b="1" dirty="0">
                <a:solidFill>
                  <a:srgbClr val="000000"/>
                </a:solidFill>
                <a:latin typeface="Calibri" panose="020F0502020204030204" pitchFamily="34" charset="0"/>
              </a:rPr>
              <a:t>Increment 1 fully deployed</a:t>
            </a:r>
          </a:p>
          <a:p>
            <a:pPr marL="177800" indent="-177800" eaLnBrk="1" hangingPunct="1">
              <a:lnSpc>
                <a:spcPts val="1800"/>
              </a:lnSpc>
              <a:buFont typeface="Arial" pitchFamily="34" charset="0"/>
              <a:buChar char="•"/>
            </a:pPr>
            <a:r>
              <a:rPr lang="en-US" sz="1600" b="1" dirty="0">
                <a:solidFill>
                  <a:srgbClr val="000000"/>
                </a:solidFill>
                <a:latin typeface="Calibri" panose="020F0502020204030204" pitchFamily="34" charset="0"/>
              </a:rPr>
              <a:t>Consolidates </a:t>
            </a:r>
            <a:r>
              <a:rPr lang="en-US" sz="1600" b="1" dirty="0">
                <a:solidFill>
                  <a:srgbClr val="000000"/>
                </a:solidFill>
                <a:latin typeface="Calibri" panose="020F0502020204030204" pitchFamily="34" charset="0"/>
              </a:rPr>
              <a:t>Army General </a:t>
            </a:r>
            <a:r>
              <a:rPr lang="en-US" sz="1600" b="1" dirty="0">
                <a:solidFill>
                  <a:srgbClr val="000000"/>
                </a:solidFill>
                <a:latin typeface="Calibri" panose="020F0502020204030204" pitchFamily="34" charset="0"/>
              </a:rPr>
              <a:t>Fund (GF) data for reporting, management and audit</a:t>
            </a:r>
            <a:endParaRPr lang="en-US" sz="1600" b="1" dirty="0">
              <a:solidFill>
                <a:srgbClr val="000000"/>
              </a:solidFill>
              <a:latin typeface="Calibri" panose="020F0502020204030204" pitchFamily="34" charset="0"/>
            </a:endParaRPr>
          </a:p>
        </p:txBody>
      </p:sp>
      <p:sp>
        <p:nvSpPr>
          <p:cNvPr id="20" name="TextBox 12"/>
          <p:cNvSpPr txBox="1">
            <a:spLocks noChangeArrowheads="1"/>
          </p:cNvSpPr>
          <p:nvPr/>
        </p:nvSpPr>
        <p:spPr bwMode="auto">
          <a:xfrm>
            <a:off x="1524000" y="2530343"/>
            <a:ext cx="33832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Deploying worldwide by 2017</a:t>
            </a:r>
            <a:endParaRPr lang="en-US" sz="1600" b="1" dirty="0">
              <a:solidFill>
                <a:srgbClr val="000000"/>
              </a:solidFill>
              <a:latin typeface="Calibri" panose="020F0502020204030204" pitchFamily="34" charset="0"/>
            </a:endParaRP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Source of supply, maintenance and property book transactions</a:t>
            </a: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Leverages GFEBS financial template</a:t>
            </a:r>
          </a:p>
          <a:p>
            <a:pPr marL="111125" indent="-111125" eaLnBrk="1" hangingPunct="1">
              <a:lnSpc>
                <a:spcPts val="1800"/>
              </a:lnSpc>
              <a:buFont typeface="Arial" pitchFamily="34" charset="0"/>
              <a:buChar char="•"/>
            </a:pPr>
            <a:r>
              <a:rPr lang="en-US" sz="1600" b="1" dirty="0">
                <a:solidFill>
                  <a:srgbClr val="000000"/>
                </a:solidFill>
                <a:latin typeface="Calibri" panose="020F0502020204030204" pitchFamily="34" charset="0"/>
              </a:rPr>
              <a:t>Interfaces </a:t>
            </a:r>
            <a:r>
              <a:rPr lang="en-US" sz="1600" b="1" dirty="0">
                <a:solidFill>
                  <a:srgbClr val="000000"/>
                </a:solidFill>
                <a:latin typeface="Calibri" panose="020F0502020204030204" pitchFamily="34" charset="0"/>
              </a:rPr>
              <a:t>with </a:t>
            </a:r>
            <a:r>
              <a:rPr lang="en-US" sz="1600" b="1" dirty="0">
                <a:solidFill>
                  <a:srgbClr val="000000"/>
                </a:solidFill>
                <a:latin typeface="Calibri" panose="020F0502020204030204" pitchFamily="34" charset="0"/>
              </a:rPr>
              <a:t>GFEBS for GF execution</a:t>
            </a:r>
          </a:p>
        </p:txBody>
      </p:sp>
      <p:sp>
        <p:nvSpPr>
          <p:cNvPr id="21" name="Bevel 20"/>
          <p:cNvSpPr/>
          <p:nvPr/>
        </p:nvSpPr>
        <p:spPr>
          <a:xfrm>
            <a:off x="8229600" y="3034843"/>
            <a:ext cx="1828800" cy="1188720"/>
          </a:xfrm>
          <a:prstGeom prst="bevel">
            <a:avLst/>
          </a:prstGeom>
          <a:solidFill>
            <a:schemeClr val="tx1"/>
          </a:solidFill>
          <a:ln>
            <a:solidFill>
              <a:schemeClr val="bg2">
                <a:lumMod val="50000"/>
              </a:schemeClr>
            </a:solidFill>
          </a:ln>
          <a:effectLst>
            <a:reflection blurRad="6350" stA="50000" endA="300" endPos="55000" dir="5400000" sy="-100000" algn="bl" rotWithShape="0"/>
          </a:effectLst>
          <a:scene3d>
            <a:camera prst="isometricOffAxis1Right">
              <a:rot lat="1080000" lon="20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Ins="9144" anchor="ctr"/>
          <a:lstStyle/>
          <a:p>
            <a:pPr algn="ctr">
              <a:lnSpc>
                <a:spcPts val="2000"/>
              </a:lnSpc>
              <a:defRPr/>
            </a:pPr>
            <a:r>
              <a:rPr lang="en-US" b="1" dirty="0">
                <a:solidFill>
                  <a:srgbClr val="FFFFFF"/>
                </a:solidFill>
              </a:rPr>
              <a:t>GFEBS-</a:t>
            </a:r>
          </a:p>
          <a:p>
            <a:pPr algn="ctr">
              <a:lnSpc>
                <a:spcPts val="2000"/>
              </a:lnSpc>
              <a:defRPr/>
            </a:pPr>
            <a:r>
              <a:rPr lang="en-US" b="1" dirty="0">
                <a:solidFill>
                  <a:srgbClr val="FFFFFF"/>
                </a:solidFill>
              </a:rPr>
              <a:t>Sensitive Activities</a:t>
            </a:r>
          </a:p>
        </p:txBody>
      </p:sp>
      <p:sp>
        <p:nvSpPr>
          <p:cNvPr id="22" name="TextBox 21"/>
          <p:cNvSpPr txBox="1"/>
          <p:nvPr/>
        </p:nvSpPr>
        <p:spPr>
          <a:xfrm>
            <a:off x="7924800" y="4330243"/>
            <a:ext cx="2743200" cy="784830"/>
          </a:xfrm>
          <a:prstGeom prst="rect">
            <a:avLst/>
          </a:prstGeom>
          <a:noFill/>
        </p:spPr>
        <p:txBody>
          <a:bodyPr wrap="square" rtlCol="0">
            <a:spAutoFit/>
          </a:bodyPr>
          <a:lstStyle/>
          <a:p>
            <a:pPr>
              <a:lnSpc>
                <a:spcPts val="1800"/>
              </a:lnSpc>
              <a:buFont typeface="Arial" pitchFamily="34" charset="0"/>
              <a:buChar char="•"/>
            </a:pPr>
            <a:r>
              <a:rPr lang="en-US" sz="1600" b="1" i="1" dirty="0">
                <a:solidFill>
                  <a:srgbClr val="000000"/>
                </a:solidFill>
                <a:latin typeface="Calibri" panose="020F0502020204030204" pitchFamily="34" charset="0"/>
                <a:cs typeface="Arial" pitchFamily="34" charset="0"/>
              </a:rPr>
              <a:t> </a:t>
            </a:r>
            <a:r>
              <a:rPr lang="en-US" sz="1600" b="1" dirty="0">
                <a:solidFill>
                  <a:srgbClr val="000000"/>
                </a:solidFill>
                <a:latin typeface="Calibri" panose="020F0502020204030204" pitchFamily="34" charset="0"/>
                <a:cs typeface="Arial" pitchFamily="34" charset="0"/>
              </a:rPr>
              <a:t>Beginning development</a:t>
            </a:r>
          </a:p>
          <a:p>
            <a:pPr>
              <a:lnSpc>
                <a:spcPts val="1800"/>
              </a:lnSpc>
              <a:buFont typeface="Arial" pitchFamily="34" charset="0"/>
              <a:buChar char="•"/>
            </a:pPr>
            <a:r>
              <a:rPr lang="en-US" sz="1600" b="1" dirty="0">
                <a:solidFill>
                  <a:srgbClr val="000000"/>
                </a:solidFill>
                <a:latin typeface="Calibri" panose="020F0502020204030204" pitchFamily="34" charset="0"/>
                <a:cs typeface="Arial" pitchFamily="34" charset="0"/>
              </a:rPr>
              <a:t> Includes secure capabilities</a:t>
            </a:r>
          </a:p>
          <a:p>
            <a:pPr>
              <a:lnSpc>
                <a:spcPts val="1800"/>
              </a:lnSpc>
              <a:buFont typeface="Arial" pitchFamily="34" charset="0"/>
              <a:buChar char="•"/>
            </a:pPr>
            <a:r>
              <a:rPr lang="en-US" sz="1600" b="1" dirty="0">
                <a:solidFill>
                  <a:srgbClr val="000000"/>
                </a:solidFill>
                <a:latin typeface="Calibri" panose="020F0502020204030204" pitchFamily="34" charset="0"/>
                <a:cs typeface="Arial" pitchFamily="34" charset="0"/>
              </a:rPr>
              <a:t> Will </a:t>
            </a:r>
            <a:r>
              <a:rPr lang="en-US" sz="1600" b="1" dirty="0">
                <a:solidFill>
                  <a:srgbClr val="000000"/>
                </a:solidFill>
                <a:latin typeface="Calibri" panose="020F0502020204030204" pitchFamily="34" charset="0"/>
                <a:cs typeface="Arial" pitchFamily="34" charset="0"/>
              </a:rPr>
              <a:t>interface </a:t>
            </a:r>
            <a:r>
              <a:rPr lang="en-US" sz="1600" b="1" dirty="0">
                <a:solidFill>
                  <a:srgbClr val="000000"/>
                </a:solidFill>
                <a:latin typeface="Calibri" panose="020F0502020204030204" pitchFamily="34" charset="0"/>
                <a:cs typeface="Arial" pitchFamily="34" charset="0"/>
              </a:rPr>
              <a:t>with GFEBS</a:t>
            </a:r>
          </a:p>
        </p:txBody>
      </p:sp>
      <p:cxnSp>
        <p:nvCxnSpPr>
          <p:cNvPr id="23" name="Straight Arrow Connector 22"/>
          <p:cNvCxnSpPr/>
          <p:nvPr/>
        </p:nvCxnSpPr>
        <p:spPr>
          <a:xfrm flipH="1">
            <a:off x="6934200" y="1838019"/>
            <a:ext cx="1295401" cy="587224"/>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114800" y="3568243"/>
            <a:ext cx="914400" cy="91440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00200" y="199971"/>
            <a:ext cx="9144000" cy="523220"/>
          </a:xfrm>
          <a:prstGeom prst="rect">
            <a:avLst/>
          </a:prstGeom>
          <a:noFill/>
        </p:spPr>
        <p:txBody>
          <a:bodyPr wrap="square" rtlCol="0">
            <a:spAutoFit/>
          </a:bodyPr>
          <a:lstStyle/>
          <a:p>
            <a:pPr algn="ctr"/>
            <a:r>
              <a:rPr lang="en-US" altLang="en-US" sz="2800" b="1" dirty="0">
                <a:solidFill>
                  <a:prstClr val="black"/>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The Army’s Federated ERP Environment</a:t>
            </a:r>
            <a:endParaRPr lang="en-US" sz="2800" b="1" dirty="0">
              <a:effectLst>
                <a:outerShdw blurRad="38100" dist="38100" dir="2700000" algn="tl">
                  <a:srgbClr val="000000">
                    <a:alpha val="43137"/>
                  </a:srgbClr>
                </a:outerShdw>
              </a:effectLst>
              <a:latin typeface="Calibri" panose="020F0502020204030204" pitchFamily="34" charset="0"/>
            </a:endParaRPr>
          </a:p>
        </p:txBody>
      </p:sp>
      <p:grpSp>
        <p:nvGrpSpPr>
          <p:cNvPr id="56" name="Group 47"/>
          <p:cNvGrpSpPr/>
          <p:nvPr/>
        </p:nvGrpSpPr>
        <p:grpSpPr>
          <a:xfrm>
            <a:off x="8305800" y="1371600"/>
            <a:ext cx="1463040" cy="914400"/>
            <a:chOff x="533400" y="4648200"/>
            <a:chExt cx="1463040" cy="914400"/>
          </a:xfrm>
          <a:solidFill>
            <a:schemeClr val="bg1"/>
          </a:solidFill>
        </p:grpSpPr>
        <p:sp>
          <p:nvSpPr>
            <p:cNvPr id="57" name="Bevel 56"/>
            <p:cNvSpPr/>
            <p:nvPr/>
          </p:nvSpPr>
          <p:spPr>
            <a:xfrm>
              <a:off x="533400" y="46482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58" name="Bevel 57"/>
            <p:cNvSpPr/>
            <p:nvPr/>
          </p:nvSpPr>
          <p:spPr>
            <a:xfrm>
              <a:off x="685800" y="48006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59" name="Bevel 58"/>
            <p:cNvSpPr/>
            <p:nvPr/>
          </p:nvSpPr>
          <p:spPr>
            <a:xfrm>
              <a:off x="838200" y="49530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60" name="Bevel 59"/>
            <p:cNvSpPr/>
            <p:nvPr/>
          </p:nvSpPr>
          <p:spPr>
            <a:xfrm>
              <a:off x="990600" y="51054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grpSp>
      <p:sp>
        <p:nvSpPr>
          <p:cNvPr id="61" name="TextBox 60"/>
          <p:cNvSpPr txBox="1"/>
          <p:nvPr/>
        </p:nvSpPr>
        <p:spPr>
          <a:xfrm>
            <a:off x="8046720" y="2438400"/>
            <a:ext cx="2590800" cy="338554"/>
          </a:xfrm>
          <a:prstGeom prst="rect">
            <a:avLst/>
          </a:prstGeom>
          <a:noFill/>
        </p:spPr>
        <p:txBody>
          <a:bodyPr wrap="square" rtlCol="0">
            <a:spAutoFit/>
          </a:bodyPr>
          <a:lstStyle/>
          <a:p>
            <a:r>
              <a:rPr lang="en-US" sz="1600" b="1" dirty="0">
                <a:latin typeface="Calibri" panose="020F0502020204030204" pitchFamily="34" charset="0"/>
                <a:cs typeface="Arial" pitchFamily="34" charset="0"/>
              </a:rPr>
              <a:t> </a:t>
            </a:r>
            <a:r>
              <a:rPr lang="en-US" sz="1600" b="1" dirty="0">
                <a:latin typeface="Calibri" panose="020F0502020204030204" pitchFamily="34" charset="0"/>
                <a:cs typeface="Arial" pitchFamily="34" charset="0"/>
              </a:rPr>
              <a:t>L</a:t>
            </a:r>
            <a:r>
              <a:rPr lang="en-US" sz="1600" b="1" dirty="0">
                <a:latin typeface="Calibri" panose="020F0502020204030204" pitchFamily="34" charset="0"/>
                <a:cs typeface="Arial" pitchFamily="34" charset="0"/>
              </a:rPr>
              <a:t>egacy FM Domain systems </a:t>
            </a:r>
            <a:endParaRPr lang="en-US" sz="1600" b="1" dirty="0">
              <a:latin typeface="Calibri" panose="020F0502020204030204" pitchFamily="34" charset="0"/>
              <a:cs typeface="Arial" pitchFamily="34" charset="0"/>
            </a:endParaRPr>
          </a:p>
        </p:txBody>
      </p:sp>
      <p:grpSp>
        <p:nvGrpSpPr>
          <p:cNvPr id="62" name="Group 42"/>
          <p:cNvGrpSpPr/>
          <p:nvPr/>
        </p:nvGrpSpPr>
        <p:grpSpPr>
          <a:xfrm>
            <a:off x="8512569" y="1066800"/>
            <a:ext cx="1463040" cy="914400"/>
            <a:chOff x="533400" y="4648200"/>
            <a:chExt cx="1463040" cy="914400"/>
          </a:xfrm>
          <a:solidFill>
            <a:schemeClr val="bg1"/>
          </a:solidFill>
        </p:grpSpPr>
        <p:sp>
          <p:nvSpPr>
            <p:cNvPr id="63" name="Bevel 62"/>
            <p:cNvSpPr/>
            <p:nvPr/>
          </p:nvSpPr>
          <p:spPr>
            <a:xfrm>
              <a:off x="533400" y="46482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64" name="Bevel 63"/>
            <p:cNvSpPr/>
            <p:nvPr/>
          </p:nvSpPr>
          <p:spPr>
            <a:xfrm>
              <a:off x="685800" y="48006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65" name="Bevel 64"/>
            <p:cNvSpPr/>
            <p:nvPr/>
          </p:nvSpPr>
          <p:spPr>
            <a:xfrm>
              <a:off x="838200" y="49530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66" name="Bevel 65"/>
            <p:cNvSpPr/>
            <p:nvPr/>
          </p:nvSpPr>
          <p:spPr>
            <a:xfrm>
              <a:off x="990600" y="51054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grpSp>
      <p:grpSp>
        <p:nvGrpSpPr>
          <p:cNvPr id="67" name="Group 35"/>
          <p:cNvGrpSpPr/>
          <p:nvPr/>
        </p:nvGrpSpPr>
        <p:grpSpPr>
          <a:xfrm>
            <a:off x="8876271" y="914400"/>
            <a:ext cx="1310640" cy="762000"/>
            <a:chOff x="533400" y="4648200"/>
            <a:chExt cx="1310640" cy="762000"/>
          </a:xfrm>
          <a:solidFill>
            <a:schemeClr val="bg1"/>
          </a:solidFill>
        </p:grpSpPr>
        <p:sp>
          <p:nvSpPr>
            <p:cNvPr id="68" name="Bevel 67"/>
            <p:cNvSpPr/>
            <p:nvPr/>
          </p:nvSpPr>
          <p:spPr>
            <a:xfrm>
              <a:off x="533400" y="46482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69" name="Bevel 68"/>
            <p:cNvSpPr/>
            <p:nvPr/>
          </p:nvSpPr>
          <p:spPr>
            <a:xfrm>
              <a:off x="685800" y="48006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sp>
          <p:nvSpPr>
            <p:cNvPr id="70" name="Bevel 69"/>
            <p:cNvSpPr/>
            <p:nvPr/>
          </p:nvSpPr>
          <p:spPr>
            <a:xfrm>
              <a:off x="838200" y="4953000"/>
              <a:ext cx="1005840" cy="457200"/>
            </a:xfrm>
            <a:prstGeom prst="bevel">
              <a:avLst/>
            </a:prstGeom>
            <a:grpFill/>
            <a:ln>
              <a:solidFill>
                <a:schemeClr val="bg2">
                  <a:lumMod val="25000"/>
                </a:schemeClr>
              </a:solidFill>
            </a:ln>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0000"/>
                  </a:solidFill>
                </a:rPr>
                <a:t>Legacy</a:t>
              </a:r>
              <a:endParaRPr lang="en-US" sz="1600" b="1" dirty="0">
                <a:solidFill>
                  <a:srgbClr val="000000"/>
                </a:solidFill>
              </a:endParaRPr>
            </a:p>
          </p:txBody>
        </p:sp>
      </p:grpSp>
      <p:sp>
        <p:nvSpPr>
          <p:cNvPr id="34" name="Slide Number Placeholder 4"/>
          <p:cNvSpPr txBox="1">
            <a:spLocks/>
          </p:cNvSpPr>
          <p:nvPr/>
        </p:nvSpPr>
        <p:spPr>
          <a:xfrm>
            <a:off x="8886826" y="6578601"/>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Calibri" pitchFamily="34" charset="0"/>
              </a:rPr>
              <a:t>17</a:t>
            </a:r>
            <a:endParaRPr lang="en-US" sz="1400" dirty="0">
              <a:latin typeface="Calibri" pitchFamily="34" charset="0"/>
            </a:endParaRPr>
          </a:p>
        </p:txBody>
      </p:sp>
    </p:spTree>
    <p:extLst>
      <p:ext uri="{BB962C8B-B14F-4D97-AF65-F5344CB8AC3E}">
        <p14:creationId xmlns:p14="http://schemas.microsoft.com/office/powerpoint/2010/main" val="415819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effectLst>
                  <a:outerShdw blurRad="38100" dist="38100" dir="2700000" algn="tl">
                    <a:srgbClr val="000000">
                      <a:alpha val="43137"/>
                    </a:srgbClr>
                  </a:outerShdw>
                </a:effectLst>
                <a:cs typeface="Arial" panose="020B0604020202020204" pitchFamily="34" charset="0"/>
              </a:rPr>
              <a:t>Keys to Accountability and Stewardship</a:t>
            </a:r>
            <a:endParaRPr lang="en-US" sz="3200" b="1" dirty="0">
              <a:effectLst>
                <a:outerShdw blurRad="38100" dist="38100" dir="2700000" algn="tl">
                  <a:srgbClr val="000000">
                    <a:alpha val="43137"/>
                  </a:srgbClr>
                </a:outerShdw>
              </a:effectLst>
              <a:cs typeface="Arial" panose="020B0604020202020204" pitchFamily="34" charset="0"/>
            </a:endParaRPr>
          </a:p>
        </p:txBody>
      </p:sp>
      <p:sp>
        <p:nvSpPr>
          <p:cNvPr id="75" name="TextBox 74"/>
          <p:cNvSpPr txBox="1"/>
          <p:nvPr/>
        </p:nvSpPr>
        <p:spPr>
          <a:xfrm>
            <a:off x="1645920" y="5903630"/>
            <a:ext cx="8887968" cy="708601"/>
          </a:xfrm>
          <a:prstGeom prst="rect">
            <a:avLst/>
          </a:prstGeom>
          <a:solidFill>
            <a:srgbClr val="FFCB05"/>
          </a:solidFill>
        </p:spPr>
        <p:style>
          <a:lnRef idx="0">
            <a:schemeClr val="accent5"/>
          </a:lnRef>
          <a:fillRef idx="3">
            <a:schemeClr val="accent5"/>
          </a:fillRef>
          <a:effectRef idx="3">
            <a:schemeClr val="accent5"/>
          </a:effectRef>
          <a:fontRef idx="minor">
            <a:schemeClr val="lt1"/>
          </a:fontRef>
        </p:style>
        <p:txBody>
          <a:bodyPr lIns="91424" tIns="45712" rIns="91424" bIns="45712" rtlCol="0" anchor="ctr" anchorCtr="0"/>
          <a:lstStyle/>
          <a:p>
            <a:pPr algn="ctr"/>
            <a:r>
              <a:rPr lang="en-US" sz="2000" dirty="0">
                <a:solidFill>
                  <a:prstClr val="black"/>
                </a:solidFill>
                <a:latin typeface="Franklin Gothic Demi Cond" panose="020B0706030402020204" pitchFamily="34" charset="0"/>
              </a:rPr>
              <a:t>A Full Spectrum fiscal stewardship program leads to </a:t>
            </a:r>
          </a:p>
          <a:p>
            <a:pPr algn="ctr"/>
            <a:r>
              <a:rPr lang="en-US" sz="2000" dirty="0">
                <a:solidFill>
                  <a:prstClr val="black"/>
                </a:solidFill>
                <a:latin typeface="Franklin Gothic Demi Cond" panose="020B0706030402020204" pitchFamily="34" charset="0"/>
              </a:rPr>
              <a:t>optimized purchasing power and maximized outcomes.</a:t>
            </a:r>
            <a:endParaRPr lang="en-US" sz="2000" dirty="0">
              <a:solidFill>
                <a:prstClr val="black"/>
              </a:solidFill>
              <a:latin typeface="Franklin Gothic Demi Cond" panose="020B0706030402020204" pitchFamily="34" charset="0"/>
            </a:endParaRPr>
          </a:p>
        </p:txBody>
      </p:sp>
      <p:sp>
        <p:nvSpPr>
          <p:cNvPr id="21" name="TextBox 20"/>
          <p:cNvSpPr txBox="1"/>
          <p:nvPr/>
        </p:nvSpPr>
        <p:spPr>
          <a:xfrm>
            <a:off x="1866824" y="1964089"/>
            <a:ext cx="4027300"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prstClr val="black"/>
                </a:solidFill>
              </a:rPr>
              <a:t>Leadership</a:t>
            </a:r>
          </a:p>
          <a:p>
            <a:pPr marL="342900" indent="-342900">
              <a:spcAft>
                <a:spcPts val="1200"/>
              </a:spcAft>
              <a:buFont typeface="Arial" panose="020B0604020202020204" pitchFamily="34" charset="0"/>
              <a:buChar char="•"/>
            </a:pPr>
            <a:r>
              <a:rPr lang="en-US" sz="2000" dirty="0">
                <a:solidFill>
                  <a:prstClr val="black"/>
                </a:solidFill>
              </a:rPr>
              <a:t>Professional Development </a:t>
            </a:r>
          </a:p>
          <a:p>
            <a:pPr marL="342900" indent="-342900">
              <a:spcAft>
                <a:spcPts val="1200"/>
              </a:spcAft>
              <a:buFont typeface="Arial" panose="020B0604020202020204" pitchFamily="34" charset="0"/>
              <a:buChar char="•"/>
            </a:pPr>
            <a:r>
              <a:rPr lang="en-US" sz="2000" dirty="0">
                <a:solidFill>
                  <a:prstClr val="black"/>
                </a:solidFill>
              </a:rPr>
              <a:t>Talent Management</a:t>
            </a:r>
          </a:p>
          <a:p>
            <a:pPr marL="342900" indent="-342900">
              <a:spcAft>
                <a:spcPts val="1200"/>
              </a:spcAft>
              <a:buFont typeface="Arial" panose="020B0604020202020204" pitchFamily="34" charset="0"/>
              <a:buChar char="•"/>
            </a:pPr>
            <a:r>
              <a:rPr lang="en-US" sz="2000" dirty="0">
                <a:solidFill>
                  <a:prstClr val="black"/>
                </a:solidFill>
              </a:rPr>
              <a:t>Certification </a:t>
            </a:r>
            <a:endParaRPr lang="en-US" sz="2000" dirty="0">
              <a:solidFill>
                <a:prstClr val="black"/>
              </a:solidFill>
            </a:endParaRPr>
          </a:p>
          <a:p>
            <a:pPr marL="342900" indent="-342900">
              <a:spcAft>
                <a:spcPts val="1200"/>
              </a:spcAft>
              <a:buFont typeface="Arial" panose="020B0604020202020204" pitchFamily="34" charset="0"/>
              <a:buChar char="•"/>
            </a:pPr>
            <a:r>
              <a:rPr lang="en-US" sz="2000" dirty="0">
                <a:solidFill>
                  <a:prstClr val="black"/>
                </a:solidFill>
              </a:rPr>
              <a:t>Structured Programs</a:t>
            </a:r>
          </a:p>
          <a:p>
            <a:pPr marL="800100" lvl="1" indent="-342900">
              <a:spcAft>
                <a:spcPts val="600"/>
              </a:spcAft>
              <a:buFont typeface="Arial" panose="020B0604020202020204" pitchFamily="34" charset="0"/>
              <a:buChar char="•"/>
            </a:pPr>
            <a:r>
              <a:rPr lang="en-US" sz="1600" dirty="0">
                <a:solidFill>
                  <a:prstClr val="black"/>
                </a:solidFill>
              </a:rPr>
              <a:t>Contract Reviews		</a:t>
            </a:r>
          </a:p>
          <a:p>
            <a:pPr marL="800100" lvl="1" indent="-342900">
              <a:spcAft>
                <a:spcPts val="600"/>
              </a:spcAft>
              <a:buFont typeface="Arial" panose="020B0604020202020204" pitchFamily="34" charset="0"/>
              <a:buChar char="•"/>
            </a:pPr>
            <a:r>
              <a:rPr lang="en-US" sz="1600" dirty="0">
                <a:solidFill>
                  <a:prstClr val="black"/>
                </a:solidFill>
              </a:rPr>
              <a:t>Supply Discipline</a:t>
            </a:r>
          </a:p>
          <a:p>
            <a:pPr marL="800100" lvl="1" indent="-342900">
              <a:spcAft>
                <a:spcPts val="600"/>
              </a:spcAft>
              <a:buFont typeface="Arial" panose="020B0604020202020204" pitchFamily="34" charset="0"/>
              <a:buChar char="•"/>
            </a:pPr>
            <a:r>
              <a:rPr lang="en-US" sz="1600" dirty="0">
                <a:solidFill>
                  <a:prstClr val="black"/>
                </a:solidFill>
              </a:rPr>
              <a:t>Command Maintenance</a:t>
            </a:r>
          </a:p>
          <a:p>
            <a:pPr marL="800100" lvl="1" indent="-342900">
              <a:spcAft>
                <a:spcPts val="600"/>
              </a:spcAft>
              <a:buFont typeface="Arial" panose="020B0604020202020204" pitchFamily="34" charset="0"/>
              <a:buChar char="•"/>
            </a:pPr>
            <a:r>
              <a:rPr lang="en-US" sz="1600" dirty="0">
                <a:solidFill>
                  <a:prstClr val="black"/>
                </a:solidFill>
              </a:rPr>
              <a:t>IG Inspections </a:t>
            </a:r>
          </a:p>
          <a:p>
            <a:pPr marL="800100" lvl="1" indent="-342900">
              <a:spcAft>
                <a:spcPts val="600"/>
              </a:spcAft>
              <a:buFont typeface="Arial" panose="020B0604020202020204" pitchFamily="34" charset="0"/>
              <a:buChar char="•"/>
            </a:pPr>
            <a:r>
              <a:rPr lang="en-US" sz="1600" dirty="0">
                <a:solidFill>
                  <a:prstClr val="black"/>
                </a:solidFill>
              </a:rPr>
              <a:t>Command Inspection Program</a:t>
            </a:r>
          </a:p>
        </p:txBody>
      </p:sp>
      <p:sp>
        <p:nvSpPr>
          <p:cNvPr id="7" name="TextBox 6"/>
          <p:cNvSpPr txBox="1"/>
          <p:nvPr/>
        </p:nvSpPr>
        <p:spPr>
          <a:xfrm>
            <a:off x="5894124" y="1961655"/>
            <a:ext cx="4752888"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prstClr val="black"/>
                </a:solidFill>
              </a:rPr>
              <a:t>End to End Business Processes</a:t>
            </a:r>
          </a:p>
          <a:p>
            <a:pPr marL="342900" indent="-342900">
              <a:spcAft>
                <a:spcPts val="1200"/>
              </a:spcAft>
              <a:buFont typeface="Arial" panose="020B0604020202020204" pitchFamily="34" charset="0"/>
              <a:buChar char="•"/>
            </a:pPr>
            <a:r>
              <a:rPr lang="en-US" sz="2000" dirty="0">
                <a:solidFill>
                  <a:prstClr val="black"/>
                </a:solidFill>
              </a:rPr>
              <a:t>Prioritize-Focus on Big Cost Drivers</a:t>
            </a:r>
          </a:p>
          <a:p>
            <a:pPr marL="342900" indent="-342900">
              <a:spcAft>
                <a:spcPts val="1200"/>
              </a:spcAft>
              <a:buFont typeface="Arial" panose="020B0604020202020204" pitchFamily="34" charset="0"/>
              <a:buChar char="•"/>
            </a:pPr>
            <a:r>
              <a:rPr lang="en-US" sz="2000" dirty="0">
                <a:solidFill>
                  <a:prstClr val="black"/>
                </a:solidFill>
              </a:rPr>
              <a:t>Auditability</a:t>
            </a:r>
          </a:p>
          <a:p>
            <a:pPr marL="342900" indent="-342900">
              <a:spcAft>
                <a:spcPts val="1200"/>
              </a:spcAft>
              <a:buFont typeface="Arial" panose="020B0604020202020204" pitchFamily="34" charset="0"/>
              <a:buChar char="•"/>
            </a:pPr>
            <a:r>
              <a:rPr lang="en-US" sz="2000" dirty="0">
                <a:solidFill>
                  <a:prstClr val="black"/>
                </a:solidFill>
              </a:rPr>
              <a:t>Persistent Communication</a:t>
            </a:r>
          </a:p>
          <a:p>
            <a:pPr marL="342900" indent="-342900">
              <a:spcAft>
                <a:spcPts val="1200"/>
              </a:spcAft>
              <a:buFont typeface="Arial" panose="020B0604020202020204" pitchFamily="34" charset="0"/>
              <a:buChar char="•"/>
            </a:pPr>
            <a:r>
              <a:rPr lang="en-US" sz="2000" dirty="0">
                <a:solidFill>
                  <a:prstClr val="black"/>
                </a:solidFill>
              </a:rPr>
              <a:t>Recurring Review and Analysis</a:t>
            </a:r>
          </a:p>
          <a:p>
            <a:pPr marL="800100" lvl="1" indent="-342900">
              <a:spcAft>
                <a:spcPts val="600"/>
              </a:spcAft>
              <a:buFont typeface="Arial" panose="020B0604020202020204" pitchFamily="34" charset="0"/>
              <a:buChar char="•"/>
            </a:pPr>
            <a:r>
              <a:rPr lang="en-US" sz="1600" dirty="0">
                <a:solidFill>
                  <a:prstClr val="black"/>
                </a:solidFill>
              </a:rPr>
              <a:t>MICP</a:t>
            </a:r>
            <a:r>
              <a:rPr lang="en-US" sz="1600" dirty="0">
                <a:solidFill>
                  <a:prstClr val="black"/>
                </a:solidFill>
              </a:rPr>
              <a:t>		</a:t>
            </a:r>
          </a:p>
          <a:p>
            <a:pPr marL="800100" lvl="1" indent="-342900">
              <a:spcAft>
                <a:spcPts val="600"/>
              </a:spcAft>
              <a:buFont typeface="Arial" panose="020B0604020202020204" pitchFamily="34" charset="0"/>
              <a:buChar char="•"/>
            </a:pPr>
            <a:r>
              <a:rPr lang="en-US" sz="1600" dirty="0">
                <a:solidFill>
                  <a:prstClr val="black"/>
                </a:solidFill>
              </a:rPr>
              <a:t>JRP</a:t>
            </a:r>
          </a:p>
          <a:p>
            <a:pPr marL="800100" lvl="1" indent="-342900">
              <a:spcAft>
                <a:spcPts val="1200"/>
              </a:spcAft>
              <a:buFont typeface="Arial" panose="020B0604020202020204" pitchFamily="34" charset="0"/>
              <a:buChar char="•"/>
            </a:pPr>
            <a:r>
              <a:rPr lang="en-US" sz="1600" dirty="0">
                <a:solidFill>
                  <a:prstClr val="black"/>
                </a:solidFill>
              </a:rPr>
              <a:t>Current Year</a:t>
            </a:r>
            <a:endParaRPr lang="en-US" sz="1600" dirty="0">
              <a:solidFill>
                <a:prstClr val="black"/>
              </a:solidFill>
            </a:endParaRPr>
          </a:p>
          <a:p>
            <a:pPr marL="342900" lvl="1" indent="-342900">
              <a:spcAft>
                <a:spcPts val="1200"/>
              </a:spcAft>
              <a:buFont typeface="Arial" panose="020B0604020202020204" pitchFamily="34" charset="0"/>
              <a:buChar char="•"/>
            </a:pPr>
            <a:r>
              <a:rPr lang="en-US" sz="2000" dirty="0">
                <a:solidFill>
                  <a:prstClr val="black"/>
                </a:solidFill>
              </a:rPr>
              <a:t>Be a Teacher and Mentor</a:t>
            </a:r>
            <a:endParaRPr lang="en-US" sz="2000" dirty="0">
              <a:solidFill>
                <a:prstClr val="black"/>
              </a:solidFill>
            </a:endParaRPr>
          </a:p>
          <a:p>
            <a:pPr lvl="1">
              <a:spcAft>
                <a:spcPts val="1200"/>
              </a:spcAft>
            </a:pPr>
            <a:endParaRPr lang="en-US" sz="1200" dirty="0">
              <a:solidFill>
                <a:prstClr val="black"/>
              </a:solidFill>
            </a:endParaRPr>
          </a:p>
        </p:txBody>
      </p:sp>
      <p:sp>
        <p:nvSpPr>
          <p:cNvPr id="3" name="Rectangle 2"/>
          <p:cNvSpPr/>
          <p:nvPr/>
        </p:nvSpPr>
        <p:spPr>
          <a:xfrm>
            <a:off x="1753702" y="1057961"/>
            <a:ext cx="8437811" cy="707886"/>
          </a:xfrm>
          <a:prstGeom prst="rect">
            <a:avLst/>
          </a:prstGeom>
        </p:spPr>
        <p:txBody>
          <a:bodyPr wrap="square">
            <a:spAutoFit/>
          </a:bodyPr>
          <a:lstStyle/>
          <a:p>
            <a:pPr algn="ctr"/>
            <a:r>
              <a:rPr lang="en-US" sz="2000" b="1" i="1" dirty="0">
                <a:latin typeface="Arial" panose="020B0604020202020204" pitchFamily="34" charset="0"/>
                <a:cs typeface="Arial" panose="020B0604020202020204" pitchFamily="34" charset="0"/>
              </a:rPr>
              <a:t>“Stewardship programs pay for themselves over and over again and enhance the Army’s and DoD’s efforts to achieve auditability</a:t>
            </a:r>
            <a:r>
              <a:rPr lang="en-US" sz="2000" b="1" i="1" dirty="0">
                <a:latin typeface="Arial" panose="020B0604020202020204" pitchFamily="34" charset="0"/>
                <a:cs typeface="Arial" panose="020B0604020202020204" pitchFamily="34" charset="0"/>
              </a:rPr>
              <a:t>”</a:t>
            </a:r>
          </a:p>
        </p:txBody>
      </p:sp>
      <p:sp>
        <p:nvSpPr>
          <p:cNvPr id="8" name="Slide Number Placeholder 4"/>
          <p:cNvSpPr txBox="1">
            <a:spLocks/>
          </p:cNvSpPr>
          <p:nvPr/>
        </p:nvSpPr>
        <p:spPr>
          <a:xfrm>
            <a:off x="9210677" y="6603853"/>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Calibri" pitchFamily="34" charset="0"/>
              </a:rPr>
              <a:t>18</a:t>
            </a:r>
            <a:endParaRPr lang="en-US" sz="1400" dirty="0">
              <a:latin typeface="Calibri" pitchFamily="34" charset="0"/>
            </a:endParaRPr>
          </a:p>
        </p:txBody>
      </p:sp>
    </p:spTree>
    <p:extLst>
      <p:ext uri="{BB962C8B-B14F-4D97-AF65-F5344CB8AC3E}">
        <p14:creationId xmlns:p14="http://schemas.microsoft.com/office/powerpoint/2010/main" val="1213739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665426" y="1836140"/>
            <a:ext cx="5494966" cy="4893647"/>
          </a:xfrm>
          <a:prstGeom prst="rect">
            <a:avLst/>
          </a:prstGeom>
          <a:noFill/>
        </p:spPr>
        <p:txBody>
          <a:bodyPr wrap="none" rtlCol="0">
            <a:spAutoFit/>
          </a:bodyPr>
          <a:lstStyle/>
          <a:p>
            <a:pPr marL="457200" indent="-457200">
              <a:buFont typeface="+mj-lt"/>
              <a:buAutoNum type="arabicPeriod"/>
            </a:pPr>
            <a:r>
              <a:rPr lang="en-US" sz="2400" dirty="0">
                <a:solidFill>
                  <a:prstClr val="black"/>
                </a:solidFill>
                <a:latin typeface="Calibri" pitchFamily="34" charset="0"/>
              </a:rPr>
              <a:t>UNPREDICTABILITY</a:t>
            </a:r>
          </a:p>
          <a:p>
            <a:pPr marL="457200" indent="-457200">
              <a:buFont typeface="+mj-lt"/>
              <a:buAutoNum type="arabicPeriod"/>
            </a:pPr>
            <a:r>
              <a:rPr lang="en-US" sz="2400" dirty="0">
                <a:solidFill>
                  <a:prstClr val="black"/>
                </a:solidFill>
                <a:latin typeface="Calibri" pitchFamily="34" charset="0"/>
              </a:rPr>
              <a:t>FISCAL ENVIRONMENT</a:t>
            </a:r>
          </a:p>
          <a:p>
            <a:pPr marL="457200" indent="-457200">
              <a:buFont typeface="+mj-lt"/>
              <a:buAutoNum type="arabicPeriod"/>
            </a:pPr>
            <a:r>
              <a:rPr lang="en-US" sz="2400" dirty="0">
                <a:solidFill>
                  <a:prstClr val="black"/>
                </a:solidFill>
                <a:latin typeface="Calibri" pitchFamily="34" charset="0"/>
              </a:rPr>
              <a:t>ERP SOLUTIONS</a:t>
            </a:r>
          </a:p>
          <a:p>
            <a:pPr marL="457200" indent="-457200">
              <a:buFont typeface="+mj-lt"/>
              <a:buAutoNum type="arabicPeriod"/>
            </a:pPr>
            <a:r>
              <a:rPr lang="en-US" sz="2400" dirty="0">
                <a:solidFill>
                  <a:prstClr val="black"/>
                </a:solidFill>
                <a:latin typeface="Calibri" pitchFamily="34" charset="0"/>
              </a:rPr>
              <a:t>COMPLEXITY OF THREAT </a:t>
            </a:r>
          </a:p>
          <a:p>
            <a:r>
              <a:rPr lang="en-US" sz="2400" dirty="0">
                <a:solidFill>
                  <a:prstClr val="black"/>
                </a:solidFill>
                <a:latin typeface="Calibri" pitchFamily="34" charset="0"/>
              </a:rPr>
              <a:t> </a:t>
            </a:r>
            <a:r>
              <a:rPr lang="en-US" sz="2400" dirty="0">
                <a:solidFill>
                  <a:prstClr val="black"/>
                </a:solidFill>
                <a:latin typeface="Calibri" pitchFamily="34" charset="0"/>
              </a:rPr>
              <a:t>      ENVIRONMENT</a:t>
            </a:r>
          </a:p>
          <a:p>
            <a:r>
              <a:rPr lang="en-US" sz="2400" dirty="0">
                <a:solidFill>
                  <a:prstClr val="black"/>
                </a:solidFill>
                <a:latin typeface="Calibri" pitchFamily="34" charset="0"/>
              </a:rPr>
              <a:t>5.    FUTURE END STRENGTH </a:t>
            </a:r>
          </a:p>
          <a:p>
            <a:r>
              <a:rPr lang="en-US" sz="2400" dirty="0">
                <a:solidFill>
                  <a:prstClr val="black"/>
                </a:solidFill>
                <a:latin typeface="Calibri" pitchFamily="34" charset="0"/>
              </a:rPr>
              <a:t> </a:t>
            </a:r>
            <a:r>
              <a:rPr lang="en-US" sz="2400" dirty="0">
                <a:solidFill>
                  <a:prstClr val="black"/>
                </a:solidFill>
                <a:latin typeface="Calibri" pitchFamily="34" charset="0"/>
              </a:rPr>
              <a:t>      AND FORCE STRUCTURE</a:t>
            </a:r>
          </a:p>
          <a:p>
            <a:pPr marL="457200" indent="-457200">
              <a:buAutoNum type="arabicPeriod" startAt="6"/>
            </a:pPr>
            <a:r>
              <a:rPr lang="en-US" sz="2400" dirty="0">
                <a:solidFill>
                  <a:prstClr val="black"/>
                </a:solidFill>
                <a:latin typeface="Calibri" pitchFamily="34" charset="0"/>
              </a:rPr>
              <a:t>EMERGENT REQUIREMENTS</a:t>
            </a:r>
          </a:p>
          <a:p>
            <a:pPr marL="457200" indent="-457200">
              <a:buAutoNum type="arabicPeriod" startAt="6"/>
            </a:pPr>
            <a:r>
              <a:rPr lang="en-US" sz="2400" dirty="0">
                <a:solidFill>
                  <a:prstClr val="black"/>
                </a:solidFill>
                <a:latin typeface="Calibri" pitchFamily="34" charset="0"/>
              </a:rPr>
              <a:t>BALANCE BETWEEN READINESS, </a:t>
            </a:r>
          </a:p>
          <a:p>
            <a:r>
              <a:rPr lang="en-US" sz="2400" dirty="0">
                <a:solidFill>
                  <a:prstClr val="black"/>
                </a:solidFill>
                <a:latin typeface="Calibri" pitchFamily="34" charset="0"/>
              </a:rPr>
              <a:t> </a:t>
            </a:r>
            <a:r>
              <a:rPr lang="en-US" sz="2400" dirty="0">
                <a:solidFill>
                  <a:prstClr val="black"/>
                </a:solidFill>
                <a:latin typeface="Calibri" pitchFamily="34" charset="0"/>
              </a:rPr>
              <a:t>      END STRENGTH AND MODERNIZATION</a:t>
            </a:r>
          </a:p>
          <a:p>
            <a:pPr marL="457200" indent="-457200">
              <a:buAutoNum type="arabicPeriod" startAt="8"/>
            </a:pPr>
            <a:r>
              <a:rPr lang="en-US" sz="2400" dirty="0">
                <a:solidFill>
                  <a:prstClr val="black"/>
                </a:solidFill>
                <a:latin typeface="Calibri" pitchFamily="34" charset="0"/>
              </a:rPr>
              <a:t>CAPABILITIES VS. CAPACITY</a:t>
            </a:r>
          </a:p>
          <a:p>
            <a:pPr marL="457200" indent="-457200">
              <a:buAutoNum type="arabicPeriod" startAt="8"/>
            </a:pPr>
            <a:r>
              <a:rPr lang="en-US" sz="2400" dirty="0">
                <a:solidFill>
                  <a:prstClr val="black"/>
                </a:solidFill>
                <a:latin typeface="Calibri" pitchFamily="34" charset="0"/>
              </a:rPr>
              <a:t>NEW ADMINISTRATION PRIORITIES</a:t>
            </a:r>
          </a:p>
          <a:p>
            <a:pPr marL="457200" indent="-457200">
              <a:buAutoNum type="arabicPeriod" startAt="7"/>
            </a:pPr>
            <a:endParaRPr lang="en-US" sz="2400" dirty="0">
              <a:solidFill>
                <a:prstClr val="black"/>
              </a:solidFill>
              <a:latin typeface="Calibri" pitchFamily="34" charset="0"/>
            </a:endParaRPr>
          </a:p>
        </p:txBody>
      </p:sp>
      <p:sp>
        <p:nvSpPr>
          <p:cNvPr id="23" name="TextBox 22"/>
          <p:cNvSpPr txBox="1"/>
          <p:nvPr/>
        </p:nvSpPr>
        <p:spPr>
          <a:xfrm>
            <a:off x="1665427" y="1050601"/>
            <a:ext cx="4254113" cy="523220"/>
          </a:xfrm>
          <a:prstGeom prst="rect">
            <a:avLst/>
          </a:prstGeom>
          <a:noFill/>
        </p:spPr>
        <p:txBody>
          <a:bodyPr wrap="none" rtlCol="0">
            <a:spAutoFit/>
          </a:bodyPr>
          <a:lstStyle/>
          <a:p>
            <a:r>
              <a:rPr lang="en-US" sz="2800" u="sng" dirty="0">
                <a:solidFill>
                  <a:prstClr val="black"/>
                </a:solidFill>
                <a:effectLst>
                  <a:outerShdw blurRad="38100" dist="38100" dir="2700000" algn="tl">
                    <a:srgbClr val="000000">
                      <a:alpha val="43137"/>
                    </a:srgbClr>
                  </a:outerShdw>
                </a:effectLst>
                <a:latin typeface="Calibri" pitchFamily="34" charset="0"/>
              </a:rPr>
              <a:t>Experiences &amp; Observations</a:t>
            </a:r>
            <a:endParaRPr lang="en-US" sz="2800" u="sng" dirty="0">
              <a:solidFill>
                <a:prstClr val="black"/>
              </a:solidFill>
              <a:effectLst>
                <a:outerShdw blurRad="38100" dist="38100" dir="2700000" algn="tl">
                  <a:srgbClr val="000000">
                    <a:alpha val="43137"/>
                  </a:srgbClr>
                </a:outerShdw>
              </a:effectLst>
              <a:latin typeface="Calibri" pitchFamily="34" charset="0"/>
            </a:endParaRPr>
          </a:p>
        </p:txBody>
      </p:sp>
      <p:sp>
        <p:nvSpPr>
          <p:cNvPr id="30" name="Title 2"/>
          <p:cNvSpPr txBox="1">
            <a:spLocks/>
          </p:cNvSpPr>
          <p:nvPr/>
        </p:nvSpPr>
        <p:spPr>
          <a:xfrm>
            <a:off x="2232189" y="148522"/>
            <a:ext cx="7552944" cy="639763"/>
          </a:xfrm>
          <a:prstGeom prst="rect">
            <a:avLst/>
          </a:prstGeom>
        </p:spPr>
        <p:txBody>
          <a:bodyPr/>
          <a:lstStyle/>
          <a:p>
            <a:pPr algn="ctr" eaLnBrk="0" fontAlgn="base" hangingPunct="0">
              <a:spcBef>
                <a:spcPct val="0"/>
              </a:spcBef>
              <a:spcAft>
                <a:spcPct val="0"/>
              </a:spcAft>
              <a:defRPr/>
            </a:pPr>
            <a:r>
              <a:rPr lang="en-US" sz="3200" b="1" dirty="0">
                <a:effectLst>
                  <a:outerShdw blurRad="38100" dist="38100" dir="2700000" algn="tl">
                    <a:srgbClr val="000000">
                      <a:alpha val="43137"/>
                    </a:srgbClr>
                  </a:outerShdw>
                </a:effectLst>
                <a:latin typeface="Calibri" pitchFamily="34" charset="0"/>
                <a:ea typeface="+mj-ea"/>
                <a:cs typeface="+mj-cs"/>
              </a:rPr>
              <a:t>Final Thoughts</a:t>
            </a:r>
            <a:endParaRPr lang="en-US" sz="3200" b="1" dirty="0">
              <a:effectLst>
                <a:outerShdw blurRad="38100" dist="38100" dir="2700000" algn="tl">
                  <a:srgbClr val="000000">
                    <a:alpha val="43137"/>
                  </a:srgbClr>
                </a:outerShdw>
              </a:effectLst>
              <a:latin typeface="Calibri" pitchFamily="34" charset="0"/>
              <a:ea typeface="+mj-ea"/>
              <a:cs typeface="+mj-cs"/>
            </a:endParaRPr>
          </a:p>
        </p:txBody>
      </p:sp>
      <p:pic>
        <p:nvPicPr>
          <p:cNvPr id="99330" name="Picture 2"/>
          <p:cNvPicPr>
            <a:picLocks noChangeAspect="1" noChangeArrowheads="1"/>
          </p:cNvPicPr>
          <p:nvPr/>
        </p:nvPicPr>
        <p:blipFill>
          <a:blip r:embed="rId2" cstate="print"/>
          <a:srcRect/>
          <a:stretch>
            <a:fillRect/>
          </a:stretch>
        </p:blipFill>
        <p:spPr bwMode="auto">
          <a:xfrm>
            <a:off x="7148754" y="1218082"/>
            <a:ext cx="3476142" cy="3246343"/>
          </a:xfrm>
          <a:prstGeom prst="rect">
            <a:avLst/>
          </a:prstGeom>
          <a:noFill/>
          <a:ln w="9525">
            <a:noFill/>
            <a:miter lim="800000"/>
            <a:headEnd/>
            <a:tailEnd/>
          </a:ln>
          <a:effectLst/>
        </p:spPr>
      </p:pic>
      <p:sp>
        <p:nvSpPr>
          <p:cNvPr id="9" name="Slide Number Placeholder 4"/>
          <p:cNvSpPr txBox="1">
            <a:spLocks/>
          </p:cNvSpPr>
          <p:nvPr/>
        </p:nvSpPr>
        <p:spPr>
          <a:xfrm>
            <a:off x="8886826" y="6578601"/>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Calibri" pitchFamily="34" charset="0"/>
              </a:rPr>
              <a:t>19</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5875" y="253337"/>
            <a:ext cx="9144000" cy="522066"/>
          </a:xfrm>
          <a:prstGeom prst="rect">
            <a:avLst/>
          </a:prstGeom>
        </p:spPr>
        <p:txBody>
          <a:bodyPr wrap="square" anchor="ctr" anchorCtr="0">
            <a:spAutoFit/>
          </a:bodyPr>
          <a:lstStyle/>
          <a:p>
            <a:pPr algn="ctr" eaLnBrk="1" hangingPunct="1">
              <a:lnSpc>
                <a:spcPct val="87000"/>
              </a:lnSpc>
            </a:pPr>
            <a:r>
              <a:rPr lang="en-US" sz="3200" b="1" kern="0" dirty="0">
                <a:solidFill>
                  <a:prstClr val="black"/>
                </a:solidFill>
                <a:effectLst>
                  <a:outerShdw blurRad="38100" dist="38100" dir="2700000" algn="tl">
                    <a:srgbClr val="000000">
                      <a:alpha val="43137"/>
                    </a:srgbClr>
                  </a:outerShdw>
                </a:effectLst>
                <a:latin typeface="Calibri" pitchFamily="34" charset="0"/>
                <a:cs typeface="Arial" pitchFamily="34" charset="0"/>
              </a:rPr>
              <a:t>Unpredictable Environment</a:t>
            </a:r>
          </a:p>
        </p:txBody>
      </p:sp>
      <p:cxnSp>
        <p:nvCxnSpPr>
          <p:cNvPr id="44" name="Straight Connector 43"/>
          <p:cNvCxnSpPr/>
          <p:nvPr/>
        </p:nvCxnSpPr>
        <p:spPr>
          <a:xfrm>
            <a:off x="1524000" y="3906983"/>
            <a:ext cx="9144000" cy="1187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36323" y="927100"/>
            <a:ext cx="0" cy="575945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3" cstate="print"/>
          <a:srcRect/>
          <a:stretch>
            <a:fillRect/>
          </a:stretch>
        </p:blipFill>
        <p:spPr bwMode="auto">
          <a:xfrm>
            <a:off x="2321065" y="1191161"/>
            <a:ext cx="2743200" cy="2451760"/>
          </a:xfrm>
          <a:prstGeom prst="rect">
            <a:avLst/>
          </a:prstGeom>
          <a:noFill/>
          <a:ln w="9525">
            <a:noFill/>
            <a:miter lim="800000"/>
            <a:headEnd/>
            <a:tailEnd/>
          </a:ln>
          <a:effectLst/>
        </p:spPr>
      </p:pic>
      <p:pic>
        <p:nvPicPr>
          <p:cNvPr id="2" name="Picture 1"/>
          <p:cNvPicPr>
            <a:picLocks noChangeAspect="1"/>
          </p:cNvPicPr>
          <p:nvPr/>
        </p:nvPicPr>
        <p:blipFill>
          <a:blip r:embed="rId4"/>
          <a:stretch>
            <a:fillRect/>
          </a:stretch>
        </p:blipFill>
        <p:spPr>
          <a:xfrm>
            <a:off x="1649079" y="4058680"/>
            <a:ext cx="1387868" cy="1143985"/>
          </a:xfrm>
          <a:prstGeom prst="rect">
            <a:avLst/>
          </a:prstGeom>
        </p:spPr>
      </p:pic>
      <p:pic>
        <p:nvPicPr>
          <p:cNvPr id="4" name="Picture 3"/>
          <p:cNvPicPr>
            <a:picLocks noChangeAspect="1"/>
          </p:cNvPicPr>
          <p:nvPr/>
        </p:nvPicPr>
        <p:blipFill>
          <a:blip r:embed="rId5"/>
          <a:stretch>
            <a:fillRect/>
          </a:stretch>
        </p:blipFill>
        <p:spPr>
          <a:xfrm>
            <a:off x="4055454" y="5284743"/>
            <a:ext cx="1418224" cy="1373462"/>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5740" t="8140" r="1786" b="3739"/>
          <a:stretch/>
        </p:blipFill>
        <p:spPr>
          <a:xfrm>
            <a:off x="8481169" y="3934370"/>
            <a:ext cx="1948386" cy="1228238"/>
          </a:xfrm>
          <a:prstGeom prst="rect">
            <a:avLst/>
          </a:prstGeom>
          <a:ln w="28575">
            <a:solidFill>
              <a:srgbClr val="C00000"/>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5982" t="10835"/>
          <a:stretch/>
        </p:blipFill>
        <p:spPr>
          <a:xfrm>
            <a:off x="5928344" y="5432169"/>
            <a:ext cx="1828889" cy="1078610"/>
          </a:xfrm>
          <a:prstGeom prst="rect">
            <a:avLst/>
          </a:prstGeom>
          <a:ln w="28575">
            <a:solidFill>
              <a:srgbClr val="0066FF"/>
            </a:solid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1229" t="24146" r="4262"/>
          <a:stretch/>
        </p:blipFill>
        <p:spPr>
          <a:xfrm>
            <a:off x="8019877" y="5247905"/>
            <a:ext cx="2386900" cy="1262874"/>
          </a:xfrm>
          <a:prstGeom prst="rect">
            <a:avLst/>
          </a:prstGeom>
          <a:ln w="31750">
            <a:solidFill>
              <a:schemeClr val="accent4">
                <a:lumMod val="60000"/>
                <a:lumOff val="40000"/>
              </a:schemeClr>
            </a:solidFill>
          </a:ln>
        </p:spPr>
      </p:pic>
      <p:pic>
        <p:nvPicPr>
          <p:cNvPr id="66" name="Picture 65"/>
          <p:cNvPicPr>
            <a:picLocks noChangeAspect="1"/>
          </p:cNvPicPr>
          <p:nvPr/>
        </p:nvPicPr>
        <p:blipFill rotWithShape="1">
          <a:blip r:embed="rId9" cstate="print">
            <a:extLst>
              <a:ext uri="{28A0092B-C50C-407E-A947-70E740481C1C}">
                <a14:useLocalDpi xmlns:a14="http://schemas.microsoft.com/office/drawing/2010/main" val="0"/>
              </a:ext>
            </a:extLst>
          </a:blip>
          <a:srcRect l="19196" t="36717" r="9107"/>
          <a:stretch/>
        </p:blipFill>
        <p:spPr>
          <a:xfrm>
            <a:off x="5882687" y="3872476"/>
            <a:ext cx="2511762" cy="1566074"/>
          </a:xfrm>
          <a:prstGeom prst="rect">
            <a:avLst/>
          </a:prstGeom>
          <a:ln w="28575">
            <a:solidFill>
              <a:srgbClr val="7030A0"/>
            </a:solidFill>
          </a:ln>
          <a:effectLst>
            <a:outerShdw blurRad="292100" dist="139700" dir="2700000" algn="tl" rotWithShape="0">
              <a:srgbClr val="333333">
                <a:alpha val="65000"/>
              </a:srgbClr>
            </a:outerShdw>
          </a:effectLst>
        </p:spPr>
      </p:pic>
      <p:sp>
        <p:nvSpPr>
          <p:cNvPr id="21" name="TextBox 20"/>
          <p:cNvSpPr txBox="1"/>
          <p:nvPr/>
        </p:nvSpPr>
        <p:spPr>
          <a:xfrm>
            <a:off x="5998970" y="5452724"/>
            <a:ext cx="1119089" cy="276999"/>
          </a:xfrm>
          <a:prstGeom prst="rect">
            <a:avLst/>
          </a:prstGeom>
          <a:noFill/>
        </p:spPr>
        <p:txBody>
          <a:bodyPr wrap="none" rtlCol="0">
            <a:spAutoFit/>
          </a:bodyPr>
          <a:lstStyle/>
          <a:p>
            <a:r>
              <a:rPr lang="en-US" sz="1200" dirty="0">
                <a:solidFill>
                  <a:prstClr val="black"/>
                </a:solidFill>
                <a:latin typeface="Franklin Gothic Demi" panose="020B0703020102020204" pitchFamily="34" charset="0"/>
              </a:rPr>
              <a:t>DESTROY ISIS</a:t>
            </a:r>
            <a:endParaRPr lang="en-US" sz="1200" dirty="0">
              <a:solidFill>
                <a:prstClr val="black"/>
              </a:solidFill>
              <a:latin typeface="Franklin Gothic Demi" panose="020B0703020102020204" pitchFamily="34" charset="0"/>
            </a:endParaRPr>
          </a:p>
        </p:txBody>
      </p:sp>
      <p:sp>
        <p:nvSpPr>
          <p:cNvPr id="22" name="TextBox 21"/>
          <p:cNvSpPr txBox="1"/>
          <p:nvPr/>
        </p:nvSpPr>
        <p:spPr>
          <a:xfrm>
            <a:off x="7177868" y="4003138"/>
            <a:ext cx="1191480" cy="276999"/>
          </a:xfrm>
          <a:prstGeom prst="rect">
            <a:avLst/>
          </a:prstGeom>
          <a:noFill/>
        </p:spPr>
        <p:txBody>
          <a:bodyPr wrap="none" rtlCol="0">
            <a:spAutoFit/>
          </a:bodyPr>
          <a:lstStyle/>
          <a:p>
            <a:r>
              <a:rPr lang="en-US" sz="1200" dirty="0">
                <a:solidFill>
                  <a:prstClr val="white"/>
                </a:solidFill>
                <a:latin typeface="Franklin Gothic Demi" panose="020B0703020102020204" pitchFamily="34" charset="0"/>
              </a:rPr>
              <a:t>DETER RUSSIA</a:t>
            </a:r>
            <a:endParaRPr lang="en-US" sz="1200" dirty="0">
              <a:solidFill>
                <a:prstClr val="white"/>
              </a:solidFill>
              <a:latin typeface="Franklin Gothic Demi" panose="020B0703020102020204" pitchFamily="34" charset="0"/>
            </a:endParaRPr>
          </a:p>
        </p:txBody>
      </p:sp>
      <p:sp>
        <p:nvSpPr>
          <p:cNvPr id="23" name="TextBox 22"/>
          <p:cNvSpPr txBox="1"/>
          <p:nvPr/>
        </p:nvSpPr>
        <p:spPr>
          <a:xfrm>
            <a:off x="7949251" y="6263124"/>
            <a:ext cx="2531462" cy="261610"/>
          </a:xfrm>
          <a:prstGeom prst="rect">
            <a:avLst/>
          </a:prstGeom>
          <a:solidFill>
            <a:srgbClr val="7030A0"/>
          </a:solidFill>
        </p:spPr>
        <p:txBody>
          <a:bodyPr wrap="square" rtlCol="0">
            <a:spAutoFit/>
          </a:bodyPr>
          <a:lstStyle/>
          <a:p>
            <a:r>
              <a:rPr lang="en-US" sz="1100" dirty="0">
                <a:solidFill>
                  <a:prstClr val="white"/>
                </a:solidFill>
                <a:latin typeface="Franklin Gothic Demi" panose="020B0703020102020204" pitchFamily="34" charset="0"/>
              </a:rPr>
              <a:t>ENGAGE ASIA / DETER NORTH KOREA</a:t>
            </a:r>
            <a:endParaRPr lang="en-US" sz="1100" dirty="0">
              <a:solidFill>
                <a:prstClr val="white"/>
              </a:solidFill>
              <a:latin typeface="Franklin Gothic Demi" panose="020B0703020102020204" pitchFamily="34" charset="0"/>
            </a:endParaRPr>
          </a:p>
        </p:txBody>
      </p:sp>
      <p:sp>
        <p:nvSpPr>
          <p:cNvPr id="24" name="TextBox 23"/>
          <p:cNvSpPr txBox="1"/>
          <p:nvPr/>
        </p:nvSpPr>
        <p:spPr>
          <a:xfrm>
            <a:off x="8598172" y="4991897"/>
            <a:ext cx="1714380" cy="184666"/>
          </a:xfrm>
          <a:prstGeom prst="rect">
            <a:avLst/>
          </a:prstGeom>
          <a:solidFill>
            <a:schemeClr val="bg1">
              <a:lumMod val="85000"/>
            </a:schemeClr>
          </a:solidFill>
        </p:spPr>
        <p:txBody>
          <a:bodyPr wrap="none" tIns="0" rIns="0" bIns="0" rtlCol="0">
            <a:spAutoFit/>
          </a:bodyPr>
          <a:lstStyle/>
          <a:p>
            <a:r>
              <a:rPr lang="en-US" sz="1200" dirty="0">
                <a:latin typeface="Franklin Gothic Demi" panose="020B0703020102020204" pitchFamily="34" charset="0"/>
              </a:rPr>
              <a:t>BUILD AFGHAN FORCES</a:t>
            </a:r>
            <a:endParaRPr lang="en-US" sz="1200" dirty="0">
              <a:latin typeface="Franklin Gothic Demi" panose="020B0703020102020204" pitchFamily="34" charset="0"/>
            </a:endParaRPr>
          </a:p>
        </p:txBody>
      </p:sp>
      <p:grpSp>
        <p:nvGrpSpPr>
          <p:cNvPr id="7" name="Group 6"/>
          <p:cNvGrpSpPr/>
          <p:nvPr/>
        </p:nvGrpSpPr>
        <p:grpSpPr>
          <a:xfrm>
            <a:off x="5914383" y="954301"/>
            <a:ext cx="4481629" cy="2865462"/>
            <a:chOff x="-72366" y="544714"/>
            <a:chExt cx="8904924" cy="5308806"/>
          </a:xfrm>
        </p:grpSpPr>
        <p:sp>
          <p:nvSpPr>
            <p:cNvPr id="30" name="Right Arrow 29"/>
            <p:cNvSpPr/>
            <p:nvPr/>
          </p:nvSpPr>
          <p:spPr>
            <a:xfrm rot="9196034">
              <a:off x="5240268" y="1931270"/>
              <a:ext cx="2017240" cy="796898"/>
            </a:xfrm>
            <a:prstGeom prst="rightArrow">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rot="19866942">
              <a:off x="1142094" y="4126388"/>
              <a:ext cx="2039516" cy="779227"/>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12285122">
              <a:off x="5392890" y="4057611"/>
              <a:ext cx="2923873" cy="779227"/>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rot="2456806">
              <a:off x="2039995" y="2004457"/>
              <a:ext cx="1802250" cy="77922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6" descr="C:\Users\KoerwitzCW\Desktop\sequester.png"/>
            <p:cNvPicPr>
              <a:picLocks noChangeAspect="1" noChangeArrowheads="1"/>
            </p:cNvPicPr>
            <p:nvPr/>
          </p:nvPicPr>
          <p:blipFill>
            <a:blip r:embed="rId10" cstate="print"/>
            <a:srcRect/>
            <a:stretch>
              <a:fillRect/>
            </a:stretch>
          </p:blipFill>
          <p:spPr bwMode="auto">
            <a:xfrm>
              <a:off x="1061929" y="589038"/>
              <a:ext cx="2907021" cy="1634402"/>
            </a:xfrm>
            <a:prstGeom prst="rect">
              <a:avLst/>
            </a:prstGeom>
            <a:noFill/>
          </p:spPr>
        </p:pic>
        <p:pic>
          <p:nvPicPr>
            <p:cNvPr id="35" name="Picture 3"/>
            <p:cNvPicPr>
              <a:picLocks noChangeAspect="1" noChangeArrowheads="1"/>
            </p:cNvPicPr>
            <p:nvPr/>
          </p:nvPicPr>
          <p:blipFill>
            <a:blip r:embed="rId11" cstate="print"/>
            <a:srcRect/>
            <a:stretch>
              <a:fillRect/>
            </a:stretch>
          </p:blipFill>
          <p:spPr bwMode="auto">
            <a:xfrm>
              <a:off x="-72366" y="798520"/>
              <a:ext cx="1629263" cy="2089769"/>
            </a:xfrm>
            <a:prstGeom prst="rect">
              <a:avLst/>
            </a:prstGeom>
            <a:noFill/>
            <a:ln w="9525">
              <a:solidFill>
                <a:schemeClr val="tx1"/>
              </a:solidFill>
              <a:miter lim="800000"/>
              <a:headEnd/>
              <a:tailEnd/>
            </a:ln>
          </p:spPr>
        </p:pic>
        <p:pic>
          <p:nvPicPr>
            <p:cNvPr id="39" name="Picture 10" descr="C:\Users\KoerwitzCW\Desktop\index.jpg"/>
            <p:cNvPicPr>
              <a:picLocks noChangeAspect="1" noChangeArrowheads="1"/>
            </p:cNvPicPr>
            <p:nvPr/>
          </p:nvPicPr>
          <p:blipFill>
            <a:blip r:embed="rId12" cstate="print"/>
            <a:srcRect/>
            <a:stretch>
              <a:fillRect/>
            </a:stretch>
          </p:blipFill>
          <p:spPr bwMode="auto">
            <a:xfrm>
              <a:off x="6854826" y="3293512"/>
              <a:ext cx="1977732" cy="2560008"/>
            </a:xfrm>
            <a:prstGeom prst="rect">
              <a:avLst/>
            </a:prstGeom>
            <a:noFill/>
          </p:spPr>
        </p:pic>
        <p:pic>
          <p:nvPicPr>
            <p:cNvPr id="40" name="Picture 12" descr="C:\Users\KoerwitzCW\Desktop\41ev7bR15PL._SX258_BO1,204,203,200_.jpg"/>
            <p:cNvPicPr>
              <a:picLocks noChangeAspect="1" noChangeArrowheads="1"/>
            </p:cNvPicPr>
            <p:nvPr/>
          </p:nvPicPr>
          <p:blipFill>
            <a:blip r:embed="rId13" cstate="print"/>
            <a:srcRect t="8980"/>
            <a:stretch>
              <a:fillRect/>
            </a:stretch>
          </p:blipFill>
          <p:spPr bwMode="auto">
            <a:xfrm>
              <a:off x="17058" y="3553134"/>
              <a:ext cx="1879021" cy="2203633"/>
            </a:xfrm>
            <a:prstGeom prst="rect">
              <a:avLst/>
            </a:prstGeom>
            <a:noFill/>
          </p:spPr>
        </p:pic>
        <p:pic>
          <p:nvPicPr>
            <p:cNvPr id="41" name="Picture 13" descr="C:\Users\KoerwitzCW\Desktop\army_logo.jpg"/>
            <p:cNvPicPr>
              <a:picLocks noChangeAspect="1" noChangeArrowheads="1"/>
            </p:cNvPicPr>
            <p:nvPr/>
          </p:nvPicPr>
          <p:blipFill>
            <a:blip r:embed="rId14" cstate="print"/>
            <a:srcRect/>
            <a:stretch>
              <a:fillRect/>
            </a:stretch>
          </p:blipFill>
          <p:spPr bwMode="auto">
            <a:xfrm>
              <a:off x="3334081" y="2631882"/>
              <a:ext cx="2082743" cy="2082743"/>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5" name="Picture 2"/>
            <p:cNvPicPr>
              <a:picLocks noChangeAspect="1" noChangeArrowheads="1"/>
            </p:cNvPicPr>
            <p:nvPr/>
          </p:nvPicPr>
          <p:blipFill>
            <a:blip r:embed="rId15" cstate="print"/>
            <a:srcRect/>
            <a:stretch>
              <a:fillRect/>
            </a:stretch>
          </p:blipFill>
          <p:spPr bwMode="auto">
            <a:xfrm>
              <a:off x="6482584" y="544714"/>
              <a:ext cx="1725399" cy="2237628"/>
            </a:xfrm>
            <a:prstGeom prst="rect">
              <a:avLst/>
            </a:prstGeom>
            <a:noFill/>
            <a:ln w="9525">
              <a:noFill/>
              <a:miter lim="800000"/>
              <a:headEnd/>
              <a:tailEnd/>
            </a:ln>
          </p:spPr>
        </p:pic>
      </p:grpSp>
      <p:sp>
        <p:nvSpPr>
          <p:cNvPr id="36" name="TextBox 35"/>
          <p:cNvSpPr txBox="1"/>
          <p:nvPr/>
        </p:nvSpPr>
        <p:spPr>
          <a:xfrm>
            <a:off x="5775323" y="2229673"/>
            <a:ext cx="1453907" cy="246221"/>
          </a:xfrm>
          <a:prstGeom prst="rect">
            <a:avLst/>
          </a:prstGeom>
          <a:noFill/>
        </p:spPr>
        <p:txBody>
          <a:bodyPr wrap="square" rtlCol="0">
            <a:spAutoFit/>
          </a:bodyPr>
          <a:lstStyle/>
          <a:p>
            <a:r>
              <a:rPr lang="en-US" sz="1000" b="1" dirty="0"/>
              <a:t>Budget Control Act</a:t>
            </a:r>
          </a:p>
        </p:txBody>
      </p:sp>
      <p:sp>
        <p:nvSpPr>
          <p:cNvPr id="38" name="TextBox 37"/>
          <p:cNvSpPr txBox="1"/>
          <p:nvPr/>
        </p:nvSpPr>
        <p:spPr>
          <a:xfrm>
            <a:off x="6890087" y="3540289"/>
            <a:ext cx="1453907" cy="246221"/>
          </a:xfrm>
          <a:prstGeom prst="rect">
            <a:avLst/>
          </a:prstGeom>
          <a:noFill/>
        </p:spPr>
        <p:txBody>
          <a:bodyPr wrap="square" rtlCol="0">
            <a:spAutoFit/>
          </a:bodyPr>
          <a:lstStyle/>
          <a:p>
            <a:r>
              <a:rPr lang="en-US" sz="1000" b="1" dirty="0"/>
              <a:t>FY17/18 Budget </a:t>
            </a:r>
          </a:p>
        </p:txBody>
      </p:sp>
      <p:sp>
        <p:nvSpPr>
          <p:cNvPr id="43" name="TextBox 42"/>
          <p:cNvSpPr txBox="1"/>
          <p:nvPr/>
        </p:nvSpPr>
        <p:spPr>
          <a:xfrm>
            <a:off x="8336076" y="3334660"/>
            <a:ext cx="1228257" cy="400110"/>
          </a:xfrm>
          <a:prstGeom prst="rect">
            <a:avLst/>
          </a:prstGeom>
          <a:noFill/>
        </p:spPr>
        <p:txBody>
          <a:bodyPr wrap="square" rtlCol="0">
            <a:spAutoFit/>
          </a:bodyPr>
          <a:lstStyle/>
          <a:p>
            <a:r>
              <a:rPr lang="en-US" sz="1000" b="1" dirty="0"/>
              <a:t>Bipartisan Budget Act (x2)</a:t>
            </a:r>
          </a:p>
        </p:txBody>
      </p:sp>
      <p:sp>
        <p:nvSpPr>
          <p:cNvPr id="45" name="Folded Corner 200"/>
          <p:cNvSpPr>
            <a:spLocks noChangeArrowheads="1"/>
          </p:cNvSpPr>
          <p:nvPr/>
        </p:nvSpPr>
        <p:spPr bwMode="auto">
          <a:xfrm>
            <a:off x="9839285" y="1363054"/>
            <a:ext cx="685800" cy="1013083"/>
          </a:xfrm>
          <a:prstGeom prst="foldedCorner">
            <a:avLst>
              <a:gd name="adj" fmla="val 16667"/>
            </a:avLst>
          </a:prstGeom>
          <a:solidFill>
            <a:schemeClr val="bg1"/>
          </a:solidFill>
          <a:ln w="9525" algn="ctr">
            <a:solidFill>
              <a:schemeClr val="tx1"/>
            </a:solidFill>
            <a:round/>
            <a:headEnd/>
            <a:tailEnd/>
          </a:ln>
        </p:spPr>
        <p:txBody>
          <a:bodyPr anchor="ctr"/>
          <a:lstStyle/>
          <a:p>
            <a:pPr algn="ctr">
              <a:defRPr/>
            </a:pPr>
            <a:endParaRPr lang="en-US" sz="1050" b="1" dirty="0">
              <a:solidFill>
                <a:srgbClr val="000000"/>
              </a:solidFill>
              <a:cs typeface="Arial" pitchFamily="34" charset="0"/>
            </a:endParaRPr>
          </a:p>
          <a:p>
            <a:pPr algn="ctr">
              <a:defRPr/>
            </a:pPr>
            <a:endParaRPr lang="en-US" sz="1050" b="1" dirty="0">
              <a:solidFill>
                <a:srgbClr val="000000"/>
              </a:solidFill>
              <a:cs typeface="Arial" pitchFamily="34" charset="0"/>
            </a:endParaRPr>
          </a:p>
          <a:p>
            <a:pPr algn="ctr">
              <a:defRPr/>
            </a:pPr>
            <a:endParaRPr lang="en-US" sz="1050" b="1" dirty="0">
              <a:solidFill>
                <a:srgbClr val="000000"/>
              </a:solidFill>
              <a:cs typeface="Arial" pitchFamily="34" charset="0"/>
            </a:endParaRPr>
          </a:p>
          <a:p>
            <a:pPr algn="ctr">
              <a:defRPr/>
            </a:pPr>
            <a:endParaRPr lang="en-US" sz="600" b="1" dirty="0">
              <a:solidFill>
                <a:srgbClr val="000000"/>
              </a:solidFill>
              <a:cs typeface="Arial" pitchFamily="34" charset="0"/>
            </a:endParaRPr>
          </a:p>
          <a:p>
            <a:pPr algn="ctr">
              <a:defRPr/>
            </a:pPr>
            <a:r>
              <a:rPr lang="en-US" sz="850" b="1" dirty="0">
                <a:solidFill>
                  <a:srgbClr val="000000"/>
                </a:solidFill>
                <a:cs typeface="Arial" pitchFamily="34" charset="0"/>
              </a:rPr>
              <a:t>Defense </a:t>
            </a:r>
          </a:p>
          <a:p>
            <a:pPr algn="ctr">
              <a:defRPr/>
            </a:pPr>
            <a:r>
              <a:rPr lang="en-US" sz="850" b="1" dirty="0">
                <a:solidFill>
                  <a:srgbClr val="000000"/>
                </a:solidFill>
                <a:cs typeface="Arial" pitchFamily="34" charset="0"/>
              </a:rPr>
              <a:t>Planning </a:t>
            </a:r>
            <a:r>
              <a:rPr lang="en-US" sz="850" b="1" dirty="0">
                <a:solidFill>
                  <a:srgbClr val="000000"/>
                </a:solidFill>
                <a:cs typeface="Arial" pitchFamily="34" charset="0"/>
              </a:rPr>
              <a:t>Guidance </a:t>
            </a:r>
            <a:endParaRPr lang="en-US" sz="850" b="1" dirty="0">
              <a:solidFill>
                <a:srgbClr val="000000"/>
              </a:solidFill>
              <a:cs typeface="Arial" pitchFamily="34" charset="0"/>
            </a:endParaRPr>
          </a:p>
          <a:p>
            <a:pPr algn="ctr">
              <a:defRPr/>
            </a:pPr>
            <a:r>
              <a:rPr lang="en-US" sz="850" b="1" dirty="0">
                <a:solidFill>
                  <a:srgbClr val="000000"/>
                </a:solidFill>
                <a:cs typeface="Arial" pitchFamily="34" charset="0"/>
              </a:rPr>
              <a:t>(</a:t>
            </a:r>
            <a:r>
              <a:rPr lang="en-US" sz="850" b="1" dirty="0">
                <a:solidFill>
                  <a:srgbClr val="000000"/>
                </a:solidFill>
                <a:cs typeface="Arial" pitchFamily="34" charset="0"/>
              </a:rPr>
              <a:t>DPG</a:t>
            </a:r>
            <a:r>
              <a:rPr lang="en-US" sz="850" b="1" dirty="0">
                <a:solidFill>
                  <a:srgbClr val="000000"/>
                </a:solidFill>
                <a:cs typeface="Arial" pitchFamily="34" charset="0"/>
              </a:rPr>
              <a:t>)</a:t>
            </a:r>
          </a:p>
        </p:txBody>
      </p:sp>
      <p:pic>
        <p:nvPicPr>
          <p:cNvPr id="46" name="Picture 17" descr="http://t2.gstatic.com/images?q=tbn:PBGWUNouXDotVM:">
            <a:hlinkClick r:id="rId16"/>
          </p:cNvPr>
          <p:cNvPicPr>
            <a:picLocks noChangeAspect="1" noChangeArrowheads="1"/>
          </p:cNvPicPr>
          <p:nvPr/>
        </p:nvPicPr>
        <p:blipFill>
          <a:blip r:embed="rId17" cstate="print"/>
          <a:srcRect/>
          <a:stretch>
            <a:fillRect/>
          </a:stretch>
        </p:blipFill>
        <p:spPr bwMode="auto">
          <a:xfrm>
            <a:off x="10002296" y="1438059"/>
            <a:ext cx="359778" cy="384640"/>
          </a:xfrm>
          <a:prstGeom prst="rect">
            <a:avLst/>
          </a:prstGeom>
          <a:noFill/>
          <a:ln w="9525">
            <a:noFill/>
            <a:miter lim="800000"/>
            <a:headEnd/>
            <a:tailEnd/>
          </a:ln>
        </p:spPr>
      </p:pic>
      <p:sp>
        <p:nvSpPr>
          <p:cNvPr id="47" name="TextBox 46"/>
          <p:cNvSpPr txBox="1"/>
          <p:nvPr/>
        </p:nvSpPr>
        <p:spPr>
          <a:xfrm>
            <a:off x="8510095" y="971652"/>
            <a:ext cx="1153146" cy="553998"/>
          </a:xfrm>
          <a:prstGeom prst="rect">
            <a:avLst/>
          </a:prstGeom>
          <a:noFill/>
        </p:spPr>
        <p:txBody>
          <a:bodyPr wrap="square" rtlCol="0">
            <a:spAutoFit/>
          </a:bodyPr>
          <a:lstStyle/>
          <a:p>
            <a:r>
              <a:rPr lang="en-US" sz="1000" b="1" dirty="0"/>
              <a:t>National Security Strategy </a:t>
            </a:r>
          </a:p>
        </p:txBody>
      </p:sp>
      <p:sp>
        <p:nvSpPr>
          <p:cNvPr id="48" name="Slide Number Placeholder 4"/>
          <p:cNvSpPr txBox="1">
            <a:spLocks/>
          </p:cNvSpPr>
          <p:nvPr/>
        </p:nvSpPr>
        <p:spPr>
          <a:xfrm>
            <a:off x="9213328" y="6586218"/>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Calibri" pitchFamily="34" charset="0"/>
              </a:rPr>
              <a:t>2</a:t>
            </a:r>
          </a:p>
        </p:txBody>
      </p:sp>
      <p:pic>
        <p:nvPicPr>
          <p:cNvPr id="37" name="Picture 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28966" y="4008331"/>
            <a:ext cx="2380110" cy="1239575"/>
          </a:xfrm>
          <a:prstGeom prst="rect">
            <a:avLst/>
          </a:prstGeom>
        </p:spPr>
      </p:pic>
      <p:pic>
        <p:nvPicPr>
          <p:cNvPr id="49" name="Picture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77564" y="5387728"/>
            <a:ext cx="2042821" cy="1230799"/>
          </a:xfrm>
          <a:prstGeom prst="rect">
            <a:avLst/>
          </a:prstGeom>
        </p:spPr>
      </p:pic>
    </p:spTree>
    <p:extLst>
      <p:ext uri="{BB962C8B-B14F-4D97-AF65-F5344CB8AC3E}">
        <p14:creationId xmlns:p14="http://schemas.microsoft.com/office/powerpoint/2010/main" val="176609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07-brand-logo-c1-onwhite"/>
          <p:cNvPicPr>
            <a:picLocks noChangeAspect="1" noChangeArrowheads="1"/>
          </p:cNvPicPr>
          <p:nvPr/>
        </p:nvPicPr>
        <p:blipFill>
          <a:blip r:embed="rId2" cstate="print"/>
          <a:srcRect l="36885" t="16470" r="40715" b="35385"/>
          <a:stretch>
            <a:fillRect/>
          </a:stretch>
        </p:blipFill>
        <p:spPr bwMode="auto">
          <a:xfrm>
            <a:off x="5238751" y="2013380"/>
            <a:ext cx="1666874" cy="2247470"/>
          </a:xfrm>
          <a:prstGeom prst="rect">
            <a:avLst/>
          </a:prstGeom>
          <a:noFill/>
          <a:ln w="9525">
            <a:noFill/>
            <a:miter lim="800000"/>
            <a:headEnd/>
            <a:tailEnd/>
          </a:ln>
        </p:spPr>
      </p:pic>
      <p:sp>
        <p:nvSpPr>
          <p:cNvPr id="5" name="Slide Number Placeholder 4"/>
          <p:cNvSpPr txBox="1">
            <a:spLocks/>
          </p:cNvSpPr>
          <p:nvPr/>
        </p:nvSpPr>
        <p:spPr>
          <a:xfrm>
            <a:off x="8886826" y="6578601"/>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Calibri" pitchFamily="34" charset="0"/>
              </a:rPr>
              <a:t>20</a:t>
            </a:r>
            <a:endParaRPr lang="en-US" sz="1400" dirty="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p:cNvPicPr>
            <a:picLocks noChangeAspect="1"/>
          </p:cNvPicPr>
          <p:nvPr/>
        </p:nvPicPr>
        <p:blipFill rotWithShape="1">
          <a:blip r:embed="rId3" cstate="print"/>
          <a:srcRect l="7500" t="12116" r="5833" b="18094"/>
          <a:stretch/>
        </p:blipFill>
        <p:spPr>
          <a:xfrm>
            <a:off x="1524000" y="838200"/>
            <a:ext cx="9131880" cy="5715000"/>
          </a:xfrm>
          <a:prstGeom prst="rect">
            <a:avLst/>
          </a:prstGeom>
        </p:spPr>
      </p:pic>
      <p:sp>
        <p:nvSpPr>
          <p:cNvPr id="97" name="TextBox 96"/>
          <p:cNvSpPr txBox="1"/>
          <p:nvPr/>
        </p:nvSpPr>
        <p:spPr>
          <a:xfrm>
            <a:off x="2942474" y="3405752"/>
            <a:ext cx="1199996"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 JTF – GTMO: </a:t>
            </a:r>
            <a:r>
              <a:rPr lang="en-US" sz="800" b="1" dirty="0">
                <a:solidFill>
                  <a:prstClr val="black"/>
                </a:solidFill>
                <a:latin typeface=" Arial"/>
                <a:cs typeface="Arial" charset="0"/>
              </a:rPr>
              <a:t>~</a:t>
            </a:r>
            <a:r>
              <a:rPr lang="en-US" sz="800" b="1" i="1" dirty="0">
                <a:latin typeface=" Arial"/>
                <a:cs typeface="Arial" charset="0"/>
              </a:rPr>
              <a:t>1,500</a:t>
            </a:r>
            <a:endParaRPr lang="en-US" sz="800" b="1" i="1" dirty="0">
              <a:latin typeface=" Arial"/>
              <a:cs typeface="Arial" charset="0"/>
            </a:endParaRPr>
          </a:p>
        </p:txBody>
      </p:sp>
      <p:sp>
        <p:nvSpPr>
          <p:cNvPr id="99" name="TextBox 98"/>
          <p:cNvSpPr txBox="1"/>
          <p:nvPr/>
        </p:nvSpPr>
        <p:spPr>
          <a:xfrm>
            <a:off x="2463156" y="2791789"/>
            <a:ext cx="1025449" cy="369332"/>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GLOBAL RESPONSE FORCES: </a:t>
            </a:r>
            <a:r>
              <a:rPr lang="en-US" sz="800" b="1" dirty="0">
                <a:solidFill>
                  <a:prstClr val="black"/>
                </a:solidFill>
                <a:latin typeface=" Arial"/>
                <a:cs typeface="Arial" charset="0"/>
              </a:rPr>
              <a:t>~</a:t>
            </a:r>
            <a:r>
              <a:rPr lang="en-US" sz="800" b="1" i="1" dirty="0">
                <a:latin typeface=" Arial"/>
                <a:cs typeface="Arial" charset="0"/>
              </a:rPr>
              <a:t>9,000</a:t>
            </a:r>
            <a:endParaRPr lang="en-US" sz="800" b="1" i="1" dirty="0">
              <a:latin typeface=" Arial"/>
              <a:cs typeface="Arial" charset="0"/>
            </a:endParaRPr>
          </a:p>
        </p:txBody>
      </p:sp>
      <p:sp>
        <p:nvSpPr>
          <p:cNvPr id="101" name="TextBox 100"/>
          <p:cNvSpPr txBox="1"/>
          <p:nvPr/>
        </p:nvSpPr>
        <p:spPr>
          <a:xfrm>
            <a:off x="2465132" y="3743388"/>
            <a:ext cx="1272188"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 JTF – BRAVO: </a:t>
            </a:r>
            <a:r>
              <a:rPr lang="en-US" sz="800" b="1" dirty="0">
                <a:solidFill>
                  <a:prstClr val="black"/>
                </a:solidFill>
                <a:latin typeface=" Arial"/>
                <a:cs typeface="Arial" charset="0"/>
              </a:rPr>
              <a:t>~</a:t>
            </a:r>
            <a:r>
              <a:rPr lang="en-US" sz="800" b="1" i="1" dirty="0">
                <a:latin typeface=" Arial"/>
                <a:cs typeface="Arial" charset="0"/>
              </a:rPr>
              <a:t>600</a:t>
            </a:r>
            <a:endParaRPr lang="en-US" sz="800" b="1" i="1" dirty="0">
              <a:latin typeface=" Arial"/>
              <a:cs typeface="Arial" charset="0"/>
            </a:endParaRPr>
          </a:p>
        </p:txBody>
      </p:sp>
      <p:sp>
        <p:nvSpPr>
          <p:cNvPr id="102" name="TextBox 101"/>
          <p:cNvSpPr txBox="1"/>
          <p:nvPr/>
        </p:nvSpPr>
        <p:spPr>
          <a:xfrm>
            <a:off x="6672745" y="3360270"/>
            <a:ext cx="2380890"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algn="ctr"/>
            <a:r>
              <a:rPr lang="en-US" sz="800" b="1" dirty="0">
                <a:solidFill>
                  <a:prstClr val="black"/>
                </a:solidFill>
                <a:latin typeface=" Arial"/>
                <a:cs typeface="Arial" charset="0"/>
              </a:rPr>
              <a:t>OPERATION SPARTAN SHIELD: </a:t>
            </a:r>
            <a:r>
              <a:rPr lang="en-US" sz="800" b="1" i="1" dirty="0">
                <a:latin typeface=" Arial"/>
                <a:cs typeface="Arial" charset="0"/>
              </a:rPr>
              <a:t>~16,000</a:t>
            </a:r>
            <a:endParaRPr lang="en-US" sz="800" b="1" i="1" dirty="0">
              <a:latin typeface=" Arial"/>
              <a:cs typeface="Arial" charset="0"/>
            </a:endParaRPr>
          </a:p>
        </p:txBody>
      </p:sp>
      <p:sp>
        <p:nvSpPr>
          <p:cNvPr id="103" name="TextBox 102"/>
          <p:cNvSpPr txBox="1"/>
          <p:nvPr/>
        </p:nvSpPr>
        <p:spPr>
          <a:xfrm>
            <a:off x="6596649" y="2869851"/>
            <a:ext cx="1513268" cy="24622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OPERATION INHERENT </a:t>
            </a:r>
          </a:p>
          <a:p>
            <a:r>
              <a:rPr lang="en-US" sz="800" b="1" dirty="0">
                <a:solidFill>
                  <a:prstClr val="black"/>
                </a:solidFill>
                <a:latin typeface=" Arial"/>
                <a:cs typeface="Arial" charset="0"/>
              </a:rPr>
              <a:t>RESOLVE: </a:t>
            </a:r>
            <a:r>
              <a:rPr lang="en-US" sz="800" b="1" dirty="0">
                <a:solidFill>
                  <a:prstClr val="black"/>
                </a:solidFill>
                <a:latin typeface=" Arial"/>
                <a:cs typeface="Arial" charset="0"/>
              </a:rPr>
              <a:t>~</a:t>
            </a:r>
            <a:r>
              <a:rPr lang="en-US" sz="800" b="1" dirty="0">
                <a:latin typeface=" Arial"/>
                <a:cs typeface="Arial" charset="0"/>
              </a:rPr>
              <a:t>4,100</a:t>
            </a:r>
            <a:endParaRPr lang="en-US" sz="800" b="1" i="1" dirty="0">
              <a:latin typeface=" Arial"/>
              <a:cs typeface="Arial" charset="0"/>
            </a:endParaRPr>
          </a:p>
        </p:txBody>
      </p:sp>
      <p:sp>
        <p:nvSpPr>
          <p:cNvPr id="104" name="TextBox 103"/>
          <p:cNvSpPr txBox="1"/>
          <p:nvPr/>
        </p:nvSpPr>
        <p:spPr>
          <a:xfrm>
            <a:off x="7997331" y="1765014"/>
            <a:ext cx="1221185" cy="24622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 OPERATION JOINT </a:t>
            </a:r>
          </a:p>
          <a:p>
            <a:pPr marL="53975" indent="-53975"/>
            <a:r>
              <a:rPr lang="en-US" sz="800" b="1" dirty="0">
                <a:solidFill>
                  <a:prstClr val="black"/>
                </a:solidFill>
                <a:latin typeface=" Arial"/>
                <a:cs typeface="Arial" charset="0"/>
              </a:rPr>
              <a:t> GUARDIAN: </a:t>
            </a:r>
            <a:r>
              <a:rPr lang="en-US" sz="800" b="1" i="1" dirty="0">
                <a:latin typeface=" Arial"/>
                <a:cs typeface="Arial" charset="0"/>
              </a:rPr>
              <a:t>~550</a:t>
            </a:r>
            <a:endParaRPr lang="en-US" sz="800" b="1" i="1" dirty="0">
              <a:latin typeface=" Arial"/>
              <a:cs typeface="Arial" charset="0"/>
            </a:endParaRPr>
          </a:p>
        </p:txBody>
      </p:sp>
      <p:sp>
        <p:nvSpPr>
          <p:cNvPr id="108" name="TextBox 107"/>
          <p:cNvSpPr txBox="1"/>
          <p:nvPr/>
        </p:nvSpPr>
        <p:spPr>
          <a:xfrm>
            <a:off x="5360053" y="3001090"/>
            <a:ext cx="1042885"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 MFO SINAI: </a:t>
            </a:r>
            <a:r>
              <a:rPr lang="en-US" sz="800" b="1" dirty="0">
                <a:solidFill>
                  <a:prstClr val="black"/>
                </a:solidFill>
                <a:latin typeface=" Arial"/>
                <a:cs typeface="Arial" charset="0"/>
              </a:rPr>
              <a:t>~</a:t>
            </a:r>
            <a:r>
              <a:rPr lang="en-US" sz="800" b="1" i="1" dirty="0">
                <a:latin typeface=" Arial"/>
                <a:cs typeface="Arial" charset="0"/>
              </a:rPr>
              <a:t>500</a:t>
            </a:r>
            <a:endParaRPr lang="en-US" sz="800" b="1" i="1" dirty="0">
              <a:latin typeface=" Arial"/>
              <a:cs typeface="Arial" charset="0"/>
            </a:endParaRPr>
          </a:p>
        </p:txBody>
      </p:sp>
      <p:sp>
        <p:nvSpPr>
          <p:cNvPr id="110" name="TextBox 109"/>
          <p:cNvSpPr txBox="1"/>
          <p:nvPr/>
        </p:nvSpPr>
        <p:spPr>
          <a:xfrm>
            <a:off x="5202831" y="3886201"/>
            <a:ext cx="1827175"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algn="ctr"/>
            <a:r>
              <a:rPr lang="en-US" sz="800" b="1" dirty="0">
                <a:solidFill>
                  <a:prstClr val="black"/>
                </a:solidFill>
                <a:latin typeface=" Arial"/>
                <a:cs typeface="Arial" charset="0"/>
              </a:rPr>
              <a:t>OCTAVE SHIELD / ONN: </a:t>
            </a:r>
            <a:r>
              <a:rPr lang="en-US" sz="800" b="1" i="1" dirty="0">
                <a:latin typeface=" Arial"/>
                <a:cs typeface="Arial" charset="0"/>
              </a:rPr>
              <a:t>~630</a:t>
            </a:r>
            <a:endParaRPr lang="en-US" sz="800" b="1" i="1" dirty="0">
              <a:latin typeface=" Arial"/>
              <a:cs typeface="Arial" charset="0"/>
            </a:endParaRPr>
          </a:p>
        </p:txBody>
      </p:sp>
      <p:sp>
        <p:nvSpPr>
          <p:cNvPr id="111" name="TextBox 110"/>
          <p:cNvSpPr txBox="1"/>
          <p:nvPr/>
        </p:nvSpPr>
        <p:spPr>
          <a:xfrm>
            <a:off x="8516563" y="4100668"/>
            <a:ext cx="1419956"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JPAT - Philippines: </a:t>
            </a:r>
            <a:r>
              <a:rPr lang="en-US" sz="800" b="1" i="1" dirty="0">
                <a:latin typeface=" Arial"/>
                <a:cs typeface="Arial" charset="0"/>
              </a:rPr>
              <a:t>~770</a:t>
            </a:r>
            <a:endParaRPr lang="en-US" sz="800" b="1" i="1" dirty="0">
              <a:latin typeface=" Arial"/>
              <a:cs typeface="Arial" charset="0"/>
            </a:endParaRPr>
          </a:p>
        </p:txBody>
      </p:sp>
      <p:sp>
        <p:nvSpPr>
          <p:cNvPr id="182" name="TextBox 181"/>
          <p:cNvSpPr txBox="1"/>
          <p:nvPr/>
        </p:nvSpPr>
        <p:spPr>
          <a:xfrm>
            <a:off x="9067800" y="3048000"/>
            <a:ext cx="1487394" cy="153888"/>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PACIFIC</a:t>
            </a:r>
            <a:r>
              <a:rPr lang="en-US" sz="1000" b="1" dirty="0">
                <a:solidFill>
                  <a:prstClr val="black"/>
                </a:solidFill>
                <a:latin typeface=" Arial"/>
                <a:cs typeface="Arial" charset="0"/>
              </a:rPr>
              <a:t> </a:t>
            </a:r>
            <a:r>
              <a:rPr lang="en-US" sz="800" b="1" dirty="0">
                <a:solidFill>
                  <a:prstClr val="black"/>
                </a:solidFill>
                <a:latin typeface=" Arial"/>
                <a:cs typeface="Arial" charset="0"/>
              </a:rPr>
              <a:t>PATHWAYS: </a:t>
            </a:r>
            <a:r>
              <a:rPr lang="en-US" sz="800" b="1" dirty="0">
                <a:solidFill>
                  <a:prstClr val="black"/>
                </a:solidFill>
                <a:latin typeface=" Arial"/>
                <a:cs typeface="Arial" charset="0"/>
              </a:rPr>
              <a:t>~</a:t>
            </a:r>
            <a:r>
              <a:rPr lang="en-US" sz="800" b="1" i="1" dirty="0">
                <a:latin typeface=" Arial"/>
                <a:cs typeface="Arial" charset="0"/>
              </a:rPr>
              <a:t>3,500</a:t>
            </a:r>
            <a:endParaRPr lang="en-US" sz="800" b="1" i="1" dirty="0">
              <a:latin typeface=" Arial"/>
              <a:cs typeface="Arial" charset="0"/>
            </a:endParaRPr>
          </a:p>
        </p:txBody>
      </p:sp>
      <p:sp>
        <p:nvSpPr>
          <p:cNvPr id="188" name="TextBox 187"/>
          <p:cNvSpPr txBox="1"/>
          <p:nvPr/>
        </p:nvSpPr>
        <p:spPr>
          <a:xfrm>
            <a:off x="4343401" y="1922892"/>
            <a:ext cx="1445123"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a:t>
            </a:r>
            <a:r>
              <a:rPr lang="en-US" sz="800" b="1" dirty="0">
                <a:solidFill>
                  <a:prstClr val="black"/>
                </a:solidFill>
                <a:latin typeface=" Arial"/>
                <a:cs typeface="Arial" charset="0"/>
              </a:rPr>
              <a:t>ATLANTIC RESOLVE</a:t>
            </a:r>
            <a:r>
              <a:rPr lang="en-US" sz="800" b="1" dirty="0">
                <a:solidFill>
                  <a:prstClr val="black"/>
                </a:solidFill>
                <a:latin typeface=" Arial"/>
                <a:cs typeface="Arial" charset="0"/>
              </a:rPr>
              <a:t>: </a:t>
            </a:r>
            <a:r>
              <a:rPr lang="en-US" sz="800" b="1" dirty="0">
                <a:solidFill>
                  <a:prstClr val="black"/>
                </a:solidFill>
                <a:latin typeface=" Arial"/>
                <a:cs typeface="Arial" charset="0"/>
              </a:rPr>
              <a:t>~</a:t>
            </a:r>
            <a:r>
              <a:rPr lang="en-US" sz="800" b="1" i="1" dirty="0">
                <a:latin typeface=" Arial"/>
                <a:cs typeface="Arial" charset="0"/>
              </a:rPr>
              <a:t>7,400</a:t>
            </a:r>
            <a:r>
              <a:rPr lang="en-US" sz="800" b="1" i="1" dirty="0">
                <a:solidFill>
                  <a:srgbClr val="FF3300"/>
                </a:solidFill>
                <a:latin typeface=" Arial"/>
                <a:cs typeface="Arial" charset="0"/>
              </a:rPr>
              <a:t> </a:t>
            </a:r>
            <a:endParaRPr lang="en-US" sz="800" b="1" i="1" dirty="0">
              <a:solidFill>
                <a:srgbClr val="FF3300"/>
              </a:solidFill>
              <a:latin typeface=" Arial"/>
              <a:cs typeface="Arial" charset="0"/>
            </a:endParaRPr>
          </a:p>
        </p:txBody>
      </p:sp>
      <p:sp>
        <p:nvSpPr>
          <p:cNvPr id="191" name="TextBox 190"/>
          <p:cNvSpPr txBox="1"/>
          <p:nvPr/>
        </p:nvSpPr>
        <p:spPr>
          <a:xfrm>
            <a:off x="5715555" y="4448890"/>
            <a:ext cx="2124003"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 Other AFRICOM Locations</a:t>
            </a:r>
            <a:r>
              <a:rPr lang="en-US" sz="800" b="1" dirty="0">
                <a:latin typeface=" Arial"/>
                <a:cs typeface="Arial" charset="0"/>
              </a:rPr>
              <a:t>: </a:t>
            </a:r>
            <a:r>
              <a:rPr lang="en-US" sz="800" b="1" dirty="0">
                <a:latin typeface=" Arial"/>
                <a:cs typeface="Arial" charset="0"/>
              </a:rPr>
              <a:t>~</a:t>
            </a:r>
            <a:r>
              <a:rPr lang="en-US" sz="800" b="1" i="1" dirty="0">
                <a:latin typeface=" Arial"/>
                <a:cs typeface="Arial" charset="0"/>
              </a:rPr>
              <a:t>7,600</a:t>
            </a:r>
            <a:endParaRPr lang="en-US" sz="800" b="1" i="1" dirty="0">
              <a:latin typeface=" Arial"/>
              <a:cs typeface="Arial" charset="0"/>
            </a:endParaRPr>
          </a:p>
        </p:txBody>
      </p:sp>
      <p:sp>
        <p:nvSpPr>
          <p:cNvPr id="192" name="TextBox 191"/>
          <p:cNvSpPr txBox="1"/>
          <p:nvPr/>
        </p:nvSpPr>
        <p:spPr>
          <a:xfrm>
            <a:off x="1605316" y="2002830"/>
            <a:ext cx="2132004" cy="153888"/>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1000" b="1" dirty="0">
                <a:solidFill>
                  <a:prstClr val="black"/>
                </a:solidFill>
                <a:latin typeface=" Arial"/>
                <a:cs typeface="Arial" charset="0"/>
              </a:rPr>
              <a:t> </a:t>
            </a:r>
            <a:r>
              <a:rPr lang="en-US" sz="800" b="1" dirty="0">
                <a:solidFill>
                  <a:prstClr val="black"/>
                </a:solidFill>
                <a:latin typeface=" Arial"/>
                <a:cs typeface="Arial" charset="0"/>
              </a:rPr>
              <a:t>OPERATION NOBLE EAGLE: </a:t>
            </a:r>
            <a:r>
              <a:rPr lang="en-US" sz="800" b="1" dirty="0">
                <a:solidFill>
                  <a:prstClr val="black"/>
                </a:solidFill>
                <a:latin typeface=" Arial"/>
                <a:cs typeface="Arial" charset="0"/>
              </a:rPr>
              <a:t>~</a:t>
            </a:r>
            <a:r>
              <a:rPr lang="en-US" sz="800" b="1" i="1" dirty="0">
                <a:latin typeface=" Arial"/>
                <a:cs typeface="Arial" charset="0"/>
              </a:rPr>
              <a:t>350</a:t>
            </a:r>
            <a:endParaRPr lang="en-US" sz="1000" b="1" i="1" dirty="0">
              <a:latin typeface=" Arial"/>
              <a:cs typeface="Arial" charset="0"/>
            </a:endParaRPr>
          </a:p>
        </p:txBody>
      </p:sp>
      <p:sp>
        <p:nvSpPr>
          <p:cNvPr id="193" name="TextBox 192"/>
          <p:cNvSpPr txBox="1"/>
          <p:nvPr/>
        </p:nvSpPr>
        <p:spPr>
          <a:xfrm>
            <a:off x="6105396" y="3188367"/>
            <a:ext cx="717474"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algn="ctr"/>
            <a:r>
              <a:rPr lang="en-US" sz="800" b="1" dirty="0">
                <a:solidFill>
                  <a:prstClr val="black"/>
                </a:solidFill>
                <a:latin typeface=" Arial"/>
                <a:cs typeface="Arial" charset="0"/>
              </a:rPr>
              <a:t>CF-J: </a:t>
            </a:r>
            <a:r>
              <a:rPr lang="en-US" sz="800" b="1" i="1" dirty="0">
                <a:latin typeface=" Arial"/>
                <a:cs typeface="Arial" charset="0"/>
              </a:rPr>
              <a:t>~1050</a:t>
            </a:r>
            <a:endParaRPr lang="en-US" sz="800" b="1" i="1" dirty="0">
              <a:latin typeface=" Arial"/>
              <a:cs typeface="Arial" charset="0"/>
            </a:endParaRPr>
          </a:p>
        </p:txBody>
      </p:sp>
      <p:sp>
        <p:nvSpPr>
          <p:cNvPr id="134" name="TextBox 133"/>
          <p:cNvSpPr txBox="1"/>
          <p:nvPr/>
        </p:nvSpPr>
        <p:spPr>
          <a:xfrm>
            <a:off x="9245676" y="2552262"/>
            <a:ext cx="899347"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800" b="1" dirty="0">
                <a:solidFill>
                  <a:prstClr val="black"/>
                </a:solidFill>
                <a:latin typeface=" Arial"/>
                <a:cs typeface="Arial" charset="0"/>
              </a:rPr>
              <a:t> USFK: </a:t>
            </a:r>
            <a:r>
              <a:rPr lang="en-US" sz="800" b="1" dirty="0">
                <a:solidFill>
                  <a:prstClr val="black"/>
                </a:solidFill>
                <a:latin typeface=" Arial"/>
                <a:cs typeface="Arial" charset="0"/>
              </a:rPr>
              <a:t>~</a:t>
            </a:r>
            <a:r>
              <a:rPr lang="en-US" sz="800" b="1" dirty="0">
                <a:latin typeface=" Arial"/>
                <a:cs typeface="Arial" charset="0"/>
              </a:rPr>
              <a:t>2</a:t>
            </a:r>
            <a:r>
              <a:rPr lang="en-US" sz="800" b="1" i="1" dirty="0">
                <a:latin typeface=" Arial"/>
                <a:cs typeface="Arial" charset="0"/>
              </a:rPr>
              <a:t>0,000</a:t>
            </a:r>
            <a:endParaRPr lang="en-US" sz="800" b="1" i="1" dirty="0">
              <a:latin typeface=" Arial"/>
              <a:cs typeface="Arial" charset="0"/>
            </a:endParaRPr>
          </a:p>
        </p:txBody>
      </p:sp>
      <p:sp>
        <p:nvSpPr>
          <p:cNvPr id="118" name="TextBox 117"/>
          <p:cNvSpPr txBox="1"/>
          <p:nvPr/>
        </p:nvSpPr>
        <p:spPr>
          <a:xfrm>
            <a:off x="8915400" y="2924890"/>
            <a:ext cx="1752600"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Other PACOM Locations: </a:t>
            </a:r>
            <a:r>
              <a:rPr lang="en-US" sz="800" b="1" dirty="0">
                <a:solidFill>
                  <a:prstClr val="black"/>
                </a:solidFill>
                <a:latin typeface=" Arial"/>
                <a:cs typeface="Arial" charset="0"/>
              </a:rPr>
              <a:t>~</a:t>
            </a:r>
            <a:r>
              <a:rPr lang="en-US" sz="800" b="1" i="1" dirty="0">
                <a:latin typeface=" Arial"/>
                <a:cs typeface="Arial" charset="0"/>
              </a:rPr>
              <a:t>50,000</a:t>
            </a:r>
            <a:endParaRPr lang="en-US" sz="800" b="1" i="1" dirty="0">
              <a:latin typeface=" Arial"/>
              <a:cs typeface="Arial" charset="0"/>
            </a:endParaRPr>
          </a:p>
        </p:txBody>
      </p:sp>
      <p:sp>
        <p:nvSpPr>
          <p:cNvPr id="119" name="TextBox 118"/>
          <p:cNvSpPr txBox="1"/>
          <p:nvPr/>
        </p:nvSpPr>
        <p:spPr>
          <a:xfrm>
            <a:off x="7639479" y="1123038"/>
            <a:ext cx="2013429" cy="12311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Other EUCOM Locations: </a:t>
            </a:r>
            <a:r>
              <a:rPr lang="en-US" sz="800" b="1" dirty="0">
                <a:solidFill>
                  <a:prstClr val="black"/>
                </a:solidFill>
                <a:latin typeface=" Arial"/>
                <a:cs typeface="Arial" charset="0"/>
              </a:rPr>
              <a:t>~</a:t>
            </a:r>
            <a:r>
              <a:rPr lang="en-US" sz="800" b="1" i="1" dirty="0">
                <a:latin typeface=" Arial"/>
                <a:cs typeface="Arial" charset="0"/>
              </a:rPr>
              <a:t>29,000</a:t>
            </a:r>
            <a:endParaRPr lang="en-US" sz="800" b="1" i="1" dirty="0">
              <a:latin typeface=" Arial"/>
              <a:cs typeface="Arial" charset="0"/>
            </a:endParaRPr>
          </a:p>
        </p:txBody>
      </p:sp>
      <p:sp>
        <p:nvSpPr>
          <p:cNvPr id="133" name="TextBox 132"/>
          <p:cNvSpPr txBox="1"/>
          <p:nvPr/>
        </p:nvSpPr>
        <p:spPr>
          <a:xfrm>
            <a:off x="3201567" y="3946667"/>
            <a:ext cx="1272188" cy="24622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Other SOUTHCOM Locations: </a:t>
            </a:r>
            <a:r>
              <a:rPr lang="en-US" sz="800" b="1" dirty="0">
                <a:solidFill>
                  <a:prstClr val="black"/>
                </a:solidFill>
                <a:latin typeface=" Arial"/>
                <a:cs typeface="Arial" charset="0"/>
              </a:rPr>
              <a:t>~</a:t>
            </a:r>
            <a:r>
              <a:rPr lang="en-US" sz="800" b="1" i="1" dirty="0">
                <a:latin typeface=" Arial"/>
                <a:cs typeface="Arial" charset="0"/>
              </a:rPr>
              <a:t>2,000</a:t>
            </a:r>
            <a:endParaRPr lang="en-US" sz="800" b="1" i="1" dirty="0">
              <a:latin typeface=" Arial"/>
              <a:cs typeface="Arial" charset="0"/>
            </a:endParaRPr>
          </a:p>
        </p:txBody>
      </p:sp>
      <p:sp>
        <p:nvSpPr>
          <p:cNvPr id="164" name="TextBox 163"/>
          <p:cNvSpPr txBox="1"/>
          <p:nvPr/>
        </p:nvSpPr>
        <p:spPr>
          <a:xfrm>
            <a:off x="1605316" y="2270158"/>
            <a:ext cx="2080470" cy="276999"/>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r>
              <a:rPr lang="en-US" sz="1000" b="1" dirty="0">
                <a:solidFill>
                  <a:prstClr val="black"/>
                </a:solidFill>
                <a:latin typeface=" Arial"/>
                <a:cs typeface="Arial" charset="0"/>
              </a:rPr>
              <a:t> </a:t>
            </a:r>
            <a:r>
              <a:rPr lang="en-US" sz="800" b="1" dirty="0">
                <a:solidFill>
                  <a:prstClr val="black"/>
                </a:solidFill>
                <a:latin typeface=" Arial"/>
                <a:cs typeface="Arial" charset="0"/>
              </a:rPr>
              <a:t>DOMESTIC RESPONSE FORCES </a:t>
            </a:r>
          </a:p>
          <a:p>
            <a:pPr marL="53975"/>
            <a:r>
              <a:rPr lang="en-US" sz="800" b="1" dirty="0">
                <a:solidFill>
                  <a:prstClr val="black"/>
                </a:solidFill>
                <a:latin typeface=" Arial"/>
                <a:cs typeface="Arial" charset="0"/>
              </a:rPr>
              <a:t>(DCRF/C2CRE): </a:t>
            </a:r>
            <a:r>
              <a:rPr lang="en-US" sz="800" b="1" dirty="0">
                <a:solidFill>
                  <a:prstClr val="black"/>
                </a:solidFill>
                <a:latin typeface=" Arial"/>
                <a:cs typeface="Arial" charset="0"/>
              </a:rPr>
              <a:t>~</a:t>
            </a:r>
            <a:r>
              <a:rPr lang="en-US" sz="800" b="1" dirty="0">
                <a:latin typeface=" Arial"/>
                <a:cs typeface="Arial" charset="0"/>
              </a:rPr>
              <a:t>17,000</a:t>
            </a:r>
            <a:endParaRPr lang="en-US" sz="800" b="1" i="1" dirty="0">
              <a:latin typeface=" Arial"/>
              <a:cs typeface="Arial" charset="0"/>
            </a:endParaRPr>
          </a:p>
        </p:txBody>
      </p:sp>
      <p:sp>
        <p:nvSpPr>
          <p:cNvPr id="77" name="Title 1"/>
          <p:cNvSpPr txBox="1">
            <a:spLocks/>
          </p:cNvSpPr>
          <p:nvPr/>
        </p:nvSpPr>
        <p:spPr>
          <a:xfrm>
            <a:off x="2209800" y="76200"/>
            <a:ext cx="7696200" cy="489854"/>
          </a:xfrm>
          <a:prstGeom prst="rect">
            <a:avLst/>
          </a:prstGeom>
        </p:spPr>
        <p:txBody>
          <a:bodyPr lIns="91440" tIns="45720" rIns="91440" bIns="45720"/>
          <a:lstStyle/>
          <a:p>
            <a:pPr algn="ctr" eaLnBrk="0" fontAlgn="base" hangingPunct="0">
              <a:spcBef>
                <a:spcPct val="0"/>
              </a:spcBef>
              <a:spcAft>
                <a:spcPct val="0"/>
              </a:spcAft>
              <a:defRPr/>
            </a:pPr>
            <a:r>
              <a:rPr lang="en-US" sz="3200" b="1" kern="0" dirty="0">
                <a:solidFill>
                  <a:srgbClr val="000000"/>
                </a:solidFill>
                <a:effectLst>
                  <a:outerShdw blurRad="38100" dist="38100" dir="2700000" algn="tl">
                    <a:srgbClr val="000000">
                      <a:alpha val="43137"/>
                    </a:srgbClr>
                  </a:outerShdw>
                </a:effectLst>
                <a:cs typeface="Arial" charset="0"/>
              </a:rPr>
              <a:t>Current Army Operational Support</a:t>
            </a:r>
            <a:endParaRPr lang="en-US" sz="3200" b="1" kern="0" dirty="0">
              <a:solidFill>
                <a:srgbClr val="000000"/>
              </a:solidFill>
              <a:effectLst>
                <a:outerShdw blurRad="38100" dist="38100" dir="2700000" algn="tl">
                  <a:srgbClr val="000000">
                    <a:alpha val="43137"/>
                  </a:srgbClr>
                </a:outerShdw>
              </a:effectLst>
              <a:cs typeface="Arial" charset="0"/>
            </a:endParaRPr>
          </a:p>
        </p:txBody>
      </p:sp>
      <p:sp>
        <p:nvSpPr>
          <p:cNvPr id="30" name="TextBox 29"/>
          <p:cNvSpPr txBox="1"/>
          <p:nvPr/>
        </p:nvSpPr>
        <p:spPr>
          <a:xfrm>
            <a:off x="8915400" y="3657600"/>
            <a:ext cx="16002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China and Japan dispute sovereignty claims over the Senkaku Islands </a:t>
            </a:r>
            <a:endParaRPr lang="en-US" sz="800" b="1" dirty="0">
              <a:solidFill>
                <a:srgbClr val="FFFFFF"/>
              </a:solidFill>
              <a:latin typeface=" Arial"/>
              <a:cs typeface="Arial" charset="0"/>
            </a:endParaRPr>
          </a:p>
        </p:txBody>
      </p:sp>
      <p:sp>
        <p:nvSpPr>
          <p:cNvPr id="35" name="TextBox 34"/>
          <p:cNvSpPr txBox="1"/>
          <p:nvPr/>
        </p:nvSpPr>
        <p:spPr>
          <a:xfrm>
            <a:off x="6515100" y="1846238"/>
            <a:ext cx="1371600" cy="369332"/>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1000" b="1" dirty="0">
                <a:solidFill>
                  <a:srgbClr val="FFFFFF"/>
                </a:solidFill>
                <a:latin typeface=" Arial"/>
                <a:cs typeface="Arial" charset="0"/>
              </a:rPr>
              <a:t> </a:t>
            </a:r>
            <a:r>
              <a:rPr lang="en-US" sz="700" b="1" dirty="0">
                <a:solidFill>
                  <a:srgbClr val="FFFFFF"/>
                </a:solidFill>
                <a:latin typeface=" Arial"/>
                <a:cs typeface="Arial" charset="0"/>
              </a:rPr>
              <a:t>Russia disputes Caspian Sea rights claims with Azerbaijan, Kazakhstan and Iran</a:t>
            </a:r>
            <a:endParaRPr lang="en-US" sz="1000" b="1" dirty="0">
              <a:solidFill>
                <a:srgbClr val="FFFFFF"/>
              </a:solidFill>
              <a:latin typeface=" Arial"/>
              <a:cs typeface="Arial" charset="0"/>
            </a:endParaRPr>
          </a:p>
        </p:txBody>
      </p:sp>
      <p:sp>
        <p:nvSpPr>
          <p:cNvPr id="38" name="TextBox 37"/>
          <p:cNvSpPr txBox="1"/>
          <p:nvPr/>
        </p:nvSpPr>
        <p:spPr>
          <a:xfrm>
            <a:off x="1905000" y="4191000"/>
            <a:ext cx="12954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Drug trafficking and counterterrorism missions</a:t>
            </a:r>
            <a:endParaRPr lang="en-US" sz="700" b="1" dirty="0">
              <a:solidFill>
                <a:srgbClr val="FFFFFF"/>
              </a:solidFill>
              <a:latin typeface=" Arial"/>
              <a:cs typeface="Arial" charset="0"/>
            </a:endParaRPr>
          </a:p>
        </p:txBody>
      </p:sp>
      <p:cxnSp>
        <p:nvCxnSpPr>
          <p:cNvPr id="44" name="Straight Connector 43"/>
          <p:cNvCxnSpPr>
            <a:stCxn id="76" idx="1"/>
          </p:cNvCxnSpPr>
          <p:nvPr/>
        </p:nvCxnSpPr>
        <p:spPr>
          <a:xfrm flipH="1" flipV="1">
            <a:off x="7239000" y="3124200"/>
            <a:ext cx="381000" cy="1077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162800" y="4146321"/>
            <a:ext cx="11430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Al-Shabaab remains a threat in East Africa</a:t>
            </a:r>
            <a:endParaRPr lang="en-US" sz="700" b="1" dirty="0">
              <a:solidFill>
                <a:srgbClr val="FFFFFF"/>
              </a:solidFill>
              <a:latin typeface=" Arial"/>
              <a:cs typeface="Arial" charset="0"/>
            </a:endParaRPr>
          </a:p>
        </p:txBody>
      </p:sp>
      <p:cxnSp>
        <p:nvCxnSpPr>
          <p:cNvPr id="55" name="Straight Connector 54"/>
          <p:cNvCxnSpPr>
            <a:endCxn id="54" idx="1"/>
          </p:cNvCxnSpPr>
          <p:nvPr/>
        </p:nvCxnSpPr>
        <p:spPr>
          <a:xfrm>
            <a:off x="6858000" y="4191001"/>
            <a:ext cx="304800" cy="630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815432" y="1408691"/>
            <a:ext cx="1447800" cy="323165"/>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Russia illegally annexes Crimea; strained relations with Georgia and Ukraine</a:t>
            </a:r>
            <a:endParaRPr lang="en-US" sz="700" b="1" dirty="0">
              <a:solidFill>
                <a:srgbClr val="FFFFFF"/>
              </a:solidFill>
              <a:latin typeface=" Arial"/>
              <a:cs typeface="Arial" charset="0"/>
            </a:endParaRPr>
          </a:p>
        </p:txBody>
      </p:sp>
      <p:cxnSp>
        <p:nvCxnSpPr>
          <p:cNvPr id="64" name="Straight Connector 63"/>
          <p:cNvCxnSpPr/>
          <p:nvPr/>
        </p:nvCxnSpPr>
        <p:spPr>
          <a:xfrm>
            <a:off x="6463566" y="1731855"/>
            <a:ext cx="14380" cy="7639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35" idx="2"/>
          </p:cNvCxnSpPr>
          <p:nvPr/>
        </p:nvCxnSpPr>
        <p:spPr>
          <a:xfrm flipH="1">
            <a:off x="6822872" y="2215571"/>
            <a:ext cx="378029" cy="5401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3048000" y="4419600"/>
            <a:ext cx="457200" cy="13006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00" y="3124200"/>
            <a:ext cx="12954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ISIS and ISIL terrorist activities in the Arab States</a:t>
            </a:r>
            <a:endParaRPr lang="en-US" sz="700" b="1" dirty="0">
              <a:solidFill>
                <a:srgbClr val="FFFFFF"/>
              </a:solidFill>
              <a:latin typeface=" Arial"/>
              <a:cs typeface="Arial" charset="0"/>
            </a:endParaRPr>
          </a:p>
        </p:txBody>
      </p:sp>
      <p:sp>
        <p:nvSpPr>
          <p:cNvPr id="83" name="TextBox 82"/>
          <p:cNvSpPr txBox="1"/>
          <p:nvPr/>
        </p:nvSpPr>
        <p:spPr>
          <a:xfrm>
            <a:off x="5410200" y="2743200"/>
            <a:ext cx="9906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Terrorist activities in Sinai  Peninsula</a:t>
            </a:r>
            <a:endParaRPr lang="en-US" sz="700" b="1" dirty="0">
              <a:solidFill>
                <a:srgbClr val="FFFFFF"/>
              </a:solidFill>
              <a:latin typeface=" Arial"/>
              <a:cs typeface="Arial" charset="0"/>
            </a:endParaRPr>
          </a:p>
        </p:txBody>
      </p:sp>
      <p:sp>
        <p:nvSpPr>
          <p:cNvPr id="90" name="TextBox 89"/>
          <p:cNvSpPr txBox="1"/>
          <p:nvPr/>
        </p:nvSpPr>
        <p:spPr>
          <a:xfrm>
            <a:off x="7696200" y="2209800"/>
            <a:ext cx="11430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Train and assist Afghan National Security Forces</a:t>
            </a:r>
            <a:endParaRPr lang="en-US" sz="700" b="1" dirty="0">
              <a:solidFill>
                <a:srgbClr val="FFFFFF"/>
              </a:solidFill>
              <a:latin typeface=" Arial"/>
              <a:cs typeface="Arial" charset="0"/>
            </a:endParaRPr>
          </a:p>
        </p:txBody>
      </p:sp>
      <p:cxnSp>
        <p:nvCxnSpPr>
          <p:cNvPr id="91" name="Straight Connector 90"/>
          <p:cNvCxnSpPr>
            <a:stCxn id="90" idx="1"/>
          </p:cNvCxnSpPr>
          <p:nvPr/>
        </p:nvCxnSpPr>
        <p:spPr>
          <a:xfrm flipH="1">
            <a:off x="7391400" y="2317523"/>
            <a:ext cx="304800" cy="1787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819400" y="3276600"/>
            <a:ext cx="1295400" cy="107722"/>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Detainee Operations at GTMO</a:t>
            </a:r>
            <a:endParaRPr lang="en-US" sz="700" b="1" dirty="0">
              <a:solidFill>
                <a:srgbClr val="FFFFFF"/>
              </a:solidFill>
              <a:latin typeface=" Arial"/>
              <a:cs typeface="Arial" charset="0"/>
            </a:endParaRPr>
          </a:p>
        </p:txBody>
      </p:sp>
      <p:sp>
        <p:nvSpPr>
          <p:cNvPr id="43" name="TextBox 42"/>
          <p:cNvSpPr txBox="1"/>
          <p:nvPr/>
        </p:nvSpPr>
        <p:spPr>
          <a:xfrm>
            <a:off x="8839200" y="3886200"/>
            <a:ext cx="16002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China and the Philippines dispute sovereignty claims over Reed Bank</a:t>
            </a:r>
            <a:endParaRPr lang="en-US" sz="800" b="1" dirty="0">
              <a:solidFill>
                <a:srgbClr val="FFFFFF"/>
              </a:solidFill>
              <a:latin typeface=" Arial"/>
              <a:cs typeface="Arial" charset="0"/>
            </a:endParaRPr>
          </a:p>
        </p:txBody>
      </p:sp>
      <p:sp>
        <p:nvSpPr>
          <p:cNvPr id="45" name="TextBox 44"/>
          <p:cNvSpPr txBox="1"/>
          <p:nvPr/>
        </p:nvSpPr>
        <p:spPr>
          <a:xfrm>
            <a:off x="4267200" y="3406662"/>
            <a:ext cx="1066800" cy="323165"/>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Threats from Al-Qa’ida and Boko Haram in Libya, Mali and Nigeria</a:t>
            </a:r>
            <a:endParaRPr lang="en-US" sz="700" b="1" dirty="0">
              <a:solidFill>
                <a:srgbClr val="FFFFFF"/>
              </a:solidFill>
              <a:latin typeface=" Arial"/>
              <a:cs typeface="Arial" charset="0"/>
            </a:endParaRPr>
          </a:p>
        </p:txBody>
      </p:sp>
      <p:cxnSp>
        <p:nvCxnSpPr>
          <p:cNvPr id="46" name="Straight Connector 45"/>
          <p:cNvCxnSpPr>
            <a:endCxn id="45" idx="3"/>
          </p:cNvCxnSpPr>
          <p:nvPr/>
        </p:nvCxnSpPr>
        <p:spPr>
          <a:xfrm flipH="1">
            <a:off x="5334000" y="3352800"/>
            <a:ext cx="838200" cy="2154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334000" y="3644444"/>
            <a:ext cx="381000" cy="8935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524000" y="3334436"/>
            <a:ext cx="1219200" cy="323165"/>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Threats to the US from homegrown extremists and terrorist organizations</a:t>
            </a:r>
            <a:endParaRPr lang="en-US" sz="700" b="1" dirty="0">
              <a:solidFill>
                <a:srgbClr val="FFFFFF"/>
              </a:solidFill>
              <a:latin typeface=" Arial"/>
              <a:cs typeface="Arial" charset="0"/>
            </a:endParaRPr>
          </a:p>
        </p:txBody>
      </p:sp>
      <p:cxnSp>
        <p:nvCxnSpPr>
          <p:cNvPr id="48" name="Straight Connector 47"/>
          <p:cNvCxnSpPr/>
          <p:nvPr/>
        </p:nvCxnSpPr>
        <p:spPr>
          <a:xfrm flipH="1">
            <a:off x="1828800" y="3200400"/>
            <a:ext cx="762000" cy="1392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05000" y="4594341"/>
            <a:ext cx="1223514" cy="323165"/>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Increased  Chinese and Russian  influence in Latin America</a:t>
            </a:r>
            <a:endParaRPr lang="en-US" sz="800" b="1" dirty="0">
              <a:solidFill>
                <a:srgbClr val="FFFFFF"/>
              </a:solidFill>
              <a:latin typeface=" Arial"/>
              <a:cs typeface="Arial" charset="0"/>
            </a:endParaRPr>
          </a:p>
        </p:txBody>
      </p:sp>
      <p:cxnSp>
        <p:nvCxnSpPr>
          <p:cNvPr id="53" name="Straight Connector 52"/>
          <p:cNvCxnSpPr>
            <a:endCxn id="52" idx="3"/>
          </p:cNvCxnSpPr>
          <p:nvPr/>
        </p:nvCxnSpPr>
        <p:spPr>
          <a:xfrm flipH="1" flipV="1">
            <a:off x="3128514" y="4755924"/>
            <a:ext cx="605286" cy="12087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067800" y="3352800"/>
            <a:ext cx="1066800" cy="215444"/>
          </a:xfrm>
          <a:prstGeom prst="rect">
            <a:avLst/>
          </a:prstGeom>
          <a:solidFill>
            <a:srgbClr val="0583BB"/>
          </a:solidFill>
          <a:ln w="19050">
            <a:solidFill>
              <a:schemeClr val="tx1"/>
            </a:solidFill>
          </a:ln>
        </p:spPr>
        <p:txBody>
          <a:bodyPr wrap="square" lIns="0" tIns="0" rIns="0" bIns="0" rtlCol="0" anchor="ctr" anchorCtr="0">
            <a:spAutoFit/>
          </a:bodyPr>
          <a:lstStyle/>
          <a:p>
            <a:pPr marL="53975" indent="-53975"/>
            <a:r>
              <a:rPr lang="en-US" sz="700" b="1" dirty="0">
                <a:solidFill>
                  <a:srgbClr val="FFFFFF"/>
                </a:solidFill>
                <a:latin typeface=" Arial"/>
                <a:cs typeface="Arial" charset="0"/>
              </a:rPr>
              <a:t> </a:t>
            </a:r>
            <a:r>
              <a:rPr lang="en-US" sz="700" b="1" dirty="0">
                <a:solidFill>
                  <a:srgbClr val="FFFFFF"/>
                </a:solidFill>
                <a:latin typeface=" Arial"/>
                <a:cs typeface="Arial" charset="0"/>
              </a:rPr>
              <a:t>Cyber attacks from China and North Korea</a:t>
            </a:r>
            <a:endParaRPr lang="en-US" sz="800" b="1" dirty="0">
              <a:solidFill>
                <a:srgbClr val="FFFFFF"/>
              </a:solidFill>
              <a:latin typeface=" Arial"/>
              <a:cs typeface="Arial" charset="0"/>
            </a:endParaRPr>
          </a:p>
        </p:txBody>
      </p:sp>
      <p:sp>
        <p:nvSpPr>
          <p:cNvPr id="117" name="TextBox 116"/>
          <p:cNvSpPr txBox="1"/>
          <p:nvPr/>
        </p:nvSpPr>
        <p:spPr>
          <a:xfrm>
            <a:off x="6661734" y="2532273"/>
            <a:ext cx="2462603" cy="246221"/>
          </a:xfrm>
          <a:prstGeom prst="rect">
            <a:avLst/>
          </a:prstGeom>
          <a:solidFill>
            <a:schemeClr val="bg1">
              <a:lumMod val="95000"/>
            </a:schemeClr>
          </a:solidFill>
          <a:ln w="19050">
            <a:solidFill>
              <a:schemeClr val="tx1"/>
            </a:solidFill>
          </a:ln>
        </p:spPr>
        <p:txBody>
          <a:bodyPr wrap="square" lIns="0" tIns="0" rIns="0" bIns="0" rtlCol="0" anchor="ctr" anchorCtr="0">
            <a:spAutoFit/>
          </a:bodyPr>
          <a:lstStyle/>
          <a:p>
            <a:pPr marL="53975" indent="-53975"/>
            <a:r>
              <a:rPr lang="en-US" sz="800" b="1" dirty="0">
                <a:solidFill>
                  <a:prstClr val="black"/>
                </a:solidFill>
                <a:latin typeface=" Arial"/>
                <a:cs typeface="Arial" charset="0"/>
              </a:rPr>
              <a:t> OPERATION FREEDOM’S SENTINEL /RESOLUTE SUPPORT: </a:t>
            </a:r>
            <a:r>
              <a:rPr lang="en-US" sz="800" b="1" dirty="0">
                <a:latin typeface=" Arial"/>
                <a:cs typeface="Arial" charset="0"/>
              </a:rPr>
              <a:t>~6,500</a:t>
            </a:r>
            <a:endParaRPr lang="en-US" sz="800" b="1" i="1" dirty="0">
              <a:latin typeface=" Arial"/>
              <a:cs typeface="Arial" charset="0"/>
            </a:endParaRPr>
          </a:p>
        </p:txBody>
      </p:sp>
      <p:sp>
        <p:nvSpPr>
          <p:cNvPr id="56" name="TextBox 55"/>
          <p:cNvSpPr txBox="1"/>
          <p:nvPr/>
        </p:nvSpPr>
        <p:spPr>
          <a:xfrm>
            <a:off x="9677400" y="6546107"/>
            <a:ext cx="990600" cy="123111"/>
          </a:xfrm>
          <a:prstGeom prst="rect">
            <a:avLst/>
          </a:prstGeom>
          <a:solidFill>
            <a:srgbClr val="FFF2CC"/>
          </a:solidFill>
        </p:spPr>
        <p:txBody>
          <a:bodyPr wrap="square" lIns="0" tIns="0" rIns="0" bIns="0" rtlCol="0">
            <a:spAutoFit/>
          </a:bodyPr>
          <a:lstStyle/>
          <a:p>
            <a:r>
              <a:rPr lang="en-US" sz="800" b="1" dirty="0">
                <a:solidFill>
                  <a:prstClr val="black"/>
                </a:solidFill>
                <a:cs typeface="Arial" charset="0"/>
              </a:rPr>
              <a:t>AS OF </a:t>
            </a:r>
            <a:r>
              <a:rPr lang="en-US" sz="800" b="1" dirty="0">
                <a:solidFill>
                  <a:prstClr val="black"/>
                </a:solidFill>
                <a:cs typeface="Arial" charset="0"/>
              </a:rPr>
              <a:t>10 May 16</a:t>
            </a:r>
            <a:endParaRPr lang="en-US" sz="800" b="1" dirty="0">
              <a:solidFill>
                <a:prstClr val="black"/>
              </a:solidFill>
              <a:cs typeface="Arial" charset="0"/>
            </a:endParaRPr>
          </a:p>
        </p:txBody>
      </p:sp>
      <p:sp>
        <p:nvSpPr>
          <p:cNvPr id="58" name="Slide Number Placeholder 9"/>
          <p:cNvSpPr txBox="1">
            <a:spLocks/>
          </p:cNvSpPr>
          <p:nvPr/>
        </p:nvSpPr>
        <p:spPr>
          <a:xfrm>
            <a:off x="9124338" y="6618514"/>
            <a:ext cx="352425" cy="239486"/>
          </a:xfrm>
          <a:prstGeom prst="rect">
            <a:avLst/>
          </a:prstGeom>
        </p:spPr>
        <p:txBody>
          <a:bodyPr/>
          <a:lstStyle/>
          <a:p>
            <a:pPr algn="ctr">
              <a:defRPr/>
            </a:pPr>
            <a:r>
              <a:rPr lang="en-US" sz="1100" dirty="0">
                <a:solidFill>
                  <a:prstClr val="black"/>
                </a:solidFill>
              </a:rPr>
              <a:t>3</a:t>
            </a:r>
            <a:endParaRPr lang="en-US" sz="1100" dirty="0">
              <a:solidFill>
                <a:prstClr val="black"/>
              </a:solidFill>
            </a:endParaRPr>
          </a:p>
        </p:txBody>
      </p:sp>
      <p:sp>
        <p:nvSpPr>
          <p:cNvPr id="51" name="Text Box 4"/>
          <p:cNvSpPr txBox="1">
            <a:spLocks noChangeArrowheads="1"/>
          </p:cNvSpPr>
          <p:nvPr/>
        </p:nvSpPr>
        <p:spPr bwMode="auto">
          <a:xfrm>
            <a:off x="5040436" y="6503980"/>
            <a:ext cx="2139950" cy="226460"/>
          </a:xfrm>
          <a:prstGeom prst="rect">
            <a:avLst/>
          </a:prstGeom>
          <a:noFill/>
          <a:ln w="19050">
            <a:noFill/>
            <a:miter lim="800000"/>
            <a:headEnd/>
            <a:tailEnd/>
          </a:ln>
        </p:spPr>
        <p:txBody>
          <a:bodyPr lIns="35935" tIns="35935" rIns="35935" bIns="35935" anchor="ctr">
            <a:spAutoFit/>
          </a:bodyPr>
          <a:lstStyle/>
          <a:p>
            <a:pPr algn="r" eaLnBrk="0" hangingPunct="0"/>
            <a:r>
              <a:rPr lang="en-US" sz="1000" b="1" dirty="0">
                <a:solidFill>
                  <a:srgbClr val="008000"/>
                </a:solidFill>
                <a:cs typeface="Arial" pitchFamily="34" charset="0"/>
              </a:rPr>
              <a:t>FOUO/SENSITIVE</a:t>
            </a:r>
            <a:endParaRPr lang="en-US" sz="1000" b="1" dirty="0">
              <a:solidFill>
                <a:srgbClr val="008000"/>
              </a:solidFill>
              <a:cs typeface="Arial" pitchFamily="34" charset="0"/>
            </a:endParaRPr>
          </a:p>
        </p:txBody>
      </p:sp>
    </p:spTree>
    <p:extLst>
      <p:ext uri="{BB962C8B-B14F-4D97-AF65-F5344CB8AC3E}">
        <p14:creationId xmlns:p14="http://schemas.microsoft.com/office/powerpoint/2010/main" val="133415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746"/>
          <a:stretch/>
        </p:blipFill>
        <p:spPr>
          <a:xfrm>
            <a:off x="3639851" y="4457136"/>
            <a:ext cx="2564141" cy="1684305"/>
          </a:xfrm>
          <a:prstGeom prst="rect">
            <a:avLst/>
          </a:prstGeom>
        </p:spPr>
      </p:pic>
      <p:pic>
        <p:nvPicPr>
          <p:cNvPr id="6" name="Picture 5"/>
          <p:cNvPicPr>
            <a:picLocks noChangeAspect="1"/>
          </p:cNvPicPr>
          <p:nvPr/>
        </p:nvPicPr>
        <p:blipFill>
          <a:blip r:embed="rId3"/>
          <a:stretch>
            <a:fillRect/>
          </a:stretch>
        </p:blipFill>
        <p:spPr>
          <a:xfrm>
            <a:off x="1386409" y="3753435"/>
            <a:ext cx="2650793" cy="1972580"/>
          </a:xfrm>
          <a:prstGeom prst="rect">
            <a:avLst/>
          </a:prstGeom>
        </p:spPr>
      </p:pic>
      <p:sp>
        <p:nvSpPr>
          <p:cNvPr id="3" name="Rectangle 2"/>
          <p:cNvSpPr/>
          <p:nvPr/>
        </p:nvSpPr>
        <p:spPr>
          <a:xfrm>
            <a:off x="1535875" y="227208"/>
            <a:ext cx="9144000" cy="574324"/>
          </a:xfrm>
          <a:prstGeom prst="rect">
            <a:avLst/>
          </a:prstGeom>
        </p:spPr>
        <p:txBody>
          <a:bodyPr wrap="square" anchor="ctr" anchorCtr="0">
            <a:spAutoFit/>
          </a:bodyPr>
          <a:lstStyle/>
          <a:p>
            <a:pPr algn="ctr" fontAlgn="base">
              <a:lnSpc>
                <a:spcPct val="87000"/>
              </a:lnSpc>
              <a:spcBef>
                <a:spcPct val="0"/>
              </a:spcBef>
              <a:spcAft>
                <a:spcPct val="0"/>
              </a:spcAft>
            </a:pPr>
            <a:r>
              <a:rPr lang="en-US" sz="3600" b="1" kern="0" dirty="0">
                <a:solidFill>
                  <a:prstClr val="black"/>
                </a:solidFill>
                <a:effectLst>
                  <a:outerShdw blurRad="38100" dist="38100" dir="2700000" algn="tl">
                    <a:srgbClr val="000000">
                      <a:alpha val="43137"/>
                    </a:srgbClr>
                  </a:outerShdw>
                </a:effectLst>
                <a:latin typeface="Calibri" pitchFamily="34" charset="0"/>
                <a:cs typeface="Arial" pitchFamily="34" charset="0"/>
              </a:rPr>
              <a:t>Federal and DoD Spending </a:t>
            </a:r>
          </a:p>
        </p:txBody>
      </p:sp>
      <p:cxnSp>
        <p:nvCxnSpPr>
          <p:cNvPr id="44" name="Straight Connector 43"/>
          <p:cNvCxnSpPr/>
          <p:nvPr/>
        </p:nvCxnSpPr>
        <p:spPr>
          <a:xfrm>
            <a:off x="1524000" y="3906983"/>
            <a:ext cx="9144000" cy="1187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49183" y="4143385"/>
            <a:ext cx="582211" cy="307777"/>
          </a:xfrm>
          <a:prstGeom prst="rect">
            <a:avLst/>
          </a:prstGeom>
          <a:noFill/>
        </p:spPr>
        <p:txBody>
          <a:bodyPr wrap="none" rtlCol="0">
            <a:spAutoFit/>
          </a:bodyPr>
          <a:lstStyle/>
          <a:p>
            <a:pPr fontAlgn="base">
              <a:spcBef>
                <a:spcPct val="0"/>
              </a:spcBef>
              <a:spcAft>
                <a:spcPct val="0"/>
              </a:spcAft>
            </a:pPr>
            <a:r>
              <a:rPr lang="en-US" sz="1400" b="1" u="sng" dirty="0">
                <a:solidFill>
                  <a:prstClr val="black"/>
                </a:solidFill>
                <a:latin typeface="Calibri" pitchFamily="34" charset="0"/>
                <a:cs typeface="Arial" charset="0"/>
              </a:rPr>
              <a:t>FY 62</a:t>
            </a:r>
          </a:p>
        </p:txBody>
      </p:sp>
      <p:sp>
        <p:nvSpPr>
          <p:cNvPr id="39" name="TextBox 38"/>
          <p:cNvSpPr txBox="1"/>
          <p:nvPr/>
        </p:nvSpPr>
        <p:spPr>
          <a:xfrm>
            <a:off x="4642494" y="6061151"/>
            <a:ext cx="582211" cy="307777"/>
          </a:xfrm>
          <a:prstGeom prst="rect">
            <a:avLst/>
          </a:prstGeom>
          <a:noFill/>
        </p:spPr>
        <p:txBody>
          <a:bodyPr wrap="none" rtlCol="0">
            <a:spAutoFit/>
          </a:bodyPr>
          <a:lstStyle/>
          <a:p>
            <a:pPr fontAlgn="base">
              <a:spcBef>
                <a:spcPct val="0"/>
              </a:spcBef>
              <a:spcAft>
                <a:spcPct val="0"/>
              </a:spcAft>
            </a:pPr>
            <a:r>
              <a:rPr lang="en-US" sz="1400" b="1" u="sng" dirty="0">
                <a:solidFill>
                  <a:prstClr val="black"/>
                </a:solidFill>
                <a:latin typeface="Calibri" pitchFamily="34" charset="0"/>
                <a:cs typeface="Arial" charset="0"/>
              </a:rPr>
              <a:t>FY 17</a:t>
            </a:r>
          </a:p>
        </p:txBody>
      </p:sp>
      <p:sp>
        <p:nvSpPr>
          <p:cNvPr id="40" name="TextBox 39"/>
          <p:cNvSpPr txBox="1"/>
          <p:nvPr/>
        </p:nvSpPr>
        <p:spPr>
          <a:xfrm>
            <a:off x="2012608" y="6034354"/>
            <a:ext cx="844718" cy="307777"/>
          </a:xfrm>
          <a:prstGeom prst="rect">
            <a:avLst/>
          </a:prstGeom>
          <a:noFill/>
        </p:spPr>
        <p:txBody>
          <a:bodyPr wrap="none" rtlCol="0">
            <a:spAutoFit/>
          </a:bodyPr>
          <a:lstStyle/>
          <a:p>
            <a:pPr fontAlgn="base">
              <a:spcBef>
                <a:spcPct val="0"/>
              </a:spcBef>
              <a:spcAft>
                <a:spcPct val="0"/>
              </a:spcAft>
            </a:pPr>
            <a:r>
              <a:rPr lang="en-US" sz="1400" b="1" u="sng" dirty="0">
                <a:solidFill>
                  <a:prstClr val="black"/>
                </a:solidFill>
                <a:latin typeface="Calibri" pitchFamily="34" charset="0"/>
                <a:cs typeface="Arial" charset="0"/>
              </a:rPr>
              <a:t>FY 21 est</a:t>
            </a:r>
          </a:p>
        </p:txBody>
      </p:sp>
      <p:cxnSp>
        <p:nvCxnSpPr>
          <p:cNvPr id="42" name="Straight Connector 41"/>
          <p:cNvCxnSpPr/>
          <p:nvPr/>
        </p:nvCxnSpPr>
        <p:spPr>
          <a:xfrm>
            <a:off x="5736323" y="927100"/>
            <a:ext cx="0" cy="575945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6" name="Group 181"/>
          <p:cNvGrpSpPr/>
          <p:nvPr/>
        </p:nvGrpSpPr>
        <p:grpSpPr>
          <a:xfrm>
            <a:off x="1908237" y="929291"/>
            <a:ext cx="3255947" cy="2893322"/>
            <a:chOff x="1752824" y="3436219"/>
            <a:chExt cx="3064455" cy="3162701"/>
          </a:xfrm>
        </p:grpSpPr>
        <p:sp>
          <p:nvSpPr>
            <p:cNvPr id="41" name="Oval 40"/>
            <p:cNvSpPr/>
            <p:nvPr/>
          </p:nvSpPr>
          <p:spPr bwMode="auto">
            <a:xfrm>
              <a:off x="3528514" y="4181911"/>
              <a:ext cx="1028700" cy="431800"/>
            </a:xfrm>
            <a:prstGeom prst="ellipse">
              <a:avLst/>
            </a:prstGeom>
            <a:solidFill>
              <a:srgbClr val="FFC000">
                <a:alpha val="74902"/>
              </a:srgbClr>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43" name="Oval 42"/>
            <p:cNvSpPr/>
            <p:nvPr/>
          </p:nvSpPr>
          <p:spPr bwMode="auto">
            <a:xfrm>
              <a:off x="1759375" y="3835400"/>
              <a:ext cx="1028700" cy="431800"/>
            </a:xfrm>
            <a:prstGeom prst="ellipse">
              <a:avLst/>
            </a:prstGeom>
            <a:gradFill flip="none" rotWithShape="1">
              <a:gsLst>
                <a:gs pos="0">
                  <a:srgbClr val="0000FF"/>
                </a:gs>
                <a:gs pos="67000">
                  <a:srgbClr val="558ED5">
                    <a:alpha val="60000"/>
                  </a:srgbClr>
                </a:gs>
              </a:gsLst>
              <a:lin ang="0" scaled="1"/>
              <a:tileRect/>
            </a:gra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45" name="TextBox 44"/>
            <p:cNvSpPr txBox="1"/>
            <p:nvPr/>
          </p:nvSpPr>
          <p:spPr>
            <a:xfrm>
              <a:off x="1752824" y="3848100"/>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white"/>
                  </a:solidFill>
                  <a:effectLst>
                    <a:outerShdw blurRad="38100" dist="38100" dir="2700000" algn="tl">
                      <a:srgbClr val="000000">
                        <a:alpha val="43137"/>
                      </a:srgbClr>
                    </a:outerShdw>
                  </a:effectLst>
                  <a:latin typeface="Calibri" pitchFamily="34" charset="0"/>
                  <a:cs typeface="Arial" charset="0"/>
                </a:rPr>
                <a:t>Discretionary</a:t>
              </a:r>
            </a:p>
            <a:p>
              <a:pPr algn="ctr" fontAlgn="base">
                <a:spcBef>
                  <a:spcPct val="0"/>
                </a:spcBef>
                <a:spcAft>
                  <a:spcPct val="0"/>
                </a:spcAft>
              </a:pPr>
              <a:r>
                <a:rPr lang="en-US" sz="1100" b="1" dirty="0">
                  <a:solidFill>
                    <a:prstClr val="white"/>
                  </a:solidFill>
                  <a:effectLst>
                    <a:outerShdw blurRad="38100" dist="38100" dir="2700000" algn="tl">
                      <a:srgbClr val="000000">
                        <a:alpha val="43137"/>
                      </a:srgbClr>
                    </a:outerShdw>
                  </a:effectLst>
                  <a:latin typeface="Calibri" pitchFamily="34" charset="0"/>
                  <a:cs typeface="Arial" charset="0"/>
                </a:rPr>
                <a:t>-1,233B</a:t>
              </a:r>
            </a:p>
          </p:txBody>
        </p:sp>
        <p:sp>
          <p:nvSpPr>
            <p:cNvPr id="46" name="Octagon 45"/>
            <p:cNvSpPr/>
            <p:nvPr/>
          </p:nvSpPr>
          <p:spPr bwMode="auto">
            <a:xfrm>
              <a:off x="2833125" y="5775960"/>
              <a:ext cx="914400" cy="822960"/>
            </a:xfrm>
            <a:prstGeom prst="octagon">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47" name="TextBox 46"/>
            <p:cNvSpPr txBox="1"/>
            <p:nvPr/>
          </p:nvSpPr>
          <p:spPr>
            <a:xfrm>
              <a:off x="2912449" y="5867400"/>
              <a:ext cx="759130" cy="706507"/>
            </a:xfrm>
            <a:prstGeom prst="rect">
              <a:avLst/>
            </a:prstGeom>
            <a:noFill/>
          </p:spPr>
          <p:txBody>
            <a:bodyPr wrap="none" rtlCol="0">
              <a:spAutoFit/>
            </a:bodyPr>
            <a:lstStyle/>
            <a:p>
              <a:pPr algn="ctr" fontAlgn="base">
                <a:spcBef>
                  <a:spcPct val="0"/>
                </a:spcBef>
                <a:spcAft>
                  <a:spcPct val="0"/>
                </a:spcAft>
              </a:pPr>
              <a:r>
                <a:rPr lang="en-US" b="1" u="sng" dirty="0">
                  <a:solidFill>
                    <a:prstClr val="white"/>
                  </a:solidFill>
                  <a:effectLst>
                    <a:outerShdw blurRad="38100" dist="38100" dir="2700000" algn="tl">
                      <a:srgbClr val="000000">
                        <a:alpha val="43137"/>
                      </a:srgbClr>
                    </a:outerShdw>
                  </a:effectLst>
                  <a:latin typeface="Calibri" pitchFamily="34" charset="0"/>
                  <a:cs typeface="Arial" charset="0"/>
                </a:rPr>
                <a:t>Deficit</a:t>
              </a:r>
            </a:p>
            <a:p>
              <a:pPr algn="ctr" fontAlgn="base">
                <a:spcBef>
                  <a:spcPct val="0"/>
                </a:spcBef>
                <a:spcAft>
                  <a:spcPct val="0"/>
                </a:spcAft>
              </a:pPr>
              <a:r>
                <a:rPr lang="en-US" b="1" dirty="0">
                  <a:solidFill>
                    <a:prstClr val="white"/>
                  </a:solidFill>
                  <a:effectLst>
                    <a:outerShdw blurRad="38100" dist="38100" dir="2700000" algn="tl">
                      <a:srgbClr val="000000">
                        <a:alpha val="43137"/>
                      </a:srgbClr>
                    </a:outerShdw>
                  </a:effectLst>
                  <a:latin typeface="Calibri" pitchFamily="34" charset="0"/>
                  <a:cs typeface="Arial" charset="0"/>
                </a:rPr>
                <a:t>-503B</a:t>
              </a:r>
            </a:p>
          </p:txBody>
        </p:sp>
        <p:sp>
          <p:nvSpPr>
            <p:cNvPr id="48" name="Oval 47"/>
            <p:cNvSpPr/>
            <p:nvPr/>
          </p:nvSpPr>
          <p:spPr bwMode="auto">
            <a:xfrm>
              <a:off x="3754475" y="3758400"/>
              <a:ext cx="1028700" cy="431800"/>
            </a:xfrm>
            <a:prstGeom prst="ellipse">
              <a:avLst/>
            </a:prstGeom>
            <a:solidFill>
              <a:srgbClr val="F2DCDB"/>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49" name="TextBox 48"/>
            <p:cNvSpPr txBox="1"/>
            <p:nvPr/>
          </p:nvSpPr>
          <p:spPr>
            <a:xfrm>
              <a:off x="3764100" y="3773776"/>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Mandatory</a:t>
              </a:r>
            </a:p>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-2,606B</a:t>
              </a:r>
            </a:p>
          </p:txBody>
        </p:sp>
        <p:sp>
          <p:nvSpPr>
            <p:cNvPr id="50" name="TextBox 49"/>
            <p:cNvSpPr txBox="1"/>
            <p:nvPr/>
          </p:nvSpPr>
          <p:spPr>
            <a:xfrm>
              <a:off x="3543027" y="4211807"/>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Net Interest</a:t>
              </a:r>
            </a:p>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-303B</a:t>
              </a:r>
            </a:p>
          </p:txBody>
        </p:sp>
        <p:sp>
          <p:nvSpPr>
            <p:cNvPr id="51" name="Oval 50"/>
            <p:cNvSpPr/>
            <p:nvPr/>
          </p:nvSpPr>
          <p:spPr bwMode="auto">
            <a:xfrm>
              <a:off x="2084428" y="4730546"/>
              <a:ext cx="1028700" cy="431800"/>
            </a:xfrm>
            <a:prstGeom prst="ellipse">
              <a:avLst/>
            </a:prstGeom>
            <a:solidFill>
              <a:schemeClr val="accent3">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52" name="TextBox 51"/>
            <p:cNvSpPr txBox="1"/>
            <p:nvPr/>
          </p:nvSpPr>
          <p:spPr>
            <a:xfrm>
              <a:off x="2081813" y="4726672"/>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Income Tax</a:t>
              </a:r>
            </a:p>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+1,788B</a:t>
              </a:r>
            </a:p>
          </p:txBody>
        </p:sp>
        <p:sp>
          <p:nvSpPr>
            <p:cNvPr id="53" name="Oval 52"/>
            <p:cNvSpPr/>
            <p:nvPr/>
          </p:nvSpPr>
          <p:spPr bwMode="auto">
            <a:xfrm>
              <a:off x="1774815" y="5152454"/>
              <a:ext cx="1028700" cy="431800"/>
            </a:xfrm>
            <a:prstGeom prst="ellipse">
              <a:avLst/>
            </a:prstGeom>
            <a:solidFill>
              <a:schemeClr val="accent3">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54" name="TextBox 53"/>
            <p:cNvSpPr txBox="1"/>
            <p:nvPr/>
          </p:nvSpPr>
          <p:spPr>
            <a:xfrm>
              <a:off x="1772200" y="5148580"/>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Corp Tax</a:t>
              </a:r>
            </a:p>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+419B</a:t>
              </a:r>
            </a:p>
          </p:txBody>
        </p:sp>
        <p:sp>
          <p:nvSpPr>
            <p:cNvPr id="55" name="Oval 54"/>
            <p:cNvSpPr/>
            <p:nvPr/>
          </p:nvSpPr>
          <p:spPr bwMode="auto">
            <a:xfrm>
              <a:off x="3439988" y="4757819"/>
              <a:ext cx="1028700" cy="431800"/>
            </a:xfrm>
            <a:prstGeom prst="ellipse">
              <a:avLst/>
            </a:prstGeom>
            <a:solidFill>
              <a:schemeClr val="accent3">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56" name="TextBox 55"/>
            <p:cNvSpPr txBox="1"/>
            <p:nvPr/>
          </p:nvSpPr>
          <p:spPr>
            <a:xfrm>
              <a:off x="3437373" y="4753945"/>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Payroll Tax</a:t>
              </a:r>
            </a:p>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+1,141B</a:t>
              </a:r>
            </a:p>
          </p:txBody>
        </p:sp>
        <p:sp>
          <p:nvSpPr>
            <p:cNvPr id="57" name="Oval 56"/>
            <p:cNvSpPr/>
            <p:nvPr/>
          </p:nvSpPr>
          <p:spPr bwMode="auto">
            <a:xfrm>
              <a:off x="3679014" y="5179727"/>
              <a:ext cx="1028700" cy="431800"/>
            </a:xfrm>
            <a:prstGeom prst="ellipse">
              <a:avLst/>
            </a:prstGeom>
            <a:solidFill>
              <a:schemeClr val="accent3">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58" name="TextBox 57"/>
            <p:cNvSpPr txBox="1"/>
            <p:nvPr/>
          </p:nvSpPr>
          <p:spPr>
            <a:xfrm>
              <a:off x="3676399" y="5175853"/>
              <a:ext cx="1053179" cy="471004"/>
            </a:xfrm>
            <a:prstGeom prst="rect">
              <a:avLst/>
            </a:prstGeom>
            <a:noFill/>
          </p:spPr>
          <p:txBody>
            <a:bodyPr wrap="square" rtlCol="0">
              <a:spAutoFit/>
            </a:bodyPr>
            <a:lstStyle/>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Other</a:t>
              </a:r>
            </a:p>
            <a:p>
              <a:pPr algn="ctr" fontAlgn="base">
                <a:spcBef>
                  <a:spcPct val="0"/>
                </a:spcBef>
                <a:spcAft>
                  <a:spcPct val="0"/>
                </a:spcAft>
              </a:pPr>
              <a:r>
                <a:rPr lang="en-US" sz="1100" b="1" dirty="0">
                  <a:solidFill>
                    <a:prstClr val="black"/>
                  </a:solidFill>
                  <a:effectLst>
                    <a:outerShdw blurRad="38100" dist="38100" dir="2700000" algn="tl">
                      <a:srgbClr val="000000">
                        <a:alpha val="43137"/>
                      </a:srgbClr>
                    </a:outerShdw>
                  </a:effectLst>
                  <a:latin typeface="Calibri" pitchFamily="34" charset="0"/>
                  <a:cs typeface="Arial" charset="0"/>
                </a:rPr>
                <a:t>+296B</a:t>
              </a:r>
            </a:p>
          </p:txBody>
        </p:sp>
        <p:sp>
          <p:nvSpPr>
            <p:cNvPr id="59" name="Isosceles Triangle 58"/>
            <p:cNvSpPr/>
            <p:nvPr/>
          </p:nvSpPr>
          <p:spPr bwMode="auto">
            <a:xfrm>
              <a:off x="2534075" y="4566250"/>
              <a:ext cx="1499616" cy="1097280"/>
            </a:xfrm>
            <a:prstGeom prst="triangle">
              <a:avLst/>
            </a:prstGeom>
            <a:solidFill>
              <a:srgbClr val="00B050"/>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sz="900" dirty="0">
                <a:solidFill>
                  <a:prstClr val="black"/>
                </a:solidFill>
                <a:cs typeface="Arial" charset="0"/>
              </a:endParaRPr>
            </a:p>
          </p:txBody>
        </p:sp>
        <p:sp>
          <p:nvSpPr>
            <p:cNvPr id="60" name="TextBox 59"/>
            <p:cNvSpPr txBox="1"/>
            <p:nvPr/>
          </p:nvSpPr>
          <p:spPr>
            <a:xfrm>
              <a:off x="2842536" y="5036150"/>
              <a:ext cx="930160" cy="706507"/>
            </a:xfrm>
            <a:prstGeom prst="rect">
              <a:avLst/>
            </a:prstGeom>
            <a:noFill/>
          </p:spPr>
          <p:txBody>
            <a:bodyPr wrap="none" rtlCol="0">
              <a:spAutoFit/>
            </a:bodyPr>
            <a:lstStyle/>
            <a:p>
              <a:pPr algn="ctr" fontAlgn="base">
                <a:spcBef>
                  <a:spcPct val="0"/>
                </a:spcBef>
                <a:spcAft>
                  <a:spcPct val="0"/>
                </a:spcAft>
              </a:pPr>
              <a:r>
                <a:rPr lang="en-US" b="1" u="sng" dirty="0">
                  <a:solidFill>
                    <a:prstClr val="white"/>
                  </a:solidFill>
                  <a:effectLst>
                    <a:outerShdw blurRad="38100" dist="38100" dir="2700000" algn="tl">
                      <a:srgbClr val="000000">
                        <a:alpha val="43137"/>
                      </a:srgbClr>
                    </a:outerShdw>
                  </a:effectLst>
                  <a:latin typeface="Calibri" pitchFamily="34" charset="0"/>
                  <a:cs typeface="Arial" charset="0"/>
                </a:rPr>
                <a:t>Receipts</a:t>
              </a:r>
            </a:p>
            <a:p>
              <a:pPr algn="ctr" fontAlgn="base">
                <a:spcBef>
                  <a:spcPct val="0"/>
                </a:spcBef>
                <a:spcAft>
                  <a:spcPct val="0"/>
                </a:spcAft>
              </a:pPr>
              <a:r>
                <a:rPr lang="en-US" b="1" dirty="0">
                  <a:solidFill>
                    <a:prstClr val="white"/>
                  </a:solidFill>
                  <a:effectLst>
                    <a:outerShdw blurRad="38100" dist="38100" dir="2700000" algn="tl">
                      <a:srgbClr val="000000">
                        <a:alpha val="43137"/>
                      </a:srgbClr>
                    </a:outerShdw>
                  </a:effectLst>
                  <a:latin typeface="Calibri" pitchFamily="34" charset="0"/>
                  <a:cs typeface="Arial" charset="0"/>
                </a:rPr>
                <a:t>+3,644B</a:t>
              </a:r>
            </a:p>
          </p:txBody>
        </p:sp>
        <p:sp>
          <p:nvSpPr>
            <p:cNvPr id="61" name="Isosceles Triangle 60"/>
            <p:cNvSpPr>
              <a:spLocks noChangeAspect="1"/>
            </p:cNvSpPr>
            <p:nvPr/>
          </p:nvSpPr>
          <p:spPr bwMode="auto">
            <a:xfrm flipV="1">
              <a:off x="2534075" y="3721100"/>
              <a:ext cx="1496291" cy="1097280"/>
            </a:xfrm>
            <a:prstGeom prst="triangle">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fontAlgn="base">
                <a:spcBef>
                  <a:spcPct val="0"/>
                </a:spcBef>
                <a:spcAft>
                  <a:spcPct val="0"/>
                </a:spcAft>
              </a:pPr>
              <a:endParaRPr lang="en-US" dirty="0">
                <a:solidFill>
                  <a:prstClr val="black"/>
                </a:solidFill>
                <a:cs typeface="Arial" charset="0"/>
              </a:endParaRPr>
            </a:p>
          </p:txBody>
        </p:sp>
        <p:sp>
          <p:nvSpPr>
            <p:cNvPr id="62" name="TextBox 61"/>
            <p:cNvSpPr txBox="1"/>
            <p:nvPr/>
          </p:nvSpPr>
          <p:spPr>
            <a:xfrm>
              <a:off x="2867605" y="3670300"/>
              <a:ext cx="854965" cy="706507"/>
            </a:xfrm>
            <a:prstGeom prst="rect">
              <a:avLst/>
            </a:prstGeom>
            <a:noFill/>
          </p:spPr>
          <p:txBody>
            <a:bodyPr wrap="none" rtlCol="0">
              <a:spAutoFit/>
            </a:bodyPr>
            <a:lstStyle/>
            <a:p>
              <a:pPr algn="ctr" fontAlgn="base">
                <a:spcBef>
                  <a:spcPct val="0"/>
                </a:spcBef>
                <a:spcAft>
                  <a:spcPct val="0"/>
                </a:spcAft>
              </a:pPr>
              <a:r>
                <a:rPr lang="en-US" b="1" u="sng" dirty="0">
                  <a:solidFill>
                    <a:prstClr val="white"/>
                  </a:solidFill>
                  <a:effectLst>
                    <a:outerShdw blurRad="38100" dist="38100" dir="2700000" algn="tl">
                      <a:srgbClr val="000000">
                        <a:alpha val="43137"/>
                      </a:srgbClr>
                    </a:outerShdw>
                  </a:effectLst>
                  <a:latin typeface="Calibri" pitchFamily="34" charset="0"/>
                  <a:cs typeface="Arial" charset="0"/>
                </a:rPr>
                <a:t>Outlays</a:t>
              </a:r>
            </a:p>
            <a:p>
              <a:pPr algn="ctr" fontAlgn="base">
                <a:spcBef>
                  <a:spcPct val="0"/>
                </a:spcBef>
                <a:spcAft>
                  <a:spcPct val="0"/>
                </a:spcAft>
              </a:pPr>
              <a:r>
                <a:rPr lang="en-US" b="1" dirty="0">
                  <a:solidFill>
                    <a:prstClr val="white"/>
                  </a:solidFill>
                  <a:effectLst>
                    <a:outerShdw blurRad="38100" dist="38100" dir="2700000" algn="tl">
                      <a:srgbClr val="000000">
                        <a:alpha val="43137"/>
                      </a:srgbClr>
                    </a:outerShdw>
                  </a:effectLst>
                  <a:latin typeface="Calibri" pitchFamily="34" charset="0"/>
                  <a:cs typeface="Arial" charset="0"/>
                </a:rPr>
                <a:t>-4,147B</a:t>
              </a:r>
            </a:p>
          </p:txBody>
        </p:sp>
        <p:sp>
          <p:nvSpPr>
            <p:cNvPr id="63" name="TextBox 62"/>
            <p:cNvSpPr txBox="1"/>
            <p:nvPr/>
          </p:nvSpPr>
          <p:spPr>
            <a:xfrm>
              <a:off x="2146398" y="3436219"/>
              <a:ext cx="2240820" cy="336432"/>
            </a:xfrm>
            <a:prstGeom prst="rect">
              <a:avLst/>
            </a:prstGeom>
            <a:noFill/>
          </p:spPr>
          <p:txBody>
            <a:bodyPr wrap="none" rtlCol="0">
              <a:spAutoFit/>
            </a:bodyPr>
            <a:lstStyle/>
            <a:p>
              <a:pPr fontAlgn="base">
                <a:spcBef>
                  <a:spcPct val="0"/>
                </a:spcBef>
                <a:spcAft>
                  <a:spcPct val="0"/>
                </a:spcAft>
              </a:pPr>
              <a:r>
                <a:rPr lang="en-US" sz="1400" b="1" u="sng" dirty="0">
                  <a:solidFill>
                    <a:prstClr val="black"/>
                  </a:solidFill>
                  <a:latin typeface="Calibri" pitchFamily="34" charset="0"/>
                  <a:cs typeface="Arial" charset="0"/>
                </a:rPr>
                <a:t>FY 17 Federal Budget Request</a:t>
              </a:r>
            </a:p>
          </p:txBody>
        </p:sp>
      </p:grpSp>
      <p:pic>
        <p:nvPicPr>
          <p:cNvPr id="8" name="Picture 7"/>
          <p:cNvPicPr>
            <a:picLocks noChangeAspect="1"/>
          </p:cNvPicPr>
          <p:nvPr/>
        </p:nvPicPr>
        <p:blipFill>
          <a:blip r:embed="rId4"/>
          <a:stretch>
            <a:fillRect/>
          </a:stretch>
        </p:blipFill>
        <p:spPr>
          <a:xfrm>
            <a:off x="2502662" y="5173314"/>
            <a:ext cx="2311452" cy="1722078"/>
          </a:xfrm>
          <a:prstGeom prst="rect">
            <a:avLst/>
          </a:prstGeom>
        </p:spPr>
      </p:pic>
      <p:sp>
        <p:nvSpPr>
          <p:cNvPr id="37" name="Rectangle 36"/>
          <p:cNvSpPr/>
          <p:nvPr/>
        </p:nvSpPr>
        <p:spPr bwMode="auto">
          <a:xfrm>
            <a:off x="6244778" y="2054144"/>
            <a:ext cx="2535865" cy="1590153"/>
          </a:xfrm>
          <a:prstGeom prst="rect">
            <a:avLst/>
          </a:prstGeom>
          <a:gradFill>
            <a:gsLst>
              <a:gs pos="3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a:effectLst>
            <a:softEdge rad="31750"/>
          </a:effectLst>
        </p:spPr>
        <p:txBody>
          <a:bodyPr wrap="none" rtlCol="0" anchor="b"/>
          <a:lstStyle/>
          <a:p>
            <a:pPr algn="ctr"/>
            <a:r>
              <a:rPr lang="en-US" sz="1000" b="1" dirty="0">
                <a:solidFill>
                  <a:srgbClr val="002060"/>
                </a:solidFill>
                <a:latin typeface="Calibri" panose="020F0502020204030204" pitchFamily="34" charset="0"/>
              </a:rPr>
              <a:t>Mandatory Spending = 70%</a:t>
            </a:r>
            <a:endParaRPr lang="en-US" sz="1000" b="1" dirty="0">
              <a:solidFill>
                <a:srgbClr val="002060"/>
              </a:solidFill>
              <a:latin typeface="Calibri" panose="020F0502020204030204" pitchFamily="34" charset="0"/>
            </a:endParaRPr>
          </a:p>
        </p:txBody>
      </p:sp>
      <p:sp>
        <p:nvSpPr>
          <p:cNvPr id="66" name="Rectangle 65"/>
          <p:cNvSpPr/>
          <p:nvPr/>
        </p:nvSpPr>
        <p:spPr bwMode="auto">
          <a:xfrm>
            <a:off x="8880294" y="2063824"/>
            <a:ext cx="1079144" cy="1669976"/>
          </a:xfrm>
          <a:prstGeom prst="rect">
            <a:avLst/>
          </a:prstGeom>
          <a:gradFill>
            <a:gsLst>
              <a:gs pos="31000">
                <a:schemeClr val="accent1">
                  <a:lumMod val="5000"/>
                  <a:lumOff val="95000"/>
                </a:schemeClr>
              </a:gs>
              <a:gs pos="74000">
                <a:srgbClr val="FFFF99"/>
              </a:gs>
              <a:gs pos="83000">
                <a:srgbClr val="FFFF99"/>
              </a:gs>
              <a:gs pos="100000">
                <a:srgbClr val="FFFF99"/>
              </a:gs>
            </a:gsLst>
            <a:lin ang="5400000" scaled="1"/>
          </a:gradFill>
          <a:ln w="9525">
            <a:noFill/>
            <a:miter lim="800000"/>
            <a:headEnd/>
            <a:tailEnd/>
          </a:ln>
          <a:effectLst>
            <a:softEdge rad="31750"/>
          </a:effectLst>
        </p:spPr>
        <p:txBody>
          <a:bodyPr wrap="none" rtlCol="0" anchor="b"/>
          <a:lstStyle/>
          <a:p>
            <a:pPr algn="ctr"/>
            <a:r>
              <a:rPr lang="en-US" sz="1000" b="1" dirty="0">
                <a:solidFill>
                  <a:srgbClr val="002060"/>
                </a:solidFill>
                <a:latin typeface="Calibri" panose="020F0502020204030204" pitchFamily="34" charset="0"/>
              </a:rPr>
              <a:t>Discretionary</a:t>
            </a:r>
          </a:p>
          <a:p>
            <a:pPr algn="ctr"/>
            <a:r>
              <a:rPr lang="en-US" sz="1000" b="1" dirty="0">
                <a:solidFill>
                  <a:srgbClr val="002060"/>
                </a:solidFill>
                <a:latin typeface="Calibri" panose="020F0502020204030204" pitchFamily="34" charset="0"/>
              </a:rPr>
              <a:t>Spending </a:t>
            </a:r>
            <a:r>
              <a:rPr lang="en-US" sz="1000" b="1" dirty="0">
                <a:solidFill>
                  <a:srgbClr val="002060"/>
                </a:solidFill>
                <a:latin typeface="Calibri" panose="020F0502020204030204" pitchFamily="34" charset="0"/>
              </a:rPr>
              <a:t>= </a:t>
            </a:r>
            <a:r>
              <a:rPr lang="en-US" sz="1000" b="1" dirty="0">
                <a:solidFill>
                  <a:srgbClr val="002060"/>
                </a:solidFill>
                <a:latin typeface="Calibri" panose="020F0502020204030204" pitchFamily="34" charset="0"/>
              </a:rPr>
              <a:t>30%</a:t>
            </a:r>
            <a:endParaRPr lang="en-US" sz="1000" b="1" dirty="0">
              <a:solidFill>
                <a:srgbClr val="002060"/>
              </a:solidFill>
              <a:latin typeface="Calibri" panose="020F0502020204030204" pitchFamily="34" charset="0"/>
            </a:endParaRPr>
          </a:p>
        </p:txBody>
      </p:sp>
      <p:sp>
        <p:nvSpPr>
          <p:cNvPr id="67" name="Rectangle 66"/>
          <p:cNvSpPr/>
          <p:nvPr/>
        </p:nvSpPr>
        <p:spPr bwMode="auto">
          <a:xfrm>
            <a:off x="6330966" y="1305182"/>
            <a:ext cx="482319" cy="407338"/>
          </a:xfrm>
          <a:prstGeom prst="rect">
            <a:avLst/>
          </a:prstGeom>
          <a:solidFill>
            <a:srgbClr val="66FFFF"/>
          </a:solidFill>
          <a:ln w="9525">
            <a:solidFill>
              <a:schemeClr val="tx1"/>
            </a:solidFill>
            <a:miter lim="800000"/>
            <a:headEnd/>
            <a:tailEnd/>
          </a:ln>
        </p:spPr>
        <p:txBody>
          <a:bodyPr wrap="none" rtlCol="0" anchor="ctr"/>
          <a:lstStyle/>
          <a:p>
            <a:pPr algn="ctr"/>
            <a:r>
              <a:rPr lang="en-US" sz="800" b="1" dirty="0">
                <a:solidFill>
                  <a:srgbClr val="002060"/>
                </a:solidFill>
                <a:latin typeface="Calibri" panose="020F0502020204030204" pitchFamily="34" charset="0"/>
              </a:rPr>
              <a:t>Social </a:t>
            </a:r>
          </a:p>
          <a:p>
            <a:pPr algn="ctr"/>
            <a:r>
              <a:rPr lang="en-US" sz="800" b="1" dirty="0">
                <a:solidFill>
                  <a:srgbClr val="002060"/>
                </a:solidFill>
                <a:latin typeface="Calibri" panose="020F0502020204030204" pitchFamily="34" charset="0"/>
              </a:rPr>
              <a:t>Security</a:t>
            </a:r>
          </a:p>
          <a:p>
            <a:pPr algn="ctr"/>
            <a:r>
              <a:rPr lang="en-US" sz="800" b="1" dirty="0">
                <a:solidFill>
                  <a:srgbClr val="002060"/>
                </a:solidFill>
                <a:latin typeface="Calibri" panose="020F0502020204030204" pitchFamily="34" charset="0"/>
              </a:rPr>
              <a:t>23%</a:t>
            </a:r>
            <a:endParaRPr lang="en-US" sz="800" b="1" dirty="0">
              <a:solidFill>
                <a:srgbClr val="002060"/>
              </a:solidFill>
              <a:latin typeface="Calibri" panose="020F0502020204030204" pitchFamily="34" charset="0"/>
            </a:endParaRPr>
          </a:p>
        </p:txBody>
      </p:sp>
      <p:sp>
        <p:nvSpPr>
          <p:cNvPr id="68" name="Rectangle 67"/>
          <p:cNvSpPr/>
          <p:nvPr/>
        </p:nvSpPr>
        <p:spPr bwMode="auto">
          <a:xfrm>
            <a:off x="6925317" y="1347373"/>
            <a:ext cx="482319" cy="407338"/>
          </a:xfrm>
          <a:prstGeom prst="rect">
            <a:avLst/>
          </a:prstGeom>
          <a:solidFill>
            <a:srgbClr val="66FFFF"/>
          </a:solidFill>
          <a:ln w="9525">
            <a:solidFill>
              <a:schemeClr val="tx1"/>
            </a:solidFill>
            <a:miter lim="800000"/>
            <a:headEnd/>
            <a:tailEnd/>
          </a:ln>
        </p:spPr>
        <p:txBody>
          <a:bodyPr wrap="none" rtlCol="0" anchor="ctr"/>
          <a:lstStyle/>
          <a:p>
            <a:pPr algn="ctr"/>
            <a:r>
              <a:rPr lang="en-US" sz="800" b="1" dirty="0">
                <a:solidFill>
                  <a:srgbClr val="002060"/>
                </a:solidFill>
                <a:latin typeface="Calibri" panose="020F0502020204030204" pitchFamily="34" charset="0"/>
              </a:rPr>
              <a:t>Other</a:t>
            </a:r>
          </a:p>
          <a:p>
            <a:pPr algn="ctr"/>
            <a:r>
              <a:rPr lang="en-US" sz="800" b="1" dirty="0">
                <a:solidFill>
                  <a:srgbClr val="002060"/>
                </a:solidFill>
                <a:latin typeface="Calibri" panose="020F0502020204030204" pitchFamily="34" charset="0"/>
              </a:rPr>
              <a:t>Social</a:t>
            </a:r>
          </a:p>
          <a:p>
            <a:pPr algn="ctr"/>
            <a:r>
              <a:rPr lang="en-US" sz="800" b="1" dirty="0">
                <a:solidFill>
                  <a:srgbClr val="002060"/>
                </a:solidFill>
                <a:latin typeface="Calibri" panose="020F0502020204030204" pitchFamily="34" charset="0"/>
              </a:rPr>
              <a:t>Aid 16%</a:t>
            </a:r>
            <a:endParaRPr lang="en-US" sz="800" b="1" dirty="0">
              <a:solidFill>
                <a:srgbClr val="002060"/>
              </a:solidFill>
              <a:latin typeface="Calibri" panose="020F0502020204030204" pitchFamily="34" charset="0"/>
            </a:endParaRPr>
          </a:p>
        </p:txBody>
      </p:sp>
      <p:sp>
        <p:nvSpPr>
          <p:cNvPr id="69" name="Rectangle 68"/>
          <p:cNvSpPr/>
          <p:nvPr/>
        </p:nvSpPr>
        <p:spPr bwMode="auto">
          <a:xfrm>
            <a:off x="7552187" y="1235520"/>
            <a:ext cx="482319" cy="514469"/>
          </a:xfrm>
          <a:prstGeom prst="rect">
            <a:avLst/>
          </a:prstGeom>
          <a:solidFill>
            <a:srgbClr val="66FFFF"/>
          </a:solidFill>
          <a:ln w="9525">
            <a:solidFill>
              <a:schemeClr val="tx1"/>
            </a:solidFill>
            <a:miter lim="800000"/>
            <a:headEnd/>
            <a:tailEnd/>
          </a:ln>
        </p:spPr>
        <p:txBody>
          <a:bodyPr wrap="none" rtlCol="0" anchor="ctr"/>
          <a:lstStyle/>
          <a:p>
            <a:pPr algn="ctr"/>
            <a:r>
              <a:rPr lang="en-US" sz="800" b="1" dirty="0">
                <a:solidFill>
                  <a:srgbClr val="002060"/>
                </a:solidFill>
                <a:latin typeface="Calibri" panose="020F0502020204030204" pitchFamily="34" charset="0"/>
              </a:rPr>
              <a:t>Medicare</a:t>
            </a:r>
          </a:p>
          <a:p>
            <a:pPr algn="ctr"/>
            <a:r>
              <a:rPr lang="en-US" sz="800" b="1" dirty="0">
                <a:solidFill>
                  <a:srgbClr val="002060"/>
                </a:solidFill>
                <a:latin typeface="Calibri" panose="020F0502020204030204" pitchFamily="34" charset="0"/>
              </a:rPr>
              <a:t>&amp;</a:t>
            </a:r>
          </a:p>
          <a:p>
            <a:pPr algn="ctr"/>
            <a:r>
              <a:rPr lang="en-US" sz="800" b="1" dirty="0">
                <a:solidFill>
                  <a:srgbClr val="002060"/>
                </a:solidFill>
                <a:latin typeface="Calibri" panose="020F0502020204030204" pitchFamily="34" charset="0"/>
              </a:rPr>
              <a:t>Medicaid</a:t>
            </a:r>
          </a:p>
          <a:p>
            <a:pPr algn="ctr"/>
            <a:r>
              <a:rPr lang="en-US" sz="800" b="1" dirty="0">
                <a:solidFill>
                  <a:srgbClr val="002060"/>
                </a:solidFill>
                <a:latin typeface="Calibri" panose="020F0502020204030204" pitchFamily="34" charset="0"/>
              </a:rPr>
              <a:t>24%</a:t>
            </a:r>
            <a:endParaRPr lang="en-US" sz="800" b="1" dirty="0">
              <a:solidFill>
                <a:srgbClr val="002060"/>
              </a:solidFill>
              <a:latin typeface="Calibri" panose="020F0502020204030204" pitchFamily="34" charset="0"/>
            </a:endParaRPr>
          </a:p>
        </p:txBody>
      </p:sp>
      <p:sp>
        <p:nvSpPr>
          <p:cNvPr id="70" name="Rectangle 69"/>
          <p:cNvSpPr/>
          <p:nvPr/>
        </p:nvSpPr>
        <p:spPr bwMode="auto">
          <a:xfrm>
            <a:off x="8097058" y="1078922"/>
            <a:ext cx="623295" cy="514469"/>
          </a:xfrm>
          <a:prstGeom prst="rect">
            <a:avLst/>
          </a:prstGeom>
          <a:solidFill>
            <a:srgbClr val="66FFFF"/>
          </a:solidFill>
          <a:ln w="9525">
            <a:solidFill>
              <a:schemeClr val="tx1"/>
            </a:solidFill>
            <a:miter lim="800000"/>
            <a:headEnd/>
            <a:tailEnd/>
          </a:ln>
        </p:spPr>
        <p:txBody>
          <a:bodyPr wrap="none" rtlCol="0" anchor="ctr"/>
          <a:lstStyle/>
          <a:p>
            <a:pPr algn="ctr"/>
            <a:r>
              <a:rPr lang="en-US" sz="800" b="1" dirty="0">
                <a:solidFill>
                  <a:srgbClr val="002060"/>
                </a:solidFill>
                <a:latin typeface="Calibri" panose="020F0502020204030204" pitchFamily="34" charset="0"/>
              </a:rPr>
              <a:t>Interest on</a:t>
            </a:r>
          </a:p>
          <a:p>
            <a:pPr algn="ctr"/>
            <a:r>
              <a:rPr lang="en-US" sz="800" b="1" dirty="0">
                <a:solidFill>
                  <a:srgbClr val="002060"/>
                </a:solidFill>
                <a:latin typeface="Calibri" panose="020F0502020204030204" pitchFamily="34" charset="0"/>
              </a:rPr>
              <a:t>the National</a:t>
            </a:r>
          </a:p>
          <a:p>
            <a:pPr algn="ctr"/>
            <a:r>
              <a:rPr lang="en-US" sz="800" b="1" dirty="0">
                <a:solidFill>
                  <a:srgbClr val="002060"/>
                </a:solidFill>
                <a:latin typeface="Calibri" panose="020F0502020204030204" pitchFamily="34" charset="0"/>
              </a:rPr>
              <a:t>Debt</a:t>
            </a:r>
          </a:p>
          <a:p>
            <a:pPr algn="ctr"/>
            <a:r>
              <a:rPr lang="en-US" sz="800" b="1" dirty="0">
                <a:solidFill>
                  <a:srgbClr val="002060"/>
                </a:solidFill>
                <a:latin typeface="Calibri" panose="020F0502020204030204" pitchFamily="34" charset="0"/>
              </a:rPr>
              <a:t>7</a:t>
            </a:r>
            <a:r>
              <a:rPr lang="en-US" sz="800" b="1" dirty="0">
                <a:solidFill>
                  <a:srgbClr val="002060"/>
                </a:solidFill>
                <a:latin typeface="Calibri" panose="020F0502020204030204" pitchFamily="34" charset="0"/>
              </a:rPr>
              <a:t>%</a:t>
            </a:r>
            <a:endParaRPr lang="en-US" sz="800" b="1" dirty="0">
              <a:solidFill>
                <a:srgbClr val="002060"/>
              </a:solidFill>
              <a:latin typeface="Calibri" panose="020F0502020204030204" pitchFamily="34" charset="0"/>
            </a:endParaRPr>
          </a:p>
        </p:txBody>
      </p:sp>
      <p:sp>
        <p:nvSpPr>
          <p:cNvPr id="71" name="Rectangle 70"/>
          <p:cNvSpPr/>
          <p:nvPr/>
        </p:nvSpPr>
        <p:spPr bwMode="auto">
          <a:xfrm>
            <a:off x="9304598" y="1246286"/>
            <a:ext cx="486014" cy="396747"/>
          </a:xfrm>
          <a:prstGeom prst="rect">
            <a:avLst/>
          </a:prstGeom>
          <a:solidFill>
            <a:srgbClr val="FFFF99"/>
          </a:solidFill>
          <a:ln w="9525">
            <a:solidFill>
              <a:schemeClr val="tx1"/>
            </a:solidFill>
            <a:miter lim="800000"/>
            <a:headEnd/>
            <a:tailEnd/>
          </a:ln>
        </p:spPr>
        <p:txBody>
          <a:bodyPr wrap="none" rtlCol="0" anchor="ctr"/>
          <a:lstStyle/>
          <a:p>
            <a:pPr algn="ctr"/>
            <a:r>
              <a:rPr lang="en-US" sz="800" b="1" dirty="0">
                <a:solidFill>
                  <a:srgbClr val="002060"/>
                </a:solidFill>
                <a:latin typeface="Calibri" panose="020F0502020204030204" pitchFamily="34" charset="0"/>
              </a:rPr>
              <a:t>Veteran’s</a:t>
            </a:r>
          </a:p>
          <a:p>
            <a:pPr algn="ctr"/>
            <a:r>
              <a:rPr lang="en-US" sz="800" b="1" dirty="0">
                <a:solidFill>
                  <a:srgbClr val="002060"/>
                </a:solidFill>
                <a:latin typeface="Calibri" panose="020F0502020204030204" pitchFamily="34" charset="0"/>
              </a:rPr>
              <a:t>Benefits</a:t>
            </a:r>
          </a:p>
          <a:p>
            <a:pPr algn="ctr"/>
            <a:r>
              <a:rPr lang="en-US" sz="800" b="1" dirty="0">
                <a:solidFill>
                  <a:srgbClr val="002060"/>
                </a:solidFill>
                <a:latin typeface="Calibri" panose="020F0502020204030204" pitchFamily="34" charset="0"/>
              </a:rPr>
              <a:t>4%</a:t>
            </a:r>
            <a:endParaRPr lang="en-US" sz="800" b="1" dirty="0">
              <a:solidFill>
                <a:srgbClr val="002060"/>
              </a:solidFill>
              <a:latin typeface="Calibri" panose="020F0502020204030204" pitchFamily="34" charset="0"/>
            </a:endParaRPr>
          </a:p>
        </p:txBody>
      </p:sp>
      <p:sp>
        <p:nvSpPr>
          <p:cNvPr id="72" name="Rectangle 71"/>
          <p:cNvSpPr/>
          <p:nvPr/>
        </p:nvSpPr>
        <p:spPr bwMode="auto">
          <a:xfrm>
            <a:off x="9821360" y="1203197"/>
            <a:ext cx="639244" cy="396747"/>
          </a:xfrm>
          <a:prstGeom prst="rect">
            <a:avLst/>
          </a:prstGeom>
          <a:solidFill>
            <a:srgbClr val="FFFF99"/>
          </a:solidFill>
          <a:ln w="9525">
            <a:solidFill>
              <a:schemeClr val="tx1"/>
            </a:solidFill>
            <a:miter lim="800000"/>
            <a:headEnd/>
            <a:tailEnd/>
          </a:ln>
        </p:spPr>
        <p:txBody>
          <a:bodyPr wrap="none" rtlCol="0" anchor="ctr"/>
          <a:lstStyle/>
          <a:p>
            <a:pPr algn="ctr"/>
            <a:r>
              <a:rPr lang="en-US" sz="800" b="1" dirty="0">
                <a:solidFill>
                  <a:srgbClr val="002060"/>
                </a:solidFill>
                <a:latin typeface="Calibri" panose="020F0502020204030204" pitchFamily="34" charset="0"/>
              </a:rPr>
              <a:t>Non-Defense</a:t>
            </a:r>
          </a:p>
          <a:p>
            <a:pPr algn="ctr"/>
            <a:r>
              <a:rPr lang="en-US" sz="800" b="1" dirty="0">
                <a:solidFill>
                  <a:srgbClr val="002060"/>
                </a:solidFill>
                <a:latin typeface="Calibri" panose="020F0502020204030204" pitchFamily="34" charset="0"/>
              </a:rPr>
              <a:t>Discretionary</a:t>
            </a:r>
          </a:p>
          <a:p>
            <a:pPr algn="ctr"/>
            <a:r>
              <a:rPr lang="en-US" sz="800" b="1" dirty="0">
                <a:solidFill>
                  <a:srgbClr val="002060"/>
                </a:solidFill>
                <a:latin typeface="Calibri" panose="020F0502020204030204" pitchFamily="34" charset="0"/>
              </a:rPr>
              <a:t>11%</a:t>
            </a:r>
            <a:endParaRPr lang="en-US" sz="800" b="1" dirty="0">
              <a:solidFill>
                <a:srgbClr val="002060"/>
              </a:solidFill>
              <a:latin typeface="Calibri" panose="020F0502020204030204" pitchFamily="34" charset="0"/>
            </a:endParaRPr>
          </a:p>
        </p:txBody>
      </p:sp>
      <p:sp>
        <p:nvSpPr>
          <p:cNvPr id="73" name="Rectangle 72"/>
          <p:cNvSpPr/>
          <p:nvPr/>
        </p:nvSpPr>
        <p:spPr bwMode="auto">
          <a:xfrm>
            <a:off x="8735484" y="1459905"/>
            <a:ext cx="550275" cy="396747"/>
          </a:xfrm>
          <a:prstGeom prst="rect">
            <a:avLst/>
          </a:prstGeom>
          <a:solidFill>
            <a:srgbClr val="008000"/>
          </a:solidFill>
          <a:ln w="9525">
            <a:solidFill>
              <a:schemeClr val="tx1"/>
            </a:solidFill>
            <a:miter lim="800000"/>
            <a:headEnd/>
            <a:tailEnd/>
          </a:ln>
        </p:spPr>
        <p:txBody>
          <a:bodyPr wrap="none" rtlCol="0" anchor="ctr"/>
          <a:lstStyle/>
          <a:p>
            <a:pPr algn="ctr"/>
            <a:r>
              <a:rPr lang="en-US" sz="800" b="1" dirty="0">
                <a:solidFill>
                  <a:schemeClr val="bg1"/>
                </a:solidFill>
                <a:latin typeface="Calibri" panose="020F0502020204030204" pitchFamily="34" charset="0"/>
              </a:rPr>
              <a:t>National </a:t>
            </a:r>
          </a:p>
          <a:p>
            <a:pPr algn="ctr"/>
            <a:r>
              <a:rPr lang="en-US" sz="800" b="1" dirty="0">
                <a:solidFill>
                  <a:schemeClr val="bg1"/>
                </a:solidFill>
                <a:latin typeface="Calibri" panose="020F0502020204030204" pitchFamily="34" charset="0"/>
              </a:rPr>
              <a:t>Defense</a:t>
            </a:r>
          </a:p>
          <a:p>
            <a:pPr algn="ctr"/>
            <a:r>
              <a:rPr lang="en-US" sz="800" b="1" dirty="0">
                <a:solidFill>
                  <a:schemeClr val="bg1"/>
                </a:solidFill>
                <a:latin typeface="Calibri" panose="020F0502020204030204" pitchFamily="34" charset="0"/>
              </a:rPr>
              <a:t>15%</a:t>
            </a:r>
            <a:endParaRPr lang="en-US" sz="800" b="1" dirty="0">
              <a:solidFill>
                <a:schemeClr val="bg1"/>
              </a:solidFill>
              <a:latin typeface="Calibri" panose="020F0502020204030204" pitchFamily="34" charset="0"/>
            </a:endParaRPr>
          </a:p>
        </p:txBody>
      </p:sp>
      <p:pic>
        <p:nvPicPr>
          <p:cNvPr id="74" name="Picture 73"/>
          <p:cNvPicPr>
            <a:picLocks noChangeAspect="1"/>
          </p:cNvPicPr>
          <p:nvPr/>
        </p:nvPicPr>
        <p:blipFill rotWithShape="1">
          <a:blip r:embed="rId5" cstate="print">
            <a:extLst>
              <a:ext uri="{28A0092B-C50C-407E-A947-70E740481C1C}">
                <a14:useLocalDpi xmlns:a14="http://schemas.microsoft.com/office/drawing/2010/main" val="0"/>
              </a:ext>
            </a:extLst>
          </a:blip>
          <a:srcRect l="1143" t="13608" r="78489" b="14490"/>
          <a:stretch/>
        </p:blipFill>
        <p:spPr>
          <a:xfrm>
            <a:off x="6255269" y="2032803"/>
            <a:ext cx="674545" cy="1360682"/>
          </a:xfrm>
          <a:prstGeom prst="rect">
            <a:avLst/>
          </a:prstGeom>
        </p:spPr>
      </p:pic>
      <p:pic>
        <p:nvPicPr>
          <p:cNvPr id="75" name="Picture 74"/>
          <p:cNvPicPr>
            <a:picLocks noChangeAspect="1"/>
          </p:cNvPicPr>
          <p:nvPr/>
        </p:nvPicPr>
        <p:blipFill rotWithShape="1">
          <a:blip r:embed="rId6" cstate="print">
            <a:extLst>
              <a:ext uri="{28A0092B-C50C-407E-A947-70E740481C1C}">
                <a14:useLocalDpi xmlns:a14="http://schemas.microsoft.com/office/drawing/2010/main" val="0"/>
              </a:ext>
            </a:extLst>
          </a:blip>
          <a:srcRect l="21511" t="13608" r="62382" b="14490"/>
          <a:stretch/>
        </p:blipFill>
        <p:spPr>
          <a:xfrm>
            <a:off x="7004111" y="2032803"/>
            <a:ext cx="533400" cy="1360682"/>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l="37416" t="13608" r="44176" b="14490"/>
          <a:stretch/>
        </p:blipFill>
        <p:spPr>
          <a:xfrm>
            <a:off x="7615807" y="2032803"/>
            <a:ext cx="609600" cy="1360682"/>
          </a:xfrm>
          <a:prstGeom prst="rect">
            <a:avLst/>
          </a:prstGeom>
        </p:spPr>
      </p:pic>
      <p:pic>
        <p:nvPicPr>
          <p:cNvPr id="77" name="Picture 76"/>
          <p:cNvPicPr>
            <a:picLocks noChangeAspect="1"/>
          </p:cNvPicPr>
          <p:nvPr/>
        </p:nvPicPr>
        <p:blipFill rotWithShape="1">
          <a:blip r:embed="rId5" cstate="print">
            <a:extLst>
              <a:ext uri="{28A0092B-C50C-407E-A947-70E740481C1C}">
                <a14:useLocalDpi xmlns:a14="http://schemas.microsoft.com/office/drawing/2010/main" val="0"/>
              </a:ext>
            </a:extLst>
          </a:blip>
          <a:srcRect l="55415" t="13608" r="33080" b="14490"/>
          <a:stretch/>
        </p:blipFill>
        <p:spPr>
          <a:xfrm>
            <a:off x="8325059" y="2032803"/>
            <a:ext cx="381000" cy="1360682"/>
          </a:xfrm>
          <a:prstGeom prst="rect">
            <a:avLst/>
          </a:prstGeom>
        </p:spPr>
      </p:pic>
      <p:pic>
        <p:nvPicPr>
          <p:cNvPr id="78" name="Picture 77"/>
          <p:cNvPicPr>
            <a:picLocks noChangeAspect="1"/>
          </p:cNvPicPr>
          <p:nvPr/>
        </p:nvPicPr>
        <p:blipFill rotWithShape="1">
          <a:blip r:embed="rId5" cstate="print">
            <a:extLst>
              <a:ext uri="{28A0092B-C50C-407E-A947-70E740481C1C}">
                <a14:useLocalDpi xmlns:a14="http://schemas.microsoft.com/office/drawing/2010/main" val="0"/>
              </a:ext>
            </a:extLst>
          </a:blip>
          <a:srcRect l="67063" t="13608" r="16830" b="14490"/>
          <a:stretch/>
        </p:blipFill>
        <p:spPr>
          <a:xfrm>
            <a:off x="8869587" y="2032803"/>
            <a:ext cx="533400" cy="1360682"/>
          </a:xfrm>
          <a:prstGeom prst="rect">
            <a:avLst/>
          </a:prstGeom>
        </p:spPr>
      </p:pic>
      <p:pic>
        <p:nvPicPr>
          <p:cNvPr id="79" name="Picture 78"/>
          <p:cNvPicPr>
            <a:picLocks noChangeAspect="1"/>
          </p:cNvPicPr>
          <p:nvPr/>
        </p:nvPicPr>
        <p:blipFill rotWithShape="1">
          <a:blip r:embed="rId7" cstate="print">
            <a:extLst>
              <a:ext uri="{28A0092B-C50C-407E-A947-70E740481C1C}">
                <a14:useLocalDpi xmlns:a14="http://schemas.microsoft.com/office/drawing/2010/main" val="0"/>
              </a:ext>
            </a:extLst>
          </a:blip>
          <a:srcRect l="82867" t="13608" r="12531" b="14490"/>
          <a:stretch/>
        </p:blipFill>
        <p:spPr>
          <a:xfrm>
            <a:off x="9493619" y="2032803"/>
            <a:ext cx="152400" cy="1360682"/>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l="87570" t="13608" r="3225" b="14490"/>
          <a:stretch/>
        </p:blipFill>
        <p:spPr>
          <a:xfrm>
            <a:off x="9742204" y="2032803"/>
            <a:ext cx="304800" cy="1360682"/>
          </a:xfrm>
          <a:prstGeom prst="rect">
            <a:avLst/>
          </a:prstGeom>
        </p:spPr>
      </p:pic>
      <p:cxnSp>
        <p:nvCxnSpPr>
          <p:cNvPr id="81" name="Straight Arrow Connector 80"/>
          <p:cNvCxnSpPr/>
          <p:nvPr/>
        </p:nvCxnSpPr>
        <p:spPr>
          <a:xfrm>
            <a:off x="6553200" y="1718093"/>
            <a:ext cx="0" cy="34573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162800" y="1764919"/>
            <a:ext cx="0" cy="29890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772400" y="1749989"/>
            <a:ext cx="0" cy="31383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458200" y="1599943"/>
            <a:ext cx="0" cy="46388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9045067" y="1832343"/>
            <a:ext cx="0" cy="23148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525000" y="1649474"/>
            <a:ext cx="0" cy="40467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906000" y="1600401"/>
            <a:ext cx="0" cy="46388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88" name="Picture 2"/>
          <p:cNvPicPr>
            <a:picLocks noChangeAspect="1" noChangeArrowheads="1"/>
          </p:cNvPicPr>
          <p:nvPr/>
        </p:nvPicPr>
        <p:blipFill>
          <a:blip r:embed="rId8" cstate="print"/>
          <a:srcRect/>
          <a:stretch>
            <a:fillRect/>
          </a:stretch>
        </p:blipFill>
        <p:spPr bwMode="auto">
          <a:xfrm>
            <a:off x="5815940" y="4094359"/>
            <a:ext cx="1904287" cy="1414493"/>
          </a:xfrm>
          <a:prstGeom prst="rect">
            <a:avLst/>
          </a:prstGeom>
          <a:noFill/>
          <a:ln w="9525">
            <a:noFill/>
            <a:miter lim="800000"/>
            <a:headEnd/>
            <a:tailEnd/>
          </a:ln>
        </p:spPr>
      </p:pic>
      <p:pic>
        <p:nvPicPr>
          <p:cNvPr id="89" name="Picture 88"/>
          <p:cNvPicPr>
            <a:picLocks noChangeAspect="1"/>
          </p:cNvPicPr>
          <p:nvPr/>
        </p:nvPicPr>
        <p:blipFill>
          <a:blip r:embed="rId9"/>
          <a:stretch>
            <a:fillRect/>
          </a:stretch>
        </p:blipFill>
        <p:spPr>
          <a:xfrm>
            <a:off x="8868450" y="3997052"/>
            <a:ext cx="1770302" cy="1350769"/>
          </a:xfrm>
          <a:prstGeom prst="rect">
            <a:avLst/>
          </a:prstGeom>
        </p:spPr>
      </p:pic>
      <p:pic>
        <p:nvPicPr>
          <p:cNvPr id="90"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95561" y="4067887"/>
            <a:ext cx="1002992" cy="841513"/>
          </a:xfrm>
          <a:prstGeom prst="rect">
            <a:avLst/>
          </a:prstGeom>
          <a:noFill/>
          <a:ln w="9525">
            <a:noFill/>
            <a:miter lim="800000"/>
            <a:headEnd/>
            <a:tailEnd/>
          </a:ln>
        </p:spPr>
      </p:pic>
      <p:pic>
        <p:nvPicPr>
          <p:cNvPr id="91"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879686" y="4598512"/>
            <a:ext cx="931792" cy="821124"/>
          </a:xfrm>
          <a:prstGeom prst="rect">
            <a:avLst/>
          </a:prstGeom>
          <a:noFill/>
          <a:ln w="9525">
            <a:noFill/>
            <a:miter lim="800000"/>
            <a:headEnd/>
            <a:tailEnd/>
          </a:ln>
        </p:spPr>
      </p:pic>
      <p:pic>
        <p:nvPicPr>
          <p:cNvPr id="92" name="Picture 8"/>
          <p:cNvPicPr>
            <a:picLocks noChangeAspect="1" noChangeArrowheads="1"/>
          </p:cNvPicPr>
          <p:nvPr/>
        </p:nvPicPr>
        <p:blipFill>
          <a:blip r:embed="rId12" cstate="print"/>
          <a:srcRect/>
          <a:stretch>
            <a:fillRect/>
          </a:stretch>
        </p:blipFill>
        <p:spPr bwMode="auto">
          <a:xfrm>
            <a:off x="5796904" y="5625721"/>
            <a:ext cx="1786019" cy="866065"/>
          </a:xfrm>
          <a:prstGeom prst="rect">
            <a:avLst/>
          </a:prstGeom>
          <a:noFill/>
          <a:ln w="9525">
            <a:noFill/>
            <a:miter lim="800000"/>
            <a:headEnd/>
            <a:tailEnd/>
          </a:ln>
        </p:spPr>
      </p:pic>
      <p:pic>
        <p:nvPicPr>
          <p:cNvPr id="93" name="Picture 5"/>
          <p:cNvPicPr>
            <a:picLocks noChangeAspect="1" noChangeArrowheads="1"/>
          </p:cNvPicPr>
          <p:nvPr/>
        </p:nvPicPr>
        <p:blipFill>
          <a:blip r:embed="rId13" cstate="print"/>
          <a:srcRect/>
          <a:stretch>
            <a:fillRect/>
          </a:stretch>
        </p:blipFill>
        <p:spPr bwMode="auto">
          <a:xfrm>
            <a:off x="9018099" y="5443817"/>
            <a:ext cx="1641966" cy="1078509"/>
          </a:xfrm>
          <a:prstGeom prst="rect">
            <a:avLst/>
          </a:prstGeom>
          <a:noFill/>
          <a:ln w="9525">
            <a:noFill/>
            <a:miter lim="800000"/>
            <a:headEnd/>
            <a:tailEnd/>
          </a:ln>
        </p:spPr>
      </p:pic>
      <p:pic>
        <p:nvPicPr>
          <p:cNvPr id="94" name="Picture 9"/>
          <p:cNvPicPr>
            <a:picLocks noChangeAspect="1" noChangeArrowheads="1"/>
          </p:cNvPicPr>
          <p:nvPr/>
        </p:nvPicPr>
        <p:blipFill>
          <a:blip r:embed="rId14" cstate="print"/>
          <a:srcRect/>
          <a:stretch>
            <a:fillRect/>
          </a:stretch>
        </p:blipFill>
        <p:spPr bwMode="auto">
          <a:xfrm>
            <a:off x="7621010" y="5510904"/>
            <a:ext cx="1352994" cy="952395"/>
          </a:xfrm>
          <a:prstGeom prst="rect">
            <a:avLst/>
          </a:prstGeom>
          <a:noFill/>
          <a:ln w="9525">
            <a:noFill/>
            <a:miter lim="800000"/>
            <a:headEnd/>
            <a:tailEnd/>
          </a:ln>
        </p:spPr>
      </p:pic>
      <p:sp>
        <p:nvSpPr>
          <p:cNvPr id="95" name="Quad Arrow Callout 94"/>
          <p:cNvSpPr/>
          <p:nvPr/>
        </p:nvSpPr>
        <p:spPr>
          <a:xfrm rot="19635441">
            <a:off x="4666136" y="2827663"/>
            <a:ext cx="2049060" cy="2064603"/>
          </a:xfrm>
          <a:prstGeom prst="quadArrowCallout">
            <a:avLst/>
          </a:prstGeom>
          <a:solidFill>
            <a:schemeClr val="tx1">
              <a:lumMod val="65000"/>
            </a:scheme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cs typeface="Arial" panose="020B0604020202020204" pitchFamily="34" charset="0"/>
            </a:endParaRPr>
          </a:p>
        </p:txBody>
      </p:sp>
      <p:sp>
        <p:nvSpPr>
          <p:cNvPr id="64" name="Slide Number Placeholder 9"/>
          <p:cNvSpPr txBox="1">
            <a:spLocks/>
          </p:cNvSpPr>
          <p:nvPr/>
        </p:nvSpPr>
        <p:spPr>
          <a:xfrm>
            <a:off x="9124338" y="6618514"/>
            <a:ext cx="352425" cy="239486"/>
          </a:xfrm>
          <a:prstGeom prst="rect">
            <a:avLst/>
          </a:prstGeom>
        </p:spPr>
        <p:txBody>
          <a:bodyPr/>
          <a:lstStyle/>
          <a:p>
            <a:pPr algn="ctr">
              <a:defRPr/>
            </a:pPr>
            <a:r>
              <a:rPr lang="en-US" sz="1100" dirty="0">
                <a:solidFill>
                  <a:prstClr val="black"/>
                </a:solidFill>
              </a:rPr>
              <a:t>4</a:t>
            </a:r>
          </a:p>
        </p:txBody>
      </p:sp>
    </p:spTree>
    <p:extLst>
      <p:ext uri="{BB962C8B-B14F-4D97-AF65-F5344CB8AC3E}">
        <p14:creationId xmlns:p14="http://schemas.microsoft.com/office/powerpoint/2010/main" val="1345354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cstate="print"/>
          <a:srcRect/>
          <a:stretch>
            <a:fillRect/>
          </a:stretch>
        </p:blipFill>
        <p:spPr bwMode="auto">
          <a:xfrm>
            <a:off x="1737678" y="1714818"/>
            <a:ext cx="685800" cy="886378"/>
          </a:xfrm>
          <a:prstGeom prst="rect">
            <a:avLst/>
          </a:prstGeom>
          <a:noFill/>
          <a:ln w="9525">
            <a:solidFill>
              <a:schemeClr val="tx1"/>
            </a:solidFill>
            <a:miter lim="800000"/>
            <a:headEnd/>
            <a:tailEnd/>
          </a:ln>
        </p:spPr>
      </p:pic>
      <p:grpSp>
        <p:nvGrpSpPr>
          <p:cNvPr id="2" name="Group 15"/>
          <p:cNvGrpSpPr/>
          <p:nvPr/>
        </p:nvGrpSpPr>
        <p:grpSpPr>
          <a:xfrm>
            <a:off x="1676400" y="706272"/>
            <a:ext cx="8915400" cy="6118242"/>
            <a:chOff x="152400" y="706272"/>
            <a:chExt cx="8915400" cy="6118242"/>
          </a:xfrm>
        </p:grpSpPr>
        <p:sp>
          <p:nvSpPr>
            <p:cNvPr id="21" name="Bent Arrow 20"/>
            <p:cNvSpPr/>
            <p:nvPr/>
          </p:nvSpPr>
          <p:spPr bwMode="auto">
            <a:xfrm rot="5400000" flipV="1">
              <a:off x="3072621" y="1472422"/>
              <a:ext cx="1897124" cy="1558835"/>
            </a:xfrm>
            <a:prstGeom prst="bentArrow">
              <a:avLst>
                <a:gd name="adj1" fmla="val 34552"/>
                <a:gd name="adj2" fmla="val 28268"/>
                <a:gd name="adj3" fmla="val 23996"/>
                <a:gd name="adj4" fmla="val 29302"/>
              </a:avLst>
            </a:prstGeom>
            <a:solidFill>
              <a:srgbClr val="FF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defRPr/>
              </a:pPr>
              <a:endParaRPr lang="en-US" b="1" dirty="0">
                <a:solidFill>
                  <a:srgbClr val="000000"/>
                </a:solidFill>
                <a:cs typeface="Arial" pitchFamily="34" charset="0"/>
              </a:endParaRPr>
            </a:p>
          </p:txBody>
        </p:sp>
        <p:sp>
          <p:nvSpPr>
            <p:cNvPr id="23" name="Bent Arrow 22"/>
            <p:cNvSpPr/>
            <p:nvPr/>
          </p:nvSpPr>
          <p:spPr bwMode="auto">
            <a:xfrm flipV="1">
              <a:off x="1066800" y="1768001"/>
              <a:ext cx="6172200" cy="4767655"/>
            </a:xfrm>
            <a:prstGeom prst="bentArrow">
              <a:avLst>
                <a:gd name="adj1" fmla="val 13858"/>
                <a:gd name="adj2" fmla="val 13789"/>
                <a:gd name="adj3" fmla="val 17033"/>
                <a:gd name="adj4" fmla="val 29302"/>
              </a:avLst>
            </a:prstGeom>
            <a:solidFill>
              <a:srgbClr val="FF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defRPr/>
              </a:pPr>
              <a:endParaRPr lang="en-US" b="1" dirty="0">
                <a:solidFill>
                  <a:srgbClr val="000000"/>
                </a:solidFill>
                <a:cs typeface="Arial" pitchFamily="34" charset="0"/>
              </a:endParaRPr>
            </a:p>
          </p:txBody>
        </p:sp>
        <p:sp>
          <p:nvSpPr>
            <p:cNvPr id="18" name="TextBox 38"/>
            <p:cNvSpPr txBox="1">
              <a:spLocks noChangeArrowheads="1"/>
            </p:cNvSpPr>
            <p:nvPr/>
          </p:nvSpPr>
          <p:spPr bwMode="auto">
            <a:xfrm>
              <a:off x="5026295" y="706272"/>
              <a:ext cx="1380506" cy="415498"/>
            </a:xfrm>
            <a:prstGeom prst="rect">
              <a:avLst/>
            </a:prstGeom>
            <a:noFill/>
            <a:ln w="9525">
              <a:noFill/>
              <a:miter lim="800000"/>
              <a:headEnd/>
              <a:tailEnd/>
            </a:ln>
          </p:spPr>
          <p:txBody>
            <a:bodyPr wrap="none">
              <a:spAutoFit/>
            </a:bodyPr>
            <a:lstStyle/>
            <a:p>
              <a:pPr algn="ctr"/>
              <a:r>
                <a:rPr lang="en-US" sz="1050" b="1" dirty="0">
                  <a:solidFill>
                    <a:srgbClr val="000000"/>
                  </a:solidFill>
                  <a:cs typeface="Arial" pitchFamily="34" charset="0"/>
                </a:rPr>
                <a:t>National Defense</a:t>
              </a:r>
            </a:p>
            <a:p>
              <a:pPr algn="ctr"/>
              <a:r>
                <a:rPr lang="en-US" sz="1050" b="1" dirty="0">
                  <a:solidFill>
                    <a:srgbClr val="000000"/>
                  </a:solidFill>
                  <a:cs typeface="Arial" pitchFamily="34" charset="0"/>
                </a:rPr>
                <a:t>Authorizations Act</a:t>
              </a:r>
              <a:endParaRPr lang="en-US" sz="1050" b="1" dirty="0">
                <a:solidFill>
                  <a:srgbClr val="000000"/>
                </a:solidFill>
                <a:cs typeface="Arial" pitchFamily="34" charset="0"/>
              </a:endParaRPr>
            </a:p>
          </p:txBody>
        </p:sp>
        <p:sp>
          <p:nvSpPr>
            <p:cNvPr id="19" name="TextBox 43"/>
            <p:cNvSpPr txBox="1">
              <a:spLocks noChangeArrowheads="1"/>
            </p:cNvSpPr>
            <p:nvPr/>
          </p:nvSpPr>
          <p:spPr bwMode="auto">
            <a:xfrm>
              <a:off x="1871486" y="4476690"/>
              <a:ext cx="1024114" cy="400110"/>
            </a:xfrm>
            <a:prstGeom prst="rect">
              <a:avLst/>
            </a:prstGeom>
            <a:solidFill>
              <a:schemeClr val="bg1"/>
            </a:solidFill>
            <a:ln w="9525">
              <a:noFill/>
              <a:miter lim="800000"/>
              <a:headEnd/>
              <a:tailEnd/>
            </a:ln>
          </p:spPr>
          <p:txBody>
            <a:bodyPr wrap="square">
              <a:spAutoFit/>
            </a:bodyPr>
            <a:lstStyle/>
            <a:p>
              <a:pPr algn="ctr"/>
              <a:r>
                <a:rPr lang="en-US" sz="1000" b="1" dirty="0">
                  <a:solidFill>
                    <a:srgbClr val="000000"/>
                  </a:solidFill>
                  <a:cs typeface="Arial" pitchFamily="34" charset="0"/>
                </a:rPr>
                <a:t>Defense </a:t>
              </a:r>
              <a:r>
                <a:rPr lang="en-US" sz="1000" b="1" dirty="0">
                  <a:solidFill>
                    <a:srgbClr val="000000"/>
                  </a:solidFill>
                  <a:cs typeface="Arial" pitchFamily="34" charset="0"/>
                </a:rPr>
                <a:t>Planning</a:t>
              </a:r>
              <a:endParaRPr lang="en-US" sz="1000" b="1" dirty="0">
                <a:solidFill>
                  <a:srgbClr val="000000"/>
                </a:solidFill>
                <a:cs typeface="Arial" pitchFamily="34" charset="0"/>
              </a:endParaRPr>
            </a:p>
          </p:txBody>
        </p:sp>
        <p:sp>
          <p:nvSpPr>
            <p:cNvPr id="22" name="Bent Arrow 21"/>
            <p:cNvSpPr/>
            <p:nvPr/>
          </p:nvSpPr>
          <p:spPr bwMode="auto">
            <a:xfrm rot="16200000" flipV="1">
              <a:off x="6248400" y="3505200"/>
              <a:ext cx="3810000" cy="1676400"/>
            </a:xfrm>
            <a:prstGeom prst="bentArrow">
              <a:avLst>
                <a:gd name="adj1" fmla="val 49295"/>
                <a:gd name="adj2" fmla="val 31238"/>
                <a:gd name="adj3" fmla="val 29677"/>
                <a:gd name="adj4" fmla="val 29302"/>
              </a:avLst>
            </a:prstGeom>
            <a:solidFill>
              <a:srgbClr val="FF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0" hangingPunct="0">
                <a:defRPr/>
              </a:pPr>
              <a:endParaRPr lang="en-US" b="1" dirty="0">
                <a:solidFill>
                  <a:srgbClr val="000000"/>
                </a:solidFill>
                <a:cs typeface="Arial" pitchFamily="34" charset="0"/>
              </a:endParaRPr>
            </a:p>
          </p:txBody>
        </p:sp>
        <p:pic>
          <p:nvPicPr>
            <p:cNvPr id="24" name="Picture 23" descr="White House Sea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36103" y="775411"/>
              <a:ext cx="1558457" cy="1099268"/>
            </a:xfrm>
            <a:prstGeom prst="rect">
              <a:avLst/>
            </a:prstGeom>
            <a:scene3d>
              <a:camera prst="orthographicFront"/>
              <a:lightRig rig="threePt" dir="t"/>
            </a:scene3d>
            <a:sp3d>
              <a:bevelT/>
            </a:sp3d>
          </p:spPr>
        </p:pic>
        <p:sp>
          <p:nvSpPr>
            <p:cNvPr id="25" name="TextBox 43"/>
            <p:cNvSpPr txBox="1">
              <a:spLocks noChangeArrowheads="1"/>
            </p:cNvSpPr>
            <p:nvPr/>
          </p:nvSpPr>
          <p:spPr bwMode="auto">
            <a:xfrm>
              <a:off x="1418540" y="1928322"/>
              <a:ext cx="798617" cy="461665"/>
            </a:xfrm>
            <a:prstGeom prst="rect">
              <a:avLst/>
            </a:prstGeom>
            <a:solidFill>
              <a:schemeClr val="bg1">
                <a:alpha val="77000"/>
              </a:schemeClr>
            </a:solidFill>
            <a:ln w="9525">
              <a:noFill/>
              <a:miter lim="800000"/>
              <a:headEnd/>
              <a:tailEnd/>
            </a:ln>
          </p:spPr>
          <p:txBody>
            <a:bodyPr wrap="none">
              <a:spAutoFit/>
            </a:bodyPr>
            <a:lstStyle/>
            <a:p>
              <a:pPr algn="ctr"/>
              <a:r>
                <a:rPr lang="en-US" sz="1200" b="1" dirty="0">
                  <a:solidFill>
                    <a:prstClr val="black"/>
                  </a:solidFill>
                  <a:cs typeface="Arial" pitchFamily="34" charset="0"/>
                </a:rPr>
                <a:t>National</a:t>
              </a:r>
            </a:p>
            <a:p>
              <a:pPr algn="ctr"/>
              <a:r>
                <a:rPr lang="en-US" sz="1200" b="1" dirty="0">
                  <a:solidFill>
                    <a:prstClr val="black"/>
                  </a:solidFill>
                  <a:cs typeface="Arial" pitchFamily="34" charset="0"/>
                </a:rPr>
                <a:t>Strategy</a:t>
              </a:r>
              <a:endParaRPr lang="en-US" sz="1200" b="1" dirty="0">
                <a:solidFill>
                  <a:prstClr val="black"/>
                </a:solidFill>
                <a:cs typeface="Arial" pitchFamily="34" charset="0"/>
              </a:endParaRPr>
            </a:p>
          </p:txBody>
        </p:sp>
        <p:grpSp>
          <p:nvGrpSpPr>
            <p:cNvPr id="3" name="Group 205"/>
            <p:cNvGrpSpPr>
              <a:grpSpLocks/>
            </p:cNvGrpSpPr>
            <p:nvPr/>
          </p:nvGrpSpPr>
          <p:grpSpPr bwMode="auto">
            <a:xfrm>
              <a:off x="2057400" y="4854317"/>
              <a:ext cx="685800" cy="1013083"/>
              <a:chOff x="2331389" y="5353690"/>
              <a:chExt cx="730220" cy="1008983"/>
            </a:xfrm>
            <a:effectLst>
              <a:outerShdw blurRad="50800" dist="38100" dir="2700000" algn="tl" rotWithShape="0">
                <a:prstClr val="black">
                  <a:alpha val="40000"/>
                </a:prstClr>
              </a:outerShdw>
            </a:effectLst>
          </p:grpSpPr>
          <p:sp>
            <p:nvSpPr>
              <p:cNvPr id="101" name="Folded Corner 200"/>
              <p:cNvSpPr>
                <a:spLocks noChangeArrowheads="1"/>
              </p:cNvSpPr>
              <p:nvPr/>
            </p:nvSpPr>
            <p:spPr bwMode="auto">
              <a:xfrm>
                <a:off x="2331389" y="5353690"/>
                <a:ext cx="730220" cy="1008983"/>
              </a:xfrm>
              <a:prstGeom prst="foldedCorner">
                <a:avLst>
                  <a:gd name="adj" fmla="val 16667"/>
                </a:avLst>
              </a:prstGeom>
              <a:solidFill>
                <a:schemeClr val="bg1"/>
              </a:solidFill>
              <a:ln w="9525" algn="ctr">
                <a:solidFill>
                  <a:schemeClr val="tx1"/>
                </a:solidFill>
                <a:round/>
                <a:headEnd/>
                <a:tailEnd/>
              </a:ln>
            </p:spPr>
            <p:txBody>
              <a:bodyPr anchor="ctr"/>
              <a:lstStyle/>
              <a:p>
                <a:pPr algn="ctr">
                  <a:defRPr/>
                </a:pPr>
                <a:endParaRPr lang="en-US" sz="1050" b="1" dirty="0">
                  <a:solidFill>
                    <a:srgbClr val="000000"/>
                  </a:solidFill>
                  <a:cs typeface="Arial" pitchFamily="34" charset="0"/>
                </a:endParaRPr>
              </a:p>
              <a:p>
                <a:pPr algn="ctr">
                  <a:defRPr/>
                </a:pPr>
                <a:endParaRPr lang="en-US" sz="1050" b="1" dirty="0">
                  <a:solidFill>
                    <a:srgbClr val="000000"/>
                  </a:solidFill>
                  <a:cs typeface="Arial" pitchFamily="34" charset="0"/>
                </a:endParaRPr>
              </a:p>
              <a:p>
                <a:pPr algn="ctr">
                  <a:defRPr/>
                </a:pPr>
                <a:endParaRPr lang="en-US" sz="1050" b="1" dirty="0">
                  <a:solidFill>
                    <a:srgbClr val="000000"/>
                  </a:solidFill>
                  <a:cs typeface="Arial" pitchFamily="34" charset="0"/>
                </a:endParaRPr>
              </a:p>
              <a:p>
                <a:pPr algn="ctr">
                  <a:defRPr/>
                </a:pPr>
                <a:endParaRPr lang="en-US" sz="600" b="1" dirty="0">
                  <a:solidFill>
                    <a:srgbClr val="000000"/>
                  </a:solidFill>
                  <a:cs typeface="Arial" pitchFamily="34" charset="0"/>
                </a:endParaRPr>
              </a:p>
              <a:p>
                <a:pPr algn="ctr">
                  <a:defRPr/>
                </a:pPr>
                <a:r>
                  <a:rPr lang="en-US" sz="850" b="1" dirty="0">
                    <a:solidFill>
                      <a:srgbClr val="000000"/>
                    </a:solidFill>
                    <a:cs typeface="Arial" pitchFamily="34" charset="0"/>
                  </a:rPr>
                  <a:t>Defense </a:t>
                </a:r>
              </a:p>
              <a:p>
                <a:pPr algn="ctr">
                  <a:defRPr/>
                </a:pPr>
                <a:r>
                  <a:rPr lang="en-US" sz="850" b="1" dirty="0">
                    <a:solidFill>
                      <a:srgbClr val="000000"/>
                    </a:solidFill>
                    <a:cs typeface="Arial" pitchFamily="34" charset="0"/>
                  </a:rPr>
                  <a:t>Planning </a:t>
                </a:r>
                <a:r>
                  <a:rPr lang="en-US" sz="850" b="1" dirty="0">
                    <a:solidFill>
                      <a:srgbClr val="000000"/>
                    </a:solidFill>
                    <a:cs typeface="Arial" pitchFamily="34" charset="0"/>
                  </a:rPr>
                  <a:t>Guidance </a:t>
                </a:r>
                <a:endParaRPr lang="en-US" sz="850" b="1" dirty="0">
                  <a:solidFill>
                    <a:srgbClr val="000000"/>
                  </a:solidFill>
                  <a:cs typeface="Arial" pitchFamily="34" charset="0"/>
                </a:endParaRPr>
              </a:p>
              <a:p>
                <a:pPr algn="ctr">
                  <a:defRPr/>
                </a:pPr>
                <a:r>
                  <a:rPr lang="en-US" sz="850" b="1" dirty="0">
                    <a:solidFill>
                      <a:srgbClr val="000000"/>
                    </a:solidFill>
                    <a:cs typeface="Arial" pitchFamily="34" charset="0"/>
                  </a:rPr>
                  <a:t>(</a:t>
                </a:r>
                <a:r>
                  <a:rPr lang="en-US" sz="850" b="1" dirty="0">
                    <a:solidFill>
                      <a:srgbClr val="000000"/>
                    </a:solidFill>
                    <a:cs typeface="Arial" pitchFamily="34" charset="0"/>
                  </a:rPr>
                  <a:t>DPG</a:t>
                </a:r>
                <a:r>
                  <a:rPr lang="en-US" sz="850" b="1" dirty="0">
                    <a:solidFill>
                      <a:srgbClr val="000000"/>
                    </a:solidFill>
                    <a:cs typeface="Arial" pitchFamily="34" charset="0"/>
                  </a:rPr>
                  <a:t>)</a:t>
                </a:r>
              </a:p>
            </p:txBody>
          </p:sp>
          <p:pic>
            <p:nvPicPr>
              <p:cNvPr id="102" name="Picture 17" descr="http://t2.gstatic.com/images?q=tbn:PBGWUNouXDotVM:">
                <a:hlinkClick r:id="rId4"/>
              </p:cNvPr>
              <p:cNvPicPr>
                <a:picLocks noChangeAspect="1" noChangeArrowheads="1"/>
              </p:cNvPicPr>
              <p:nvPr/>
            </p:nvPicPr>
            <p:blipFill>
              <a:blip r:embed="rId5" cstate="print"/>
              <a:srcRect/>
              <a:stretch>
                <a:fillRect/>
              </a:stretch>
            </p:blipFill>
            <p:spPr bwMode="auto">
              <a:xfrm>
                <a:off x="2516256" y="5412149"/>
                <a:ext cx="383081" cy="383083"/>
              </a:xfrm>
              <a:prstGeom prst="rect">
                <a:avLst/>
              </a:prstGeom>
              <a:noFill/>
              <a:ln w="9525">
                <a:noFill/>
                <a:miter lim="800000"/>
                <a:headEnd/>
                <a:tailEnd/>
              </a:ln>
            </p:spPr>
          </p:pic>
        </p:grpSp>
        <p:grpSp>
          <p:nvGrpSpPr>
            <p:cNvPr id="4" name="Group 50"/>
            <p:cNvGrpSpPr/>
            <p:nvPr/>
          </p:nvGrpSpPr>
          <p:grpSpPr>
            <a:xfrm>
              <a:off x="601968" y="2470224"/>
              <a:ext cx="1566472" cy="1166947"/>
              <a:chOff x="6113929" y="4428799"/>
              <a:chExt cx="1875227" cy="1371032"/>
            </a:xfrm>
          </p:grpSpPr>
          <p:sp>
            <p:nvSpPr>
              <p:cNvPr id="99" name="Oval 98"/>
              <p:cNvSpPr/>
              <p:nvPr/>
            </p:nvSpPr>
            <p:spPr bwMode="auto">
              <a:xfrm>
                <a:off x="6113929" y="4616824"/>
                <a:ext cx="1703295" cy="110265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3600" b="1" i="1" dirty="0">
                  <a:solidFill>
                    <a:srgbClr val="006600"/>
                  </a:solidFill>
                  <a:cs typeface="Arial" pitchFamily="34" charset="0"/>
                </a:endParaRPr>
              </a:p>
            </p:txBody>
          </p:sp>
          <p:pic>
            <p:nvPicPr>
              <p:cNvPr id="100" name="Picture 52" descr="4830pentagon_plaque_med.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125618" y="4428799"/>
                <a:ext cx="1863538" cy="1371032"/>
              </a:xfrm>
              <a:prstGeom prst="rect">
                <a:avLst/>
              </a:prstGeom>
              <a:noFill/>
              <a:ln>
                <a:noFill/>
              </a:ln>
              <a:scene3d>
                <a:camera prst="orthographicFront"/>
                <a:lightRig rig="threePt" dir="t"/>
              </a:scene3d>
              <a:sp3d>
                <a:bevelT/>
              </a:sp3d>
            </p:spPr>
          </p:pic>
        </p:grpSp>
        <p:sp>
          <p:nvSpPr>
            <p:cNvPr id="29" name="TextBox 43"/>
            <p:cNvSpPr txBox="1">
              <a:spLocks noChangeArrowheads="1"/>
            </p:cNvSpPr>
            <p:nvPr/>
          </p:nvSpPr>
          <p:spPr bwMode="auto">
            <a:xfrm>
              <a:off x="152400" y="4953000"/>
              <a:ext cx="482825" cy="276999"/>
            </a:xfrm>
            <a:prstGeom prst="rect">
              <a:avLst/>
            </a:prstGeom>
            <a:noFill/>
            <a:ln w="9525">
              <a:noFill/>
              <a:miter lim="800000"/>
              <a:headEnd/>
              <a:tailEnd/>
            </a:ln>
          </p:spPr>
          <p:txBody>
            <a:bodyPr wrap="none">
              <a:spAutoFit/>
            </a:bodyPr>
            <a:lstStyle/>
            <a:p>
              <a:pPr algn="ctr"/>
              <a:r>
                <a:rPr lang="en-US" sz="1200" b="1" dirty="0">
                  <a:solidFill>
                    <a:prstClr val="black"/>
                  </a:solidFill>
                  <a:cs typeface="Arial" pitchFamily="34" charset="0"/>
                </a:rPr>
                <a:t>JCS</a:t>
              </a:r>
              <a:endParaRPr lang="en-US" sz="1200" b="1" dirty="0">
                <a:solidFill>
                  <a:prstClr val="black"/>
                </a:solidFill>
                <a:cs typeface="Arial" pitchFamily="34" charset="0"/>
              </a:endParaRPr>
            </a:p>
          </p:txBody>
        </p:sp>
        <p:grpSp>
          <p:nvGrpSpPr>
            <p:cNvPr id="5" name="Group 75"/>
            <p:cNvGrpSpPr/>
            <p:nvPr/>
          </p:nvGrpSpPr>
          <p:grpSpPr>
            <a:xfrm>
              <a:off x="705393" y="3611052"/>
              <a:ext cx="653142" cy="860797"/>
              <a:chOff x="1245324" y="1899147"/>
              <a:chExt cx="986789" cy="1243289"/>
            </a:xfrm>
          </p:grpSpPr>
          <p:pic>
            <p:nvPicPr>
              <p:cNvPr id="97" name="Picture 2"/>
              <p:cNvPicPr>
                <a:picLocks noChangeAspect="1" noChangeArrowheads="1"/>
              </p:cNvPicPr>
              <p:nvPr/>
            </p:nvPicPr>
            <p:blipFill>
              <a:blip r:embed="rId7" cstate="print"/>
              <a:srcRect/>
              <a:stretch>
                <a:fillRect/>
              </a:stretch>
            </p:blipFill>
            <p:spPr bwMode="auto">
              <a:xfrm>
                <a:off x="1245324" y="1899147"/>
                <a:ext cx="986789" cy="1243289"/>
              </a:xfrm>
              <a:prstGeom prst="rect">
                <a:avLst/>
              </a:prstGeom>
              <a:ln>
                <a:solidFill>
                  <a:schemeClr val="tx1"/>
                </a:solidFill>
              </a:ln>
              <a:effectLst>
                <a:outerShdw blurRad="50800" dist="38100" dir="2700000" algn="tl" rotWithShape="0">
                  <a:prstClr val="black">
                    <a:alpha val="40000"/>
                  </a:prstClr>
                </a:outerShdw>
              </a:effectLst>
            </p:spPr>
          </p:pic>
          <p:sp>
            <p:nvSpPr>
              <p:cNvPr id="98" name="TextBox 97"/>
              <p:cNvSpPr txBox="1"/>
              <p:nvPr/>
            </p:nvSpPr>
            <p:spPr>
              <a:xfrm>
                <a:off x="1417192" y="2922764"/>
                <a:ext cx="805879" cy="155588"/>
              </a:xfrm>
              <a:prstGeom prst="rect">
                <a:avLst/>
              </a:prstGeom>
              <a:solidFill>
                <a:schemeClr val="bg1"/>
              </a:solidFill>
              <a:ln>
                <a:noFill/>
              </a:ln>
            </p:spPr>
            <p:txBody>
              <a:bodyPr wrap="square" lIns="0" tIns="0" rIns="0" bIns="0" rtlCol="0">
                <a:spAutoFit/>
              </a:bodyPr>
              <a:lstStyle/>
              <a:p>
                <a:pPr algn="ctr"/>
                <a:r>
                  <a:rPr lang="en-US" sz="700" b="1" dirty="0">
                    <a:solidFill>
                      <a:prstClr val="black"/>
                    </a:solidFill>
                    <a:cs typeface="Arial" pitchFamily="34" charset="0"/>
                  </a:rPr>
                  <a:t>Jan 2012</a:t>
                </a:r>
                <a:endParaRPr lang="en-US" sz="700" b="1" dirty="0">
                  <a:solidFill>
                    <a:prstClr val="black"/>
                  </a:solidFill>
                  <a:cs typeface="Arial" pitchFamily="34" charset="0"/>
                </a:endParaRPr>
              </a:p>
            </p:txBody>
          </p:sp>
        </p:grpSp>
        <p:sp>
          <p:nvSpPr>
            <p:cNvPr id="32" name="TextBox 42"/>
            <p:cNvSpPr txBox="1">
              <a:spLocks noChangeArrowheads="1"/>
            </p:cNvSpPr>
            <p:nvPr/>
          </p:nvSpPr>
          <p:spPr bwMode="auto">
            <a:xfrm>
              <a:off x="341234" y="2227840"/>
              <a:ext cx="442429" cy="123111"/>
            </a:xfrm>
            <a:prstGeom prst="rect">
              <a:avLst/>
            </a:prstGeom>
            <a:solidFill>
              <a:schemeClr val="bg1"/>
            </a:solidFill>
            <a:ln w="9525">
              <a:noFill/>
              <a:miter lim="800000"/>
              <a:headEnd/>
              <a:tailEnd/>
            </a:ln>
          </p:spPr>
          <p:txBody>
            <a:bodyPr wrap="none" lIns="0" tIns="0" rIns="0" bIns="0">
              <a:spAutoFit/>
            </a:bodyPr>
            <a:lstStyle/>
            <a:p>
              <a:pPr algn="ctr"/>
              <a:r>
                <a:rPr lang="en-US" sz="800" b="1" dirty="0">
                  <a:solidFill>
                    <a:srgbClr val="F79646">
                      <a:lumMod val="50000"/>
                    </a:srgbClr>
                  </a:solidFill>
                  <a:cs typeface="Arial" pitchFamily="34" charset="0"/>
                </a:rPr>
                <a:t>Feb 2015</a:t>
              </a:r>
              <a:endParaRPr lang="en-US" sz="800" b="1" dirty="0">
                <a:solidFill>
                  <a:srgbClr val="F79646">
                    <a:lumMod val="50000"/>
                  </a:srgbClr>
                </a:solidFill>
                <a:cs typeface="Arial" pitchFamily="34" charset="0"/>
              </a:endParaRPr>
            </a:p>
          </p:txBody>
        </p:sp>
        <p:grpSp>
          <p:nvGrpSpPr>
            <p:cNvPr id="6" name="Group 100"/>
            <p:cNvGrpSpPr/>
            <p:nvPr/>
          </p:nvGrpSpPr>
          <p:grpSpPr>
            <a:xfrm>
              <a:off x="2921251" y="5227021"/>
              <a:ext cx="609601" cy="893648"/>
              <a:chOff x="2878870" y="3599041"/>
              <a:chExt cx="445130" cy="555758"/>
            </a:xfrm>
          </p:grpSpPr>
          <p:pic>
            <p:nvPicPr>
              <p:cNvPr id="95" name="Picture 2"/>
              <p:cNvPicPr>
                <a:picLocks noChangeAspect="1" noChangeArrowheads="1"/>
              </p:cNvPicPr>
              <p:nvPr/>
            </p:nvPicPr>
            <p:blipFill>
              <a:blip r:embed="rId8" cstate="print"/>
              <a:srcRect l="4304" r="8954"/>
              <a:stretch>
                <a:fillRect/>
              </a:stretch>
            </p:blipFill>
            <p:spPr bwMode="auto">
              <a:xfrm>
                <a:off x="2878871" y="3599041"/>
                <a:ext cx="445129" cy="5374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96" name="TextBox 95"/>
              <p:cNvSpPr txBox="1"/>
              <p:nvPr/>
            </p:nvSpPr>
            <p:spPr>
              <a:xfrm>
                <a:off x="2878870" y="3607379"/>
                <a:ext cx="445128" cy="547420"/>
              </a:xfrm>
              <a:prstGeom prst="rect">
                <a:avLst/>
              </a:prstGeom>
              <a:solidFill>
                <a:srgbClr val="006600">
                  <a:alpha val="56000"/>
                </a:srgbClr>
              </a:solidFill>
            </p:spPr>
            <p:txBody>
              <a:bodyPr wrap="square" lIns="45720" tIns="9144" rIns="45720" bIns="9144" rtlCol="0" anchor="ctr">
                <a:spAutoFit/>
              </a:bodyPr>
              <a:lstStyle/>
              <a:p>
                <a:pPr algn="ctr"/>
                <a:r>
                  <a:rPr lang="en-US" sz="1000" b="1" dirty="0">
                    <a:solidFill>
                      <a:srgbClr val="F2B800"/>
                    </a:solidFill>
                    <a:cs typeface="Arial" pitchFamily="34" charset="0"/>
                  </a:rPr>
                  <a:t>TAA</a:t>
                </a:r>
              </a:p>
              <a:p>
                <a:pPr algn="ctr"/>
                <a:r>
                  <a:rPr lang="en-US" sz="1000" b="1" dirty="0">
                    <a:solidFill>
                      <a:srgbClr val="F2B800"/>
                    </a:solidFill>
                    <a:cs typeface="Arial" pitchFamily="34" charset="0"/>
                  </a:rPr>
                  <a:t>AV</a:t>
                </a:r>
              </a:p>
              <a:p>
                <a:pPr algn="ctr"/>
                <a:r>
                  <a:rPr lang="en-US" sz="900" b="1" dirty="0">
                    <a:solidFill>
                      <a:srgbClr val="F2B800"/>
                    </a:solidFill>
                    <a:cs typeface="Arial" pitchFamily="34" charset="0"/>
                  </a:rPr>
                  <a:t>ASP</a:t>
                </a:r>
              </a:p>
              <a:p>
                <a:pPr algn="ctr"/>
                <a:r>
                  <a:rPr lang="en-US" sz="900" b="1" dirty="0">
                    <a:solidFill>
                      <a:srgbClr val="F2B800"/>
                    </a:solidFill>
                    <a:cs typeface="Arial" pitchFamily="34" charset="0"/>
                  </a:rPr>
                  <a:t>APG</a:t>
                </a:r>
              </a:p>
              <a:p>
                <a:pPr algn="ctr"/>
                <a:r>
                  <a:rPr lang="en-US" sz="900" b="1" dirty="0">
                    <a:solidFill>
                      <a:srgbClr val="F2B800"/>
                    </a:solidFill>
                    <a:cs typeface="Arial" pitchFamily="34" charset="0"/>
                  </a:rPr>
                  <a:t>APGM</a:t>
                </a:r>
              </a:p>
              <a:p>
                <a:pPr algn="ctr"/>
                <a:r>
                  <a:rPr lang="en-US" sz="900" b="1" dirty="0">
                    <a:solidFill>
                      <a:srgbClr val="F2B800"/>
                    </a:solidFill>
                    <a:cs typeface="Arial" pitchFamily="34" charset="0"/>
                  </a:rPr>
                  <a:t>ACP</a:t>
                </a:r>
                <a:endParaRPr lang="en-US" sz="900" b="1" dirty="0">
                  <a:solidFill>
                    <a:srgbClr val="F2B800"/>
                  </a:solidFill>
                  <a:cs typeface="Arial" pitchFamily="34" charset="0"/>
                </a:endParaRPr>
              </a:p>
            </p:txBody>
          </p:sp>
        </p:grpSp>
        <p:sp>
          <p:nvSpPr>
            <p:cNvPr id="34" name="TextBox 43"/>
            <p:cNvSpPr txBox="1">
              <a:spLocks noChangeArrowheads="1"/>
            </p:cNvSpPr>
            <p:nvPr/>
          </p:nvSpPr>
          <p:spPr bwMode="auto">
            <a:xfrm>
              <a:off x="1399922" y="3643825"/>
              <a:ext cx="914400" cy="646331"/>
            </a:xfrm>
            <a:prstGeom prst="rect">
              <a:avLst/>
            </a:prstGeom>
            <a:solidFill>
              <a:schemeClr val="bg1">
                <a:alpha val="73000"/>
              </a:schemeClr>
            </a:solidFill>
            <a:ln w="9525">
              <a:noFill/>
              <a:miter lim="800000"/>
              <a:headEnd/>
              <a:tailEnd/>
            </a:ln>
          </p:spPr>
          <p:txBody>
            <a:bodyPr wrap="square">
              <a:spAutoFit/>
            </a:bodyPr>
            <a:lstStyle/>
            <a:p>
              <a:pPr algn="ctr"/>
              <a:r>
                <a:rPr lang="en-US" sz="1200" b="1" dirty="0">
                  <a:solidFill>
                    <a:prstClr val="black"/>
                  </a:solidFill>
                  <a:cs typeface="Arial" pitchFamily="34" charset="0"/>
                </a:rPr>
                <a:t>Defense</a:t>
              </a:r>
              <a:endParaRPr lang="en-US" sz="1200" b="1" dirty="0">
                <a:solidFill>
                  <a:prstClr val="black"/>
                </a:solidFill>
                <a:cs typeface="Arial" pitchFamily="34" charset="0"/>
              </a:endParaRPr>
            </a:p>
            <a:p>
              <a:pPr algn="ctr"/>
              <a:r>
                <a:rPr lang="en-US" sz="1200" b="1" dirty="0">
                  <a:solidFill>
                    <a:prstClr val="black"/>
                  </a:solidFill>
                  <a:cs typeface="Arial" pitchFamily="34" charset="0"/>
                </a:rPr>
                <a:t>Strategic Guidance</a:t>
              </a:r>
              <a:endParaRPr lang="en-US" sz="1200" b="1" dirty="0">
                <a:solidFill>
                  <a:prstClr val="black"/>
                </a:solidFill>
                <a:cs typeface="Arial" pitchFamily="34" charset="0"/>
              </a:endParaRPr>
            </a:p>
          </p:txBody>
        </p:sp>
        <p:sp>
          <p:nvSpPr>
            <p:cNvPr id="35" name="TextBox 43"/>
            <p:cNvSpPr txBox="1">
              <a:spLocks noChangeArrowheads="1"/>
            </p:cNvSpPr>
            <p:nvPr/>
          </p:nvSpPr>
          <p:spPr bwMode="auto">
            <a:xfrm>
              <a:off x="162164" y="3430763"/>
              <a:ext cx="518092" cy="276999"/>
            </a:xfrm>
            <a:prstGeom prst="rect">
              <a:avLst/>
            </a:prstGeom>
            <a:noFill/>
            <a:ln w="9525">
              <a:noFill/>
              <a:miter lim="800000"/>
              <a:headEnd/>
              <a:tailEnd/>
            </a:ln>
          </p:spPr>
          <p:txBody>
            <a:bodyPr wrap="none">
              <a:spAutoFit/>
            </a:bodyPr>
            <a:lstStyle/>
            <a:p>
              <a:pPr algn="ctr"/>
              <a:r>
                <a:rPr lang="en-US" sz="1200" b="1" dirty="0">
                  <a:solidFill>
                    <a:prstClr val="black"/>
                  </a:solidFill>
                  <a:cs typeface="Arial" pitchFamily="34" charset="0"/>
                </a:rPr>
                <a:t>OSD</a:t>
              </a:r>
              <a:endParaRPr lang="en-US" sz="1200" b="1" dirty="0">
                <a:solidFill>
                  <a:prstClr val="black"/>
                </a:solidFill>
                <a:cs typeface="Arial" pitchFamily="34" charset="0"/>
              </a:endParaRPr>
            </a:p>
          </p:txBody>
        </p:sp>
        <p:sp>
          <p:nvSpPr>
            <p:cNvPr id="36" name="Rectangle 35"/>
            <p:cNvSpPr/>
            <p:nvPr/>
          </p:nvSpPr>
          <p:spPr bwMode="auto">
            <a:xfrm>
              <a:off x="1295400" y="5814034"/>
              <a:ext cx="685800" cy="539931"/>
            </a:xfrm>
            <a:prstGeom prst="rect">
              <a:avLst/>
            </a:prstGeom>
            <a:solidFill>
              <a:srgbClr val="00206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900" b="1" i="1" dirty="0">
                  <a:solidFill>
                    <a:prstClr val="white"/>
                  </a:solidFill>
                  <a:cs typeface="Arial" pitchFamily="34" charset="0"/>
                </a:rPr>
                <a:t>Integrated Priority List</a:t>
              </a:r>
            </a:p>
          </p:txBody>
        </p:sp>
        <p:sp>
          <p:nvSpPr>
            <p:cNvPr id="37" name="Rectangle 36"/>
            <p:cNvSpPr/>
            <p:nvPr/>
          </p:nvSpPr>
          <p:spPr bwMode="auto">
            <a:xfrm>
              <a:off x="1371600" y="5461624"/>
              <a:ext cx="533400" cy="253376"/>
            </a:xfrm>
            <a:prstGeom prst="rect">
              <a:avLst/>
            </a:prstGeom>
            <a:gradFill>
              <a:gsLst>
                <a:gs pos="0">
                  <a:schemeClr val="accent6">
                    <a:lumMod val="50000"/>
                  </a:schemeClr>
                </a:gs>
                <a:gs pos="50000">
                  <a:srgbClr val="6600CC"/>
                </a:gs>
                <a:gs pos="100000">
                  <a:srgbClr val="CC99FF"/>
                </a:gs>
              </a:gsLst>
              <a:lin ang="2700000" scaled="1"/>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100" b="1" i="1" dirty="0">
                  <a:solidFill>
                    <a:srgbClr val="FFC000"/>
                  </a:solidFill>
                  <a:cs typeface="Arial" pitchFamily="34" charset="0"/>
                </a:rPr>
                <a:t>CPR</a:t>
              </a:r>
            </a:p>
          </p:txBody>
        </p:sp>
        <p:sp>
          <p:nvSpPr>
            <p:cNvPr id="38" name="TextBox 41"/>
            <p:cNvSpPr txBox="1">
              <a:spLocks noChangeArrowheads="1"/>
            </p:cNvSpPr>
            <p:nvPr/>
          </p:nvSpPr>
          <p:spPr bwMode="auto">
            <a:xfrm>
              <a:off x="1066800" y="6305490"/>
              <a:ext cx="1061539" cy="400110"/>
            </a:xfrm>
            <a:prstGeom prst="rect">
              <a:avLst/>
            </a:prstGeom>
            <a:noFill/>
            <a:ln w="9525">
              <a:noFill/>
              <a:miter lim="800000"/>
              <a:headEnd/>
              <a:tailEnd/>
            </a:ln>
          </p:spPr>
          <p:txBody>
            <a:bodyPr wrap="square">
              <a:spAutoFit/>
            </a:bodyPr>
            <a:lstStyle/>
            <a:p>
              <a:pPr algn="ctr"/>
              <a:r>
                <a:rPr lang="en-US" sz="1000" b="1" dirty="0">
                  <a:solidFill>
                    <a:prstClr val="black"/>
                  </a:solidFill>
                  <a:cs typeface="Arial" pitchFamily="34" charset="0"/>
                </a:rPr>
                <a:t>Combatant Commands</a:t>
              </a:r>
              <a:endParaRPr lang="en-US" sz="1000" b="1" dirty="0">
                <a:solidFill>
                  <a:prstClr val="black"/>
                </a:solidFill>
                <a:cs typeface="Arial" pitchFamily="34" charset="0"/>
              </a:endParaRPr>
            </a:p>
          </p:txBody>
        </p:sp>
        <p:sp>
          <p:nvSpPr>
            <p:cNvPr id="39" name="TextBox 38"/>
            <p:cNvSpPr txBox="1">
              <a:spLocks noChangeArrowheads="1"/>
            </p:cNvSpPr>
            <p:nvPr/>
          </p:nvSpPr>
          <p:spPr bwMode="auto">
            <a:xfrm>
              <a:off x="2829096" y="4755460"/>
              <a:ext cx="848095" cy="507831"/>
            </a:xfrm>
            <a:prstGeom prst="rect">
              <a:avLst/>
            </a:prstGeom>
            <a:noFill/>
            <a:ln w="9525">
              <a:noFill/>
              <a:miter lim="800000"/>
              <a:headEnd/>
              <a:tailEnd/>
            </a:ln>
          </p:spPr>
          <p:txBody>
            <a:bodyPr wrap="square">
              <a:spAutoFit/>
            </a:bodyPr>
            <a:lstStyle/>
            <a:p>
              <a:pPr algn="ctr"/>
              <a:r>
                <a:rPr lang="en-US" sz="900" b="1" dirty="0">
                  <a:solidFill>
                    <a:srgbClr val="000000"/>
                  </a:solidFill>
                  <a:cs typeface="Arial" pitchFamily="34" charset="0"/>
                </a:rPr>
                <a:t>Army </a:t>
              </a:r>
            </a:p>
            <a:p>
              <a:pPr algn="ctr"/>
              <a:r>
                <a:rPr lang="en-US" sz="900" b="1" dirty="0">
                  <a:solidFill>
                    <a:srgbClr val="000000"/>
                  </a:solidFill>
                  <a:cs typeface="Arial" pitchFamily="34" charset="0"/>
                </a:rPr>
                <a:t>Planning Documents </a:t>
              </a:r>
              <a:endParaRPr lang="en-US" sz="900" b="1" dirty="0">
                <a:solidFill>
                  <a:srgbClr val="000000"/>
                </a:solidFill>
                <a:cs typeface="Arial" pitchFamily="34" charset="0"/>
              </a:endParaRPr>
            </a:p>
          </p:txBody>
        </p:sp>
        <p:sp>
          <p:nvSpPr>
            <p:cNvPr id="91" name="TextBox 90"/>
            <p:cNvSpPr txBox="1"/>
            <p:nvPr/>
          </p:nvSpPr>
          <p:spPr>
            <a:xfrm>
              <a:off x="629921" y="5531463"/>
              <a:ext cx="528320" cy="249577"/>
            </a:xfrm>
            <a:prstGeom prst="rect">
              <a:avLst/>
            </a:prstGeom>
            <a:noFill/>
          </p:spPr>
          <p:txBody>
            <a:bodyPr wrap="square" lIns="0" rIns="0" rtlCol="0">
              <a:noAutofit/>
            </a:bodyPr>
            <a:lstStyle/>
            <a:p>
              <a:pPr algn="ctr"/>
              <a:r>
                <a:rPr lang="en-US" sz="900" b="1" dirty="0">
                  <a:solidFill>
                    <a:prstClr val="black"/>
                  </a:solidFill>
                  <a:cs typeface="Arial" pitchFamily="34" charset="0"/>
                </a:rPr>
                <a:t>Nov 2016</a:t>
              </a:r>
              <a:endParaRPr lang="en-US" sz="900" b="1" dirty="0">
                <a:solidFill>
                  <a:prstClr val="black"/>
                </a:solidFill>
                <a:cs typeface="Arial" pitchFamily="34" charset="0"/>
              </a:endParaRPr>
            </a:p>
          </p:txBody>
        </p:sp>
        <p:sp>
          <p:nvSpPr>
            <p:cNvPr id="42" name="Oval 41"/>
            <p:cNvSpPr/>
            <p:nvPr/>
          </p:nvSpPr>
          <p:spPr bwMode="auto">
            <a:xfrm>
              <a:off x="2516777" y="6528423"/>
              <a:ext cx="853440" cy="29609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3600" b="1" i="1" dirty="0">
                <a:solidFill>
                  <a:srgbClr val="006600"/>
                </a:solidFill>
                <a:cs typeface="Arial" pitchFamily="34" charset="0"/>
              </a:endParaRPr>
            </a:p>
          </p:txBody>
        </p:sp>
        <p:grpSp>
          <p:nvGrpSpPr>
            <p:cNvPr id="7" name="Group 124"/>
            <p:cNvGrpSpPr/>
            <p:nvPr/>
          </p:nvGrpSpPr>
          <p:grpSpPr>
            <a:xfrm>
              <a:off x="2846829" y="6227840"/>
              <a:ext cx="1344171" cy="477760"/>
              <a:chOff x="2985431" y="6227840"/>
              <a:chExt cx="1344171" cy="477760"/>
            </a:xfrm>
          </p:grpSpPr>
          <p:sp>
            <p:nvSpPr>
              <p:cNvPr id="88" name="Curved Up Arrow 87"/>
              <p:cNvSpPr/>
              <p:nvPr/>
            </p:nvSpPr>
            <p:spPr bwMode="auto">
              <a:xfrm rot="21231067">
                <a:off x="3332335" y="6227840"/>
                <a:ext cx="997267" cy="311185"/>
              </a:xfrm>
              <a:prstGeom prst="curvedUpArrow">
                <a:avLst>
                  <a:gd name="adj1" fmla="val 25000"/>
                  <a:gd name="adj2" fmla="val 45641"/>
                  <a:gd name="adj3" fmla="val 30528"/>
                </a:avLst>
              </a:prstGeom>
              <a:solidFill>
                <a:srgbClr val="6600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3600" b="1" i="1" dirty="0">
                  <a:solidFill>
                    <a:srgbClr val="006600"/>
                  </a:solidFill>
                  <a:cs typeface="Arial" pitchFamily="34" charset="0"/>
                </a:endParaRPr>
              </a:p>
            </p:txBody>
          </p:sp>
          <p:sp>
            <p:nvSpPr>
              <p:cNvPr id="89" name="Oval 55"/>
              <p:cNvSpPr/>
              <p:nvPr/>
            </p:nvSpPr>
            <p:spPr bwMode="auto">
              <a:xfrm>
                <a:off x="2985431" y="6265816"/>
                <a:ext cx="949234" cy="439784"/>
              </a:xfrm>
              <a:prstGeom prst="ellipse">
                <a:avLst/>
              </a:prstGeom>
              <a:solidFill>
                <a:srgbClr val="6600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800" b="1" i="1" dirty="0">
                    <a:solidFill>
                      <a:prstClr val="white"/>
                    </a:solidFill>
                    <a:cs typeface="Arial" pitchFamily="34" charset="0"/>
                  </a:rPr>
                  <a:t>OSD Fiscal Guidance</a:t>
                </a:r>
              </a:p>
            </p:txBody>
          </p:sp>
        </p:grpSp>
        <p:sp>
          <p:nvSpPr>
            <p:cNvPr id="44" name="TextBox 38"/>
            <p:cNvSpPr txBox="1">
              <a:spLocks noChangeArrowheads="1"/>
            </p:cNvSpPr>
            <p:nvPr/>
          </p:nvSpPr>
          <p:spPr bwMode="auto">
            <a:xfrm>
              <a:off x="5597768" y="4694984"/>
              <a:ext cx="1143000" cy="738664"/>
            </a:xfrm>
            <a:prstGeom prst="rect">
              <a:avLst/>
            </a:prstGeom>
            <a:noFill/>
            <a:ln w="9525">
              <a:noFill/>
              <a:miter lim="800000"/>
              <a:headEnd/>
              <a:tailEnd/>
            </a:ln>
          </p:spPr>
          <p:txBody>
            <a:bodyPr wrap="square">
              <a:spAutoFit/>
            </a:bodyPr>
            <a:lstStyle/>
            <a:p>
              <a:pPr algn="ctr"/>
              <a:r>
                <a:rPr lang="en-US" sz="1050" b="1" dirty="0">
                  <a:solidFill>
                    <a:srgbClr val="000000"/>
                  </a:solidFill>
                  <a:cs typeface="Arial" pitchFamily="34" charset="0"/>
                </a:rPr>
                <a:t>OSD </a:t>
              </a:r>
            </a:p>
            <a:p>
              <a:pPr algn="ctr"/>
              <a:r>
                <a:rPr lang="en-US" sz="1050" b="1" dirty="0">
                  <a:solidFill>
                    <a:srgbClr val="000000"/>
                  </a:solidFill>
                  <a:cs typeface="Arial" pitchFamily="34" charset="0"/>
                </a:rPr>
                <a:t>Program and  Budget</a:t>
              </a:r>
            </a:p>
            <a:p>
              <a:pPr algn="ctr"/>
              <a:r>
                <a:rPr lang="en-US" sz="1050" b="1" dirty="0">
                  <a:solidFill>
                    <a:srgbClr val="000000"/>
                  </a:solidFill>
                  <a:cs typeface="Arial" pitchFamily="34" charset="0"/>
                </a:rPr>
                <a:t> Review</a:t>
              </a:r>
              <a:endParaRPr lang="en-US" sz="1050" b="1" dirty="0">
                <a:solidFill>
                  <a:srgbClr val="000000"/>
                </a:solidFill>
                <a:cs typeface="Arial" pitchFamily="34" charset="0"/>
              </a:endParaRPr>
            </a:p>
          </p:txBody>
        </p:sp>
        <p:sp>
          <p:nvSpPr>
            <p:cNvPr id="45" name="Rectangle 44"/>
            <p:cNvSpPr/>
            <p:nvPr/>
          </p:nvSpPr>
          <p:spPr bwMode="auto">
            <a:xfrm>
              <a:off x="5791200" y="5638800"/>
              <a:ext cx="685800" cy="381000"/>
            </a:xfrm>
            <a:prstGeom prst="rect">
              <a:avLst/>
            </a:prstGeom>
            <a:solidFill>
              <a:srgbClr val="0070C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45720" tIns="45720" rIns="45720" bIns="45720" numCol="1" rtlCol="0" anchor="b" anchorCtr="0" compatLnSpc="1">
              <a:prstTxWarp prst="textNoShape">
                <a:avLst/>
              </a:prstTxWarp>
            </a:bodyPr>
            <a:lstStyle/>
            <a:p>
              <a:pPr algn="ctr" eaLnBrk="0" hangingPunct="0"/>
              <a:r>
                <a:rPr lang="en-US" sz="1100" b="1" dirty="0">
                  <a:solidFill>
                    <a:prstClr val="white"/>
                  </a:solidFill>
                  <a:cs typeface="Arial" pitchFamily="34" charset="0"/>
                </a:rPr>
                <a:t>Issue </a:t>
              </a:r>
            </a:p>
            <a:p>
              <a:pPr algn="ctr" eaLnBrk="0" hangingPunct="0"/>
              <a:r>
                <a:rPr lang="en-US" sz="1100" b="1" dirty="0">
                  <a:solidFill>
                    <a:prstClr val="white"/>
                  </a:solidFill>
                  <a:cs typeface="Arial" pitchFamily="34" charset="0"/>
                </a:rPr>
                <a:t>Teams</a:t>
              </a:r>
            </a:p>
          </p:txBody>
        </p:sp>
        <p:sp>
          <p:nvSpPr>
            <p:cNvPr id="46" name="Rectangle 45"/>
            <p:cNvSpPr/>
            <p:nvPr/>
          </p:nvSpPr>
          <p:spPr bwMode="auto">
            <a:xfrm>
              <a:off x="6553200" y="5791200"/>
              <a:ext cx="457200" cy="228600"/>
            </a:xfrm>
            <a:prstGeom prst="rect">
              <a:avLst/>
            </a:prstGeom>
            <a:solidFill>
              <a:srgbClr val="0070C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1000" b="1" i="1" dirty="0">
                  <a:solidFill>
                    <a:prstClr val="white"/>
                  </a:solidFill>
                  <a:cs typeface="Arial" pitchFamily="34" charset="0"/>
                </a:rPr>
                <a:t>RMDs</a:t>
              </a:r>
            </a:p>
          </p:txBody>
        </p:sp>
        <p:sp>
          <p:nvSpPr>
            <p:cNvPr id="47" name="Up Arrow 47"/>
            <p:cNvSpPr>
              <a:spLocks noChangeArrowheads="1"/>
            </p:cNvSpPr>
            <p:nvPr/>
          </p:nvSpPr>
          <p:spPr bwMode="auto">
            <a:xfrm rot="16200000">
              <a:off x="5855677" y="934003"/>
              <a:ext cx="937849" cy="1371602"/>
            </a:xfrm>
            <a:prstGeom prst="upArrow">
              <a:avLst>
                <a:gd name="adj1" fmla="val 60065"/>
                <a:gd name="adj2" fmla="val 55801"/>
              </a:avLst>
            </a:prstGeom>
            <a:solidFill>
              <a:srgbClr val="FFFFCC"/>
            </a:solidFill>
            <a:ln w="9525">
              <a:solidFill>
                <a:schemeClr val="tx1"/>
              </a:solidFill>
              <a:miter lim="800000"/>
              <a:headEnd/>
              <a:tailEnd/>
            </a:ln>
            <a:scene3d>
              <a:camera prst="orthographicFront"/>
              <a:lightRig rig="threePt" dir="t"/>
            </a:scene3d>
            <a:sp3d>
              <a:bevelT/>
            </a:sp3d>
          </p:spPr>
          <p:txBody>
            <a:bodyPr wrap="none" anchor="ctr"/>
            <a:lstStyle/>
            <a:p>
              <a:pPr algn="ctr"/>
              <a:endParaRPr lang="en-US" b="1" dirty="0">
                <a:solidFill>
                  <a:srgbClr val="000000"/>
                </a:solidFill>
                <a:cs typeface="Arial" pitchFamily="34" charset="0"/>
              </a:endParaRPr>
            </a:p>
          </p:txBody>
        </p:sp>
        <p:grpSp>
          <p:nvGrpSpPr>
            <p:cNvPr id="8" name="Group 59"/>
            <p:cNvGrpSpPr/>
            <p:nvPr/>
          </p:nvGrpSpPr>
          <p:grpSpPr>
            <a:xfrm>
              <a:off x="6813996" y="1066800"/>
              <a:ext cx="2253804" cy="1431143"/>
              <a:chOff x="6223676" y="1965452"/>
              <a:chExt cx="2420470" cy="1380565"/>
            </a:xfrm>
            <a:effectLst>
              <a:outerShdw blurRad="50800" dist="38100" dir="5400000" algn="t" rotWithShape="0">
                <a:prstClr val="black">
                  <a:alpha val="40000"/>
                </a:prstClr>
              </a:outerShdw>
            </a:effectLst>
          </p:grpSpPr>
          <p:grpSp>
            <p:nvGrpSpPr>
              <p:cNvPr id="9" name="Group 55"/>
              <p:cNvGrpSpPr/>
              <p:nvPr/>
            </p:nvGrpSpPr>
            <p:grpSpPr>
              <a:xfrm>
                <a:off x="6223676" y="1965452"/>
                <a:ext cx="2420470" cy="1380565"/>
                <a:chOff x="6149788" y="2196352"/>
                <a:chExt cx="2420470" cy="1380565"/>
              </a:xfrm>
            </p:grpSpPr>
            <p:pic>
              <p:nvPicPr>
                <p:cNvPr id="86" name="Picture 2" descr="http://images6.cpcache.com/product/182813286v1_480x480_Front.jpg"/>
                <p:cNvPicPr>
                  <a:picLocks noChangeAspect="1" noChangeArrowheads="1"/>
                </p:cNvPicPr>
                <p:nvPr/>
              </p:nvPicPr>
              <p:blipFill>
                <a:blip r:embed="rId9" cstate="print">
                  <a:clrChange>
                    <a:clrFrom>
                      <a:srgbClr val="FFFFFF"/>
                    </a:clrFrom>
                    <a:clrTo>
                      <a:srgbClr val="FFFFFF">
                        <a:alpha val="0"/>
                      </a:srgbClr>
                    </a:clrTo>
                  </a:clrChange>
                </a:blip>
                <a:srcRect t="22641" b="22264"/>
                <a:stretch>
                  <a:fillRect/>
                </a:stretch>
              </p:blipFill>
              <p:spPr bwMode="auto">
                <a:xfrm>
                  <a:off x="6149788" y="2196352"/>
                  <a:ext cx="2420470" cy="1380565"/>
                </a:xfrm>
                <a:prstGeom prst="rect">
                  <a:avLst/>
                </a:prstGeom>
                <a:noFill/>
              </p:spPr>
            </p:pic>
            <p:sp>
              <p:nvSpPr>
                <p:cNvPr id="87" name="Oval 86"/>
                <p:cNvSpPr/>
                <p:nvPr/>
              </p:nvSpPr>
              <p:spPr bwMode="auto">
                <a:xfrm>
                  <a:off x="6338048" y="2259106"/>
                  <a:ext cx="2034988" cy="1255059"/>
                </a:xfrm>
                <a:prstGeom prst="ellipse">
                  <a:avLst/>
                </a:prstGeom>
                <a:no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3600" b="1" i="1" dirty="0">
                    <a:solidFill>
                      <a:srgbClr val="006600"/>
                    </a:solidFill>
                    <a:cs typeface="Arial" pitchFamily="34" charset="0"/>
                  </a:endParaRPr>
                </a:p>
              </p:txBody>
            </p:sp>
          </p:grpSp>
          <p:sp>
            <p:nvSpPr>
              <p:cNvPr id="85" name="TextBox 84"/>
              <p:cNvSpPr txBox="1"/>
              <p:nvPr/>
            </p:nvSpPr>
            <p:spPr>
              <a:xfrm>
                <a:off x="6700756" y="2126819"/>
                <a:ext cx="1522120" cy="452771"/>
              </a:xfrm>
              <a:prstGeom prst="rect">
                <a:avLst/>
              </a:prstGeom>
              <a:noFill/>
            </p:spPr>
            <p:txBody>
              <a:bodyPr wrap="none" rtlCol="0">
                <a:spAutoFit/>
              </a:bodyPr>
              <a:lstStyle/>
              <a:p>
                <a:pPr algn="ctr"/>
                <a:r>
                  <a:rPr lang="en-US" sz="1400" b="1" dirty="0">
                    <a:solidFill>
                      <a:prstClr val="black"/>
                    </a:solidFill>
                    <a:effectLst>
                      <a:outerShdw blurRad="38100" dist="38100" dir="2700000" algn="tl">
                        <a:srgbClr val="000000">
                          <a:alpha val="43137"/>
                        </a:srgbClr>
                      </a:outerShdw>
                    </a:effectLst>
                    <a:cs typeface="Arial" pitchFamily="34" charset="0"/>
                  </a:rPr>
                  <a:t>U. S. CAPITOL</a:t>
                </a:r>
              </a:p>
              <a:p>
                <a:pPr algn="ctr"/>
                <a:r>
                  <a:rPr lang="en-US" sz="1050" b="1" dirty="0">
                    <a:solidFill>
                      <a:prstClr val="black"/>
                    </a:solidFill>
                    <a:effectLst>
                      <a:outerShdw blurRad="38100" dist="38100" dir="2700000" algn="tl">
                        <a:srgbClr val="000000">
                          <a:alpha val="43137"/>
                        </a:srgbClr>
                      </a:outerShdw>
                    </a:effectLst>
                    <a:cs typeface="Arial" pitchFamily="34" charset="0"/>
                  </a:rPr>
                  <a:t>WASHINGTON</a:t>
                </a:r>
                <a:endParaRPr lang="en-US" sz="1050" b="1" dirty="0">
                  <a:solidFill>
                    <a:prstClr val="black"/>
                  </a:solidFill>
                  <a:effectLst>
                    <a:outerShdw blurRad="38100" dist="38100" dir="2700000" algn="tl">
                      <a:srgbClr val="000000">
                        <a:alpha val="43137"/>
                      </a:srgbClr>
                    </a:outerShdw>
                  </a:effectLst>
                  <a:cs typeface="Arial" pitchFamily="34" charset="0"/>
                </a:endParaRPr>
              </a:p>
            </p:txBody>
          </p:sp>
        </p:grpSp>
        <p:pic>
          <p:nvPicPr>
            <p:cNvPr id="49" name="Picture 5"/>
            <p:cNvPicPr>
              <a:picLocks noChangeAspect="1" noChangeArrowheads="1"/>
            </p:cNvPicPr>
            <p:nvPr/>
          </p:nvPicPr>
          <p:blipFill>
            <a:blip r:embed="rId10" cstate="print"/>
            <a:srcRect l="29688" t="18750" r="27344" b="7292"/>
            <a:stretch>
              <a:fillRect/>
            </a:stretch>
          </p:blipFill>
          <p:spPr bwMode="auto">
            <a:xfrm>
              <a:off x="7543800" y="2979803"/>
              <a:ext cx="762000" cy="105879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50" name="TextBox 38"/>
            <p:cNvSpPr txBox="1">
              <a:spLocks noChangeArrowheads="1"/>
            </p:cNvSpPr>
            <p:nvPr/>
          </p:nvSpPr>
          <p:spPr bwMode="auto">
            <a:xfrm>
              <a:off x="7166374" y="4080302"/>
              <a:ext cx="910826" cy="415498"/>
            </a:xfrm>
            <a:prstGeom prst="rect">
              <a:avLst/>
            </a:prstGeom>
            <a:noFill/>
            <a:ln w="9525">
              <a:noFill/>
              <a:miter lim="800000"/>
              <a:headEnd/>
              <a:tailEnd/>
            </a:ln>
          </p:spPr>
          <p:txBody>
            <a:bodyPr wrap="none">
              <a:spAutoFit/>
            </a:bodyPr>
            <a:lstStyle/>
            <a:p>
              <a:pPr algn="ctr"/>
              <a:r>
                <a:rPr lang="en-US" sz="1050" b="1" dirty="0">
                  <a:solidFill>
                    <a:srgbClr val="000000"/>
                  </a:solidFill>
                  <a:cs typeface="Arial" pitchFamily="34" charset="0"/>
                </a:rPr>
                <a:t>President’s</a:t>
              </a:r>
            </a:p>
            <a:p>
              <a:pPr algn="ctr"/>
              <a:r>
                <a:rPr lang="en-US" sz="1050" b="1" dirty="0">
                  <a:solidFill>
                    <a:srgbClr val="000000"/>
                  </a:solidFill>
                  <a:cs typeface="Arial" pitchFamily="34" charset="0"/>
                </a:rPr>
                <a:t>Budget</a:t>
              </a:r>
              <a:endParaRPr lang="en-US" sz="1050" b="1" dirty="0">
                <a:solidFill>
                  <a:srgbClr val="000000"/>
                </a:solidFill>
                <a:cs typeface="Arial" pitchFamily="34" charset="0"/>
              </a:endParaRPr>
            </a:p>
          </p:txBody>
        </p:sp>
        <p:pic>
          <p:nvPicPr>
            <p:cNvPr id="51" name="Picture 1"/>
            <p:cNvPicPr>
              <a:picLocks noChangeAspect="1" noChangeArrowheads="1"/>
            </p:cNvPicPr>
            <p:nvPr/>
          </p:nvPicPr>
          <p:blipFill>
            <a:blip r:embed="rId11" cstate="print"/>
            <a:srcRect/>
            <a:stretch>
              <a:fillRect/>
            </a:stretch>
          </p:blipFill>
          <p:spPr bwMode="auto">
            <a:xfrm>
              <a:off x="4343400" y="888120"/>
              <a:ext cx="738066" cy="102398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2" name="Picture 2"/>
            <p:cNvPicPr>
              <a:picLocks noChangeAspect="1" noChangeArrowheads="1"/>
            </p:cNvPicPr>
            <p:nvPr/>
          </p:nvPicPr>
          <p:blipFill>
            <a:blip r:embed="rId12" cstate="print"/>
            <a:srcRect/>
            <a:stretch>
              <a:fillRect/>
            </a:stretch>
          </p:blipFill>
          <p:spPr bwMode="auto">
            <a:xfrm>
              <a:off x="4752870" y="1485301"/>
              <a:ext cx="777042" cy="106285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53" name="TextBox 38"/>
            <p:cNvSpPr txBox="1">
              <a:spLocks noChangeArrowheads="1"/>
            </p:cNvSpPr>
            <p:nvPr/>
          </p:nvSpPr>
          <p:spPr bwMode="auto">
            <a:xfrm>
              <a:off x="4401526" y="2552101"/>
              <a:ext cx="1402948" cy="415498"/>
            </a:xfrm>
            <a:prstGeom prst="rect">
              <a:avLst/>
            </a:prstGeom>
            <a:noFill/>
            <a:ln w="9525">
              <a:noFill/>
              <a:miter lim="800000"/>
              <a:headEnd/>
              <a:tailEnd/>
            </a:ln>
          </p:spPr>
          <p:txBody>
            <a:bodyPr wrap="none">
              <a:spAutoFit/>
            </a:bodyPr>
            <a:lstStyle/>
            <a:p>
              <a:pPr algn="ctr"/>
              <a:r>
                <a:rPr lang="en-US" sz="1050" b="1" dirty="0">
                  <a:solidFill>
                    <a:srgbClr val="000000"/>
                  </a:solidFill>
                  <a:cs typeface="Arial" pitchFamily="34" charset="0"/>
                </a:rPr>
                <a:t>National Defense</a:t>
              </a:r>
            </a:p>
            <a:p>
              <a:pPr algn="ctr"/>
              <a:r>
                <a:rPr lang="en-US" sz="1050" b="1" dirty="0">
                  <a:solidFill>
                    <a:srgbClr val="000000"/>
                  </a:solidFill>
                  <a:cs typeface="Arial" pitchFamily="34" charset="0"/>
                </a:rPr>
                <a:t>Appropriations Act</a:t>
              </a:r>
              <a:endParaRPr lang="en-US" sz="1050" b="1" dirty="0">
                <a:solidFill>
                  <a:srgbClr val="000000"/>
                </a:solidFill>
                <a:cs typeface="Arial" pitchFamily="34" charset="0"/>
              </a:endParaRPr>
            </a:p>
          </p:txBody>
        </p:sp>
        <p:sp>
          <p:nvSpPr>
            <p:cNvPr id="54" name="TextBox 41"/>
            <p:cNvSpPr txBox="1">
              <a:spLocks noChangeArrowheads="1"/>
            </p:cNvSpPr>
            <p:nvPr/>
          </p:nvSpPr>
          <p:spPr bwMode="auto">
            <a:xfrm>
              <a:off x="2864068" y="1152436"/>
              <a:ext cx="990600" cy="600164"/>
            </a:xfrm>
            <a:prstGeom prst="rect">
              <a:avLst/>
            </a:prstGeom>
            <a:solidFill>
              <a:schemeClr val="accent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a:r>
                <a:rPr lang="en-US" sz="1100" b="1" dirty="0">
                  <a:solidFill>
                    <a:prstClr val="black"/>
                  </a:solidFill>
                  <a:cs typeface="Arial" pitchFamily="34" charset="0"/>
                </a:rPr>
                <a:t>President Signs Acts</a:t>
              </a:r>
            </a:p>
            <a:p>
              <a:pPr algn="ctr"/>
              <a:r>
                <a:rPr lang="en-US" sz="1100" b="1" dirty="0">
                  <a:solidFill>
                    <a:prstClr val="black"/>
                  </a:solidFill>
                  <a:cs typeface="Arial" pitchFamily="34" charset="0"/>
                </a:rPr>
                <a:t>into  Law</a:t>
              </a:r>
              <a:endParaRPr lang="en-US" sz="1100" b="1" dirty="0">
                <a:solidFill>
                  <a:prstClr val="black"/>
                </a:solidFill>
                <a:cs typeface="Arial" pitchFamily="34" charset="0"/>
              </a:endParaRPr>
            </a:p>
          </p:txBody>
        </p:sp>
        <p:sp>
          <p:nvSpPr>
            <p:cNvPr id="55" name="Folded Corner 54"/>
            <p:cNvSpPr/>
            <p:nvPr/>
          </p:nvSpPr>
          <p:spPr bwMode="auto">
            <a:xfrm>
              <a:off x="7239000" y="5181600"/>
              <a:ext cx="762000" cy="1074680"/>
            </a:xfrm>
            <a:prstGeom prst="foldedCorner">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0" hangingPunct="0">
                <a:defRPr/>
              </a:pPr>
              <a:endParaRPr lang="en-US" sz="1200" b="1" dirty="0">
                <a:solidFill>
                  <a:srgbClr val="000000"/>
                </a:solidFill>
                <a:cs typeface="Arial" pitchFamily="34" charset="0"/>
              </a:endParaRPr>
            </a:p>
            <a:p>
              <a:pPr algn="ctr" eaLnBrk="0" hangingPunct="0">
                <a:defRPr/>
              </a:pPr>
              <a:endParaRPr lang="en-US" sz="1200" b="1" dirty="0">
                <a:solidFill>
                  <a:srgbClr val="000000"/>
                </a:solidFill>
                <a:cs typeface="Arial" pitchFamily="34" charset="0"/>
              </a:endParaRPr>
            </a:p>
            <a:p>
              <a:pPr algn="ctr" eaLnBrk="0" hangingPunct="0">
                <a:defRPr/>
              </a:pPr>
              <a:endParaRPr lang="en-US" sz="1200" dirty="0">
                <a:solidFill>
                  <a:srgbClr val="000000"/>
                </a:solidFill>
                <a:cs typeface="Arial" pitchFamily="34" charset="0"/>
              </a:endParaRPr>
            </a:p>
            <a:p>
              <a:pPr algn="ctr" eaLnBrk="0" hangingPunct="0">
                <a:defRPr/>
              </a:pPr>
              <a:r>
                <a:rPr lang="en-US" sz="1100" b="1" dirty="0">
                  <a:solidFill>
                    <a:srgbClr val="000000"/>
                  </a:solidFill>
                  <a:cs typeface="Arial" pitchFamily="34" charset="0"/>
                </a:rPr>
                <a:t>DoD</a:t>
              </a:r>
            </a:p>
            <a:p>
              <a:pPr algn="ctr" eaLnBrk="0" hangingPunct="0">
                <a:defRPr/>
              </a:pPr>
              <a:r>
                <a:rPr lang="en-US" sz="1100" b="1" dirty="0">
                  <a:solidFill>
                    <a:srgbClr val="000000"/>
                  </a:solidFill>
                  <a:cs typeface="Arial" pitchFamily="34" charset="0"/>
                </a:rPr>
                <a:t>Budget</a:t>
              </a:r>
              <a:endParaRPr lang="en-US" sz="1100" b="1" dirty="0">
                <a:solidFill>
                  <a:srgbClr val="000000"/>
                </a:solidFill>
                <a:cs typeface="Arial" pitchFamily="34" charset="0"/>
              </a:endParaRPr>
            </a:p>
          </p:txBody>
        </p:sp>
        <p:pic>
          <p:nvPicPr>
            <p:cNvPr id="56" name="Picture 2" descr="http://upload.wikimedia.org/wikipedia/commons/thumb/7/73/US-OfficeOfManagementAndBudget-Seal.svg/140px-US-OfficeOfManagementAndBudget-Seal.svg.png"/>
            <p:cNvPicPr>
              <a:picLocks noChangeAspect="1" noChangeArrowheads="1"/>
            </p:cNvPicPr>
            <p:nvPr/>
          </p:nvPicPr>
          <p:blipFill>
            <a:blip r:embed="rId13" cstate="print"/>
            <a:srcRect/>
            <a:stretch>
              <a:fillRect/>
            </a:stretch>
          </p:blipFill>
          <p:spPr bwMode="auto">
            <a:xfrm>
              <a:off x="8001000" y="4122680"/>
              <a:ext cx="966677" cy="113512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sp>
          <p:nvSpPr>
            <p:cNvPr id="57" name="TextBox 40"/>
            <p:cNvSpPr txBox="1">
              <a:spLocks noChangeArrowheads="1"/>
            </p:cNvSpPr>
            <p:nvPr/>
          </p:nvSpPr>
          <p:spPr bwMode="auto">
            <a:xfrm>
              <a:off x="8077200" y="5483423"/>
              <a:ext cx="603050" cy="307777"/>
            </a:xfrm>
            <a:prstGeom prst="rect">
              <a:avLst/>
            </a:prstGeom>
            <a:noFill/>
            <a:ln w="9525">
              <a:noFill/>
              <a:miter lim="800000"/>
              <a:headEnd/>
              <a:tailEnd/>
            </a:ln>
          </p:spPr>
          <p:txBody>
            <a:bodyPr wrap="none">
              <a:spAutoFit/>
            </a:bodyPr>
            <a:lstStyle/>
            <a:p>
              <a:r>
                <a:rPr lang="en-US" sz="1400" b="1" dirty="0">
                  <a:solidFill>
                    <a:srgbClr val="000000"/>
                  </a:solidFill>
                  <a:cs typeface="Arial" pitchFamily="34" charset="0"/>
                </a:rPr>
                <a:t>OMB</a:t>
              </a:r>
              <a:endParaRPr lang="en-US" sz="1400" b="1" dirty="0">
                <a:solidFill>
                  <a:srgbClr val="000000"/>
                </a:solidFill>
                <a:cs typeface="Arial" pitchFamily="34" charset="0"/>
              </a:endParaRPr>
            </a:p>
          </p:txBody>
        </p:sp>
        <p:sp>
          <p:nvSpPr>
            <p:cNvPr id="58" name="TextBox 57"/>
            <p:cNvSpPr txBox="1"/>
            <p:nvPr/>
          </p:nvSpPr>
          <p:spPr>
            <a:xfrm>
              <a:off x="5715000" y="1455680"/>
              <a:ext cx="1393373" cy="307777"/>
            </a:xfrm>
            <a:prstGeom prst="rect">
              <a:avLst/>
            </a:prstGeom>
            <a:noFill/>
            <a:ln w="9525">
              <a:noFill/>
              <a:miter lim="800000"/>
              <a:headEnd/>
              <a:tailEnd/>
            </a:ln>
          </p:spPr>
          <p:txBody>
            <a:bodyPr wrap="square">
              <a:spAutoFit/>
            </a:bodyPr>
            <a:lstStyle/>
            <a:p>
              <a:pPr algn="ctr"/>
              <a:r>
                <a:rPr lang="en-US" sz="1400" b="1" dirty="0">
                  <a:solidFill>
                    <a:srgbClr val="000000"/>
                  </a:solidFill>
                  <a:cs typeface="Arial" pitchFamily="34" charset="0"/>
                </a:rPr>
                <a:t>Enactment</a:t>
              </a:r>
            </a:p>
          </p:txBody>
        </p:sp>
        <p:sp>
          <p:nvSpPr>
            <p:cNvPr id="59" name="TextBox 41"/>
            <p:cNvSpPr txBox="1">
              <a:spLocks noChangeArrowheads="1"/>
            </p:cNvSpPr>
            <p:nvPr/>
          </p:nvSpPr>
          <p:spPr bwMode="auto">
            <a:xfrm>
              <a:off x="2971800" y="3239869"/>
              <a:ext cx="1371600" cy="646331"/>
            </a:xfrm>
            <a:prstGeom prst="rect">
              <a:avLst/>
            </a:prstGeom>
            <a:noFill/>
            <a:ln w="9525">
              <a:noFill/>
              <a:miter lim="800000"/>
              <a:headEnd/>
              <a:tailEnd/>
            </a:ln>
          </p:spPr>
          <p:txBody>
            <a:bodyPr wrap="square">
              <a:spAutoFit/>
            </a:bodyPr>
            <a:lstStyle/>
            <a:p>
              <a:pPr algn="ctr"/>
              <a:r>
                <a:rPr lang="en-US" sz="1200" b="1" dirty="0">
                  <a:solidFill>
                    <a:prstClr val="black"/>
                  </a:solidFill>
                  <a:cs typeface="Arial" pitchFamily="34" charset="0"/>
                </a:rPr>
                <a:t>DoD / Services Execute Budget Dollars </a:t>
              </a:r>
              <a:endParaRPr lang="en-US" sz="1200" b="1" dirty="0">
                <a:solidFill>
                  <a:prstClr val="black"/>
                </a:solidFill>
                <a:cs typeface="Arial" pitchFamily="34" charset="0"/>
              </a:endParaRPr>
            </a:p>
          </p:txBody>
        </p:sp>
        <p:sp>
          <p:nvSpPr>
            <p:cNvPr id="60" name="TextBox 40"/>
            <p:cNvSpPr txBox="1">
              <a:spLocks noChangeArrowheads="1"/>
            </p:cNvSpPr>
            <p:nvPr/>
          </p:nvSpPr>
          <p:spPr bwMode="auto">
            <a:xfrm>
              <a:off x="7500264" y="849461"/>
              <a:ext cx="1010213" cy="307777"/>
            </a:xfrm>
            <a:prstGeom prst="rect">
              <a:avLst/>
            </a:prstGeom>
            <a:noFill/>
            <a:ln w="9525">
              <a:noFill/>
              <a:miter lim="800000"/>
              <a:headEnd/>
              <a:tailEnd/>
            </a:ln>
          </p:spPr>
          <p:txBody>
            <a:bodyPr wrap="none">
              <a:spAutoFit/>
            </a:bodyPr>
            <a:lstStyle/>
            <a:p>
              <a:r>
                <a:rPr lang="en-US" sz="1400" b="1" dirty="0">
                  <a:solidFill>
                    <a:srgbClr val="000000"/>
                  </a:solidFill>
                  <a:cs typeface="Arial" pitchFamily="34" charset="0"/>
                </a:rPr>
                <a:t>Congress</a:t>
              </a:r>
              <a:endParaRPr lang="en-US" sz="1400" b="1" dirty="0">
                <a:solidFill>
                  <a:srgbClr val="000000"/>
                </a:solidFill>
                <a:cs typeface="Arial" pitchFamily="34" charset="0"/>
              </a:endParaRPr>
            </a:p>
          </p:txBody>
        </p:sp>
        <p:sp>
          <p:nvSpPr>
            <p:cNvPr id="61" name="Rectangle 60"/>
            <p:cNvSpPr/>
            <p:nvPr/>
          </p:nvSpPr>
          <p:spPr bwMode="auto">
            <a:xfrm>
              <a:off x="5943600" y="6096000"/>
              <a:ext cx="457200" cy="152400"/>
            </a:xfrm>
            <a:prstGeom prst="rect">
              <a:avLst/>
            </a:prstGeom>
            <a:gradFill>
              <a:gsLst>
                <a:gs pos="0">
                  <a:schemeClr val="accent6">
                    <a:lumMod val="50000"/>
                  </a:schemeClr>
                </a:gs>
                <a:gs pos="50000">
                  <a:srgbClr val="6600CC"/>
                </a:gs>
                <a:gs pos="100000">
                  <a:srgbClr val="CC99FF"/>
                </a:gs>
              </a:gsLst>
              <a:lin ang="2700000" scaled="1"/>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eaLnBrk="0" hangingPunct="0"/>
              <a:r>
                <a:rPr lang="en-US" sz="1000" b="1" i="1" dirty="0">
                  <a:solidFill>
                    <a:srgbClr val="FFC000"/>
                  </a:solidFill>
                  <a:cs typeface="Arial" pitchFamily="34" charset="0"/>
                </a:rPr>
                <a:t>CPA</a:t>
              </a:r>
            </a:p>
          </p:txBody>
        </p:sp>
        <p:sp>
          <p:nvSpPr>
            <p:cNvPr id="62" name="TextBox 40"/>
            <p:cNvSpPr txBox="1">
              <a:spLocks noChangeArrowheads="1"/>
            </p:cNvSpPr>
            <p:nvPr/>
          </p:nvSpPr>
          <p:spPr bwMode="auto">
            <a:xfrm>
              <a:off x="1957210" y="861906"/>
              <a:ext cx="1000595" cy="307777"/>
            </a:xfrm>
            <a:prstGeom prst="rect">
              <a:avLst/>
            </a:prstGeom>
            <a:noFill/>
            <a:ln w="9525">
              <a:noFill/>
              <a:miter lim="800000"/>
              <a:headEnd/>
              <a:tailEnd/>
            </a:ln>
          </p:spPr>
          <p:txBody>
            <a:bodyPr wrap="none">
              <a:spAutoFit/>
            </a:bodyPr>
            <a:lstStyle/>
            <a:p>
              <a:r>
                <a:rPr lang="en-US" sz="1400" b="1" dirty="0">
                  <a:solidFill>
                    <a:srgbClr val="000000"/>
                  </a:solidFill>
                  <a:cs typeface="Arial" pitchFamily="34" charset="0"/>
                </a:rPr>
                <a:t>President</a:t>
              </a:r>
              <a:endParaRPr lang="en-US" sz="1400" b="1" dirty="0">
                <a:solidFill>
                  <a:srgbClr val="000000"/>
                </a:solidFill>
                <a:cs typeface="Arial" pitchFamily="34" charset="0"/>
              </a:endParaRPr>
            </a:p>
          </p:txBody>
        </p:sp>
        <p:sp>
          <p:nvSpPr>
            <p:cNvPr id="63" name="TextBox 43"/>
            <p:cNvSpPr txBox="1">
              <a:spLocks noChangeArrowheads="1"/>
            </p:cNvSpPr>
            <p:nvPr/>
          </p:nvSpPr>
          <p:spPr bwMode="auto">
            <a:xfrm>
              <a:off x="820793" y="3711952"/>
              <a:ext cx="484427" cy="261610"/>
            </a:xfrm>
            <a:prstGeom prst="rect">
              <a:avLst/>
            </a:prstGeom>
            <a:noFill/>
            <a:ln w="9525">
              <a:noFill/>
              <a:miter lim="800000"/>
              <a:headEnd/>
              <a:tailEnd/>
            </a:ln>
          </p:spPr>
          <p:txBody>
            <a:bodyPr wrap="none">
              <a:spAutoFit/>
            </a:bodyPr>
            <a:lstStyle/>
            <a:p>
              <a:pPr algn="ctr"/>
              <a:r>
                <a:rPr lang="en-US" sz="1100" b="1" dirty="0">
                  <a:solidFill>
                    <a:prstClr val="black"/>
                  </a:solidFill>
                  <a:cs typeface="Arial" pitchFamily="34" charset="0"/>
                </a:rPr>
                <a:t>NDS</a:t>
              </a:r>
              <a:endParaRPr lang="en-US" sz="1100" b="1" dirty="0">
                <a:solidFill>
                  <a:prstClr val="black"/>
                </a:solidFill>
                <a:cs typeface="Arial" pitchFamily="34" charset="0"/>
              </a:endParaRPr>
            </a:p>
          </p:txBody>
        </p:sp>
        <p:grpSp>
          <p:nvGrpSpPr>
            <p:cNvPr id="10" name="Group 112"/>
            <p:cNvGrpSpPr/>
            <p:nvPr/>
          </p:nvGrpSpPr>
          <p:grpSpPr>
            <a:xfrm>
              <a:off x="3581400" y="5446645"/>
              <a:ext cx="1370393" cy="801755"/>
              <a:chOff x="4267200" y="3895813"/>
              <a:chExt cx="1370393" cy="801755"/>
            </a:xfrm>
          </p:grpSpPr>
          <p:sp>
            <p:nvSpPr>
              <p:cNvPr id="81" name="TextBox 38"/>
              <p:cNvSpPr txBox="1">
                <a:spLocks noChangeArrowheads="1"/>
              </p:cNvSpPr>
              <p:nvPr/>
            </p:nvSpPr>
            <p:spPr bwMode="auto">
              <a:xfrm>
                <a:off x="4267200" y="3962400"/>
                <a:ext cx="1370393" cy="577081"/>
              </a:xfrm>
              <a:prstGeom prst="rect">
                <a:avLst/>
              </a:prstGeom>
              <a:noFill/>
              <a:ln w="9525">
                <a:noFill/>
                <a:miter lim="800000"/>
                <a:headEnd/>
                <a:tailEnd/>
              </a:ln>
            </p:spPr>
            <p:txBody>
              <a:bodyPr wrap="square">
                <a:spAutoFit/>
              </a:bodyPr>
              <a:lstStyle/>
              <a:p>
                <a:pPr algn="ctr"/>
                <a:r>
                  <a:rPr lang="en-US" sz="1050" b="1" dirty="0">
                    <a:solidFill>
                      <a:srgbClr val="000000"/>
                    </a:solidFill>
                    <a:cs typeface="Arial" pitchFamily="34" charset="0"/>
                  </a:rPr>
                  <a:t>Army  Programming</a:t>
                </a:r>
              </a:p>
              <a:p>
                <a:pPr algn="ctr"/>
                <a:r>
                  <a:rPr lang="en-US" sz="1050" b="1" dirty="0">
                    <a:solidFill>
                      <a:srgbClr val="000000"/>
                    </a:solidFill>
                    <a:cs typeface="Arial" pitchFamily="34" charset="0"/>
                  </a:rPr>
                  <a:t>&amp; Budgeting</a:t>
                </a:r>
                <a:endParaRPr lang="en-US" sz="1050" b="1" dirty="0">
                  <a:solidFill>
                    <a:srgbClr val="000000"/>
                  </a:solidFill>
                  <a:cs typeface="Arial" pitchFamily="34" charset="0"/>
                </a:endParaRPr>
              </a:p>
            </p:txBody>
          </p:sp>
          <p:sp>
            <p:nvSpPr>
              <p:cNvPr id="82" name="Curved Right Arrow 34"/>
              <p:cNvSpPr>
                <a:spLocks noChangeArrowheads="1"/>
              </p:cNvSpPr>
              <p:nvPr/>
            </p:nvSpPr>
            <p:spPr bwMode="auto">
              <a:xfrm>
                <a:off x="4295694" y="3895813"/>
                <a:ext cx="304800" cy="685800"/>
              </a:xfrm>
              <a:prstGeom prst="curvedRightArrow">
                <a:avLst>
                  <a:gd name="adj1" fmla="val 25018"/>
                  <a:gd name="adj2" fmla="val 49997"/>
                  <a:gd name="adj3" fmla="val 25000"/>
                </a:avLst>
              </a:prstGeom>
              <a:solidFill>
                <a:schemeClr val="bg1"/>
              </a:solidFill>
              <a:ln w="9525" algn="ctr">
                <a:solidFill>
                  <a:schemeClr val="tx1"/>
                </a:solidFill>
                <a:round/>
                <a:headEnd/>
                <a:tailEnd/>
              </a:ln>
            </p:spPr>
            <p:txBody>
              <a:bodyPr anchor="ctr"/>
              <a:lstStyle/>
              <a:p>
                <a:pPr algn="ctr" eaLnBrk="0" hangingPunct="0"/>
                <a:endParaRPr lang="en-US" dirty="0">
                  <a:solidFill>
                    <a:srgbClr val="000000"/>
                  </a:solidFill>
                </a:endParaRPr>
              </a:p>
            </p:txBody>
          </p:sp>
          <p:sp>
            <p:nvSpPr>
              <p:cNvPr id="83" name="Curved Right Arrow 34"/>
              <p:cNvSpPr>
                <a:spLocks noChangeArrowheads="1"/>
              </p:cNvSpPr>
              <p:nvPr/>
            </p:nvSpPr>
            <p:spPr bwMode="auto">
              <a:xfrm rot="10800000">
                <a:off x="5181600" y="4038600"/>
                <a:ext cx="304800" cy="658968"/>
              </a:xfrm>
              <a:prstGeom prst="curvedRightArrow">
                <a:avLst>
                  <a:gd name="adj1" fmla="val 25018"/>
                  <a:gd name="adj2" fmla="val 49997"/>
                  <a:gd name="adj3" fmla="val 25000"/>
                </a:avLst>
              </a:prstGeom>
              <a:solidFill>
                <a:schemeClr val="bg1"/>
              </a:solidFill>
              <a:ln w="9525" algn="ctr">
                <a:solidFill>
                  <a:schemeClr val="tx1"/>
                </a:solidFill>
                <a:round/>
                <a:headEnd/>
                <a:tailEnd/>
              </a:ln>
            </p:spPr>
            <p:txBody>
              <a:bodyPr anchor="ctr"/>
              <a:lstStyle/>
              <a:p>
                <a:pPr algn="ctr" eaLnBrk="0" hangingPunct="0"/>
                <a:endParaRPr lang="en-US" dirty="0">
                  <a:solidFill>
                    <a:srgbClr val="000000"/>
                  </a:solidFill>
                </a:endParaRPr>
              </a:p>
            </p:txBody>
          </p:sp>
        </p:grpSp>
        <p:pic>
          <p:nvPicPr>
            <p:cNvPr id="65" name="Picture 17" descr="http://t2.gstatic.com/images?q=tbn:PBGWUNouXDotVM:">
              <a:hlinkClick r:id="rId4"/>
            </p:cNvPr>
            <p:cNvPicPr>
              <a:picLocks noChangeAspect="1" noChangeArrowheads="1"/>
            </p:cNvPicPr>
            <p:nvPr/>
          </p:nvPicPr>
          <p:blipFill>
            <a:blip r:embed="rId5" cstate="print"/>
            <a:srcRect/>
            <a:stretch>
              <a:fillRect/>
            </a:stretch>
          </p:blipFill>
          <p:spPr bwMode="auto">
            <a:xfrm>
              <a:off x="7440440" y="5339281"/>
              <a:ext cx="359778" cy="384640"/>
            </a:xfrm>
            <a:prstGeom prst="rect">
              <a:avLst/>
            </a:prstGeom>
            <a:noFill/>
            <a:ln w="9525">
              <a:noFill/>
              <a:miter lim="800000"/>
              <a:headEnd/>
              <a:tailEnd/>
            </a:ln>
          </p:spPr>
        </p:pic>
        <p:grpSp>
          <p:nvGrpSpPr>
            <p:cNvPr id="11" name="Group 123"/>
            <p:cNvGrpSpPr/>
            <p:nvPr/>
          </p:nvGrpSpPr>
          <p:grpSpPr>
            <a:xfrm>
              <a:off x="4953000" y="5410200"/>
              <a:ext cx="685800" cy="990600"/>
              <a:chOff x="4876800" y="5410200"/>
              <a:chExt cx="685800" cy="990600"/>
            </a:xfrm>
          </p:grpSpPr>
          <p:sp>
            <p:nvSpPr>
              <p:cNvPr id="76" name="Folded Corner 75"/>
              <p:cNvSpPr/>
              <p:nvPr/>
            </p:nvSpPr>
            <p:spPr bwMode="auto">
              <a:xfrm>
                <a:off x="4876800" y="5410200"/>
                <a:ext cx="685800" cy="990600"/>
              </a:xfrm>
              <a:prstGeom prst="foldedCorner">
                <a:avLst/>
              </a:prstGeom>
              <a:solidFill>
                <a:srgbClr val="0066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anchor="ctr"/>
              <a:lstStyle/>
              <a:p>
                <a:pPr algn="ctr" eaLnBrk="0" hangingPunct="0">
                  <a:defRPr/>
                </a:pPr>
                <a:endParaRPr lang="en-US" sz="1200" b="1" dirty="0">
                  <a:solidFill>
                    <a:prstClr val="white"/>
                  </a:solidFill>
                  <a:cs typeface="Arial" pitchFamily="34" charset="0"/>
                </a:endParaRPr>
              </a:p>
              <a:p>
                <a:pPr algn="ctr" eaLnBrk="0" hangingPunct="0">
                  <a:defRPr/>
                </a:pPr>
                <a:endParaRPr lang="en-US" sz="1200" b="1" dirty="0">
                  <a:solidFill>
                    <a:prstClr val="white"/>
                  </a:solidFill>
                  <a:cs typeface="Arial" pitchFamily="34" charset="0"/>
                </a:endParaRPr>
              </a:p>
              <a:p>
                <a:pPr algn="ctr" eaLnBrk="0" hangingPunct="0">
                  <a:defRPr/>
                </a:pPr>
                <a:endParaRPr lang="en-US" sz="1200" dirty="0">
                  <a:solidFill>
                    <a:prstClr val="white"/>
                  </a:solidFill>
                  <a:cs typeface="Arial" pitchFamily="34" charset="0"/>
                </a:endParaRPr>
              </a:p>
              <a:p>
                <a:pPr algn="ctr"/>
                <a:endParaRPr lang="en-US" sz="700" dirty="0">
                  <a:solidFill>
                    <a:prstClr val="white"/>
                  </a:solidFill>
                </a:endParaRPr>
              </a:p>
              <a:p>
                <a:pPr algn="ctr"/>
                <a:r>
                  <a:rPr lang="en-US" sz="1100" dirty="0">
                    <a:solidFill>
                      <a:prstClr val="white"/>
                    </a:solidFill>
                  </a:rPr>
                  <a:t>Army </a:t>
                </a:r>
              </a:p>
              <a:p>
                <a:pPr algn="ctr"/>
                <a:r>
                  <a:rPr lang="en-US" sz="1100" dirty="0">
                    <a:solidFill>
                      <a:prstClr val="white"/>
                    </a:solidFill>
                  </a:rPr>
                  <a:t>POM &amp;</a:t>
                </a:r>
              </a:p>
              <a:p>
                <a:pPr algn="ctr"/>
                <a:r>
                  <a:rPr lang="en-US" sz="1100" dirty="0">
                    <a:solidFill>
                      <a:prstClr val="white"/>
                    </a:solidFill>
                  </a:rPr>
                  <a:t>BES</a:t>
                </a:r>
              </a:p>
              <a:p>
                <a:pPr algn="ctr"/>
                <a:endParaRPr lang="en-US" sz="1100" dirty="0">
                  <a:solidFill>
                    <a:prstClr val="white"/>
                  </a:solidFill>
                </a:endParaRPr>
              </a:p>
            </p:txBody>
          </p:sp>
          <p:grpSp>
            <p:nvGrpSpPr>
              <p:cNvPr id="12" name="Group 122"/>
              <p:cNvGrpSpPr/>
              <p:nvPr/>
            </p:nvGrpSpPr>
            <p:grpSpPr>
              <a:xfrm>
                <a:off x="5087294" y="5455467"/>
                <a:ext cx="281412" cy="381000"/>
                <a:chOff x="4495815" y="3352799"/>
                <a:chExt cx="1066802" cy="1646109"/>
              </a:xfrm>
            </p:grpSpPr>
            <p:sp>
              <p:nvSpPr>
                <p:cNvPr id="78" name="Rectangle 77"/>
                <p:cNvSpPr/>
                <p:nvPr/>
              </p:nvSpPr>
              <p:spPr bwMode="auto">
                <a:xfrm>
                  <a:off x="4572000" y="4648200"/>
                  <a:ext cx="838200" cy="228600"/>
                </a:xfrm>
                <a:prstGeom prst="rect">
                  <a:avLst/>
                </a:prstGeom>
                <a:solidFill>
                  <a:schemeClr val="bg1"/>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b="1" dirty="0">
                    <a:solidFill>
                      <a:prstClr val="black"/>
                    </a:solidFill>
                  </a:endParaRPr>
                </a:p>
              </p:txBody>
            </p:sp>
            <p:sp>
              <p:nvSpPr>
                <p:cNvPr id="79" name="Rectangle 78"/>
                <p:cNvSpPr/>
                <p:nvPr/>
              </p:nvSpPr>
              <p:spPr bwMode="auto">
                <a:xfrm>
                  <a:off x="4572000" y="3505200"/>
                  <a:ext cx="838200" cy="838200"/>
                </a:xfrm>
                <a:prstGeom prst="rect">
                  <a:avLst/>
                </a:prstGeom>
                <a:solidFill>
                  <a:schemeClr val="bg1"/>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b="1" dirty="0">
                    <a:solidFill>
                      <a:prstClr val="black"/>
                    </a:solidFill>
                  </a:endParaRPr>
                </a:p>
              </p:txBody>
            </p:sp>
            <p:pic>
              <p:nvPicPr>
                <p:cNvPr id="80" name="Picture 79" descr="Army Logo Transparent.tif"/>
                <p:cNvPicPr>
                  <a:picLocks noChangeAspect="1"/>
                </p:cNvPicPr>
                <p:nvPr/>
              </p:nvPicPr>
              <p:blipFill>
                <a:blip r:embed="rId14" cstate="print">
                  <a:clrChange>
                    <a:clrFrom>
                      <a:srgbClr val="FFFFFF"/>
                    </a:clrFrom>
                    <a:clrTo>
                      <a:srgbClr val="FFFFFF">
                        <a:alpha val="0"/>
                      </a:srgbClr>
                    </a:clrTo>
                  </a:clrChange>
                </a:blip>
                <a:stretch>
                  <a:fillRect/>
                </a:stretch>
              </p:blipFill>
              <p:spPr>
                <a:xfrm rot="10800000" flipH="1" flipV="1">
                  <a:off x="4495815" y="3352799"/>
                  <a:ext cx="1066802" cy="1646109"/>
                </a:xfrm>
                <a:prstGeom prst="rect">
                  <a:avLst/>
                </a:prstGeom>
                <a:scene3d>
                  <a:camera prst="orthographicFront"/>
                  <a:lightRig rig="threePt" dir="t"/>
                </a:scene3d>
                <a:sp3d>
                  <a:bevelT/>
                </a:sp3d>
              </p:spPr>
            </p:pic>
          </p:grpSp>
        </p:grpSp>
        <p:sp>
          <p:nvSpPr>
            <p:cNvPr id="67" name="Text Box 44"/>
            <p:cNvSpPr txBox="1">
              <a:spLocks noChangeArrowheads="1"/>
            </p:cNvSpPr>
            <p:nvPr/>
          </p:nvSpPr>
          <p:spPr bwMode="auto">
            <a:xfrm>
              <a:off x="2895600" y="1933575"/>
              <a:ext cx="1140056" cy="230832"/>
            </a:xfrm>
            <a:prstGeom prst="rect">
              <a:avLst/>
            </a:prstGeom>
            <a:solidFill>
              <a:schemeClr val="bg2"/>
            </a:solidFill>
            <a:ln w="9525">
              <a:solidFill>
                <a:schemeClr val="tx1"/>
              </a:solidFill>
              <a:miter lim="800000"/>
              <a:headEnd/>
              <a:tailEnd/>
            </a:ln>
            <a:effectLst/>
            <a:scene3d>
              <a:camera prst="orthographicFront"/>
              <a:lightRig rig="threePt" dir="t"/>
            </a:scene3d>
            <a:sp3d>
              <a:bevelT/>
            </a:sp3d>
          </p:spPr>
          <p:txBody>
            <a:bodyPr wrap="none">
              <a:spAutoFit/>
            </a:bodyPr>
            <a:lstStyle/>
            <a:p>
              <a:r>
                <a:rPr lang="en-US" sz="900" b="1" i="1" dirty="0">
                  <a:solidFill>
                    <a:prstClr val="black"/>
                  </a:solidFill>
                </a:rPr>
                <a:t>Treasury Warrant</a:t>
              </a:r>
            </a:p>
          </p:txBody>
        </p:sp>
        <p:sp>
          <p:nvSpPr>
            <p:cNvPr id="68" name="Text Box 45"/>
            <p:cNvSpPr txBox="1">
              <a:spLocks noChangeArrowheads="1"/>
            </p:cNvSpPr>
            <p:nvPr/>
          </p:nvSpPr>
          <p:spPr bwMode="auto">
            <a:xfrm>
              <a:off x="2782570" y="2247900"/>
              <a:ext cx="1313180" cy="230832"/>
            </a:xfrm>
            <a:prstGeom prst="rect">
              <a:avLst/>
            </a:prstGeom>
            <a:solidFill>
              <a:schemeClr val="bg2"/>
            </a:solidFill>
            <a:ln w="9525">
              <a:solidFill>
                <a:schemeClr val="tx1"/>
              </a:solidFill>
              <a:miter lim="800000"/>
              <a:headEnd/>
              <a:tailEnd/>
            </a:ln>
            <a:effectLst/>
            <a:scene3d>
              <a:camera prst="orthographicFront"/>
              <a:lightRig rig="threePt" dir="t"/>
            </a:scene3d>
            <a:sp3d>
              <a:bevelT/>
            </a:sp3d>
          </p:spPr>
          <p:txBody>
            <a:bodyPr wrap="none">
              <a:spAutoFit/>
            </a:bodyPr>
            <a:lstStyle/>
            <a:p>
              <a:r>
                <a:rPr lang="en-US" sz="900" b="1" i="1" dirty="0">
                  <a:solidFill>
                    <a:prstClr val="black"/>
                  </a:solidFill>
                </a:rPr>
                <a:t>OMB Apportionment</a:t>
              </a:r>
            </a:p>
          </p:txBody>
        </p:sp>
        <p:grpSp>
          <p:nvGrpSpPr>
            <p:cNvPr id="13" name="Group 130"/>
            <p:cNvGrpSpPr/>
            <p:nvPr/>
          </p:nvGrpSpPr>
          <p:grpSpPr>
            <a:xfrm rot="10800000">
              <a:off x="3699627" y="4394031"/>
              <a:ext cx="1367673" cy="1212450"/>
              <a:chOff x="3352362" y="5893567"/>
              <a:chExt cx="1005241" cy="1212450"/>
            </a:xfrm>
          </p:grpSpPr>
          <p:sp>
            <p:nvSpPr>
              <p:cNvPr id="74" name="Curved Up Arrow 73"/>
              <p:cNvSpPr/>
              <p:nvPr/>
            </p:nvSpPr>
            <p:spPr bwMode="auto">
              <a:xfrm rot="18647958">
                <a:off x="3259410" y="6385431"/>
                <a:ext cx="1212450" cy="228721"/>
              </a:xfrm>
              <a:prstGeom prst="curvedUpArrow">
                <a:avLst>
                  <a:gd name="adj1" fmla="val 25000"/>
                  <a:gd name="adj2" fmla="val 45641"/>
                  <a:gd name="adj3" fmla="val 30528"/>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3600" b="1" i="1" dirty="0">
                  <a:solidFill>
                    <a:srgbClr val="006600"/>
                  </a:solidFill>
                  <a:cs typeface="Arial" pitchFamily="34" charset="0"/>
                </a:endParaRPr>
              </a:p>
            </p:txBody>
          </p:sp>
          <p:sp>
            <p:nvSpPr>
              <p:cNvPr id="75" name="Oval 74"/>
              <p:cNvSpPr/>
              <p:nvPr/>
            </p:nvSpPr>
            <p:spPr bwMode="auto">
              <a:xfrm rot="10800000">
                <a:off x="3352362" y="6251773"/>
                <a:ext cx="1005241" cy="820784"/>
              </a:xfrm>
              <a:prstGeom prst="ellipse">
                <a:avLst/>
              </a:prstGeom>
              <a:solidFill>
                <a:srgbClr val="0066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850" b="1" i="1" dirty="0">
                    <a:solidFill>
                      <a:prstClr val="white"/>
                    </a:solidFill>
                    <a:cs typeface="Arial" pitchFamily="34" charset="0"/>
                  </a:rPr>
                  <a:t>Command  Requirements,  Senior Leader Guidance,</a:t>
                </a:r>
              </a:p>
              <a:p>
                <a:pPr algn="ctr" eaLnBrk="0" fontAlgn="base" hangingPunct="0">
                  <a:spcBef>
                    <a:spcPct val="0"/>
                  </a:spcBef>
                  <a:spcAft>
                    <a:spcPct val="0"/>
                  </a:spcAft>
                </a:pPr>
                <a:r>
                  <a:rPr lang="en-US" sz="850" i="1" dirty="0">
                    <a:solidFill>
                      <a:prstClr val="white"/>
                    </a:solidFill>
                    <a:cs typeface="Arial" pitchFamily="34" charset="0"/>
                  </a:rPr>
                  <a:t>Other Inputs</a:t>
                </a:r>
                <a:endParaRPr lang="en-US" sz="850" b="1" i="1" dirty="0">
                  <a:solidFill>
                    <a:prstClr val="white"/>
                  </a:solidFill>
                  <a:cs typeface="Arial" pitchFamily="34" charset="0"/>
                </a:endParaRPr>
              </a:p>
            </p:txBody>
          </p:sp>
        </p:grpSp>
        <p:sp>
          <p:nvSpPr>
            <p:cNvPr id="73" name="TextBox 72"/>
            <p:cNvSpPr txBox="1"/>
            <p:nvPr/>
          </p:nvSpPr>
          <p:spPr>
            <a:xfrm>
              <a:off x="354534" y="4267198"/>
              <a:ext cx="526106" cy="276999"/>
            </a:xfrm>
            <a:prstGeom prst="rect">
              <a:avLst/>
            </a:prstGeom>
            <a:noFill/>
            <a:ln>
              <a:noFill/>
            </a:ln>
          </p:spPr>
          <p:txBody>
            <a:bodyPr wrap="none" rtlCol="0">
              <a:spAutoFit/>
            </a:bodyPr>
            <a:lstStyle/>
            <a:p>
              <a:r>
                <a:rPr lang="en-US" sz="1200" dirty="0">
                  <a:solidFill>
                    <a:prstClr val="white"/>
                  </a:solidFill>
                </a:rPr>
                <a:t>QDR</a:t>
              </a:r>
              <a:endParaRPr lang="en-US" sz="1200" dirty="0">
                <a:solidFill>
                  <a:prstClr val="white"/>
                </a:solidFill>
              </a:endParaRPr>
            </a:p>
          </p:txBody>
        </p:sp>
        <p:sp>
          <p:nvSpPr>
            <p:cNvPr id="40" name="Rectangle 39"/>
            <p:cNvSpPr/>
            <p:nvPr/>
          </p:nvSpPr>
          <p:spPr bwMode="auto">
            <a:xfrm>
              <a:off x="313510" y="1737983"/>
              <a:ext cx="478970"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i="1" dirty="0">
                  <a:solidFill>
                    <a:srgbClr val="F79646">
                      <a:lumMod val="50000"/>
                    </a:srgbClr>
                  </a:solidFill>
                  <a:cs typeface="Arial" pitchFamily="34" charset="0"/>
                </a:rPr>
                <a:t>NSS</a:t>
              </a:r>
            </a:p>
          </p:txBody>
        </p:sp>
      </p:grpSp>
      <p:sp>
        <p:nvSpPr>
          <p:cNvPr id="14" name="TextBox 13"/>
          <p:cNvSpPr txBox="1"/>
          <p:nvPr/>
        </p:nvSpPr>
        <p:spPr>
          <a:xfrm>
            <a:off x="1524000" y="76201"/>
            <a:ext cx="9144000" cy="584775"/>
          </a:xfrm>
          <a:prstGeom prst="rect">
            <a:avLst/>
          </a:prstGeom>
          <a:noFill/>
        </p:spPr>
        <p:txBody>
          <a:bodyPr wrap="square" rtlCol="0">
            <a:spAutoFit/>
          </a:bodyPr>
          <a:lstStyle/>
          <a:p>
            <a:pPr algn="ctr"/>
            <a:r>
              <a:rPr lang="en-US" sz="3200" b="1" dirty="0">
                <a:solidFill>
                  <a:prstClr val="black"/>
                </a:solidFill>
                <a:effectLst>
                  <a:outerShdw blurRad="38100" dist="38100" dir="2700000" algn="tl">
                    <a:srgbClr val="000000">
                      <a:alpha val="43137"/>
                    </a:srgbClr>
                  </a:outerShdw>
                </a:effectLst>
                <a:latin typeface="Calibri" pitchFamily="34" charset="0"/>
              </a:rPr>
              <a:t>Federal Budget Process - Defense</a:t>
            </a:r>
            <a:endParaRPr lang="en-US" sz="3200" b="1" dirty="0">
              <a:solidFill>
                <a:prstClr val="black"/>
              </a:solidFill>
              <a:effectLst>
                <a:outerShdw blurRad="38100" dist="38100" dir="2700000" algn="tl">
                  <a:srgbClr val="000000">
                    <a:alpha val="43137"/>
                  </a:srgbClr>
                </a:outerShdw>
              </a:effectLst>
              <a:latin typeface="Calibri" pitchFamily="34" charset="0"/>
            </a:endParaRPr>
          </a:p>
        </p:txBody>
      </p:sp>
      <p:sp>
        <p:nvSpPr>
          <p:cNvPr id="476162" name="AutoShape 2" descr="data:image/jpeg;base64,/9j/4AAQSkZJRgABAQAAAQABAAD/2wCEAAkGBhISEBUUEhQRFRUUFh8YFxYVFR0YFxoZGhsYGxwYGRgXGyYfGRwjGRgaHy8gIycpLCwtFR8xNTEqNSYrLSkBCQoKDgwOGg8PGiwkHyQsKSwsLCwpLCwsLCksLCkpKSksLCwsLCwsKSwpLCwsKSwsLCkpLCwpKSwsKSwsLCksLP/AABEIALwBCwMBIgACEQEDEQH/xAAbAAEAAgMBAQAAAAAAAAAAAAAABAUBAwYCB//EAEEQAAIBAwMCBAQEBAQFAQkAAAECEQADIQQSMQVBEyJRYQYycYEUQpGhI2Kx8FLB0dIVM3KC4QcWJDRDU2ODsvH/xAAZAQEBAQEBAQAAAAAAAAAAAAAAAQIEAwX/xAAhEQEBAAICAQUBAQAAAAAAAAAAAREhAgMxEhNBUWEicf/aAAwDAQACEQMRAD8A+40rFKDNKxSgzSsUoM0rFKDNKxSgzSsUoM0rFKDNKxSgzSvNU/XOv+CyW0zcuHC+wBJz9o+9Z5cpxmaLqlQ+mdSS/bW5bMq36g9wfcVLq5yM0rFKozSsUoM0rFKDNKxSgzSsUoM0rFKDNKxSgUpSgUpSgUpSgUpSgUpSgUpSgUpSgUmlR9bqvDRn2s20SFUSzHsB7k4qW4EXrfUjat+SC7nakkASe5kiQPQZPFcbqdI63Xvm5cYopXcxAFuR5oeN0k84U4gGtvXOo3W1BbwXPgoPKhlmvXFwAcEok8juZrzoL+ywtlgpf5nL8+ISTItKC2CcbytfP7Od538a8TTz0fWHQallcnw7qhmUEkKezruzxg5MhP5a+gowIkcGvnPXek3mtbma4zAx5tsAAAqQFJK5LgjccT64svgX4iJH4e7uBGELekSAD3BzHurD0r06OzH80sdtSlK7WSlKUClKUClKUClKUClKUClKUCKRSlAikUpQIpFKUCKRSlAikUpQIpFKUCKRSlB5uEASe1cv1p2uF2dnWzbEnzbBA5Y7fO0kGMr/AJ1ZdR65aAKh5IIBCgsczAAHMkfsa5fV6Zb7snhMhvXFd/EcbmW3JFsW1DME9jAzzXH3dmdRqQ6bcBazYCBTdBuvA4QcbgJJJxlic+tTrN+1przC4FzAtW1WXAk+b1k+gGIqtPT/AA2uXE8Qi4YJe5tWAcICvm2icLvH0zV3oOjFApMWySCFtwq47sVy2SDBJ4Ncxd1E6rrbrSgtoNrGDdbzEjEoiBngic4+Y1y9/WMD4i4k8CAwOM4wyzjd/MsiRXQa3U3rOm1DW9Oqwwt2AuXMkg3D2APb+tU56P8ANbbaSFWSCPmiGwON3IPfIIxUuldt8K/EH4m3Dx4ifNGNwPDAdqvhXyvo9xtNeln4mCRgA8gkY27hM/zMCBivpeg1y3UDqQQfvHtXd09vqmKzYkxSKUroQikUpQIpFKUCKRSlAikUpQIpFKUClKUClKUClKUClKUClKUClKUCaqusatyfCtKWZh5jJG1TiZBBmfQit/UerWrMb2UFvlBOT9AMn7Vzo6gRfZ1QjxAC9y75DsHOxCd0BciBkntXP29mNQZbSCz4aKjN4lyItgW1A8slyBlRkiZJ3kfTnNb1wRce2CniE2dKJ2qQD57jMMDPMkfJ3q21upvbC73bigQNtkC0JJgKHuBnJM9lFbrVpW/h2mUeEksw80TmPEcNBxMgekVxV6PLXbfgW0tq14WQIcLtslgANxd2CkYx2r22tvXEWbigsT/yV8TyDygbzCqdxbOflxWzougW6pvs1xwCdouZ3RwQWJME/St/UrLk2gl4WVDzcYEBioyFUnAnzE/WrpmfcUl7SIl62twM7PLHxna8QqiS3hLCAwPQmYqJ1zUby1xA4FlzaLRtIwCYjKDcT2IxJFZa/fa/qtRa8O7c3+HaQNI2SRO5ftjAjvWqzoGtaI2Gt20dm8Rn1F1bZZxERbXc0QNue1Z8tK7U3fIWzvHJAjAgHePyk4AYGJRciaufhXrbWWwQbZP8Rc4+WSB2IkNjBDcCZqs6MjEhbpEgEKd2SnKMrDkrlWgnABrYEXT3DsCTEldsdj2HB27hKiDtIjE0nK8bpPL6zavBgCpBBEgjgivVcX8L/E4DC3cgK5hJ5Un8pjBUtww7sBXZrX0uvnOcyzWaUpXohSlKBSlKBSlKBSlKBSlKBSlKBSlKBSlKBSlKBWjV6tbalnMAd696i+qKWYhVUSWJgADkkngVw3X9df1Kjap/D3D5ipCkWwR+Zyqy4Bkk4B47ny7OfpixL1V1rzW233F8cwgUbWCSMmIO0YOW78VOuaAWrbC3sLhTDOAJeMSQOMD9DVZd1ly4ALZtoowBZ33mgY2yNqAZH5sR3rF3pu+S4uMiCC124dnlEFtiDkmWye8VxbvlUHX3rxdAzC7+GthyAVXxLpY4AGFjkSO1eujPdt22Z7VzxLzFnN1xZtgdkBYlmAHcDNbOn6lVtW1tqUN8kKLdsWhsyZLDzSQJiTyK3DpVo6pkCsSmWuDBB5A3GWY55ntUlzVtw82GuFixusQASEsqxB4VQLj7VkMQcA/JzWrV9GQW2uXLe4Kvz6hjdJjjyCFn2q7vXSFYIQCFISZPmzBPM+YsfsK5rq+iuta0mma8bgd2e9ccg4lTxORBI+9LqEiQvUosWkhwb0Qqr4aAFd/5IztjjuYzW/XdNt276Wltli/mbaoQKpmSWCksYB5I5HrVNpr9y7rRcu2bsWAVtraU3Q7CRuLLgASRHvV3rtdqGUgpasHHnvX4f9BuNZxcZTln4UHxHpTZvOmyELDbC7lLHKP28xhkwQQUWDmoIbdbK5aQNs5ZRzKsYDwQDtaDgiTU/qujZ7Jf8TZuqzG2yFXUTCmVusS0jcsMRtBj3qt6ZduC6LbqR+ZRcjJ4uKIn5lh1Kkid1RrL300rdJtmQw55wTwcwVIIKk/9M/NX0r4a6wbieHcJ8VBmfzL2aRyex4+ma4PXotsqQxBMx2gY4Yg4AiVIIgE9q0L1J1PiqYuoZDLiRmQ6CcYjcCRgSRmN9fZeNymH2ClVnw/11NXZFxI9GWZ2sOR/mD3BFWdfSll3GClKVQpSlApSlApSlApWYpFBilZikUGKVmKRQYpWYpFBisE1k1Q9f+ILKbrJZ2ciGWyC1xQR/KDBI4rPKyTNGr4h6of4du0+bhxsInauWaewER7nvVSXF+014JvO7ZaEhiQCQSWI4nMiq3X9NYq9y3OnBC2ra3otbbCrDIoYkqWOd0GDH1qZprzNaFq3cRUVQgXT2WuEDt/EuFR65g96+fyt5XLXxp0NnSW7SiABiXMz+547/oK5Tqa71NkahSdRf/ieceSys+VEn9u9T06MGVV8F3gT/FuEDc4BIa3aH5YUDPM47mLotbbsm8w8NFt+UCzZAloGN0FoEqJkfNWfhY09MW8dSb1zT3D4aeHZCYtBe9w3WIAOSIgR2rdrNXcdwPEsWicAK7XWJYwMJE5PG4Vs6noU/heKSzXT5Q2644zH53gDIyM1cnootAKjEk5zjiAuBjkz6+U+lJZhLiqPUWFuMZOpcYAG4W0xjdOSQSCZHrXnpViyl14t6W14cbnI8RpMwu9zzgnHpWy/qdRZGquuFWzZQi2MFmMgbyRk/wBM+1c6eota0vhwTqtTDom3cxDEqDMeUbJnvkiryrUdMA2otNd8W4bUzDXWRApiCFtgbh3ie4rb8M9FtuN6t5J42QTHGTkf5zzXuwtizpE09+9awih5MmYAzDCOB9xULQ/E4B8LToGUtsXYCYBwDIACjIJOYis7wzm5XmvtB7LttZsBoXPztzxkBApj0FcR1O2lobZwQS1siUIB8zAT8yghsQYn7dLrb+tZnW1pwqI5h7rBQwWFBAMECF5Fc3eF5GZb6LdCecPaYXAsAnaYhhKyM8zHeKmGkO3qNsglWXPkuPuQkcbbnb0hxwfmNa9Be2XRaKtMyARtcD0JGMiYYYJTnzYiafUohgFDaYhFf03fIWIzKsdjeqlTV7dsA2w/yj/A+RukCAfyEtEMCOQalPxP6f1L8HfBBlW+dVAEjiYMAt3BBHoZkV9G02oV0DKZVhII7g18dN/cCpO4EeUOQSDj5XOAfZwMjk103wH8QMrNYu4A43DaQT3j0JwfoDndXT0dnp/ms2PoNKCsxXcyxSsxSKDFKzFIoMUrMUigxSlKBSlKBSlKBSlR9brltIXcwB+59B71LcDOpv7RjJ7CuP1+tm2Cl/xHvOUQI21C/DE7AJC+s9hmpfUfiuwcSzFkwigloaRPl4mD+xqjv9OuXJu6ZLtnw7a29P4tvw1TJZ285/NMSf0M1wdnO8vDUT9FeV1vMqjZpxsXw2lmuAAk7oHmzGPSrbp2iC2ldkUXXHmgkxPIkk54BI9a5/QX2s2VtI+ithQRm4b9wscs021yxPp7VstabyQbuqcsdxa1b8MQu5dpLszDcZMkydorywXyk9ZF63+Iv23Zot+HZtKYUM0BnYcFpM8dh9K5ZiEe1pLz+HbtuLl24SQLuJ2oACSSeZ7RirrTdFs+Oq/hwW27yb15nIA4JRIUfXNbL2qdg7WyFRSc2rKTiAZuOSQMcxxFX8abtd8QB4OntX7jjCt4WFU8gHEY9THrWm9r9UVWTaRyTu8VwCFGFIVScmXPsI5M160Whd86jxWH5d1wjcSIUQhxn378V6v3NJZvWrLW2LXNqWwFDeRYUM04AmTx3Y1dM4+VVdv3CNtzWEhsFLNrfJEfmaAvbtW/qFu0Qqvae7tGBcuLbVffiVJ9R7iteq6gl3WBbUC3pweQCC5DBdwBEwwJj29q2/C/UFvam67yVUhQWUKI28EDklmJplpptatbbALY0SDGQpvMPu8SQPQd6vOnLfLLca9cCyzbNgRWAQxIUnG5lwT2qP0l3/FXC4AThbaQRySDC/y7cn3q6ua0FiYIC7R+k3Gj7KtS36Z43O1Xa6NY3pauXZuMJCXHJcjJMjHOcHMVznxMLI1JW2VRrSQSCyzmJ3AkiCw9syea6XQdFs/j31ZO5jkboGwHy8gndHA4ia5LpfS7hu6u5d5yoQn5lLtvJnvAGPY1LppjX9M3MWe2lwkfMv8ADuEEcFh5XE+o9M961nXPhQyXQw+RwEusvBXJ23D2kEH2qztbVtBBcAwVRw4Jg8QfUcj6VQaw3EIFzbDkkgCVZxG/b6bl/iKPXcKzNnk1OqS1dYjAiXVwQ64EvByR+fHo/E1ba62otBiIBPy5ZVJ5Iggr7ERIPqaj2dMGXaGS4EIZQwLCGAKssmV45U8z6VjxXtkLLKFwbby9sYGN4G5RBBG5SPfBpR3vwV8QC7b8NyS6DDMZ3L9YEkRBkDj611E18c6Prns3lOUtmSrSGtjiArjBBj2IgAjJr6r0nqa37e5SJGDBnP8ApXd09mf5vlixOpSldKFKUoFKUoEUilKBFIpSgRSlKDzcYAEnAHJrldW7ao5t2wiN5TdtFzmMgMQskD0MRnmrH4gvlrRVXNsEgM/8p7LkZNRtb1mwqCbgVQkKS0NwRuzmcenK1x9vZn+Ys8q/qGoa1aLC8T5tiW7RVP4nAt+UdhA9eK0WUR9yOPLp03XLlyHl4OQGJ7ev+IelUusKJD6U27lvSoBaRXxcuuSbjEjk7YiP2gVY/D+sS1YKrb1N+5cJuXXS0wVmbt67RgAVzea0tuhaBDb8cBl3HygwFOfKxCgSO8VnW627b1A8iixbtG7edxJMA7UUngiASc1HsavXG2T4JkFdq3StsZncxlyYAxzPm7Rmv1B1bA27l7p6LcEFS5diJOAF9Qcz6Vdk8bU17qxNi5edVbUap1FpDztMhIEzGS0xiR7Ve6npgTTG0xKrbC+JtiDAAgDJ/aZAqNr9BYF5LnjXFvW0VF8Cw7NszAng+x7Qa1ro7N2SD1K8SYMsqZ9DAkHvmkhymZhef8RV0WWFtLccgrE4U5AxMmY/IfSq7VfE2kXUi8bltWVQqttJwJgDByQxggTzXiz0hFtqF02GYsy3rpYDYWVCSeZ8xjgY9a8dQVrNs3ANNaEwAqBjJ7LEyZxz6U1CfTm9Hp2/CO+neb73pL7ZkEGF/lgkmT6n2q46Hb1Fmwlm3o7uW3FrkDc3/eBOe+OauNeHW2ltr1xXcz5IUyBJ4wcY47ioXUOhXGYbjqi27DXL0qT6KCAD6/aksqvOusa25dJYaa1AyLl8qI+ikyZ7+1b30DeFatvrLdshWc+ErPuRygTbBEKAoUH/AFrfpPhRVR2u2k+XaqkliSRAad0AzHapfVTprCm7f2qoi3bO1WY7BtCru9NpPp5jUzvSYxtzz9G0Ry2o1t3b/wDSG0wYJUHmDOR7mrDoel0qofCsagjv4l05+oWR+tSPiXqlqzpBctti8sqSB8pAMwBPH7bqqtJqb1jQ2/NaBZSx3zua6zDaP0aT61LWopOpaK0txh4eosyd02T49rPBKsAYz2rxeS7cQBHs6gAAkA+HcDBpVlDGAfb2Prjfftu2ksX1YMAiz7yJKgjgwGH2FZ02ktMwUNuDpuSVAJyJAcckRxV/1Ebo2pFkkXwbWTsDqVhXMtaOYw2QePNXvXWwQbyMSsyVPYZn6qDLR6O8cCpN+29tZ8Q7DAKvFxVBMBirfl3QCar0spO02wjE/Pp3KZEj/lv5ScwQDkU/TC00RR0Zl3pAJPeRnysOGhgykGcQe9bvhvqps3gyBtoPnW3gEHsUMr7hlK5HGaqtCTZDC1ctsW8xF1fCaYA3d0mIByAYHFedZqmtMr7LlomAREIxkZVhK7u4zBhfQ0lsuYj7ZpdStxFdTIYSP77Vtrg+hfEnhvl0aywEx+QnG/8A6T39IJ7V3YNfR6+frmWazFIpSvRCKRSlAmk0pQJpNKUCapPiPqe1DbXx9zD5rIWVH1YgKT6/WpXV+sJYRizAEKWj0A5YiRiuV04u3bKMQHuahw03Av8ADt9pU9yp4jvXN3dmNRf1o02lS9nZqbgkbvE1QECeStqCYE4/lrbq9MqI1xtPpECKBLqzmAIVRODiMYzPrV/rU223FlVlVO1eFLxAn9B+hrjtd1FkuW7Wou77elAa9cc4e+8uqcZAHA9hXHn5awuLTvAt2nVbgXc409u2sc+XgwZ/oa86Pp1+4SXu32tZkm92HI8nJwewrX8O6S42kuXHAtvqQWEAKbduAFlSRnaJq16bqbKWFt2mEL8xPE8ySQAZOT7A1M40md4RG0GmW5atOw3vPhqxLlpJZzg8SAJP+AfasXVp+Id7a2za04CyTtl2PMtOAokDuSKm9Su2CbuotlDeWybduX+UsCARjE9/vXI6nTvbt2tFIVb6rcuX2YwJM3FAAwcRk9u9K06i1qx+COpvErvIKqrwPNkLPEAHmOxq26T022LK3thFwqIDHdDGAIkDMx9Kr7/X9FbteGt0RbWEE+WVEDhSQJHPaK06f40V7dxiVZbQBm3J8zkqok5JkkgAf/Lpvwzm+pJ+INZqbfgppFl7zRvK7gqKVA9v5iT2n1qn+IupeP1NLBylkhm9CVKn7S5A+xre/wAYvukaXUOvZQhJiPLAiDGO4x3qJZ6a90at/wAPqrbagz8pDggyIMR7R9auNNPPTdt3qrIqALZVt7ZkbmDknnzE7/tFXvVemNf1S3ST4aAEDY26V3HEgASSD/2xVP8ADfRtdo0dLWlVmY+a8WgtxmGuBp+vccVP1+g6ndTa9vTRMjfcIyO52z68VLGeUzHS6rUL5YIO07iAZwg3QfTO2qTr3SbWoW1buMQbZzBXzFtpPMwdyggxiahaTol5LN8Ne0lsuBbTa3kQlgXkhQSxUKAP5ah3/hwtPi9Rt+bDDLTyT+cd57dqcdNf6j/+oGga5d0tpAFt7djFWkWwHUEY7gR+nvVV8X9RuSdGEIcsIus21CIkRPzGOI9KudP0ax4g39SvXXUmBs3AeuMgAY/SpfVrGgEG+99pEKfDWBmZVivlb6Gr8jXrOm2rXTUsC4iugDqN6/OkQpkzkAif5q5ToWbrWohVYX7DT2PzqpHackdp+hq+s3+lr8trXXI9Wf8ATDj0/aqnUaXQhzbRNTaEkp3C4ztLzGKphYdQsJdYAMu9ZlQZlWw6mBMMMgxggVS6a4bTm0QsyF3MMFif4dyDwHjY3oRWbdu0GAt62GX8l5CDjsTIx9BWNV0W/dG3fYvWzwVcLcC7jG3ESGE57g+9JMC36g82Q2wiSCQfynghh3WfKT2DT2qH0c/4G8PdjapjOY8vy5IIgiZBFe7ms1KAB9O+I3siBg+M8ZB/XnvVVqtcgvggMpdhuRwRuB+Yp/NAVgMeZB3NTCLXUWwrwwQkjLITacz3lJUkdwV7e9d/8Gdc3ILDtcLKPIzgeZew3KYJA9hiK4DW3rVwl7br4igEGQFYj0ng9pPHl9Kk6TVXLlqVbbct3ME4IYcAE57yPYx71rhzvDZdvsVJqk+FfiIau1JxctnbcXgg+seh/wAiO1XdfSllmYwTSaUqhSs0oMVp1V4qjMFLkCQoIBJ7AEkAT7171F9UQu5CqoliTAAHJJrjfijqNu5dVSC6Wl8W5tkhU5UFeNzep4ANeXZ2eiLIrus9Nv3yly4ttSXLXbVy+oRlwFtkqcqpWY4O44qTqr+quwrXdAmSfLeaePRBJAEmJHFeL3TUum1vW0r352qbe5lUTGY8ojHNTtXpbGlsl72yEEMwQSd0DauMzgQeZaa+fnPlrVVuv8Qkt+Ps21BlItlyBjaTgSTEn1zWvW6G0bO2/qLlwu3ib00zBty8EBWwRP3mpHVL6F0s2VC+UXb24Km1InYWAhSZAM+/pXq1r99i7qbpKru22xbaJAJHPvE+wPtTJ4m0S2lu5ze6o/bCBT9PMMVtGg05tqvha24Gi4SzEnAIVWKr2Ultv8/vV10/pNtba3YcO4BhjO0nJYYEsBOajf8AGkGrey1oFLNo3Lt08KQMIv04/wD5VznwKhek6XxkUaCWIkG5faQBzCnP3wPepOvuCSF02hIBH/OY8gHsQeJifeqq31Y7L+tL+Hu8lsbQ3kXdj+VS0An0U1bF/A6ejsPEuXGEblnzFcttESd0wPcCs52W48teh6hcY7UtaC20gAC0f2hZI98DNWf4jW7VG+0G3OWKrjaPKgUbT6FjMdhU/p+l2WFYoi3WWJUR5mgR+sVTfFOuv2ktJpBFy+xCtEkIu0AL2kyG/X1q5zVOq6vU27L3LmqKADtbg/biTXh7lxdMpu3r264Byx3AvgZBwe8exqs+M+om9q7ekJBAA8TGD5dzccYj7x6VF6jcR+pWrSId25nOScsm3IIxHkAFQTdT0ktgnWsSAQfFJXIBmAOM+tbemfDviEC5aYiZLMxUR6QoksM4mp/xXYvXPCs2Z2AQxDQAZWCSCMQCfqKvd5SxMyQpzznt9c4p6mZc2xSWug2tiW1U7Dda6Fk8k7VJMGYVWifat1voVmN8WiqgywcniZyvfJx71s6xYf8AC31tfNAtqA0Eqm0MATGSC4/Subs6S5oek3SzS7uPzAxO1RMGAYyQO0CkmY1hp0PUrf4u8zIFs2U3EASWJYgc/MQQQM8zUtOrh9WUQFfD2boEQzMw/wD1xNVnwO58J2gzdZiJPKKSARj6n3JJrT8Faq5f111jlRt3NAyyM7dvQGPuKfZXS9b0xtj+Pf8AJMqCWYmJiQFIPqaq+rdJQWAUuLN3FshQBvCh1ztGTyB9qtPibQHVFSlzbClZKOeeSIjIxj3qRrugLe0TWVLApDoxUgq6fKRj+XMetMsTlby/Hz4awXio2hTcxlRAuDld3ImD+lTrPSlKncElWIPhmADA52k5+w7VW9X05t3YmF1EGVBhL6icAjg88TU3ous3kXSQCQbd9Mnzpwwj1BH61r401XjWacWTt33EAG5SlyOD5lmIkSDkcGpOlvagqR4jmM/xFDqQfQ9+361r6r0xizMhXMNDHHiKMEA9nXyEfQ1E6R1IkqBgAYVjANsmHQz+e22foanwtrdqVIJ32dKxGG/hlGMjkFexE8+h9KyNNbC+W3eQcg2r0jnAHiD1mM8/Ws9Z077jdB3Ko3SDkAcx6gfOB7OO9b9JqjetOBtB7DETyUx+ob0cHtT4G/ofUDp7/jJdugmFZbtkHcoOVLW29zBgxX1rpvUbd60ty2dytwYIPuCDkGvjXStTtfwnXzHncMkHIJzkAHPsT/hNX3wh8RNpr5tXQdt0/Ydtw9fc+g9q9+rs9NxfDNfUaUBrNdzLFYJrNatVZ3IynO4ERJHPaRkVKOe691GxdVkZldbfnZA4hyuQh5kTH6VxOjstdvGxfcLLLqNVcZws7l3C0gJkicT2g+tdd/7FaTcD+GUbeCXbHHGa3XPhjTu5JshyuCS7fX1rj58OXK7by0DqFhdSrDY7soQMsbQDMKPOY94HBrXd6tpLpVbly0yq3iZOCR6+YA8nB7k1LtfCumVjFhASpE7yTBUgj2kEjHrWt/g7SnnSWjGcgY/UVj2akxHD6o3gdsoLuvLF7rNC21DGAO5IQnmAd1dY+p0lrTrbR0dbW3Yh2QSMbpcHPeas7/w5pjCeDbaQIUxAAmOR2kx961t8J6bvpbH3C/7aezS7RrnxVa2K1whfmCid0lCN2QI5KjiBDD1qm611qxf0121Zu21vX2UMABuIBBJjaCZGJOOa6V/h2wQn/u9shV2gbRCiSYHl4kz9682/hqwGn8NZH821Zx9pp7NiyuD1elB1KaV2W3o7bK4O1mLwANhYYBmcd5nvXW6j4o0wRij+YDyAs4U+nyrIWBNWV7odhm2+BZcgz5kQxMeqnOP2FG6Baj/4bT/e3b/2U9m4S7U9j4tVrbs7JstbTuTcYNwlEkuJJyzY/wAPuKjv8eadWlyyp/3LAjyzDmMwMCukt9JthGUWbMbg20Im0niYCxIn968t0m3209k//jA/yp7NJcOGQ2r17Wai24LXQfDZgYQiOxzB2iovwn1G1p71y/rXufiSIhguB2IG4QCMx719Hs9JtQ02bK4/wj9/avNvQo2Us2yB3iOPoas6auXMan400vhkLsRo8pKIQuQSTNz07e81joXxUL95Lfih1y5AVFCrbO8k7WJ5AGYmTXWfgv8A7Sfv/rXqxp/MAUABBEhm79jnipehnWcuCb4/tlVO3EeY7kEk7mO3chmCY5EwOKidV+NtNqNObFxCGO0tt2kEhpBLjbMrONvNfREtkARbA+m7/I08/OzA77m/oWq+zWsvmvV9Ol3Q2kS5sNsbVKsFDAmArGfL5jM9txrPwp16xobbWzbi6cPsuKwkRwZz/wCI7V9PNqF3cf8Ac3+7NeLbu2UDFe0s8/pvpOq4MuPt/wDqBnKE+wbH7Kaoz16ZG7VnH+Nu/b/lHPcelfTou/4P3f8A3V4ZX7op+u7/AHUvSzZL5fGeo9fuNuDWLmwkMq+YuIyjKxHM94HHatPStW9kvctWni7l0hgQ47qAhkHOIr6/qNLubNq3PGQfU5yeK129CMDZb3HPyiAPUzNa9trL5hY6nfLGLOoG/wDxbyqmMZ2LtG7nOKiL47Xlufh7iOp3BoIUk4YERIDLyc5z619eXp2QIt+pARf9v9zXltMU5Ik9gIycDj3mntpl80TWatmJ8G4N2PMw2iODyCBMT/StGg0msQuU07LuAEBhGBgqZ8pAJH0j0r63/wAPMjzMfvj6RNabeiBbbLEdzPpiBz3/AKU9qGXzK703WuyMbEFSM7hIjucwwM8Y5b1rdqOma64M2UBVtwJfIz2MewwcHivpN7QKAAAJnHpOM/0rZe0SAYAk8f6+9PbhlF+BuoaohrWpVIXKMryYn5SvYDt9x2rrJqL07SBFkDLAVLrq4zEZKTSlbEfUqTjswIPt6Go9vlTgHKt6n+/86sIqOFEn3rHILbSzA/2K83rsFcYbBrzdkEZNbZ/v9KHhD8E7T/iQ4Pt/c1JuXYAPY/tWSgLCe4M/avL4AA4qTRdtxUVCvXN6svBUzW/T3i3P98f61tVRMwJPfvVEC4uFuKPNMtH7g1LvvAzMH6VrtWA28GYn+oFemeVAOZH+Q/1rMK3bBGP7mtV++EInv3xivdp5x2isXLAfDfX71oRHUi6wPyvXm0nh3YE7WHHp3/yNSOpLCz3HH7Vr1Fw71/6v6isXyqRfubfmOD/L/wCa9CyIkAT7f37V51CSn2rdZXyitVmeWpiIJPAz645rQ9wPabaeB9x+9Sgs47GR9p/81C6bZAZxn+yajTRpl8RNjflPP1FY0jm3dK52nifbt+lbrCxcx3/0n+prDn+ImBkEn6wRWVTbjbRJ2xXi3ZVs+UzmQazqBNutGiaFf2n+laYzvCPrLg2kJ+Y7RH7/ALVpsiGZvoojv6/37UOAh9En7nk1L09kbU9hP3rLVYvPEDkkwJ9T/oKiIJbd/wB0fTCj/Opl/wCRj3g/vWnbBgYz2oPd0EKI7cn3/wDJgVr01sD6+n04/ck/el68ZPGM/pXrQ2t4kk57DAqK8sg3Gcz9v79PtW63bDuI49YxUfU3tjEKFEDmJP71ZdNkqSSST61qbqJlKUr2R//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6164" name="AutoShape 4" descr="data:image/jpeg;base64,/9j/4AAQSkZJRgABAQAAAQABAAD/2wCEAAkGBhISEBUUEhQRFRUUFh8YFxYVFR0YFxoZGhsYGxwYGRgXGyYfGRwjGRgaHy8gIycpLCwtFR8xNTEqNSYrLSkBCQoKDgwOGg8PGiwkHyQsKSwsLCwpLCwsLCksLCkpKSksLCwsLCwsKSwpLCwsKSwsLCkpLCwpKSwsKSwsLCksLP/AABEIALwBCwMBIgACEQEDEQH/xAAbAAEAAgMBAQAAAAAAAAAAAAAABAUBAwYCB//EAEEQAAIBAwMCBAQEBAQFAQkAAAECEQADIQQSMQVBEyJRYQYycYEUQpGhI2Kx8FLB0dIVM3KC4QcWJDRDU2ODsvH/xAAZAQEBAQEBAQAAAAAAAAAAAAAAAQIEAwX/xAAhEQEBAAICAQUBAQAAAAAAAAAAAREhAgMxEhNBUWEicf/aAAwDAQACEQMRAD8A+40rFKDNKxSgzSsUoM0rFKDNKxSgzSsUoM0rFKDNKxSgzSvNU/XOv+CyW0zcuHC+wBJz9o+9Z5cpxmaLqlQ+mdSS/bW5bMq36g9wfcVLq5yM0rFKozSsUoM0rFKDNKxSgzSsUoM0rFKDNKxSgUpSgUpSgUpSgUpSgUpSgUpSgUpSgUmlR9bqvDRn2s20SFUSzHsB7k4qW4EXrfUjat+SC7nakkASe5kiQPQZPFcbqdI63Xvm5cYopXcxAFuR5oeN0k84U4gGtvXOo3W1BbwXPgoPKhlmvXFwAcEok8juZrzoL+ywtlgpf5nL8+ISTItKC2CcbytfP7Od538a8TTz0fWHQallcnw7qhmUEkKezruzxg5MhP5a+gowIkcGvnPXek3mtbma4zAx5tsAAAqQFJK5LgjccT64svgX4iJH4e7uBGELekSAD3BzHurD0r06OzH80sdtSlK7WSlKUClKUClKUClKUClKUClKUCKRSlAikUpQIpFKUCKRSlAikUpQIpFKUCKRSlB5uEASe1cv1p2uF2dnWzbEnzbBA5Y7fO0kGMr/AJ1ZdR65aAKh5IIBCgsczAAHMkfsa5fV6Zb7snhMhvXFd/EcbmW3JFsW1DME9jAzzXH3dmdRqQ6bcBazYCBTdBuvA4QcbgJJJxlic+tTrN+1przC4FzAtW1WXAk+b1k+gGIqtPT/AA2uXE8Qi4YJe5tWAcICvm2icLvH0zV3oOjFApMWySCFtwq47sVy2SDBJ4Ncxd1E6rrbrSgtoNrGDdbzEjEoiBngic4+Y1y9/WMD4i4k8CAwOM4wyzjd/MsiRXQa3U3rOm1DW9Oqwwt2AuXMkg3D2APb+tU56P8ANbbaSFWSCPmiGwON3IPfIIxUuldt8K/EH4m3Dx4ifNGNwPDAdqvhXyvo9xtNeln4mCRgA8gkY27hM/zMCBivpeg1y3UDqQQfvHtXd09vqmKzYkxSKUroQikUpQIpFKUCKRSlAikUpQIpFKUClKUClKUClKUClKUClKUClKUCaqusatyfCtKWZh5jJG1TiZBBmfQit/UerWrMb2UFvlBOT9AMn7Vzo6gRfZ1QjxAC9y75DsHOxCd0BciBkntXP29mNQZbSCz4aKjN4lyItgW1A8slyBlRkiZJ3kfTnNb1wRce2CniE2dKJ2qQD57jMMDPMkfJ3q21upvbC73bigQNtkC0JJgKHuBnJM9lFbrVpW/h2mUeEksw80TmPEcNBxMgekVxV6PLXbfgW0tq14WQIcLtslgANxd2CkYx2r22tvXEWbigsT/yV8TyDygbzCqdxbOflxWzougW6pvs1xwCdouZ3RwQWJME/St/UrLk2gl4WVDzcYEBioyFUnAnzE/WrpmfcUl7SIl62twM7PLHxna8QqiS3hLCAwPQmYqJ1zUby1xA4FlzaLRtIwCYjKDcT2IxJFZa/fa/qtRa8O7c3+HaQNI2SRO5ftjAjvWqzoGtaI2Gt20dm8Rn1F1bZZxERbXc0QNue1Z8tK7U3fIWzvHJAjAgHePyk4AYGJRciaufhXrbWWwQbZP8Rc4+WSB2IkNjBDcCZqs6MjEhbpEgEKd2SnKMrDkrlWgnABrYEXT3DsCTEldsdj2HB27hKiDtIjE0nK8bpPL6zavBgCpBBEgjgivVcX8L/E4DC3cgK5hJ5Un8pjBUtww7sBXZrX0uvnOcyzWaUpXohSlKBSlKBSlKBSlKBSlKBSlKBSlKBSlKBSlKBWjV6tbalnMAd696i+qKWYhVUSWJgADkkngVw3X9df1Kjap/D3D5ipCkWwR+Zyqy4Bkk4B47ny7OfpixL1V1rzW233F8cwgUbWCSMmIO0YOW78VOuaAWrbC3sLhTDOAJeMSQOMD9DVZd1ly4ALZtoowBZ33mgY2yNqAZH5sR3rF3pu+S4uMiCC124dnlEFtiDkmWye8VxbvlUHX3rxdAzC7+GthyAVXxLpY4AGFjkSO1eujPdt22Z7VzxLzFnN1xZtgdkBYlmAHcDNbOn6lVtW1tqUN8kKLdsWhsyZLDzSQJiTyK3DpVo6pkCsSmWuDBB5A3GWY55ntUlzVtw82GuFixusQASEsqxB4VQLj7VkMQcA/JzWrV9GQW2uXLe4Kvz6hjdJjjyCFn2q7vXSFYIQCFISZPmzBPM+YsfsK5rq+iuta0mma8bgd2e9ccg4lTxORBI+9LqEiQvUosWkhwb0Qqr4aAFd/5IztjjuYzW/XdNt276Wltli/mbaoQKpmSWCksYB5I5HrVNpr9y7rRcu2bsWAVtraU3Q7CRuLLgASRHvV3rtdqGUgpasHHnvX4f9BuNZxcZTln4UHxHpTZvOmyELDbC7lLHKP28xhkwQQUWDmoIbdbK5aQNs5ZRzKsYDwQDtaDgiTU/qujZ7Jf8TZuqzG2yFXUTCmVusS0jcsMRtBj3qt6ZduC6LbqR+ZRcjJ4uKIn5lh1Kkid1RrL300rdJtmQw55wTwcwVIIKk/9M/NX0r4a6wbieHcJ8VBmfzL2aRyex4+ma4PXotsqQxBMx2gY4Yg4AiVIIgE9q0L1J1PiqYuoZDLiRmQ6CcYjcCRgSRmN9fZeNymH2ClVnw/11NXZFxI9GWZ2sOR/mD3BFWdfSll3GClKVQpSlApSlApSlApWYpFBilZikUGKVmKRQYpWYpFBisE1k1Q9f+ILKbrJZ2ciGWyC1xQR/KDBI4rPKyTNGr4h6of4du0+bhxsInauWaewER7nvVSXF+014JvO7ZaEhiQCQSWI4nMiq3X9NYq9y3OnBC2ra3otbbCrDIoYkqWOd0GDH1qZprzNaFq3cRUVQgXT2WuEDt/EuFR65g96+fyt5XLXxp0NnSW7SiABiXMz+547/oK5Tqa71NkahSdRf/ieceSys+VEn9u9T06MGVV8F3gT/FuEDc4BIa3aH5YUDPM47mLotbbsm8w8NFt+UCzZAloGN0FoEqJkfNWfhY09MW8dSb1zT3D4aeHZCYtBe9w3WIAOSIgR2rdrNXcdwPEsWicAK7XWJYwMJE5PG4Vs6noU/heKSzXT5Q2644zH53gDIyM1cnootAKjEk5zjiAuBjkz6+U+lJZhLiqPUWFuMZOpcYAG4W0xjdOSQSCZHrXnpViyl14t6W14cbnI8RpMwu9zzgnHpWy/qdRZGquuFWzZQi2MFmMgbyRk/wBM+1c6eota0vhwTqtTDom3cxDEqDMeUbJnvkiryrUdMA2otNd8W4bUzDXWRApiCFtgbh3ie4rb8M9FtuN6t5J42QTHGTkf5zzXuwtizpE09+9awih5MmYAzDCOB9xULQ/E4B8LToGUtsXYCYBwDIACjIJOYis7wzm5XmvtB7LttZsBoXPztzxkBApj0FcR1O2lobZwQS1siUIB8zAT8yghsQYn7dLrb+tZnW1pwqI5h7rBQwWFBAMECF5Fc3eF5GZb6LdCecPaYXAsAnaYhhKyM8zHeKmGkO3qNsglWXPkuPuQkcbbnb0hxwfmNa9Be2XRaKtMyARtcD0JGMiYYYJTnzYiafUohgFDaYhFf03fIWIzKsdjeqlTV7dsA2w/yj/A+RukCAfyEtEMCOQalPxP6f1L8HfBBlW+dVAEjiYMAt3BBHoZkV9G02oV0DKZVhII7g18dN/cCpO4EeUOQSDj5XOAfZwMjk103wH8QMrNYu4A43DaQT3j0JwfoDndXT0dnp/ms2PoNKCsxXcyxSsxSKDFKzFIoMUrMUigxSlKBSlKBSlKBSlR9brltIXcwB+59B71LcDOpv7RjJ7CuP1+tm2Cl/xHvOUQI21C/DE7AJC+s9hmpfUfiuwcSzFkwigloaRPl4mD+xqjv9OuXJu6ZLtnw7a29P4tvw1TJZ285/NMSf0M1wdnO8vDUT9FeV1vMqjZpxsXw2lmuAAk7oHmzGPSrbp2iC2ldkUXXHmgkxPIkk54BI9a5/QX2s2VtI+ithQRm4b9wscs021yxPp7VstabyQbuqcsdxa1b8MQu5dpLszDcZMkydorywXyk9ZF63+Iv23Zot+HZtKYUM0BnYcFpM8dh9K5ZiEe1pLz+HbtuLl24SQLuJ2oACSSeZ7RirrTdFs+Oq/hwW27yb15nIA4JRIUfXNbL2qdg7WyFRSc2rKTiAZuOSQMcxxFX8abtd8QB4OntX7jjCt4WFU8gHEY9THrWm9r9UVWTaRyTu8VwCFGFIVScmXPsI5M160Whd86jxWH5d1wjcSIUQhxn378V6v3NJZvWrLW2LXNqWwFDeRYUM04AmTx3Y1dM4+VVdv3CNtzWEhsFLNrfJEfmaAvbtW/qFu0Qqvae7tGBcuLbVffiVJ9R7iteq6gl3WBbUC3pweQCC5DBdwBEwwJj29q2/C/UFvam67yVUhQWUKI28EDklmJplpptatbbALY0SDGQpvMPu8SQPQd6vOnLfLLca9cCyzbNgRWAQxIUnG5lwT2qP0l3/FXC4AThbaQRySDC/y7cn3q6ua0FiYIC7R+k3Gj7KtS36Z43O1Xa6NY3pauXZuMJCXHJcjJMjHOcHMVznxMLI1JW2VRrSQSCyzmJ3AkiCw9syea6XQdFs/j31ZO5jkboGwHy8gndHA4ia5LpfS7hu6u5d5yoQn5lLtvJnvAGPY1LppjX9M3MWe2lwkfMv8ADuEEcFh5XE+o9M961nXPhQyXQw+RwEusvBXJ23D2kEH2qztbVtBBcAwVRw4Jg8QfUcj6VQaw3EIFzbDkkgCVZxG/b6bl/iKPXcKzNnk1OqS1dYjAiXVwQ64EvByR+fHo/E1ba62otBiIBPy5ZVJ5Iggr7ERIPqaj2dMGXaGS4EIZQwLCGAKssmV45U8z6VjxXtkLLKFwbby9sYGN4G5RBBG5SPfBpR3vwV8QC7b8NyS6DDMZ3L9YEkRBkDj611E18c6Prns3lOUtmSrSGtjiArjBBj2IgAjJr6r0nqa37e5SJGDBnP8ApXd09mf5vlixOpSldKFKUoFKUoEUilKBFIpSgRSlKDzcYAEnAHJrldW7ao5t2wiN5TdtFzmMgMQskD0MRnmrH4gvlrRVXNsEgM/8p7LkZNRtb1mwqCbgVQkKS0NwRuzmcenK1x9vZn+Ys8q/qGoa1aLC8T5tiW7RVP4nAt+UdhA9eK0WUR9yOPLp03XLlyHl4OQGJ7ev+IelUusKJD6U27lvSoBaRXxcuuSbjEjk7YiP2gVY/D+sS1YKrb1N+5cJuXXS0wVmbt67RgAVzea0tuhaBDb8cBl3HygwFOfKxCgSO8VnW627b1A8iixbtG7edxJMA7UUngiASc1HsavXG2T4JkFdq3StsZncxlyYAxzPm7Rmv1B1bA27l7p6LcEFS5diJOAF9Qcz6Vdk8bU17qxNi5edVbUap1FpDztMhIEzGS0xiR7Ve6npgTTG0xKrbC+JtiDAAgDJ/aZAqNr9BYF5LnjXFvW0VF8Cw7NszAng+x7Qa1ro7N2SD1K8SYMsqZ9DAkHvmkhymZhef8RV0WWFtLccgrE4U5AxMmY/IfSq7VfE2kXUi8bltWVQqttJwJgDByQxggTzXiz0hFtqF02GYsy3rpYDYWVCSeZ8xjgY9a8dQVrNs3ANNaEwAqBjJ7LEyZxz6U1CfTm9Hp2/CO+neb73pL7ZkEGF/lgkmT6n2q46Hb1Fmwlm3o7uW3FrkDc3/eBOe+OauNeHW2ltr1xXcz5IUyBJ4wcY47ioXUOhXGYbjqi27DXL0qT6KCAD6/aksqvOusa25dJYaa1AyLl8qI+ikyZ7+1b30DeFatvrLdshWc+ErPuRygTbBEKAoUH/AFrfpPhRVR2u2k+XaqkliSRAad0AzHapfVTprCm7f2qoi3bO1WY7BtCru9NpPp5jUzvSYxtzz9G0Ry2o1t3b/wDSG0wYJUHmDOR7mrDoel0qofCsagjv4l05+oWR+tSPiXqlqzpBctti8sqSB8pAMwBPH7bqqtJqb1jQ2/NaBZSx3zua6zDaP0aT61LWopOpaK0txh4eosyd02T49rPBKsAYz2rxeS7cQBHs6gAAkA+HcDBpVlDGAfb2Prjfftu2ksX1YMAiz7yJKgjgwGH2FZ02ktMwUNuDpuSVAJyJAcckRxV/1Ebo2pFkkXwbWTsDqVhXMtaOYw2QePNXvXWwQbyMSsyVPYZn6qDLR6O8cCpN+29tZ8Q7DAKvFxVBMBirfl3QCar0spO02wjE/Pp3KZEj/lv5ScwQDkU/TC00RR0Zl3pAJPeRnysOGhgykGcQe9bvhvqps3gyBtoPnW3gEHsUMr7hlK5HGaqtCTZDC1ctsW8xF1fCaYA3d0mIByAYHFedZqmtMr7LlomAREIxkZVhK7u4zBhfQ0lsuYj7ZpdStxFdTIYSP77Vtrg+hfEnhvl0aywEx+QnG/8A6T39IJ7V3YNfR6+frmWazFIpSvRCKRSlAmk0pQJpNKUCapPiPqe1DbXx9zD5rIWVH1YgKT6/WpXV+sJYRizAEKWj0A5YiRiuV04u3bKMQHuahw03Av8ADt9pU9yp4jvXN3dmNRf1o02lS9nZqbgkbvE1QECeStqCYE4/lrbq9MqI1xtPpECKBLqzmAIVRODiMYzPrV/rU223FlVlVO1eFLxAn9B+hrjtd1FkuW7Wou77elAa9cc4e+8uqcZAHA9hXHn5awuLTvAt2nVbgXc409u2sc+XgwZ/oa86Pp1+4SXu32tZkm92HI8nJwewrX8O6S42kuXHAtvqQWEAKbduAFlSRnaJq16bqbKWFt2mEL8xPE8ySQAZOT7A1M40md4RG0GmW5atOw3vPhqxLlpJZzg8SAJP+AfasXVp+Id7a2za04CyTtl2PMtOAokDuSKm9Su2CbuotlDeWybduX+UsCARjE9/vXI6nTvbt2tFIVb6rcuX2YwJM3FAAwcRk9u9K06i1qx+COpvErvIKqrwPNkLPEAHmOxq26T022LK3thFwqIDHdDGAIkDMx9Kr7/X9FbteGt0RbWEE+WVEDhSQJHPaK06f40V7dxiVZbQBm3J8zkqok5JkkgAf/Lpvwzm+pJ+INZqbfgppFl7zRvK7gqKVA9v5iT2n1qn+IupeP1NLBylkhm9CVKn7S5A+xre/wAYvukaXUOvZQhJiPLAiDGO4x3qJZ6a90at/wAPqrbagz8pDggyIMR7R9auNNPPTdt3qrIqALZVt7ZkbmDknnzE7/tFXvVemNf1S3ST4aAEDY26V3HEgASSD/2xVP8ADfRtdo0dLWlVmY+a8WgtxmGuBp+vccVP1+g6ndTa9vTRMjfcIyO52z68VLGeUzHS6rUL5YIO07iAZwg3QfTO2qTr3SbWoW1buMQbZzBXzFtpPMwdyggxiahaTol5LN8Ne0lsuBbTa3kQlgXkhQSxUKAP5ah3/hwtPi9Rt+bDDLTyT+cd57dqcdNf6j/+oGga5d0tpAFt7djFWkWwHUEY7gR+nvVV8X9RuSdGEIcsIus21CIkRPzGOI9KudP0ax4g39SvXXUmBs3AeuMgAY/SpfVrGgEG+99pEKfDWBmZVivlb6Gr8jXrOm2rXTUsC4iugDqN6/OkQpkzkAif5q5ToWbrWohVYX7DT2PzqpHackdp+hq+s3+lr8trXXI9Wf8ATDj0/aqnUaXQhzbRNTaEkp3C4ztLzGKphYdQsJdYAMu9ZlQZlWw6mBMMMgxggVS6a4bTm0QsyF3MMFif4dyDwHjY3oRWbdu0GAt62GX8l5CDjsTIx9BWNV0W/dG3fYvWzwVcLcC7jG3ESGE57g+9JMC36g82Q2wiSCQfynghh3WfKT2DT2qH0c/4G8PdjapjOY8vy5IIgiZBFe7ms1KAB9O+I3siBg+M8ZB/XnvVVqtcgvggMpdhuRwRuB+Yp/NAVgMeZB3NTCLXUWwrwwQkjLITacz3lJUkdwV7e9d/8Gdc3ILDtcLKPIzgeZew3KYJA9hiK4DW3rVwl7br4igEGQFYj0ng9pPHl9Kk6TVXLlqVbbct3ME4IYcAE57yPYx71rhzvDZdvsVJqk+FfiIau1JxctnbcXgg+seh/wAiO1XdfSllmYwTSaUqhSs0oMVp1V4qjMFLkCQoIBJ7AEkAT7171F9UQu5CqoliTAAHJJrjfijqNu5dVSC6Wl8W5tkhU5UFeNzep4ANeXZ2eiLIrus9Nv3yly4ttSXLXbVy+oRlwFtkqcqpWY4O44qTqr+quwrXdAmSfLeaePRBJAEmJHFeL3TUum1vW0r352qbe5lUTGY8ojHNTtXpbGlsl72yEEMwQSd0DauMzgQeZaa+fnPlrVVuv8Qkt+Ps21BlItlyBjaTgSTEn1zWvW6G0bO2/qLlwu3ib00zBty8EBWwRP3mpHVL6F0s2VC+UXb24Km1InYWAhSZAM+/pXq1r99i7qbpKru22xbaJAJHPvE+wPtTJ4m0S2lu5ze6o/bCBT9PMMVtGg05tqvha24Gi4SzEnAIVWKr2Ultv8/vV10/pNtba3YcO4BhjO0nJYYEsBOajf8AGkGrey1oFLNo3Lt08KQMIv04/wD5VznwKhek6XxkUaCWIkG5faQBzCnP3wPepOvuCSF02hIBH/OY8gHsQeJifeqq31Y7L+tL+Hu8lsbQ3kXdj+VS0An0U1bF/A6ejsPEuXGEblnzFcttESd0wPcCs52W48teh6hcY7UtaC20gAC0f2hZI98DNWf4jW7VG+0G3OWKrjaPKgUbT6FjMdhU/p+l2WFYoi3WWJUR5mgR+sVTfFOuv2ktJpBFy+xCtEkIu0AL2kyG/X1q5zVOq6vU27L3LmqKADtbg/biTXh7lxdMpu3r264Byx3AvgZBwe8exqs+M+om9q7ekJBAA8TGD5dzccYj7x6VF6jcR+pWrSId25nOScsm3IIxHkAFQTdT0ktgnWsSAQfFJXIBmAOM+tbemfDviEC5aYiZLMxUR6QoksM4mp/xXYvXPCs2Z2AQxDQAZWCSCMQCfqKvd5SxMyQpzznt9c4p6mZc2xSWug2tiW1U7Dda6Fk8k7VJMGYVWifat1voVmN8WiqgywcniZyvfJx71s6xYf8AC31tfNAtqA0Eqm0MATGSC4/Subs6S5oek3SzS7uPzAxO1RMGAYyQO0CkmY1hp0PUrf4u8zIFs2U3EASWJYgc/MQQQM8zUtOrh9WUQFfD2boEQzMw/wD1xNVnwO58J2gzdZiJPKKSARj6n3JJrT8Faq5f111jlRt3NAyyM7dvQGPuKfZXS9b0xtj+Pf8AJMqCWYmJiQFIPqaq+rdJQWAUuLN3FshQBvCh1ztGTyB9qtPibQHVFSlzbClZKOeeSIjIxj3qRrugLe0TWVLApDoxUgq6fKRj+XMetMsTlby/Hz4awXio2hTcxlRAuDld3ImD+lTrPSlKncElWIPhmADA52k5+w7VW9X05t3YmF1EGVBhL6icAjg88TU3ous3kXSQCQbd9Mnzpwwj1BH61r401XjWacWTt33EAG5SlyOD5lmIkSDkcGpOlvagqR4jmM/xFDqQfQ9+361r6r0xizMhXMNDHHiKMEA9nXyEfQ1E6R1IkqBgAYVjANsmHQz+e22foanwtrdqVIJ32dKxGG/hlGMjkFexE8+h9KyNNbC+W3eQcg2r0jnAHiD1mM8/Ws9Z077jdB3Ko3SDkAcx6gfOB7OO9b9JqjetOBtB7DETyUx+ob0cHtT4G/ofUDp7/jJdugmFZbtkHcoOVLW29zBgxX1rpvUbd60ty2dytwYIPuCDkGvjXStTtfwnXzHncMkHIJzkAHPsT/hNX3wh8RNpr5tXQdt0/Ydtw9fc+g9q9+rs9NxfDNfUaUBrNdzLFYJrNatVZ3IynO4ERJHPaRkVKOe691GxdVkZldbfnZA4hyuQh5kTH6VxOjstdvGxfcLLLqNVcZws7l3C0gJkicT2g+tdd/7FaTcD+GUbeCXbHHGa3XPhjTu5JshyuCS7fX1rj58OXK7by0DqFhdSrDY7soQMsbQDMKPOY94HBrXd6tpLpVbly0yq3iZOCR6+YA8nB7k1LtfCumVjFhASpE7yTBUgj2kEjHrWt/g7SnnSWjGcgY/UVj2akxHD6o3gdsoLuvLF7rNC21DGAO5IQnmAd1dY+p0lrTrbR0dbW3Yh2QSMbpcHPeas7/w5pjCeDbaQIUxAAmOR2kx961t8J6bvpbH3C/7aezS7RrnxVa2K1whfmCid0lCN2QI5KjiBDD1qm611qxf0121Zu21vX2UMABuIBBJjaCZGJOOa6V/h2wQn/u9shV2gbRCiSYHl4kz9682/hqwGn8NZH821Zx9pp7NiyuD1elB1KaV2W3o7bK4O1mLwANhYYBmcd5nvXW6j4o0wRij+YDyAs4U+nyrIWBNWV7odhm2+BZcgz5kQxMeqnOP2FG6Baj/4bT/e3b/2U9m4S7U9j4tVrbs7JstbTuTcYNwlEkuJJyzY/wAPuKjv8eadWlyyp/3LAjyzDmMwMCukt9JthGUWbMbg20Im0niYCxIn968t0m3209k//jA/yp7NJcOGQ2r17Wai24LXQfDZgYQiOxzB2iovwn1G1p71y/rXufiSIhguB2IG4QCMx719Hs9JtQ02bK4/wj9/avNvQo2Us2yB3iOPoas6auXMan400vhkLsRo8pKIQuQSTNz07e81joXxUL95Lfih1y5AVFCrbO8k7WJ5AGYmTXWfgv8A7Sfv/rXqxp/MAUABBEhm79jnipehnWcuCb4/tlVO3EeY7kEk7mO3chmCY5EwOKidV+NtNqNObFxCGO0tt2kEhpBLjbMrONvNfREtkARbA+m7/I08/OzA77m/oWq+zWsvmvV9Ol3Q2kS5sNsbVKsFDAmArGfL5jM9txrPwp16xobbWzbi6cPsuKwkRwZz/wCI7V9PNqF3cf8Ac3+7NeLbu2UDFe0s8/pvpOq4MuPt/wDqBnKE+wbH7Kaoz16ZG7VnH+Nu/b/lHPcelfTou/4P3f8A3V4ZX7op+u7/AHUvSzZL5fGeo9fuNuDWLmwkMq+YuIyjKxHM94HHatPStW9kvctWni7l0hgQ47qAhkHOIr6/qNLubNq3PGQfU5yeK129CMDZb3HPyiAPUzNa9trL5hY6nfLGLOoG/wDxbyqmMZ2LtG7nOKiL47Xlufh7iOp3BoIUk4YERIDLyc5z619eXp2QIt+pARf9v9zXltMU5Ik9gIycDj3mntpl80TWatmJ8G4N2PMw2iODyCBMT/StGg0msQuU07LuAEBhGBgqZ8pAJH0j0r63/wAPMjzMfvj6RNabeiBbbLEdzPpiBz3/AKU9qGXzK703WuyMbEFSM7hIjucwwM8Y5b1rdqOma64M2UBVtwJfIz2MewwcHivpN7QKAAAJnHpOM/0rZe0SAYAk8f6+9PbhlF+BuoaohrWpVIXKMryYn5SvYDt9x2rrJqL07SBFkDLAVLrq4zEZKTSlbEfUqTjswIPt6Go9vlTgHKt6n+/86sIqOFEn3rHILbSzA/2K83rsFcYbBrzdkEZNbZ/v9KHhD8E7T/iQ4Pt/c1JuXYAPY/tWSgLCe4M/avL4AA4qTRdtxUVCvXN6svBUzW/T3i3P98f61tVRMwJPfvVEC4uFuKPNMtH7g1LvvAzMH6VrtWA28GYn+oFemeVAOZH+Q/1rMK3bBGP7mtV++EInv3xivdp5x2isXLAfDfX71oRHUi6wPyvXm0nh3YE7WHHp3/yNSOpLCz3HH7Vr1Fw71/6v6isXyqRfubfmOD/L/wCa9CyIkAT7f37V51CSn2rdZXyitVmeWpiIJPAz645rQ9wPabaeB9x+9Sgs47GR9p/81C6bZAZxn+yajTRpl8RNjflPP1FY0jm3dK52nifbt+lbrCxcx3/0n+prDn+ImBkEn6wRWVTbjbRJ2xXi3ZVs+UzmQazqBNutGiaFf2n+laYzvCPrLg2kJ+Y7RH7/ALVpsiGZvoojv6/37UOAh9En7nk1L09kbU9hP3rLVYvPEDkkwJ9T/oKiIJbd/wB0fTCj/Opl/wCRj3g/vWnbBgYz2oPd0EKI7cn3/wDJgVr01sD6+n04/ck/el68ZPGM/pXrQ2t4kk57DAqK8sg3Gcz9v79PtW63bDuI49YxUfU3tjEKFEDmJP71ZdNkqSSST61qbqJlKUr2R//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6166" name="AutoShape 6" descr="data:image/jpeg;base64,/9j/4AAQSkZJRgABAQAAAQABAAD/2wCEAAkGBhISEBUUEhQRFRUUFh8YFxYVFR0YFxoZGhsYGxwYGRgXGyYfGRwjGRgaHy8gIycpLCwtFR8xNTEqNSYrLSkBCQoKDgwOGg8PGiwkHyQsKSwsLCwpLCwsLCksLCkpKSksLCwsLCwsKSwpLCwsKSwsLCkpLCwpKSwsKSwsLCksLP/AABEIALwBCwMBIgACEQEDEQH/xAAbAAEAAgMBAQAAAAAAAAAAAAAABAUBAwYCB//EAEEQAAIBAwMCBAQEBAQFAQkAAAECEQADIQQSMQVBEyJRYQYycYEUQpGhI2Kx8FLB0dIVM3KC4QcWJDRDU2ODsvH/xAAZAQEBAQEBAQAAAAAAAAAAAAAAAQIEAwX/xAAhEQEBAAICAQUBAQAAAAAAAAAAAREhAgMxEhNBUWEicf/aAAwDAQACEQMRAD8A+40rFKDNKxSgzSsUoM0rFKDNKxSgzSsUoM0rFKDNKxSgzSvNU/XOv+CyW0zcuHC+wBJz9o+9Z5cpxmaLqlQ+mdSS/bW5bMq36g9wfcVLq5yM0rFKozSsUoM0rFKDNKxSgzSsUoM0rFKDNKxSgUpSgUpSgUpSgUpSgUpSgUpSgUpSgUmlR9bqvDRn2s20SFUSzHsB7k4qW4EXrfUjat+SC7nakkASe5kiQPQZPFcbqdI63Xvm5cYopXcxAFuR5oeN0k84U4gGtvXOo3W1BbwXPgoPKhlmvXFwAcEok8juZrzoL+ywtlgpf5nL8+ISTItKC2CcbytfP7Od538a8TTz0fWHQallcnw7qhmUEkKezruzxg5MhP5a+gowIkcGvnPXek3mtbma4zAx5tsAAAqQFJK5LgjccT64svgX4iJH4e7uBGELekSAD3BzHurD0r06OzH80sdtSlK7WSlKUClKUClKUClKUClKUClKUCKRSlAikUpQIpFKUCKRSlAikUpQIpFKUCKRSlB5uEASe1cv1p2uF2dnWzbEnzbBA5Y7fO0kGMr/AJ1ZdR65aAKh5IIBCgsczAAHMkfsa5fV6Zb7snhMhvXFd/EcbmW3JFsW1DME9jAzzXH3dmdRqQ6bcBazYCBTdBuvA4QcbgJJJxlic+tTrN+1przC4FzAtW1WXAk+b1k+gGIqtPT/AA2uXE8Qi4YJe5tWAcICvm2icLvH0zV3oOjFApMWySCFtwq47sVy2SDBJ4Ncxd1E6rrbrSgtoNrGDdbzEjEoiBngic4+Y1y9/WMD4i4k8CAwOM4wyzjd/MsiRXQa3U3rOm1DW9Oqwwt2AuXMkg3D2APb+tU56P8ANbbaSFWSCPmiGwON3IPfIIxUuldt8K/EH4m3Dx4ifNGNwPDAdqvhXyvo9xtNeln4mCRgA8gkY27hM/zMCBivpeg1y3UDqQQfvHtXd09vqmKzYkxSKUroQikUpQIpFKUCKRSlAikUpQIpFKUClKUClKUClKUClKUClKUClKUCaqusatyfCtKWZh5jJG1TiZBBmfQit/UerWrMb2UFvlBOT9AMn7Vzo6gRfZ1QjxAC9y75DsHOxCd0BciBkntXP29mNQZbSCz4aKjN4lyItgW1A8slyBlRkiZJ3kfTnNb1wRce2CniE2dKJ2qQD57jMMDPMkfJ3q21upvbC73bigQNtkC0JJgKHuBnJM9lFbrVpW/h2mUeEksw80TmPEcNBxMgekVxV6PLXbfgW0tq14WQIcLtslgANxd2CkYx2r22tvXEWbigsT/yV8TyDygbzCqdxbOflxWzougW6pvs1xwCdouZ3RwQWJME/St/UrLk2gl4WVDzcYEBioyFUnAnzE/WrpmfcUl7SIl62twM7PLHxna8QqiS3hLCAwPQmYqJ1zUby1xA4FlzaLRtIwCYjKDcT2IxJFZa/fa/qtRa8O7c3+HaQNI2SRO5ftjAjvWqzoGtaI2Gt20dm8Rn1F1bZZxERbXc0QNue1Z8tK7U3fIWzvHJAjAgHePyk4AYGJRciaufhXrbWWwQbZP8Rc4+WSB2IkNjBDcCZqs6MjEhbpEgEKd2SnKMrDkrlWgnABrYEXT3DsCTEldsdj2HB27hKiDtIjE0nK8bpPL6zavBgCpBBEgjgivVcX8L/E4DC3cgK5hJ5Un8pjBUtww7sBXZrX0uvnOcyzWaUpXohSlKBSlKBSlKBSlKBSlKBSlKBSlKBSlKBSlKBWjV6tbalnMAd696i+qKWYhVUSWJgADkkngVw3X9df1Kjap/D3D5ipCkWwR+Zyqy4Bkk4B47ny7OfpixL1V1rzW233F8cwgUbWCSMmIO0YOW78VOuaAWrbC3sLhTDOAJeMSQOMD9DVZd1ly4ALZtoowBZ33mgY2yNqAZH5sR3rF3pu+S4uMiCC124dnlEFtiDkmWye8VxbvlUHX3rxdAzC7+GthyAVXxLpY4AGFjkSO1eujPdt22Z7VzxLzFnN1xZtgdkBYlmAHcDNbOn6lVtW1tqUN8kKLdsWhsyZLDzSQJiTyK3DpVo6pkCsSmWuDBB5A3GWY55ntUlzVtw82GuFixusQASEsqxB4VQLj7VkMQcA/JzWrV9GQW2uXLe4Kvz6hjdJjjyCFn2q7vXSFYIQCFISZPmzBPM+YsfsK5rq+iuta0mma8bgd2e9ccg4lTxORBI+9LqEiQvUosWkhwb0Qqr4aAFd/5IztjjuYzW/XdNt276Wltli/mbaoQKpmSWCksYB5I5HrVNpr9y7rRcu2bsWAVtraU3Q7CRuLLgASRHvV3rtdqGUgpasHHnvX4f9BuNZxcZTln4UHxHpTZvOmyELDbC7lLHKP28xhkwQQUWDmoIbdbK5aQNs5ZRzKsYDwQDtaDgiTU/qujZ7Jf8TZuqzG2yFXUTCmVusS0jcsMRtBj3qt6ZduC6LbqR+ZRcjJ4uKIn5lh1Kkid1RrL300rdJtmQw55wTwcwVIIKk/9M/NX0r4a6wbieHcJ8VBmfzL2aRyex4+ma4PXotsqQxBMx2gY4Yg4AiVIIgE9q0L1J1PiqYuoZDLiRmQ6CcYjcCRgSRmN9fZeNymH2ClVnw/11NXZFxI9GWZ2sOR/mD3BFWdfSll3GClKVQpSlApSlApSlApWYpFBilZikUGKVmKRQYpWYpFBisE1k1Q9f+ILKbrJZ2ciGWyC1xQR/KDBI4rPKyTNGr4h6of4du0+bhxsInauWaewER7nvVSXF+014JvO7ZaEhiQCQSWI4nMiq3X9NYq9y3OnBC2ra3otbbCrDIoYkqWOd0GDH1qZprzNaFq3cRUVQgXT2WuEDt/EuFR65g96+fyt5XLXxp0NnSW7SiABiXMz+547/oK5Tqa71NkahSdRf/ieceSys+VEn9u9T06MGVV8F3gT/FuEDc4BIa3aH5YUDPM47mLotbbsm8w8NFt+UCzZAloGN0FoEqJkfNWfhY09MW8dSb1zT3D4aeHZCYtBe9w3WIAOSIgR2rdrNXcdwPEsWicAK7XWJYwMJE5PG4Vs6noU/heKSzXT5Q2644zH53gDIyM1cnootAKjEk5zjiAuBjkz6+U+lJZhLiqPUWFuMZOpcYAG4W0xjdOSQSCZHrXnpViyl14t6W14cbnI8RpMwu9zzgnHpWy/qdRZGquuFWzZQi2MFmMgbyRk/wBM+1c6eota0vhwTqtTDom3cxDEqDMeUbJnvkiryrUdMA2otNd8W4bUzDXWRApiCFtgbh3ie4rb8M9FtuN6t5J42QTHGTkf5zzXuwtizpE09+9awih5MmYAzDCOB9xULQ/E4B8LToGUtsXYCYBwDIACjIJOYis7wzm5XmvtB7LttZsBoXPztzxkBApj0FcR1O2lobZwQS1siUIB8zAT8yghsQYn7dLrb+tZnW1pwqI5h7rBQwWFBAMECF5Fc3eF5GZb6LdCecPaYXAsAnaYhhKyM8zHeKmGkO3qNsglWXPkuPuQkcbbnb0hxwfmNa9Be2XRaKtMyARtcD0JGMiYYYJTnzYiafUohgFDaYhFf03fIWIzKsdjeqlTV7dsA2w/yj/A+RukCAfyEtEMCOQalPxP6f1L8HfBBlW+dVAEjiYMAt3BBHoZkV9G02oV0DKZVhII7g18dN/cCpO4EeUOQSDj5XOAfZwMjk103wH8QMrNYu4A43DaQT3j0JwfoDndXT0dnp/ms2PoNKCsxXcyxSsxSKDFKzFIoMUrMUigxSlKBSlKBSlKBSlR9brltIXcwB+59B71LcDOpv7RjJ7CuP1+tm2Cl/xHvOUQI21C/DE7AJC+s9hmpfUfiuwcSzFkwigloaRPl4mD+xqjv9OuXJu6ZLtnw7a29P4tvw1TJZ285/NMSf0M1wdnO8vDUT9FeV1vMqjZpxsXw2lmuAAk7oHmzGPSrbp2iC2ldkUXXHmgkxPIkk54BI9a5/QX2s2VtI+ithQRm4b9wscs021yxPp7VstabyQbuqcsdxa1b8MQu5dpLszDcZMkydorywXyk9ZF63+Iv23Zot+HZtKYUM0BnYcFpM8dh9K5ZiEe1pLz+HbtuLl24SQLuJ2oACSSeZ7RirrTdFs+Oq/hwW27yb15nIA4JRIUfXNbL2qdg7WyFRSc2rKTiAZuOSQMcxxFX8abtd8QB4OntX7jjCt4WFU8gHEY9THrWm9r9UVWTaRyTu8VwCFGFIVScmXPsI5M160Whd86jxWH5d1wjcSIUQhxn378V6v3NJZvWrLW2LXNqWwFDeRYUM04AmTx3Y1dM4+VVdv3CNtzWEhsFLNrfJEfmaAvbtW/qFu0Qqvae7tGBcuLbVffiVJ9R7iteq6gl3WBbUC3pweQCC5DBdwBEwwJj29q2/C/UFvam67yVUhQWUKI28EDklmJplpptatbbALY0SDGQpvMPu8SQPQd6vOnLfLLca9cCyzbNgRWAQxIUnG5lwT2qP0l3/FXC4AThbaQRySDC/y7cn3q6ua0FiYIC7R+k3Gj7KtS36Z43O1Xa6NY3pauXZuMJCXHJcjJMjHOcHMVznxMLI1JW2VRrSQSCyzmJ3AkiCw9syea6XQdFs/j31ZO5jkboGwHy8gndHA4ia5LpfS7hu6u5d5yoQn5lLtvJnvAGPY1LppjX9M3MWe2lwkfMv8ADuEEcFh5XE+o9M961nXPhQyXQw+RwEusvBXJ23D2kEH2qztbVtBBcAwVRw4Jg8QfUcj6VQaw3EIFzbDkkgCVZxG/b6bl/iKPXcKzNnk1OqS1dYjAiXVwQ64EvByR+fHo/E1ba62otBiIBPy5ZVJ5Iggr7ERIPqaj2dMGXaGS4EIZQwLCGAKssmV45U8z6VjxXtkLLKFwbby9sYGN4G5RBBG5SPfBpR3vwV8QC7b8NyS6DDMZ3L9YEkRBkDj611E18c6Prns3lOUtmSrSGtjiArjBBj2IgAjJr6r0nqa37e5SJGDBnP8ApXd09mf5vlixOpSldKFKUoFKUoEUilKBFIpSgRSlKDzcYAEnAHJrldW7ao5t2wiN5TdtFzmMgMQskD0MRnmrH4gvlrRVXNsEgM/8p7LkZNRtb1mwqCbgVQkKS0NwRuzmcenK1x9vZn+Ys8q/qGoa1aLC8T5tiW7RVP4nAt+UdhA9eK0WUR9yOPLp03XLlyHl4OQGJ7ev+IelUusKJD6U27lvSoBaRXxcuuSbjEjk7YiP2gVY/D+sS1YKrb1N+5cJuXXS0wVmbt67RgAVzea0tuhaBDb8cBl3HygwFOfKxCgSO8VnW627b1A8iixbtG7edxJMA7UUngiASc1HsavXG2T4JkFdq3StsZncxlyYAxzPm7Rmv1B1bA27l7p6LcEFS5diJOAF9Qcz6Vdk8bU17qxNi5edVbUap1FpDztMhIEzGS0xiR7Ve6npgTTG0xKrbC+JtiDAAgDJ/aZAqNr9BYF5LnjXFvW0VF8Cw7NszAng+x7Qa1ro7N2SD1K8SYMsqZ9DAkHvmkhymZhef8RV0WWFtLccgrE4U5AxMmY/IfSq7VfE2kXUi8bltWVQqttJwJgDByQxggTzXiz0hFtqF02GYsy3rpYDYWVCSeZ8xjgY9a8dQVrNs3ANNaEwAqBjJ7LEyZxz6U1CfTm9Hp2/CO+neb73pL7ZkEGF/lgkmT6n2q46Hb1Fmwlm3o7uW3FrkDc3/eBOe+OauNeHW2ltr1xXcz5IUyBJ4wcY47ioXUOhXGYbjqi27DXL0qT6KCAD6/aksqvOusa25dJYaa1AyLl8qI+ikyZ7+1b30DeFatvrLdshWc+ErPuRygTbBEKAoUH/AFrfpPhRVR2u2k+XaqkliSRAad0AzHapfVTprCm7f2qoi3bO1WY7BtCru9NpPp5jUzvSYxtzz9G0Ry2o1t3b/wDSG0wYJUHmDOR7mrDoel0qofCsagjv4l05+oWR+tSPiXqlqzpBctti8sqSB8pAMwBPH7bqqtJqb1jQ2/NaBZSx3zua6zDaP0aT61LWopOpaK0txh4eosyd02T49rPBKsAYz2rxeS7cQBHs6gAAkA+HcDBpVlDGAfb2Prjfftu2ksX1YMAiz7yJKgjgwGH2FZ02ktMwUNuDpuSVAJyJAcckRxV/1Ebo2pFkkXwbWTsDqVhXMtaOYw2QePNXvXWwQbyMSsyVPYZn6qDLR6O8cCpN+29tZ8Q7DAKvFxVBMBirfl3QCar0spO02wjE/Pp3KZEj/lv5ScwQDkU/TC00RR0Zl3pAJPeRnysOGhgykGcQe9bvhvqps3gyBtoPnW3gEHsUMr7hlK5HGaqtCTZDC1ctsW8xF1fCaYA3d0mIByAYHFedZqmtMr7LlomAREIxkZVhK7u4zBhfQ0lsuYj7ZpdStxFdTIYSP77Vtrg+hfEnhvl0aywEx+QnG/8A6T39IJ7V3YNfR6+frmWazFIpSvRCKRSlAmk0pQJpNKUCapPiPqe1DbXx9zD5rIWVH1YgKT6/WpXV+sJYRizAEKWj0A5YiRiuV04u3bKMQHuahw03Av8ADt9pU9yp4jvXN3dmNRf1o02lS9nZqbgkbvE1QECeStqCYE4/lrbq9MqI1xtPpECKBLqzmAIVRODiMYzPrV/rU223FlVlVO1eFLxAn9B+hrjtd1FkuW7Wou77elAa9cc4e+8uqcZAHA9hXHn5awuLTvAt2nVbgXc409u2sc+XgwZ/oa86Pp1+4SXu32tZkm92HI8nJwewrX8O6S42kuXHAtvqQWEAKbduAFlSRnaJq16bqbKWFt2mEL8xPE8ySQAZOT7A1M40md4RG0GmW5atOw3vPhqxLlpJZzg8SAJP+AfasXVp+Id7a2za04CyTtl2PMtOAokDuSKm9Su2CbuotlDeWybduX+UsCARjE9/vXI6nTvbt2tFIVb6rcuX2YwJM3FAAwcRk9u9K06i1qx+COpvErvIKqrwPNkLPEAHmOxq26T022LK3thFwqIDHdDGAIkDMx9Kr7/X9FbteGt0RbWEE+WVEDhSQJHPaK06f40V7dxiVZbQBm3J8zkqok5JkkgAf/Lpvwzm+pJ+INZqbfgppFl7zRvK7gqKVA9v5iT2n1qn+IupeP1NLBylkhm9CVKn7S5A+xre/wAYvukaXUOvZQhJiPLAiDGO4x3qJZ6a90at/wAPqrbagz8pDggyIMR7R9auNNPPTdt3qrIqALZVt7ZkbmDknnzE7/tFXvVemNf1S3ST4aAEDY26V3HEgASSD/2xVP8ADfRtdo0dLWlVmY+a8WgtxmGuBp+vccVP1+g6ndTa9vTRMjfcIyO52z68VLGeUzHS6rUL5YIO07iAZwg3QfTO2qTr3SbWoW1buMQbZzBXzFtpPMwdyggxiahaTol5LN8Ne0lsuBbTa3kQlgXkhQSxUKAP5ah3/hwtPi9Rt+bDDLTyT+cd57dqcdNf6j/+oGga5d0tpAFt7djFWkWwHUEY7gR+nvVV8X9RuSdGEIcsIus21CIkRPzGOI9KudP0ax4g39SvXXUmBs3AeuMgAY/SpfVrGgEG+99pEKfDWBmZVivlb6Gr8jXrOm2rXTUsC4iugDqN6/OkQpkzkAif5q5ToWbrWohVYX7DT2PzqpHackdp+hq+s3+lr8trXXI9Wf8ATDj0/aqnUaXQhzbRNTaEkp3C4ztLzGKphYdQsJdYAMu9ZlQZlWw6mBMMMgxggVS6a4bTm0QsyF3MMFif4dyDwHjY3oRWbdu0GAt62GX8l5CDjsTIx9BWNV0W/dG3fYvWzwVcLcC7jG3ESGE57g+9JMC36g82Q2wiSCQfynghh3WfKT2DT2qH0c/4G8PdjapjOY8vy5IIgiZBFe7ms1KAB9O+I3siBg+M8ZB/XnvVVqtcgvggMpdhuRwRuB+Yp/NAVgMeZB3NTCLXUWwrwwQkjLITacz3lJUkdwV7e9d/8Gdc3ILDtcLKPIzgeZew3KYJA9hiK4DW3rVwl7br4igEGQFYj0ng9pPHl9Kk6TVXLlqVbbct3ME4IYcAE57yPYx71rhzvDZdvsVJqk+FfiIau1JxctnbcXgg+seh/wAiO1XdfSllmYwTSaUqhSs0oMVp1V4qjMFLkCQoIBJ7AEkAT7171F9UQu5CqoliTAAHJJrjfijqNu5dVSC6Wl8W5tkhU5UFeNzep4ANeXZ2eiLIrus9Nv3yly4ttSXLXbVy+oRlwFtkqcqpWY4O44qTqr+quwrXdAmSfLeaePRBJAEmJHFeL3TUum1vW0r352qbe5lUTGY8ojHNTtXpbGlsl72yEEMwQSd0DauMzgQeZaa+fnPlrVVuv8Qkt+Ps21BlItlyBjaTgSTEn1zWvW6G0bO2/qLlwu3ib00zBty8EBWwRP3mpHVL6F0s2VC+UXb24Km1InYWAhSZAM+/pXq1r99i7qbpKru22xbaJAJHPvE+wPtTJ4m0S2lu5ze6o/bCBT9PMMVtGg05tqvha24Gi4SzEnAIVWKr2Ultv8/vV10/pNtba3YcO4BhjO0nJYYEsBOajf8AGkGrey1oFLNo3Lt08KQMIv04/wD5VznwKhek6XxkUaCWIkG5faQBzCnP3wPepOvuCSF02hIBH/OY8gHsQeJifeqq31Y7L+tL+Hu8lsbQ3kXdj+VS0An0U1bF/A6ejsPEuXGEblnzFcttESd0wPcCs52W48teh6hcY7UtaC20gAC0f2hZI98DNWf4jW7VG+0G3OWKrjaPKgUbT6FjMdhU/p+l2WFYoi3WWJUR5mgR+sVTfFOuv2ktJpBFy+xCtEkIu0AL2kyG/X1q5zVOq6vU27L3LmqKADtbg/biTXh7lxdMpu3r264Byx3AvgZBwe8exqs+M+om9q7ekJBAA8TGD5dzccYj7x6VF6jcR+pWrSId25nOScsm3IIxHkAFQTdT0ktgnWsSAQfFJXIBmAOM+tbemfDviEC5aYiZLMxUR6QoksM4mp/xXYvXPCs2Z2AQxDQAZWCSCMQCfqKvd5SxMyQpzznt9c4p6mZc2xSWug2tiW1U7Dda6Fk8k7VJMGYVWifat1voVmN8WiqgywcniZyvfJx71s6xYf8AC31tfNAtqA0Eqm0MATGSC4/Subs6S5oek3SzS7uPzAxO1RMGAYyQO0CkmY1hp0PUrf4u8zIFs2U3EASWJYgc/MQQQM8zUtOrh9WUQFfD2boEQzMw/wD1xNVnwO58J2gzdZiJPKKSARj6n3JJrT8Faq5f111jlRt3NAyyM7dvQGPuKfZXS9b0xtj+Pf8AJMqCWYmJiQFIPqaq+rdJQWAUuLN3FshQBvCh1ztGTyB9qtPibQHVFSlzbClZKOeeSIjIxj3qRrugLe0TWVLApDoxUgq6fKRj+XMetMsTlby/Hz4awXio2hTcxlRAuDld3ImD+lTrPSlKncElWIPhmADA52k5+w7VW9X05t3YmF1EGVBhL6icAjg88TU3ous3kXSQCQbd9Mnzpwwj1BH61r401XjWacWTt33EAG5SlyOD5lmIkSDkcGpOlvagqR4jmM/xFDqQfQ9+361r6r0xizMhXMNDHHiKMEA9nXyEfQ1E6R1IkqBgAYVjANsmHQz+e22foanwtrdqVIJ32dKxGG/hlGMjkFexE8+h9KyNNbC+W3eQcg2r0jnAHiD1mM8/Ws9Z077jdB3Ko3SDkAcx6gfOB7OO9b9JqjetOBtB7DETyUx+ob0cHtT4G/ofUDp7/jJdugmFZbtkHcoOVLW29zBgxX1rpvUbd60ty2dytwYIPuCDkGvjXStTtfwnXzHncMkHIJzkAHPsT/hNX3wh8RNpr5tXQdt0/Ydtw9fc+g9q9+rs9NxfDNfUaUBrNdzLFYJrNatVZ3IynO4ERJHPaRkVKOe691GxdVkZldbfnZA4hyuQh5kTH6VxOjstdvGxfcLLLqNVcZws7l3C0gJkicT2g+tdd/7FaTcD+GUbeCXbHHGa3XPhjTu5JshyuCS7fX1rj58OXK7by0DqFhdSrDY7soQMsbQDMKPOY94HBrXd6tpLpVbly0yq3iZOCR6+YA8nB7k1LtfCumVjFhASpE7yTBUgj2kEjHrWt/g7SnnSWjGcgY/UVj2akxHD6o3gdsoLuvLF7rNC21DGAO5IQnmAd1dY+p0lrTrbR0dbW3Yh2QSMbpcHPeas7/w5pjCeDbaQIUxAAmOR2kx961t8J6bvpbH3C/7aezS7RrnxVa2K1whfmCid0lCN2QI5KjiBDD1qm611qxf0121Zu21vX2UMABuIBBJjaCZGJOOa6V/h2wQn/u9shV2gbRCiSYHl4kz9682/hqwGn8NZH821Zx9pp7NiyuD1elB1KaV2W3o7bK4O1mLwANhYYBmcd5nvXW6j4o0wRij+YDyAs4U+nyrIWBNWV7odhm2+BZcgz5kQxMeqnOP2FG6Baj/4bT/e3b/2U9m4S7U9j4tVrbs7JstbTuTcYNwlEkuJJyzY/wAPuKjv8eadWlyyp/3LAjyzDmMwMCukt9JthGUWbMbg20Im0niYCxIn968t0m3209k//jA/yp7NJcOGQ2r17Wai24LXQfDZgYQiOxzB2iovwn1G1p71y/rXufiSIhguB2IG4QCMx719Hs9JtQ02bK4/wj9/avNvQo2Us2yB3iOPoas6auXMan400vhkLsRo8pKIQuQSTNz07e81joXxUL95Lfih1y5AVFCrbO8k7WJ5AGYmTXWfgv8A7Sfv/rXqxp/MAUABBEhm79jnipehnWcuCb4/tlVO3EeY7kEk7mO3chmCY5EwOKidV+NtNqNObFxCGO0tt2kEhpBLjbMrONvNfREtkARbA+m7/I08/OzA77m/oWq+zWsvmvV9Ol3Q2kS5sNsbVKsFDAmArGfL5jM9txrPwp16xobbWzbi6cPsuKwkRwZz/wCI7V9PNqF3cf8Ac3+7NeLbu2UDFe0s8/pvpOq4MuPt/wDqBnKE+wbH7Kaoz16ZG7VnH+Nu/b/lHPcelfTou/4P3f8A3V4ZX7op+u7/AHUvSzZL5fGeo9fuNuDWLmwkMq+YuIyjKxHM94HHatPStW9kvctWni7l0hgQ47qAhkHOIr6/qNLubNq3PGQfU5yeK129CMDZb3HPyiAPUzNa9trL5hY6nfLGLOoG/wDxbyqmMZ2LtG7nOKiL47Xlufh7iOp3BoIUk4YERIDLyc5z619eXp2QIt+pARf9v9zXltMU5Ik9gIycDj3mntpl80TWatmJ8G4N2PMw2iODyCBMT/StGg0msQuU07LuAEBhGBgqZ8pAJH0j0r63/wAPMjzMfvj6RNabeiBbbLEdzPpiBz3/AKU9qGXzK703WuyMbEFSM7hIjucwwM8Y5b1rdqOma64M2UBVtwJfIz2MewwcHivpN7QKAAAJnHpOM/0rZe0SAYAk8f6+9PbhlF+BuoaohrWpVIXKMryYn5SvYDt9x2rrJqL07SBFkDLAVLrq4zEZKTSlbEfUqTjswIPt6Go9vlTgHKt6n+/86sIqOFEn3rHILbSzA/2K83rsFcYbBrzdkEZNbZ/v9KHhD8E7T/iQ4Pt/c1JuXYAPY/tWSgLCe4M/avL4AA4qTRdtxUVCvXN6svBUzW/T3i3P98f61tVRMwJPfvVEC4uFuKPNMtH7g1LvvAzMH6VrtWA28GYn+oFemeVAOZH+Q/1rMK3bBGP7mtV++EInv3xivdp5x2isXLAfDfX71oRHUi6wPyvXm0nh3YE7WHHp3/yNSOpLCz3HH7Vr1Fw71/6v6isXyqRfubfmOD/L/wCa9CyIkAT7f37V51CSn2rdZXyitVmeWpiIJPAz645rQ9wPabaeB9x+9Sgs47GR9p/81C6bZAZxn+yajTRpl8RNjflPP1FY0jm3dK52nifbt+lbrCxcx3/0n+prDn+ImBkEn6wRWVTbjbRJ2xXi3ZVs+UzmQazqBNutGiaFf2n+laYzvCPrLg2kJ+Y7RH7/ALVpsiGZvoojv6/37UOAh9En7nk1L09kbU9hP3rLVYvPEDkkwJ9T/oKiIJbd/wB0fTCj/Opl/wCRj3g/vWnbBgYz2oPd0EKI7cn3/wDJgVr01sD6+n04/ck/el68ZPGM/pXrQ2t4kk57DAqK8sg3Gcz9v79PtW63bDuI49YxUfU3tjEKFEDmJP71ZdNkqSSST61qbqJlKUr2R//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76168" name="AutoShape 8" descr="data:image/jpeg;base64,/9j/4AAQSkZJRgABAQAAAQABAAD/2wCEAAkGBhISEBUUEhQRFRUUFh8YFxYVFR0YFxoZGhsYGxwYGRgXGyYfGRwjGRgaHy8gIycpLCwtFR8xNTEqNSYrLSkBCQoKDgwOGg8PGiwkHyQsKSwsLCwpLCwsLCksLCkpKSksLCwsLCwsKSwpLCwsKSwsLCkpLCwpKSwsKSwsLCksLP/AABEIALwBCwMBIgACEQEDEQH/xAAbAAEAAgMBAQAAAAAAAAAAAAAABAUBAwYCB//EAEEQAAIBAwMCBAQEBAQFAQkAAAECEQADIQQSMQVBEyJRYQYycYEUQpGhI2Kx8FLB0dIVM3KC4QcWJDRDU2ODsvH/xAAZAQEBAQEBAQAAAAAAAAAAAAAAAQIEAwX/xAAhEQEBAAICAQUBAQAAAAAAAAAAAREhAgMxEhNBUWEicf/aAAwDAQACEQMRAD8A+40rFKDNKxSgzSsUoM0rFKDNKxSgzSsUoM0rFKDNKxSgzSvNU/XOv+CyW0zcuHC+wBJz9o+9Z5cpxmaLqlQ+mdSS/bW5bMq36g9wfcVLq5yM0rFKozSsUoM0rFKDNKxSgzSsUoM0rFKDNKxSgUpSgUpSgUpSgUpSgUpSgUpSgUpSgUmlR9bqvDRn2s20SFUSzHsB7k4qW4EXrfUjat+SC7nakkASe5kiQPQZPFcbqdI63Xvm5cYopXcxAFuR5oeN0k84U4gGtvXOo3W1BbwXPgoPKhlmvXFwAcEok8juZrzoL+ywtlgpf5nL8+ISTItKC2CcbytfP7Od538a8TTz0fWHQallcnw7qhmUEkKezruzxg5MhP5a+gowIkcGvnPXek3mtbma4zAx5tsAAAqQFJK5LgjccT64svgX4iJH4e7uBGELekSAD3BzHurD0r06OzH80sdtSlK7WSlKUClKUClKUClKUClKUClKUCKRSlAikUpQIpFKUCKRSlAikUpQIpFKUCKRSlB5uEASe1cv1p2uF2dnWzbEnzbBA5Y7fO0kGMr/AJ1ZdR65aAKh5IIBCgsczAAHMkfsa5fV6Zb7snhMhvXFd/EcbmW3JFsW1DME9jAzzXH3dmdRqQ6bcBazYCBTdBuvA4QcbgJJJxlic+tTrN+1przC4FzAtW1WXAk+b1k+gGIqtPT/AA2uXE8Qi4YJe5tWAcICvm2icLvH0zV3oOjFApMWySCFtwq47sVy2SDBJ4Ncxd1E6rrbrSgtoNrGDdbzEjEoiBngic4+Y1y9/WMD4i4k8CAwOM4wyzjd/MsiRXQa3U3rOm1DW9Oqwwt2AuXMkg3D2APb+tU56P8ANbbaSFWSCPmiGwON3IPfIIxUuldt8K/EH4m3Dx4ifNGNwPDAdqvhXyvo9xtNeln4mCRgA8gkY27hM/zMCBivpeg1y3UDqQQfvHtXd09vqmKzYkxSKUroQikUpQIpFKUCKRSlAikUpQIpFKUClKUClKUClKUClKUClKUClKUCaqusatyfCtKWZh5jJG1TiZBBmfQit/UerWrMb2UFvlBOT9AMn7Vzo6gRfZ1QjxAC9y75DsHOxCd0BciBkntXP29mNQZbSCz4aKjN4lyItgW1A8slyBlRkiZJ3kfTnNb1wRce2CniE2dKJ2qQD57jMMDPMkfJ3q21upvbC73bigQNtkC0JJgKHuBnJM9lFbrVpW/h2mUeEksw80TmPEcNBxMgekVxV6PLXbfgW0tq14WQIcLtslgANxd2CkYx2r22tvXEWbigsT/yV8TyDygbzCqdxbOflxWzougW6pvs1xwCdouZ3RwQWJME/St/UrLk2gl4WVDzcYEBioyFUnAnzE/WrpmfcUl7SIl62twM7PLHxna8QqiS3hLCAwPQmYqJ1zUby1xA4FlzaLRtIwCYjKDcT2IxJFZa/fa/qtRa8O7c3+HaQNI2SRO5ftjAjvWqzoGtaI2Gt20dm8Rn1F1bZZxERbXc0QNue1Z8tK7U3fIWzvHJAjAgHePyk4AYGJRciaufhXrbWWwQbZP8Rc4+WSB2IkNjBDcCZqs6MjEhbpEgEKd2SnKMrDkrlWgnABrYEXT3DsCTEldsdj2HB27hKiDtIjE0nK8bpPL6zavBgCpBBEgjgivVcX8L/E4DC3cgK5hJ5Un8pjBUtww7sBXZrX0uvnOcyzWaUpXohSlKBSlKBSlKBSlKBSlKBSlKBSlKBSlKBSlKBWjV6tbalnMAd696i+qKWYhVUSWJgADkkngVw3X9df1Kjap/D3D5ipCkWwR+Zyqy4Bkk4B47ny7OfpixL1V1rzW233F8cwgUbWCSMmIO0YOW78VOuaAWrbC3sLhTDOAJeMSQOMD9DVZd1ly4ALZtoowBZ33mgY2yNqAZH5sR3rF3pu+S4uMiCC124dnlEFtiDkmWye8VxbvlUHX3rxdAzC7+GthyAVXxLpY4AGFjkSO1eujPdt22Z7VzxLzFnN1xZtgdkBYlmAHcDNbOn6lVtW1tqUN8kKLdsWhsyZLDzSQJiTyK3DpVo6pkCsSmWuDBB5A3GWY55ntUlzVtw82GuFixusQASEsqxB4VQLj7VkMQcA/JzWrV9GQW2uXLe4Kvz6hjdJjjyCFn2q7vXSFYIQCFISZPmzBPM+YsfsK5rq+iuta0mma8bgd2e9ccg4lTxORBI+9LqEiQvUosWkhwb0Qqr4aAFd/5IztjjuYzW/XdNt276Wltli/mbaoQKpmSWCksYB5I5HrVNpr9y7rRcu2bsWAVtraU3Q7CRuLLgASRHvV3rtdqGUgpasHHnvX4f9BuNZxcZTln4UHxHpTZvOmyELDbC7lLHKP28xhkwQQUWDmoIbdbK5aQNs5ZRzKsYDwQDtaDgiTU/qujZ7Jf8TZuqzG2yFXUTCmVusS0jcsMRtBj3qt6ZduC6LbqR+ZRcjJ4uKIn5lh1Kkid1RrL300rdJtmQw55wTwcwVIIKk/9M/NX0r4a6wbieHcJ8VBmfzL2aRyex4+ma4PXotsqQxBMx2gY4Yg4AiVIIgE9q0L1J1PiqYuoZDLiRmQ6CcYjcCRgSRmN9fZeNymH2ClVnw/11NXZFxI9GWZ2sOR/mD3BFWdfSll3GClKVQpSlApSlApSlApWYpFBilZikUGKVmKRQYpWYpFBisE1k1Q9f+ILKbrJZ2ciGWyC1xQR/KDBI4rPKyTNGr4h6of4du0+bhxsInauWaewER7nvVSXF+014JvO7ZaEhiQCQSWI4nMiq3X9NYq9y3OnBC2ra3otbbCrDIoYkqWOd0GDH1qZprzNaFq3cRUVQgXT2WuEDt/EuFR65g96+fyt5XLXxp0NnSW7SiABiXMz+547/oK5Tqa71NkahSdRf/ieceSys+VEn9u9T06MGVV8F3gT/FuEDc4BIa3aH5YUDPM47mLotbbsm8w8NFt+UCzZAloGN0FoEqJkfNWfhY09MW8dSb1zT3D4aeHZCYtBe9w3WIAOSIgR2rdrNXcdwPEsWicAK7XWJYwMJE5PG4Vs6noU/heKSzXT5Q2644zH53gDIyM1cnootAKjEk5zjiAuBjkz6+U+lJZhLiqPUWFuMZOpcYAG4W0xjdOSQSCZHrXnpViyl14t6W14cbnI8RpMwu9zzgnHpWy/qdRZGquuFWzZQi2MFmMgbyRk/wBM+1c6eota0vhwTqtTDom3cxDEqDMeUbJnvkiryrUdMA2otNd8W4bUzDXWRApiCFtgbh3ie4rb8M9FtuN6t5J42QTHGTkf5zzXuwtizpE09+9awih5MmYAzDCOB9xULQ/E4B8LToGUtsXYCYBwDIACjIJOYis7wzm5XmvtB7LttZsBoXPztzxkBApj0FcR1O2lobZwQS1siUIB8zAT8yghsQYn7dLrb+tZnW1pwqI5h7rBQwWFBAMECF5Fc3eF5GZb6LdCecPaYXAsAnaYhhKyM8zHeKmGkO3qNsglWXPkuPuQkcbbnb0hxwfmNa9Be2XRaKtMyARtcD0JGMiYYYJTnzYiafUohgFDaYhFf03fIWIzKsdjeqlTV7dsA2w/yj/A+RukCAfyEtEMCOQalPxP6f1L8HfBBlW+dVAEjiYMAt3BBHoZkV9G02oV0DKZVhII7g18dN/cCpO4EeUOQSDj5XOAfZwMjk103wH8QMrNYu4A43DaQT3j0JwfoDndXT0dnp/ms2PoNKCsxXcyxSsxSKDFKzFIoMUrMUigxSlKBSlKBSlKBSlR9brltIXcwB+59B71LcDOpv7RjJ7CuP1+tm2Cl/xHvOUQI21C/DE7AJC+s9hmpfUfiuwcSzFkwigloaRPl4mD+xqjv9OuXJu6ZLtnw7a29P4tvw1TJZ285/NMSf0M1wdnO8vDUT9FeV1vMqjZpxsXw2lmuAAk7oHmzGPSrbp2iC2ldkUXXHmgkxPIkk54BI9a5/QX2s2VtI+ithQRm4b9wscs021yxPp7VstabyQbuqcsdxa1b8MQu5dpLszDcZMkydorywXyk9ZF63+Iv23Zot+HZtKYUM0BnYcFpM8dh9K5ZiEe1pLz+HbtuLl24SQLuJ2oACSSeZ7RirrTdFs+Oq/hwW27yb15nIA4JRIUfXNbL2qdg7WyFRSc2rKTiAZuOSQMcxxFX8abtd8QB4OntX7jjCt4WFU8gHEY9THrWm9r9UVWTaRyTu8VwCFGFIVScmXPsI5M160Whd86jxWH5d1wjcSIUQhxn378V6v3NJZvWrLW2LXNqWwFDeRYUM04AmTx3Y1dM4+VVdv3CNtzWEhsFLNrfJEfmaAvbtW/qFu0Qqvae7tGBcuLbVffiVJ9R7iteq6gl3WBbUC3pweQCC5DBdwBEwwJj29q2/C/UFvam67yVUhQWUKI28EDklmJplpptatbbALY0SDGQpvMPu8SQPQd6vOnLfLLca9cCyzbNgRWAQxIUnG5lwT2qP0l3/FXC4AThbaQRySDC/y7cn3q6ua0FiYIC7R+k3Gj7KtS36Z43O1Xa6NY3pauXZuMJCXHJcjJMjHOcHMVznxMLI1JW2VRrSQSCyzmJ3AkiCw9syea6XQdFs/j31ZO5jkboGwHy8gndHA4ia5LpfS7hu6u5d5yoQn5lLtvJnvAGPY1LppjX9M3MWe2lwkfMv8ADuEEcFh5XE+o9M961nXPhQyXQw+RwEusvBXJ23D2kEH2qztbVtBBcAwVRw4Jg8QfUcj6VQaw3EIFzbDkkgCVZxG/b6bl/iKPXcKzNnk1OqS1dYjAiXVwQ64EvByR+fHo/E1ba62otBiIBPy5ZVJ5Iggr7ERIPqaj2dMGXaGS4EIZQwLCGAKssmV45U8z6VjxXtkLLKFwbby9sYGN4G5RBBG5SPfBpR3vwV8QC7b8NyS6DDMZ3L9YEkRBkDj611E18c6Prns3lOUtmSrSGtjiArjBBj2IgAjJr6r0nqa37e5SJGDBnP8ApXd09mf5vlixOpSldKFKUoFKUoEUilKBFIpSgRSlKDzcYAEnAHJrldW7ao5t2wiN5TdtFzmMgMQskD0MRnmrH4gvlrRVXNsEgM/8p7LkZNRtb1mwqCbgVQkKS0NwRuzmcenK1x9vZn+Ys8q/qGoa1aLC8T5tiW7RVP4nAt+UdhA9eK0WUR9yOPLp03XLlyHl4OQGJ7ev+IelUusKJD6U27lvSoBaRXxcuuSbjEjk7YiP2gVY/D+sS1YKrb1N+5cJuXXS0wVmbt67RgAVzea0tuhaBDb8cBl3HygwFOfKxCgSO8VnW627b1A8iixbtG7edxJMA7UUngiASc1HsavXG2T4JkFdq3StsZncxlyYAxzPm7Rmv1B1bA27l7p6LcEFS5diJOAF9Qcz6Vdk8bU17qxNi5edVbUap1FpDztMhIEzGS0xiR7Ve6npgTTG0xKrbC+JtiDAAgDJ/aZAqNr9BYF5LnjXFvW0VF8Cw7NszAng+x7Qa1ro7N2SD1K8SYMsqZ9DAkHvmkhymZhef8RV0WWFtLccgrE4U5AxMmY/IfSq7VfE2kXUi8bltWVQqttJwJgDByQxggTzXiz0hFtqF02GYsy3rpYDYWVCSeZ8xjgY9a8dQVrNs3ANNaEwAqBjJ7LEyZxz6U1CfTm9Hp2/CO+neb73pL7ZkEGF/lgkmT6n2q46Hb1Fmwlm3o7uW3FrkDc3/eBOe+OauNeHW2ltr1xXcz5IUyBJ4wcY47ioXUOhXGYbjqi27DXL0qT6KCAD6/aksqvOusa25dJYaa1AyLl8qI+ikyZ7+1b30DeFatvrLdshWc+ErPuRygTbBEKAoUH/AFrfpPhRVR2u2k+XaqkliSRAad0AzHapfVTprCm7f2qoi3bO1WY7BtCru9NpPp5jUzvSYxtzz9G0Ry2o1t3b/wDSG0wYJUHmDOR7mrDoel0qofCsagjv4l05+oWR+tSPiXqlqzpBctti8sqSB8pAMwBPH7bqqtJqb1jQ2/NaBZSx3zua6zDaP0aT61LWopOpaK0txh4eosyd02T49rPBKsAYz2rxeS7cQBHs6gAAkA+HcDBpVlDGAfb2Prjfftu2ksX1YMAiz7yJKgjgwGH2FZ02ktMwUNuDpuSVAJyJAcckRxV/1Ebo2pFkkXwbWTsDqVhXMtaOYw2QePNXvXWwQbyMSsyVPYZn6qDLR6O8cCpN+29tZ8Q7DAKvFxVBMBirfl3QCar0spO02wjE/Pp3KZEj/lv5ScwQDkU/TC00RR0Zl3pAJPeRnysOGhgykGcQe9bvhvqps3gyBtoPnW3gEHsUMr7hlK5HGaqtCTZDC1ctsW8xF1fCaYA3d0mIByAYHFedZqmtMr7LlomAREIxkZVhK7u4zBhfQ0lsuYj7ZpdStxFdTIYSP77Vtrg+hfEnhvl0aywEx+QnG/8A6T39IJ7V3YNfR6+frmWazFIpSvRCKRSlAmk0pQJpNKUCapPiPqe1DbXx9zD5rIWVH1YgKT6/WpXV+sJYRizAEKWj0A5YiRiuV04u3bKMQHuahw03Av8ADt9pU9yp4jvXN3dmNRf1o02lS9nZqbgkbvE1QECeStqCYE4/lrbq9MqI1xtPpECKBLqzmAIVRODiMYzPrV/rU223FlVlVO1eFLxAn9B+hrjtd1FkuW7Wou77elAa9cc4e+8uqcZAHA9hXHn5awuLTvAt2nVbgXc409u2sc+XgwZ/oa86Pp1+4SXu32tZkm92HI8nJwewrX8O6S42kuXHAtvqQWEAKbduAFlSRnaJq16bqbKWFt2mEL8xPE8ySQAZOT7A1M40md4RG0GmW5atOw3vPhqxLlpJZzg8SAJP+AfasXVp+Id7a2za04CyTtl2PMtOAokDuSKm9Su2CbuotlDeWybduX+UsCARjE9/vXI6nTvbt2tFIVb6rcuX2YwJM3FAAwcRk9u9K06i1qx+COpvErvIKqrwPNkLPEAHmOxq26T022LK3thFwqIDHdDGAIkDMx9Kr7/X9FbteGt0RbWEE+WVEDhSQJHPaK06f40V7dxiVZbQBm3J8zkqok5JkkgAf/Lpvwzm+pJ+INZqbfgppFl7zRvK7gqKVA9v5iT2n1qn+IupeP1NLBylkhm9CVKn7S5A+xre/wAYvukaXUOvZQhJiPLAiDGO4x3qJZ6a90at/wAPqrbagz8pDggyIMR7R9auNNPPTdt3qrIqALZVt7ZkbmDknnzE7/tFXvVemNf1S3ST4aAEDY26V3HEgASSD/2xVP8ADfRtdo0dLWlVmY+a8WgtxmGuBp+vccVP1+g6ndTa9vTRMjfcIyO52z68VLGeUzHS6rUL5YIO07iAZwg3QfTO2qTr3SbWoW1buMQbZzBXzFtpPMwdyggxiahaTol5LN8Ne0lsuBbTa3kQlgXkhQSxUKAP5ah3/hwtPi9Rt+bDDLTyT+cd57dqcdNf6j/+oGga5d0tpAFt7djFWkWwHUEY7gR+nvVV8X9RuSdGEIcsIus21CIkRPzGOI9KudP0ax4g39SvXXUmBs3AeuMgAY/SpfVrGgEG+99pEKfDWBmZVivlb6Gr8jXrOm2rXTUsC4iugDqN6/OkQpkzkAif5q5ToWbrWohVYX7DT2PzqpHackdp+hq+s3+lr8trXXI9Wf8ATDj0/aqnUaXQhzbRNTaEkp3C4ztLzGKphYdQsJdYAMu9ZlQZlWw6mBMMMgxggVS6a4bTm0QsyF3MMFif4dyDwHjY3oRWbdu0GAt62GX8l5CDjsTIx9BWNV0W/dG3fYvWzwVcLcC7jG3ESGE57g+9JMC36g82Q2wiSCQfynghh3WfKT2DT2qH0c/4G8PdjapjOY8vy5IIgiZBFe7ms1KAB9O+I3siBg+M8ZB/XnvVVqtcgvggMpdhuRwRuB+Yp/NAVgMeZB3NTCLXUWwrwwQkjLITacz3lJUkdwV7e9d/8Gdc3ILDtcLKPIzgeZew3KYJA9hiK4DW3rVwl7br4igEGQFYj0ng9pPHl9Kk6TVXLlqVbbct3ME4IYcAE57yPYx71rhzvDZdvsVJqk+FfiIau1JxctnbcXgg+seh/wAiO1XdfSllmYwTSaUqhSs0oMVp1V4qjMFLkCQoIBJ7AEkAT7171F9UQu5CqoliTAAHJJrjfijqNu5dVSC6Wl8W5tkhU5UFeNzep4ANeXZ2eiLIrus9Nv3yly4ttSXLXbVy+oRlwFtkqcqpWY4O44qTqr+quwrXdAmSfLeaePRBJAEmJHFeL3TUum1vW0r352qbe5lUTGY8ojHNTtXpbGlsl72yEEMwQSd0DauMzgQeZaa+fnPlrVVuv8Qkt+Ps21BlItlyBjaTgSTEn1zWvW6G0bO2/qLlwu3ib00zBty8EBWwRP3mpHVL6F0s2VC+UXb24Km1InYWAhSZAM+/pXq1r99i7qbpKru22xbaJAJHPvE+wPtTJ4m0S2lu5ze6o/bCBT9PMMVtGg05tqvha24Gi4SzEnAIVWKr2Ultv8/vV10/pNtba3YcO4BhjO0nJYYEsBOajf8AGkGrey1oFLNo3Lt08KQMIv04/wD5VznwKhek6XxkUaCWIkG5faQBzCnP3wPepOvuCSF02hIBH/OY8gHsQeJifeqq31Y7L+tL+Hu8lsbQ3kXdj+VS0An0U1bF/A6ejsPEuXGEblnzFcttESd0wPcCs52W48teh6hcY7UtaC20gAC0f2hZI98DNWf4jW7VG+0G3OWKrjaPKgUbT6FjMdhU/p+l2WFYoi3WWJUR5mgR+sVTfFOuv2ktJpBFy+xCtEkIu0AL2kyG/X1q5zVOq6vU27L3LmqKADtbg/biTXh7lxdMpu3r264Byx3AvgZBwe8exqs+M+om9q7ekJBAA8TGD5dzccYj7x6VF6jcR+pWrSId25nOScsm3IIxHkAFQTdT0ktgnWsSAQfFJXIBmAOM+tbemfDviEC5aYiZLMxUR6QoksM4mp/xXYvXPCs2Z2AQxDQAZWCSCMQCfqKvd5SxMyQpzznt9c4p6mZc2xSWug2tiW1U7Dda6Fk8k7VJMGYVWifat1voVmN8WiqgywcniZyvfJx71s6xYf8AC31tfNAtqA0Eqm0MATGSC4/Subs6S5oek3SzS7uPzAxO1RMGAYyQO0CkmY1hp0PUrf4u8zIFs2U3EASWJYgc/MQQQM8zUtOrh9WUQFfD2boEQzMw/wD1xNVnwO58J2gzdZiJPKKSARj6n3JJrT8Faq5f111jlRt3NAyyM7dvQGPuKfZXS9b0xtj+Pf8AJMqCWYmJiQFIPqaq+rdJQWAUuLN3FshQBvCh1ztGTyB9qtPibQHVFSlzbClZKOeeSIjIxj3qRrugLe0TWVLApDoxUgq6fKRj+XMetMsTlby/Hz4awXio2hTcxlRAuDld3ImD+lTrPSlKncElWIPhmADA52k5+w7VW9X05t3YmF1EGVBhL6icAjg88TU3ous3kXSQCQbd9Mnzpwwj1BH61r401XjWacWTt33EAG5SlyOD5lmIkSDkcGpOlvagqR4jmM/xFDqQfQ9+361r6r0xizMhXMNDHHiKMEA9nXyEfQ1E6R1IkqBgAYVjANsmHQz+e22foanwtrdqVIJ32dKxGG/hlGMjkFexE8+h9KyNNbC+W3eQcg2r0jnAHiD1mM8/Ws9Z077jdB3Ko3SDkAcx6gfOB7OO9b9JqjetOBtB7DETyUx+ob0cHtT4G/ofUDp7/jJdugmFZbtkHcoOVLW29zBgxX1rpvUbd60ty2dytwYIPuCDkGvjXStTtfwnXzHncMkHIJzkAHPsT/hNX3wh8RNpr5tXQdt0/Ydtw9fc+g9q9+rs9NxfDNfUaUBrNdzLFYJrNatVZ3IynO4ERJHPaRkVKOe691GxdVkZldbfnZA4hyuQh5kTH6VxOjstdvGxfcLLLqNVcZws7l3C0gJkicT2g+tdd/7FaTcD+GUbeCXbHHGa3XPhjTu5JshyuCS7fX1rj58OXK7by0DqFhdSrDY7soQMsbQDMKPOY94HBrXd6tpLpVbly0yq3iZOCR6+YA8nB7k1LtfCumVjFhASpE7yTBUgj2kEjHrWt/g7SnnSWjGcgY/UVj2akxHD6o3gdsoLuvLF7rNC21DGAO5IQnmAd1dY+p0lrTrbR0dbW3Yh2QSMbpcHPeas7/w5pjCeDbaQIUxAAmOR2kx961t8J6bvpbH3C/7aezS7RrnxVa2K1whfmCid0lCN2QI5KjiBDD1qm611qxf0121Zu21vX2UMABuIBBJjaCZGJOOa6V/h2wQn/u9shV2gbRCiSYHl4kz9682/hqwGn8NZH821Zx9pp7NiyuD1elB1KaV2W3o7bK4O1mLwANhYYBmcd5nvXW6j4o0wRij+YDyAs4U+nyrIWBNWV7odhm2+BZcgz5kQxMeqnOP2FG6Baj/4bT/e3b/2U9m4S7U9j4tVrbs7JstbTuTcYNwlEkuJJyzY/wAPuKjv8eadWlyyp/3LAjyzDmMwMCukt9JthGUWbMbg20Im0niYCxIn968t0m3209k//jA/yp7NJcOGQ2r17Wai24LXQfDZgYQiOxzB2iovwn1G1p71y/rXufiSIhguB2IG4QCMx719Hs9JtQ02bK4/wj9/avNvQo2Us2yB3iOPoas6auXMan400vhkLsRo8pKIQuQSTNz07e81joXxUL95Lfih1y5AVFCrbO8k7WJ5AGYmTXWfgv8A7Sfv/rXqxp/MAUABBEhm79jnipehnWcuCb4/tlVO3EeY7kEk7mO3chmCY5EwOKidV+NtNqNObFxCGO0tt2kEhpBLjbMrONvNfREtkARbA+m7/I08/OzA77m/oWq+zWsvmvV9Ol3Q2kS5sNsbVKsFDAmArGfL5jM9txrPwp16xobbWzbi6cPsuKwkRwZz/wCI7V9PNqF3cf8Ac3+7NeLbu2UDFe0s8/pvpOq4MuPt/wDqBnKE+wbH7Kaoz16ZG7VnH+Nu/b/lHPcelfTou/4P3f8A3V4ZX7op+u7/AHUvSzZL5fGeo9fuNuDWLmwkMq+YuIyjKxHM94HHatPStW9kvctWni7l0hgQ47qAhkHOIr6/qNLubNq3PGQfU5yeK129CMDZb3HPyiAPUzNa9trL5hY6nfLGLOoG/wDxbyqmMZ2LtG7nOKiL47Xlufh7iOp3BoIUk4YERIDLyc5z619eXp2QIt+pARf9v9zXltMU5Ik9gIycDj3mntpl80TWatmJ8G4N2PMw2iODyCBMT/StGg0msQuU07LuAEBhGBgqZ8pAJH0j0r63/wAPMjzMfvj6RNabeiBbbLEdzPpiBz3/AKU9qGXzK703WuyMbEFSM7hIjucwwM8Y5b1rdqOma64M2UBVtwJfIz2MewwcHivpN7QKAAAJnHpOM/0rZe0SAYAk8f6+9PbhlF+BuoaohrWpVIXKMryYn5SvYDt9x2rrJqL07SBFkDLAVLrq4zEZKTSlbEfUqTjswIPt6Go9vlTgHKt6n+/86sIqOFEn3rHILbSzA/2K83rsFcYbBrzdkEZNbZ/v9KHhD8E7T/iQ4Pt/c1JuXYAPY/tWSgLCe4M/avL4AA4qTRdtxUVCvXN6svBUzW/T3i3P98f61tVRMwJPfvVEC4uFuKPNMtH7g1LvvAzMH6VrtWA28GYn+oFemeVAOZH+Q/1rMK3bBGP7mtV++EInv3xivdp5x2isXLAfDfX71oRHUi6wPyvXm0nh3YE7WHHp3/yNSOpLCz3HH7Vr1Fw71/6v6isXyqRfubfmOD/L/wCa9CyIkAT7f37V51CSn2rdZXyitVmeWpiIJPAz645rQ9wPabaeB9x+9Sgs47GR9p/81C6bZAZxn+yajTRpl8RNjflPP1FY0jm3dK52nifbt+lbrCxcx3/0n+prDn+ImBkEn6wRWVTbjbRJ2xXi3ZVs+UzmQazqBNutGiaFf2n+laYzvCPrLg2kJ+Y7RH7/ALVpsiGZvoojv6/37UOAh9En7nk1L09kbU9hP3rLVYvPEDkkwJ9T/oKiIJbd/wB0fTCj/Opl/wCRj3g/vWnbBgYz2oPd0EKI7cn3/wDJgVr01sD6+n04/ck/el68ZPGM/pXrQ2t4kk57DAqK8sg3Gcz9v79PtW63bDuI49YxUfU3tjEKFEDmJP71ZdNkqSSST61qbqJlKUr2R//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 name="Slide Number Placeholder 4"/>
          <p:cNvSpPr txBox="1">
            <a:spLocks/>
          </p:cNvSpPr>
          <p:nvPr/>
        </p:nvSpPr>
        <p:spPr>
          <a:xfrm>
            <a:off x="9025726" y="6601751"/>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prstClr val="black"/>
              </a:solidFill>
              <a:latin typeface="Calibri" pitchFamily="34" charset="0"/>
            </a:endParaRPr>
          </a:p>
        </p:txBody>
      </p:sp>
      <p:sp>
        <p:nvSpPr>
          <p:cNvPr id="103" name="12-Point Star 102"/>
          <p:cNvSpPr>
            <a:spLocks noChangeAspect="1"/>
          </p:cNvSpPr>
          <p:nvPr/>
        </p:nvSpPr>
        <p:spPr bwMode="auto">
          <a:xfrm>
            <a:off x="4819651" y="2435119"/>
            <a:ext cx="760078" cy="689082"/>
          </a:xfrm>
          <a:prstGeom prst="star12">
            <a:avLst/>
          </a:prstGeom>
          <a:solidFill>
            <a:srgbClr val="FF0000"/>
          </a:solidFill>
          <a:ln w="31750">
            <a:solidFill>
              <a:schemeClr val="tx1">
                <a:alpha val="70000"/>
              </a:schemeClr>
            </a:solidFill>
            <a:miter lim="800000"/>
            <a:headEnd/>
            <a:tailEnd/>
          </a:ln>
        </p:spPr>
        <p:txBody>
          <a:bodyPr wrap="none" rtlCol="0" anchor="ctr"/>
          <a:lstStyle/>
          <a:p>
            <a:pPr algn="ctr"/>
            <a:endParaRPr lang="en-US" dirty="0">
              <a:solidFill>
                <a:prstClr val="black"/>
              </a:solidFill>
            </a:endParaRPr>
          </a:p>
        </p:txBody>
      </p:sp>
      <p:sp>
        <p:nvSpPr>
          <p:cNvPr id="105" name="TextBox 104"/>
          <p:cNvSpPr txBox="1"/>
          <p:nvPr/>
        </p:nvSpPr>
        <p:spPr>
          <a:xfrm>
            <a:off x="4892842" y="2631047"/>
            <a:ext cx="612668" cy="307777"/>
          </a:xfrm>
          <a:prstGeom prst="rect">
            <a:avLst/>
          </a:prstGeom>
          <a:noFill/>
          <a:ln>
            <a:noFill/>
          </a:ln>
        </p:spPr>
        <p:txBody>
          <a:bodyPr wrap="none" rtlCol="0">
            <a:spAutoFit/>
          </a:bodyPr>
          <a:lstStyle/>
          <a:p>
            <a:pPr algn="ctr"/>
            <a:r>
              <a:rPr lang="en-US" sz="1400" b="1" dirty="0">
                <a:solidFill>
                  <a:prstClr val="white"/>
                </a:solidFill>
              </a:rPr>
              <a:t>FY17</a:t>
            </a:r>
            <a:endParaRPr lang="en-US" sz="1100" b="1" dirty="0">
              <a:solidFill>
                <a:prstClr val="white"/>
              </a:solidFill>
            </a:endParaRPr>
          </a:p>
        </p:txBody>
      </p:sp>
      <p:sp>
        <p:nvSpPr>
          <p:cNvPr id="109" name="12-Point Star 108"/>
          <p:cNvSpPr>
            <a:spLocks noChangeAspect="1"/>
          </p:cNvSpPr>
          <p:nvPr/>
        </p:nvSpPr>
        <p:spPr bwMode="auto">
          <a:xfrm>
            <a:off x="8796456" y="4446207"/>
            <a:ext cx="711548" cy="731914"/>
          </a:xfrm>
          <a:prstGeom prst="star12">
            <a:avLst/>
          </a:prstGeom>
          <a:solidFill>
            <a:srgbClr val="FF0000"/>
          </a:solidFill>
          <a:ln w="31750">
            <a:solidFill>
              <a:schemeClr val="tx1">
                <a:alpha val="70000"/>
              </a:schemeClr>
            </a:solidFill>
            <a:miter lim="800000"/>
            <a:headEnd/>
            <a:tailEnd/>
          </a:ln>
        </p:spPr>
        <p:txBody>
          <a:bodyPr wrap="none" rtlCol="0" anchor="ctr"/>
          <a:lstStyle/>
          <a:p>
            <a:pPr algn="ctr"/>
            <a:endParaRPr lang="en-US" dirty="0">
              <a:solidFill>
                <a:prstClr val="black"/>
              </a:solidFill>
            </a:endParaRPr>
          </a:p>
        </p:txBody>
      </p:sp>
      <p:sp>
        <p:nvSpPr>
          <p:cNvPr id="108" name="TextBox 107"/>
          <p:cNvSpPr txBox="1"/>
          <p:nvPr/>
        </p:nvSpPr>
        <p:spPr>
          <a:xfrm>
            <a:off x="8847406" y="4677011"/>
            <a:ext cx="612668" cy="307777"/>
          </a:xfrm>
          <a:prstGeom prst="rect">
            <a:avLst/>
          </a:prstGeom>
          <a:noFill/>
          <a:ln>
            <a:noFill/>
          </a:ln>
        </p:spPr>
        <p:txBody>
          <a:bodyPr wrap="none" rtlCol="0">
            <a:spAutoFit/>
          </a:bodyPr>
          <a:lstStyle/>
          <a:p>
            <a:pPr algn="ctr"/>
            <a:r>
              <a:rPr lang="en-US" sz="1400" b="1" dirty="0">
                <a:solidFill>
                  <a:prstClr val="white"/>
                </a:solidFill>
              </a:rPr>
              <a:t>FY18</a:t>
            </a:r>
            <a:endParaRPr lang="en-US" sz="1100" b="1" dirty="0">
              <a:solidFill>
                <a:prstClr val="white"/>
              </a:solidFill>
            </a:endParaRPr>
          </a:p>
        </p:txBody>
      </p:sp>
      <p:sp>
        <p:nvSpPr>
          <p:cNvPr id="112" name="12-Point Star 111"/>
          <p:cNvSpPr>
            <a:spLocks noChangeAspect="1"/>
          </p:cNvSpPr>
          <p:nvPr/>
        </p:nvSpPr>
        <p:spPr bwMode="auto">
          <a:xfrm>
            <a:off x="6441315" y="4562473"/>
            <a:ext cx="817643" cy="817642"/>
          </a:xfrm>
          <a:prstGeom prst="star12">
            <a:avLst/>
          </a:prstGeom>
          <a:solidFill>
            <a:srgbClr val="0070C0"/>
          </a:solidFill>
          <a:ln w="31750">
            <a:solidFill>
              <a:schemeClr val="tx1">
                <a:alpha val="70000"/>
              </a:schemeClr>
            </a:solidFill>
            <a:miter lim="800000"/>
            <a:headEnd/>
            <a:tailEnd/>
          </a:ln>
        </p:spPr>
        <p:txBody>
          <a:bodyPr wrap="none" rtlCol="0" anchor="ctr"/>
          <a:lstStyle/>
          <a:p>
            <a:pPr algn="ctr"/>
            <a:endParaRPr lang="en-US" dirty="0">
              <a:solidFill>
                <a:prstClr val="black"/>
              </a:solidFill>
            </a:endParaRPr>
          </a:p>
        </p:txBody>
      </p:sp>
      <p:sp>
        <p:nvSpPr>
          <p:cNvPr id="111" name="TextBox 110"/>
          <p:cNvSpPr txBox="1"/>
          <p:nvPr/>
        </p:nvSpPr>
        <p:spPr>
          <a:xfrm>
            <a:off x="6540211" y="4695156"/>
            <a:ext cx="641522" cy="523220"/>
          </a:xfrm>
          <a:prstGeom prst="rect">
            <a:avLst/>
          </a:prstGeom>
          <a:noFill/>
          <a:ln>
            <a:noFill/>
          </a:ln>
        </p:spPr>
        <p:txBody>
          <a:bodyPr wrap="none" rtlCol="0">
            <a:spAutoFit/>
          </a:bodyPr>
          <a:lstStyle/>
          <a:p>
            <a:pPr algn="ctr"/>
            <a:r>
              <a:rPr lang="en-US" sz="1400" b="1" dirty="0">
                <a:solidFill>
                  <a:prstClr val="white"/>
                </a:solidFill>
              </a:rPr>
              <a:t>FY</a:t>
            </a:r>
          </a:p>
          <a:p>
            <a:pPr algn="ctr"/>
            <a:r>
              <a:rPr lang="en-US" sz="1400" b="1" dirty="0">
                <a:solidFill>
                  <a:prstClr val="white"/>
                </a:solidFill>
              </a:rPr>
              <a:t>19-23</a:t>
            </a:r>
          </a:p>
        </p:txBody>
      </p:sp>
      <p:sp>
        <p:nvSpPr>
          <p:cNvPr id="115" name="12-Point Star 114"/>
          <p:cNvSpPr>
            <a:spLocks noChangeAspect="1"/>
          </p:cNvSpPr>
          <p:nvPr/>
        </p:nvSpPr>
        <p:spPr bwMode="auto">
          <a:xfrm>
            <a:off x="4182050" y="4091273"/>
            <a:ext cx="778052" cy="778050"/>
          </a:xfrm>
          <a:prstGeom prst="star12">
            <a:avLst/>
          </a:prstGeom>
          <a:solidFill>
            <a:srgbClr val="2F761C"/>
          </a:solidFill>
          <a:ln w="31750">
            <a:solidFill>
              <a:schemeClr val="tx1">
                <a:alpha val="70000"/>
              </a:schemeClr>
            </a:solidFill>
            <a:miter lim="800000"/>
            <a:headEnd/>
            <a:tailEnd/>
          </a:ln>
        </p:spPr>
        <p:txBody>
          <a:bodyPr wrap="none" rtlCol="0" anchor="ctr"/>
          <a:lstStyle/>
          <a:p>
            <a:pPr algn="ctr"/>
            <a:endParaRPr lang="en-US" dirty="0">
              <a:solidFill>
                <a:prstClr val="black"/>
              </a:solidFill>
            </a:endParaRPr>
          </a:p>
        </p:txBody>
      </p:sp>
      <p:sp>
        <p:nvSpPr>
          <p:cNvPr id="114" name="TextBox 113"/>
          <p:cNvSpPr txBox="1"/>
          <p:nvPr/>
        </p:nvSpPr>
        <p:spPr>
          <a:xfrm>
            <a:off x="4263845" y="4197546"/>
            <a:ext cx="641522" cy="523220"/>
          </a:xfrm>
          <a:prstGeom prst="rect">
            <a:avLst/>
          </a:prstGeom>
          <a:noFill/>
          <a:ln>
            <a:noFill/>
          </a:ln>
        </p:spPr>
        <p:txBody>
          <a:bodyPr wrap="none" rtlCol="0">
            <a:spAutoFit/>
          </a:bodyPr>
          <a:lstStyle/>
          <a:p>
            <a:pPr algn="ctr"/>
            <a:r>
              <a:rPr lang="en-US" sz="1400" b="1" dirty="0">
                <a:solidFill>
                  <a:prstClr val="white"/>
                </a:solidFill>
              </a:rPr>
              <a:t>FY</a:t>
            </a:r>
          </a:p>
          <a:p>
            <a:pPr algn="ctr"/>
            <a:r>
              <a:rPr lang="en-US" sz="1400" b="1" dirty="0">
                <a:solidFill>
                  <a:prstClr val="white"/>
                </a:solidFill>
              </a:rPr>
              <a:t>20-24</a:t>
            </a:r>
          </a:p>
        </p:txBody>
      </p:sp>
      <p:sp>
        <p:nvSpPr>
          <p:cNvPr id="117" name="Up Arrow 47"/>
          <p:cNvSpPr>
            <a:spLocks noChangeArrowheads="1"/>
          </p:cNvSpPr>
          <p:nvPr/>
        </p:nvSpPr>
        <p:spPr bwMode="auto">
          <a:xfrm rot="5400000">
            <a:off x="6449106" y="2512650"/>
            <a:ext cx="937849" cy="1839368"/>
          </a:xfrm>
          <a:prstGeom prst="upArrow">
            <a:avLst>
              <a:gd name="adj1" fmla="val 60065"/>
              <a:gd name="adj2" fmla="val 55801"/>
            </a:avLst>
          </a:prstGeom>
          <a:solidFill>
            <a:srgbClr val="FFFFCC"/>
          </a:solidFill>
          <a:ln w="9525">
            <a:solidFill>
              <a:schemeClr val="tx1"/>
            </a:solidFill>
            <a:miter lim="800000"/>
            <a:headEnd/>
            <a:tailEnd/>
          </a:ln>
          <a:scene3d>
            <a:camera prst="orthographicFront"/>
            <a:lightRig rig="threePt" dir="t"/>
          </a:scene3d>
          <a:sp3d>
            <a:bevelT/>
          </a:sp3d>
        </p:spPr>
        <p:txBody>
          <a:bodyPr wrap="none" anchor="ctr"/>
          <a:lstStyle/>
          <a:p>
            <a:pPr algn="ctr"/>
            <a:endParaRPr lang="en-US" b="1" dirty="0">
              <a:solidFill>
                <a:srgbClr val="000000"/>
              </a:solidFill>
              <a:cs typeface="Arial" pitchFamily="34" charset="0"/>
            </a:endParaRPr>
          </a:p>
        </p:txBody>
      </p:sp>
      <p:sp>
        <p:nvSpPr>
          <p:cNvPr id="118" name="TextBox 117"/>
          <p:cNvSpPr txBox="1"/>
          <p:nvPr/>
        </p:nvSpPr>
        <p:spPr>
          <a:xfrm>
            <a:off x="5793412" y="3259326"/>
            <a:ext cx="1393373" cy="400110"/>
          </a:xfrm>
          <a:prstGeom prst="rect">
            <a:avLst/>
          </a:prstGeom>
          <a:noFill/>
          <a:ln w="9525">
            <a:noFill/>
            <a:miter lim="800000"/>
            <a:headEnd/>
            <a:tailEnd/>
          </a:ln>
        </p:spPr>
        <p:txBody>
          <a:bodyPr wrap="square">
            <a:spAutoFit/>
          </a:bodyPr>
          <a:lstStyle/>
          <a:p>
            <a:pPr algn="ctr"/>
            <a:r>
              <a:rPr lang="en-US" sz="1000" b="1" dirty="0">
                <a:solidFill>
                  <a:srgbClr val="000000"/>
                </a:solidFill>
                <a:cs typeface="Arial" pitchFamily="34" charset="0"/>
              </a:rPr>
              <a:t>Appropriations</a:t>
            </a:r>
          </a:p>
          <a:p>
            <a:pPr algn="ctr"/>
            <a:r>
              <a:rPr lang="en-US" sz="1000" b="1" dirty="0">
                <a:solidFill>
                  <a:srgbClr val="000000"/>
                </a:solidFill>
                <a:cs typeface="Arial" pitchFamily="34" charset="0"/>
              </a:rPr>
              <a:t>Closeout</a:t>
            </a:r>
          </a:p>
        </p:txBody>
      </p:sp>
      <p:sp>
        <p:nvSpPr>
          <p:cNvPr id="121" name="12-Point Star 120"/>
          <p:cNvSpPr>
            <a:spLocks noChangeAspect="1"/>
          </p:cNvSpPr>
          <p:nvPr/>
        </p:nvSpPr>
        <p:spPr bwMode="auto">
          <a:xfrm>
            <a:off x="6964179" y="3027214"/>
            <a:ext cx="775566" cy="803198"/>
          </a:xfrm>
          <a:prstGeom prst="star12">
            <a:avLst/>
          </a:prstGeom>
          <a:solidFill>
            <a:srgbClr val="FF0000"/>
          </a:solidFill>
          <a:ln w="31750">
            <a:solidFill>
              <a:schemeClr val="tx1">
                <a:alpha val="70000"/>
              </a:schemeClr>
            </a:solidFill>
            <a:miter lim="800000"/>
            <a:headEnd/>
            <a:tailEnd/>
          </a:ln>
        </p:spPr>
        <p:txBody>
          <a:bodyPr wrap="none" rtlCol="0" anchor="ctr"/>
          <a:lstStyle/>
          <a:p>
            <a:pPr algn="ctr"/>
            <a:endParaRPr lang="en-US" dirty="0">
              <a:solidFill>
                <a:prstClr val="black"/>
              </a:solidFill>
            </a:endParaRPr>
          </a:p>
        </p:txBody>
      </p:sp>
      <p:sp>
        <p:nvSpPr>
          <p:cNvPr id="120" name="TextBox 119"/>
          <p:cNvSpPr txBox="1"/>
          <p:nvPr/>
        </p:nvSpPr>
        <p:spPr>
          <a:xfrm>
            <a:off x="7068932" y="3206402"/>
            <a:ext cx="592983" cy="461665"/>
          </a:xfrm>
          <a:prstGeom prst="rect">
            <a:avLst/>
          </a:prstGeom>
          <a:noFill/>
          <a:ln>
            <a:noFill/>
          </a:ln>
        </p:spPr>
        <p:txBody>
          <a:bodyPr wrap="none" rtlCol="0">
            <a:spAutoFit/>
          </a:bodyPr>
          <a:lstStyle/>
          <a:p>
            <a:pPr algn="ctr"/>
            <a:r>
              <a:rPr lang="en-US" sz="1200" b="1" dirty="0">
                <a:solidFill>
                  <a:prstClr val="white"/>
                </a:solidFill>
              </a:rPr>
              <a:t>Prior</a:t>
            </a:r>
          </a:p>
          <a:p>
            <a:pPr algn="ctr"/>
            <a:r>
              <a:rPr lang="en-US" sz="1200" b="1" dirty="0">
                <a:solidFill>
                  <a:prstClr val="white"/>
                </a:solidFill>
              </a:rPr>
              <a:t>Years</a:t>
            </a:r>
          </a:p>
        </p:txBody>
      </p:sp>
      <p:pic>
        <p:nvPicPr>
          <p:cNvPr id="106" name="Picture 2"/>
          <p:cNvPicPr>
            <a:picLocks noChangeAspect="1" noChangeArrowheads="1"/>
          </p:cNvPicPr>
          <p:nvPr/>
        </p:nvPicPr>
        <p:blipFill>
          <a:blip r:embed="rId15" cstate="print"/>
          <a:srcRect/>
          <a:stretch>
            <a:fillRect/>
          </a:stretch>
        </p:blipFill>
        <p:spPr bwMode="auto">
          <a:xfrm>
            <a:off x="2110509" y="4765042"/>
            <a:ext cx="612648" cy="793591"/>
          </a:xfrm>
          <a:prstGeom prst="rect">
            <a:avLst/>
          </a:prstGeom>
          <a:ln w="3175" cap="rnd">
            <a:solidFill>
              <a:schemeClr val="tx1"/>
            </a:solidFill>
          </a:ln>
          <a:effectLst/>
        </p:spPr>
      </p:pic>
      <p:sp>
        <p:nvSpPr>
          <p:cNvPr id="116" name="TextBox 43"/>
          <p:cNvSpPr txBox="1">
            <a:spLocks noChangeArrowheads="1"/>
          </p:cNvSpPr>
          <p:nvPr/>
        </p:nvSpPr>
        <p:spPr bwMode="auto">
          <a:xfrm>
            <a:off x="2175020" y="4860032"/>
            <a:ext cx="498855" cy="261610"/>
          </a:xfrm>
          <a:prstGeom prst="rect">
            <a:avLst/>
          </a:prstGeom>
          <a:noFill/>
          <a:ln w="9525">
            <a:noFill/>
            <a:miter lim="800000"/>
            <a:headEnd/>
            <a:tailEnd/>
          </a:ln>
        </p:spPr>
        <p:txBody>
          <a:bodyPr wrap="none">
            <a:spAutoFit/>
          </a:bodyPr>
          <a:lstStyle/>
          <a:p>
            <a:pPr algn="ctr"/>
            <a:r>
              <a:rPr lang="en-US" sz="1100" b="1" dirty="0">
                <a:solidFill>
                  <a:prstClr val="black"/>
                </a:solidFill>
                <a:cs typeface="Arial" pitchFamily="34" charset="0"/>
              </a:rPr>
              <a:t>NMS</a:t>
            </a:r>
            <a:endParaRPr lang="en-US" sz="1100" b="1" dirty="0">
              <a:solidFill>
                <a:prstClr val="black"/>
              </a:solidFill>
              <a:cs typeface="Arial" pitchFamily="34" charset="0"/>
            </a:endParaRPr>
          </a:p>
        </p:txBody>
      </p:sp>
      <p:sp>
        <p:nvSpPr>
          <p:cNvPr id="17" name="Rectangle 16"/>
          <p:cNvSpPr/>
          <p:nvPr/>
        </p:nvSpPr>
        <p:spPr bwMode="auto">
          <a:xfrm>
            <a:off x="1679575" y="3659436"/>
            <a:ext cx="609196" cy="796186"/>
          </a:xfrm>
          <a:prstGeom prst="rect">
            <a:avLst/>
          </a:prstGeom>
          <a:solidFill>
            <a:schemeClr val="bg1"/>
          </a:solidFill>
          <a:ln w="9525">
            <a:solidFill>
              <a:schemeClr val="tx1"/>
            </a:solidFill>
            <a:miter lim="800000"/>
            <a:headEnd/>
            <a:tailEnd/>
          </a:ln>
        </p:spPr>
        <p:txBody>
          <a:bodyPr wrap="none" rtlCol="0" anchor="ctr"/>
          <a:lstStyle/>
          <a:p>
            <a:pPr algn="ctr"/>
            <a:r>
              <a:rPr lang="en-US" sz="800" b="1" dirty="0">
                <a:solidFill>
                  <a:srgbClr val="F79646">
                    <a:lumMod val="50000"/>
                  </a:srgbClr>
                </a:solidFill>
              </a:rPr>
              <a:t>Defense </a:t>
            </a:r>
          </a:p>
          <a:p>
            <a:pPr algn="ctr"/>
            <a:r>
              <a:rPr lang="en-US" sz="800" b="1" dirty="0">
                <a:solidFill>
                  <a:srgbClr val="F79646">
                    <a:lumMod val="50000"/>
                  </a:srgbClr>
                </a:solidFill>
              </a:rPr>
              <a:t>Strategy </a:t>
            </a:r>
          </a:p>
          <a:p>
            <a:pPr algn="ctr"/>
            <a:r>
              <a:rPr lang="en-US" sz="800" b="1" dirty="0">
                <a:solidFill>
                  <a:srgbClr val="F79646">
                    <a:lumMod val="50000"/>
                  </a:srgbClr>
                </a:solidFill>
              </a:rPr>
              <a:t>Review</a:t>
            </a:r>
            <a:endParaRPr lang="en-US" sz="800" b="1" dirty="0">
              <a:solidFill>
                <a:srgbClr val="F79646">
                  <a:lumMod val="50000"/>
                </a:srgbClr>
              </a:solidFill>
            </a:endParaRPr>
          </a:p>
        </p:txBody>
      </p:sp>
      <p:sp>
        <p:nvSpPr>
          <p:cNvPr id="15" name="TextBox 14"/>
          <p:cNvSpPr txBox="1"/>
          <p:nvPr/>
        </p:nvSpPr>
        <p:spPr>
          <a:xfrm>
            <a:off x="2042945" y="4468295"/>
            <a:ext cx="545342" cy="200055"/>
          </a:xfrm>
          <a:prstGeom prst="rect">
            <a:avLst/>
          </a:prstGeom>
          <a:noFill/>
        </p:spPr>
        <p:txBody>
          <a:bodyPr wrap="none" rtlCol="0">
            <a:spAutoFit/>
          </a:bodyPr>
          <a:lstStyle/>
          <a:p>
            <a:r>
              <a:rPr lang="en-US" sz="700" b="1" dirty="0">
                <a:solidFill>
                  <a:srgbClr val="FF0000"/>
                </a:solidFill>
              </a:rPr>
              <a:t>SECRET</a:t>
            </a:r>
          </a:p>
        </p:txBody>
      </p:sp>
      <p:sp>
        <p:nvSpPr>
          <p:cNvPr id="107" name="Slide Number Placeholder 9"/>
          <p:cNvSpPr txBox="1">
            <a:spLocks/>
          </p:cNvSpPr>
          <p:nvPr/>
        </p:nvSpPr>
        <p:spPr>
          <a:xfrm>
            <a:off x="9124338" y="6618514"/>
            <a:ext cx="352425" cy="239486"/>
          </a:xfrm>
          <a:prstGeom prst="rect">
            <a:avLst/>
          </a:prstGeom>
        </p:spPr>
        <p:txBody>
          <a:bodyPr/>
          <a:lstStyle/>
          <a:p>
            <a:pPr algn="ctr">
              <a:defRPr/>
            </a:pPr>
            <a:r>
              <a:rPr lang="en-US" sz="1100" dirty="0">
                <a:solidFill>
                  <a:prstClr val="black"/>
                </a:solidFill>
              </a:rPr>
              <a:t>5</a:t>
            </a:r>
          </a:p>
        </p:txBody>
      </p:sp>
    </p:spTree>
    <p:extLst>
      <p:ext uri="{BB962C8B-B14F-4D97-AF65-F5344CB8AC3E}">
        <p14:creationId xmlns:p14="http://schemas.microsoft.com/office/powerpoint/2010/main" val="1577484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7668" y="2342542"/>
            <a:ext cx="9140332" cy="4515458"/>
          </a:xfrm>
          <a:prstGeom prst="rect">
            <a:avLst/>
          </a:prstGeom>
          <a:solidFill>
            <a:srgbClr val="92D050"/>
          </a:solidFill>
          <a:ln w="9525" cap="flat" cmpd="sng" algn="ctr">
            <a:noFill/>
            <a:prstDash val="solid"/>
            <a:round/>
            <a:headEnd type="none" w="med" len="med"/>
            <a:tailEnd type="none" w="med" len="med"/>
          </a:ln>
          <a:effectLst>
            <a:outerShdw dist="35921" dir="2700000" algn="ctr" rotWithShape="0">
              <a:schemeClr val="bg2"/>
            </a:outerShdw>
          </a:effectLst>
        </p:spPr>
        <p:txBody>
          <a:bodyPr wrap="none" lIns="91427" tIns="45713" rIns="91427" bIns="45713" anchor="ctr"/>
          <a:lstStyle/>
          <a:p>
            <a:pPr algn="ctr">
              <a:defRPr/>
            </a:pPr>
            <a:endParaRPr lang="en-US" dirty="0">
              <a:solidFill>
                <a:srgbClr val="000000"/>
              </a:solidFill>
              <a:latin typeface="Arial" pitchFamily="34" charset="0"/>
            </a:endParaRPr>
          </a:p>
        </p:txBody>
      </p:sp>
      <p:sp>
        <p:nvSpPr>
          <p:cNvPr id="18" name="Text Box 27"/>
          <p:cNvSpPr txBox="1">
            <a:spLocks noChangeArrowheads="1"/>
          </p:cNvSpPr>
          <p:nvPr/>
        </p:nvSpPr>
        <p:spPr bwMode="auto">
          <a:xfrm>
            <a:off x="5316149" y="1903294"/>
            <a:ext cx="5132021" cy="461963"/>
          </a:xfrm>
          <a:prstGeom prst="rect">
            <a:avLst/>
          </a:prstGeom>
          <a:noFill/>
          <a:ln w="9525">
            <a:noFill/>
            <a:miter lim="800000"/>
            <a:headEnd/>
            <a:tailEnd/>
          </a:ln>
        </p:spPr>
        <p:txBody>
          <a:bodyPr wrap="square" lIns="91427" tIns="45713" rIns="91427" bIns="45713">
            <a:spAutoFit/>
          </a:bodyPr>
          <a:lstStyle/>
          <a:p>
            <a:pPr algn="ctr">
              <a:defRPr/>
            </a:pPr>
            <a:r>
              <a:rPr lang="en-US" sz="2400" dirty="0">
                <a:solidFill>
                  <a:srgbClr val="008000"/>
                </a:solidFill>
                <a:latin typeface="Arial" pitchFamily="34" charset="0"/>
              </a:rPr>
              <a:t>The Army Plan (TAP) </a:t>
            </a:r>
          </a:p>
        </p:txBody>
      </p:sp>
      <p:sp>
        <p:nvSpPr>
          <p:cNvPr id="48" name="Rectangle 2"/>
          <p:cNvSpPr>
            <a:spLocks noGrp="1" noChangeArrowheads="1"/>
          </p:cNvSpPr>
          <p:nvPr>
            <p:ph type="title"/>
          </p:nvPr>
        </p:nvSpPr>
        <p:spPr>
          <a:xfrm>
            <a:off x="3605930" y="25400"/>
            <a:ext cx="6147671" cy="851418"/>
          </a:xfrm>
        </p:spPr>
        <p:txBody>
          <a:bodyPr rtlCol="0">
            <a:normAutofit/>
          </a:bodyPr>
          <a:lstStyle/>
          <a:p>
            <a:pPr fontAlgn="auto">
              <a:spcAft>
                <a:spcPts val="0"/>
              </a:spcAft>
              <a:defRPr/>
            </a:pPr>
            <a:r>
              <a:rPr lang="en-US" sz="2700" b="1" dirty="0">
                <a:effectLst>
                  <a:outerShdw blurRad="38100" dist="38100" dir="2700000" algn="tl">
                    <a:srgbClr val="000000">
                      <a:alpha val="43137"/>
                    </a:srgbClr>
                  </a:outerShdw>
                </a:effectLst>
              </a:rPr>
              <a:t>Planning</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The Army Plan (TAP)</a:t>
            </a:r>
          </a:p>
        </p:txBody>
      </p:sp>
      <p:grpSp>
        <p:nvGrpSpPr>
          <p:cNvPr id="39" name="Group 75"/>
          <p:cNvGrpSpPr/>
          <p:nvPr/>
        </p:nvGrpSpPr>
        <p:grpSpPr>
          <a:xfrm>
            <a:off x="1972410" y="164576"/>
            <a:ext cx="4598377" cy="2389209"/>
            <a:chOff x="0" y="516272"/>
            <a:chExt cx="5385641" cy="2389209"/>
          </a:xfrm>
        </p:grpSpPr>
        <p:sp>
          <p:nvSpPr>
            <p:cNvPr id="70" name="Down Arrow 69"/>
            <p:cNvSpPr/>
            <p:nvPr/>
          </p:nvSpPr>
          <p:spPr bwMode="auto">
            <a:xfrm rot="3392710">
              <a:off x="2151662" y="1627300"/>
              <a:ext cx="471488" cy="1338263"/>
            </a:xfrm>
            <a:prstGeom prst="downArrow">
              <a:avLst/>
            </a:prstGeom>
            <a:gradFill>
              <a:gsLst>
                <a:gs pos="30000">
                  <a:srgbClr val="36006C"/>
                </a:gs>
                <a:gs pos="30000">
                  <a:schemeClr val="tx1"/>
                </a:gs>
                <a:gs pos="56000">
                  <a:srgbClr val="FFFF99"/>
                </a:gs>
                <a:gs pos="100000">
                  <a:srgbClr val="156B13"/>
                </a:gs>
              </a:gsLst>
              <a:lin ang="5400000" scaled="0"/>
            </a:gradFill>
            <a:ln w="12700">
              <a:noFill/>
              <a:miter lim="800000"/>
              <a:headEnd/>
              <a:tailEnd/>
            </a:ln>
            <a:effectLst/>
          </p:spPr>
          <p:txBody>
            <a:bodyPr wrap="none" lIns="0" tIns="0" rIns="0" bIns="0" anchor="ctr"/>
            <a:lstStyle/>
            <a:p>
              <a:pPr algn="ctr">
                <a:defRPr/>
              </a:pPr>
              <a:endParaRPr lang="en-US" sz="2000" dirty="0">
                <a:solidFill>
                  <a:srgbClr val="000000"/>
                </a:solidFill>
                <a:latin typeface="Arial" pitchFamily="34" charset="0"/>
              </a:endParaRPr>
            </a:p>
          </p:txBody>
        </p:sp>
        <p:sp>
          <p:nvSpPr>
            <p:cNvPr id="10" name="Oval 13"/>
            <p:cNvSpPr>
              <a:spLocks noChangeArrowheads="1"/>
            </p:cNvSpPr>
            <p:nvPr/>
          </p:nvSpPr>
          <p:spPr bwMode="auto">
            <a:xfrm>
              <a:off x="0" y="516272"/>
              <a:ext cx="3769383" cy="1814853"/>
            </a:xfrm>
            <a:prstGeom prst="ellipse">
              <a:avLst/>
            </a:prstGeom>
            <a:gradFill rotWithShape="1">
              <a:gsLst>
                <a:gs pos="0">
                  <a:srgbClr val="7030A0"/>
                </a:gs>
                <a:gs pos="100000">
                  <a:schemeClr val="tx1"/>
                </a:gs>
              </a:gsLst>
              <a:lin ang="5400000" scaled="1"/>
            </a:gradFill>
            <a:ln w="9525" algn="ctr">
              <a:solidFill>
                <a:srgbClr val="000000"/>
              </a:solidFill>
              <a:round/>
              <a:headEnd/>
              <a:tailEnd/>
            </a:ln>
            <a:scene3d>
              <a:camera prst="orthographicFront">
                <a:rot lat="0" lon="21599986" rev="0"/>
              </a:camera>
              <a:lightRig rig="threePt" dir="t"/>
            </a:scene3d>
          </p:spPr>
          <p:txBody>
            <a:bodyPr wrap="none" anchor="ctr"/>
            <a:lstStyle/>
            <a:p>
              <a:pPr>
                <a:defRPr/>
              </a:pPr>
              <a:endParaRPr lang="en-US" sz="2000" dirty="0">
                <a:solidFill>
                  <a:srgbClr val="000000"/>
                </a:solidFill>
                <a:latin typeface="Arial" pitchFamily="34" charset="0"/>
              </a:endParaRPr>
            </a:p>
          </p:txBody>
        </p:sp>
        <p:sp>
          <p:nvSpPr>
            <p:cNvPr id="11" name="Text Box 14"/>
            <p:cNvSpPr txBox="1">
              <a:spLocks noChangeArrowheads="1"/>
            </p:cNvSpPr>
            <p:nvPr/>
          </p:nvSpPr>
          <p:spPr bwMode="auto">
            <a:xfrm>
              <a:off x="552319" y="708869"/>
              <a:ext cx="2835275" cy="323850"/>
            </a:xfrm>
            <a:prstGeom prst="rect">
              <a:avLst/>
            </a:prstGeom>
            <a:noFill/>
            <a:ln w="9525">
              <a:noFill/>
              <a:miter lim="800000"/>
              <a:headEnd/>
              <a:tailEnd/>
            </a:ln>
          </p:spPr>
          <p:txBody>
            <a:bodyPr>
              <a:spAutoFit/>
            </a:bodyPr>
            <a:lstStyle/>
            <a:p>
              <a:pPr algn="ctr">
                <a:lnSpc>
                  <a:spcPts val="1800"/>
                </a:lnSpc>
                <a:defRPr/>
              </a:pPr>
              <a:r>
                <a:rPr lang="en-US" sz="1600" dirty="0">
                  <a:solidFill>
                    <a:srgbClr val="FFFF00"/>
                  </a:solidFill>
                  <a:effectLst>
                    <a:outerShdw blurRad="38100" dist="38100" dir="2700000" algn="tl">
                      <a:srgbClr val="000000">
                        <a:alpha val="43137"/>
                      </a:srgbClr>
                    </a:outerShdw>
                  </a:effectLst>
                  <a:latin typeface="Arial" pitchFamily="34" charset="0"/>
                  <a:cs typeface="Arial" pitchFamily="34" charset="0"/>
                </a:rPr>
                <a:t>National Strategy</a:t>
              </a:r>
            </a:p>
          </p:txBody>
        </p:sp>
        <p:pic>
          <p:nvPicPr>
            <p:cNvPr id="22556" name="Picture 2"/>
            <p:cNvPicPr>
              <a:picLocks noChangeAspect="1" noChangeArrowheads="1"/>
            </p:cNvPicPr>
            <p:nvPr/>
          </p:nvPicPr>
          <p:blipFill>
            <a:blip r:embed="rId3" cstate="print"/>
            <a:srcRect l="13870" t="15051" r="63170" b="4208"/>
            <a:stretch>
              <a:fillRect/>
            </a:stretch>
          </p:blipFill>
          <p:spPr bwMode="auto">
            <a:xfrm>
              <a:off x="288178" y="979963"/>
              <a:ext cx="693738" cy="914400"/>
            </a:xfrm>
            <a:prstGeom prst="rect">
              <a:avLst/>
            </a:prstGeom>
            <a:noFill/>
            <a:ln w="9525">
              <a:noFill/>
              <a:miter lim="800000"/>
              <a:headEnd/>
              <a:tailEnd/>
            </a:ln>
          </p:spPr>
        </p:pic>
        <p:pic>
          <p:nvPicPr>
            <p:cNvPr id="22565" name="Picture 2"/>
            <p:cNvPicPr>
              <a:picLocks noChangeAspect="1" noChangeArrowheads="1"/>
            </p:cNvPicPr>
            <p:nvPr/>
          </p:nvPicPr>
          <p:blipFill>
            <a:blip r:embed="rId4" cstate="print"/>
            <a:srcRect/>
            <a:stretch>
              <a:fillRect/>
            </a:stretch>
          </p:blipFill>
          <p:spPr bwMode="auto">
            <a:xfrm>
              <a:off x="1818528" y="1175225"/>
              <a:ext cx="703263" cy="914400"/>
            </a:xfrm>
            <a:prstGeom prst="rect">
              <a:avLst/>
            </a:prstGeom>
            <a:noFill/>
            <a:ln w="9525">
              <a:noFill/>
              <a:miter lim="800000"/>
              <a:headEnd/>
              <a:tailEnd/>
            </a:ln>
          </p:spPr>
        </p:pic>
        <p:grpSp>
          <p:nvGrpSpPr>
            <p:cNvPr id="40" name="Group 49"/>
            <p:cNvGrpSpPr>
              <a:grpSpLocks/>
            </p:cNvGrpSpPr>
            <p:nvPr/>
          </p:nvGrpSpPr>
          <p:grpSpPr bwMode="auto">
            <a:xfrm>
              <a:off x="1053353" y="1060925"/>
              <a:ext cx="736641" cy="947647"/>
              <a:chOff x="1066800" y="1219200"/>
              <a:chExt cx="736736" cy="947319"/>
            </a:xfrm>
          </p:grpSpPr>
          <p:pic>
            <p:nvPicPr>
              <p:cNvPr id="22568" name="Picture 2"/>
              <p:cNvPicPr>
                <a:picLocks noChangeAspect="1" noChangeArrowheads="1"/>
              </p:cNvPicPr>
              <p:nvPr/>
            </p:nvPicPr>
            <p:blipFill>
              <a:blip r:embed="rId5" cstate="print"/>
              <a:srcRect/>
              <a:stretch>
                <a:fillRect/>
              </a:stretch>
            </p:blipFill>
            <p:spPr bwMode="auto">
              <a:xfrm>
                <a:off x="1066800" y="1219200"/>
                <a:ext cx="714467" cy="923925"/>
              </a:xfrm>
              <a:prstGeom prst="rect">
                <a:avLst/>
              </a:prstGeom>
              <a:noFill/>
              <a:ln w="9525">
                <a:noFill/>
                <a:miter lim="800000"/>
                <a:headEnd/>
                <a:tailEnd/>
              </a:ln>
            </p:spPr>
          </p:pic>
          <p:sp>
            <p:nvSpPr>
              <p:cNvPr id="22569" name="TextBox 51"/>
              <p:cNvSpPr txBox="1">
                <a:spLocks noChangeArrowheads="1"/>
              </p:cNvSpPr>
              <p:nvPr/>
            </p:nvSpPr>
            <p:spPr bwMode="auto">
              <a:xfrm>
                <a:off x="1219200" y="1905000"/>
                <a:ext cx="584336" cy="261519"/>
              </a:xfrm>
              <a:prstGeom prst="rect">
                <a:avLst/>
              </a:prstGeom>
              <a:noFill/>
              <a:ln w="9525">
                <a:noFill/>
                <a:miter lim="800000"/>
                <a:headEnd/>
                <a:tailEnd/>
              </a:ln>
            </p:spPr>
            <p:txBody>
              <a:bodyPr wrap="none">
                <a:spAutoFit/>
              </a:bodyPr>
              <a:lstStyle/>
              <a:p>
                <a:r>
                  <a:rPr lang="en-US" sz="1100">
                    <a:solidFill>
                      <a:schemeClr val="bg1"/>
                    </a:solidFill>
                  </a:rPr>
                  <a:t>QDR</a:t>
                </a:r>
              </a:p>
            </p:txBody>
          </p:sp>
        </p:grpSp>
        <p:sp>
          <p:nvSpPr>
            <p:cNvPr id="44" name="Down Arrow 43"/>
            <p:cNvSpPr/>
            <p:nvPr/>
          </p:nvSpPr>
          <p:spPr bwMode="auto">
            <a:xfrm rot="1345637">
              <a:off x="2689206" y="1562824"/>
              <a:ext cx="471488" cy="1338263"/>
            </a:xfrm>
            <a:prstGeom prst="downArrow">
              <a:avLst/>
            </a:prstGeom>
            <a:gradFill>
              <a:gsLst>
                <a:gs pos="30000">
                  <a:srgbClr val="36006C"/>
                </a:gs>
                <a:gs pos="30000">
                  <a:schemeClr val="tx1"/>
                </a:gs>
                <a:gs pos="56000">
                  <a:srgbClr val="FFFF99"/>
                </a:gs>
                <a:gs pos="100000">
                  <a:srgbClr val="156B13"/>
                </a:gs>
              </a:gsLst>
              <a:lin ang="5400000" scaled="0"/>
            </a:gradFill>
            <a:ln w="12700">
              <a:noFill/>
              <a:miter lim="800000"/>
              <a:headEnd/>
              <a:tailEnd/>
            </a:ln>
            <a:effectLst/>
          </p:spPr>
          <p:txBody>
            <a:bodyPr wrap="none" lIns="0" tIns="0" rIns="0" bIns="0" anchor="ctr"/>
            <a:lstStyle/>
            <a:p>
              <a:pPr algn="ctr">
                <a:defRPr/>
              </a:pPr>
              <a:endParaRPr lang="en-US" sz="2000" dirty="0">
                <a:solidFill>
                  <a:srgbClr val="000000"/>
                </a:solidFill>
                <a:latin typeface="Arial" pitchFamily="34" charset="0"/>
              </a:endParaRPr>
            </a:p>
          </p:txBody>
        </p:sp>
        <p:sp>
          <p:nvSpPr>
            <p:cNvPr id="43" name="Down Arrow 44"/>
            <p:cNvSpPr>
              <a:spLocks noChangeArrowheads="1"/>
            </p:cNvSpPr>
            <p:nvPr/>
          </p:nvSpPr>
          <p:spPr bwMode="auto">
            <a:xfrm rot="20321988">
              <a:off x="3175841" y="1554518"/>
              <a:ext cx="444500" cy="1350963"/>
            </a:xfrm>
            <a:prstGeom prst="downArrow">
              <a:avLst>
                <a:gd name="adj1" fmla="val 50000"/>
                <a:gd name="adj2" fmla="val 50064"/>
              </a:avLst>
            </a:prstGeom>
            <a:gradFill rotWithShape="0">
              <a:gsLst>
                <a:gs pos="0">
                  <a:srgbClr val="36006C"/>
                </a:gs>
                <a:gs pos="30000">
                  <a:srgbClr val="36006C"/>
                </a:gs>
                <a:gs pos="56000">
                  <a:srgbClr val="FFFF99"/>
                </a:gs>
                <a:gs pos="100000">
                  <a:srgbClr val="156B13"/>
                </a:gs>
              </a:gsLst>
              <a:lin ang="5400000"/>
            </a:gradFill>
            <a:ln w="12700">
              <a:noFill/>
              <a:miter lim="800000"/>
              <a:headEnd/>
              <a:tailEnd/>
            </a:ln>
          </p:spPr>
          <p:txBody>
            <a:bodyPr wrap="none" lIns="0" tIns="0" rIns="0" bIns="0" anchor="ctr"/>
            <a:lstStyle/>
            <a:p>
              <a:pPr algn="ctr">
                <a:defRPr/>
              </a:pPr>
              <a:endParaRPr lang="en-US" sz="2000">
                <a:solidFill>
                  <a:srgbClr val="000000"/>
                </a:solidFill>
                <a:latin typeface="Arial" pitchFamily="34" charset="0"/>
              </a:endParaRPr>
            </a:p>
          </p:txBody>
        </p:sp>
        <p:sp>
          <p:nvSpPr>
            <p:cNvPr id="41" name="Down Arrow 41"/>
            <p:cNvSpPr>
              <a:spLocks noChangeArrowheads="1"/>
            </p:cNvSpPr>
            <p:nvPr/>
          </p:nvSpPr>
          <p:spPr bwMode="auto">
            <a:xfrm rot="17818108">
              <a:off x="3869824" y="1247035"/>
              <a:ext cx="446088" cy="1519238"/>
            </a:xfrm>
            <a:prstGeom prst="downArrow">
              <a:avLst>
                <a:gd name="adj1" fmla="val 50000"/>
                <a:gd name="adj2" fmla="val 50029"/>
              </a:avLst>
            </a:prstGeom>
            <a:gradFill rotWithShape="0">
              <a:gsLst>
                <a:gs pos="0">
                  <a:srgbClr val="36006C"/>
                </a:gs>
                <a:gs pos="30000">
                  <a:srgbClr val="36006C"/>
                </a:gs>
                <a:gs pos="56000">
                  <a:srgbClr val="FFFF99"/>
                </a:gs>
                <a:gs pos="100000">
                  <a:srgbClr val="156B13"/>
                </a:gs>
              </a:gsLst>
              <a:lin ang="5400000"/>
            </a:gradFill>
            <a:ln w="12700">
              <a:noFill/>
              <a:miter lim="800000"/>
              <a:headEnd/>
              <a:tailEnd/>
            </a:ln>
          </p:spPr>
          <p:txBody>
            <a:bodyPr wrap="none" lIns="0" tIns="0" rIns="0" bIns="0" anchor="ctr"/>
            <a:lstStyle/>
            <a:p>
              <a:pPr algn="ctr">
                <a:defRPr/>
              </a:pPr>
              <a:endParaRPr lang="en-US" sz="2000">
                <a:solidFill>
                  <a:srgbClr val="000000"/>
                </a:solidFill>
                <a:latin typeface="Arial" pitchFamily="34" charset="0"/>
              </a:endParaRPr>
            </a:p>
          </p:txBody>
        </p:sp>
        <p:sp>
          <p:nvSpPr>
            <p:cNvPr id="42" name="Down Arrow 43"/>
            <p:cNvSpPr>
              <a:spLocks noChangeArrowheads="1"/>
            </p:cNvSpPr>
            <p:nvPr/>
          </p:nvSpPr>
          <p:spPr bwMode="auto">
            <a:xfrm rot="19549995">
              <a:off x="3656587" y="1593690"/>
              <a:ext cx="481013" cy="1250998"/>
            </a:xfrm>
            <a:prstGeom prst="downArrow">
              <a:avLst>
                <a:gd name="adj1" fmla="val 50000"/>
                <a:gd name="adj2" fmla="val 49927"/>
              </a:avLst>
            </a:prstGeom>
            <a:gradFill rotWithShape="0">
              <a:gsLst>
                <a:gs pos="0">
                  <a:srgbClr val="36006C"/>
                </a:gs>
                <a:gs pos="30000">
                  <a:srgbClr val="36006C"/>
                </a:gs>
                <a:gs pos="66000">
                  <a:srgbClr val="FFFF99"/>
                </a:gs>
                <a:gs pos="100000">
                  <a:srgbClr val="156B13"/>
                </a:gs>
              </a:gsLst>
              <a:lin ang="5400000"/>
            </a:gradFill>
            <a:ln w="12700">
              <a:noFill/>
              <a:miter lim="800000"/>
              <a:headEnd/>
              <a:tailEnd/>
            </a:ln>
          </p:spPr>
          <p:txBody>
            <a:bodyPr wrap="none" lIns="0" tIns="0" rIns="0" bIns="0" anchor="ctr"/>
            <a:lstStyle/>
            <a:p>
              <a:pPr algn="ctr">
                <a:defRPr/>
              </a:pPr>
              <a:endParaRPr lang="en-US" sz="2000">
                <a:solidFill>
                  <a:srgbClr val="000000"/>
                </a:solidFill>
                <a:latin typeface="Arial" pitchFamily="34" charset="0"/>
              </a:endParaRPr>
            </a:p>
          </p:txBody>
        </p:sp>
        <p:pic>
          <p:nvPicPr>
            <p:cNvPr id="22564" name="Picture 2"/>
            <p:cNvPicPr>
              <a:picLocks noChangeAspect="1" noChangeArrowheads="1"/>
            </p:cNvPicPr>
            <p:nvPr/>
          </p:nvPicPr>
          <p:blipFill>
            <a:blip r:embed="rId6" cstate="print"/>
            <a:srcRect l="28125" t="14583" r="25000" b="4167"/>
            <a:stretch>
              <a:fillRect/>
            </a:stretch>
          </p:blipFill>
          <p:spPr bwMode="auto">
            <a:xfrm>
              <a:off x="2636091" y="1199406"/>
              <a:ext cx="646112" cy="839788"/>
            </a:xfrm>
            <a:prstGeom prst="rect">
              <a:avLst/>
            </a:prstGeom>
            <a:solidFill>
              <a:srgbClr val="000000">
                <a:alpha val="10196"/>
              </a:srgbClr>
            </a:solidFill>
            <a:ln w="9525">
              <a:noFill/>
              <a:miter lim="800000"/>
              <a:headEnd/>
              <a:tailEnd/>
            </a:ln>
          </p:spPr>
        </p:pic>
        <p:sp>
          <p:nvSpPr>
            <p:cNvPr id="73" name="Oval 72"/>
            <p:cNvSpPr/>
            <p:nvPr/>
          </p:nvSpPr>
          <p:spPr bwMode="auto">
            <a:xfrm rot="5098491">
              <a:off x="2461407" y="-575045"/>
              <a:ext cx="500180" cy="5348288"/>
            </a:xfrm>
            <a:prstGeom prst="ellipse">
              <a:avLst/>
            </a:prstGeom>
            <a:gradFill>
              <a:gsLst>
                <a:gs pos="0">
                  <a:srgbClr val="FFFF00"/>
                </a:gs>
                <a:gs pos="53000">
                  <a:srgbClr val="FFFF99">
                    <a:alpha val="75686"/>
                  </a:srgbClr>
                </a:gs>
                <a:gs pos="82000">
                  <a:schemeClr val="accent6">
                    <a:lumMod val="20000"/>
                    <a:lumOff val="80000"/>
                  </a:schemeClr>
                </a:gs>
                <a:gs pos="100000">
                  <a:srgbClr val="96AB94"/>
                </a:gs>
              </a:gsLst>
              <a:lin ang="10800000" scaled="0"/>
            </a:gradFill>
            <a:scene3d>
              <a:camera prst="orthographicFront">
                <a:rot lat="0" lon="1800000" rev="0"/>
              </a:camera>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FFFF"/>
                </a:solidFill>
              </a:endParaRPr>
            </a:p>
          </p:txBody>
        </p:sp>
        <p:sp>
          <p:nvSpPr>
            <p:cNvPr id="74" name="TextBox 78"/>
            <p:cNvSpPr txBox="1">
              <a:spLocks noChangeArrowheads="1"/>
            </p:cNvSpPr>
            <p:nvPr/>
          </p:nvSpPr>
          <p:spPr bwMode="auto">
            <a:xfrm rot="21292249">
              <a:off x="142030" y="1922187"/>
              <a:ext cx="5103590" cy="400050"/>
            </a:xfrm>
            <a:prstGeom prst="rect">
              <a:avLst/>
            </a:prstGeom>
            <a:noFill/>
            <a:ln w="9525">
              <a:noFill/>
              <a:miter lim="800000"/>
              <a:headEnd/>
              <a:tailEnd/>
            </a:ln>
          </p:spPr>
          <p:txBody>
            <a:bodyPr wrap="square">
              <a:spAutoFit/>
            </a:bodyPr>
            <a:lstStyle/>
            <a:p>
              <a:pPr algn="ctr">
                <a:defRPr/>
              </a:pPr>
              <a:r>
                <a:rPr lang="en-US" sz="2000" dirty="0">
                  <a:solidFill>
                    <a:srgbClr val="000000"/>
                  </a:solidFill>
                  <a:latin typeface="Arial" pitchFamily="34" charset="0"/>
                </a:rPr>
                <a:t>Army Title 10 Lens</a:t>
              </a:r>
            </a:p>
          </p:txBody>
        </p:sp>
      </p:grpSp>
      <p:sp>
        <p:nvSpPr>
          <p:cNvPr id="65" name="Rectangle 64"/>
          <p:cNvSpPr/>
          <p:nvPr/>
        </p:nvSpPr>
        <p:spPr>
          <a:xfrm>
            <a:off x="1613282" y="4220073"/>
            <a:ext cx="1670547" cy="2585323"/>
          </a:xfrm>
          <a:prstGeom prst="rect">
            <a:avLst/>
          </a:prstGeom>
        </p:spPr>
        <p:txBody>
          <a:bodyPr wrap="square">
            <a:spAutoFit/>
          </a:bodyPr>
          <a:lstStyle/>
          <a:p>
            <a:pPr algn="ctr" eaLnBrk="0" fontAlgn="base" hangingPunct="0">
              <a:spcBef>
                <a:spcPct val="0"/>
              </a:spcBef>
              <a:spcAft>
                <a:spcPct val="0"/>
              </a:spcAft>
            </a:pPr>
            <a:r>
              <a:rPr lang="en-US" altLang="en-US" sz="1000" b="1" dirty="0">
                <a:solidFill>
                  <a:prstClr val="black"/>
                </a:solidFill>
                <a:latin typeface="Arial" panose="020B0604020202020204" pitchFamily="34" charset="0"/>
              </a:rPr>
              <a:t>ARMY VISION (AV)</a:t>
            </a:r>
          </a:p>
          <a:p>
            <a:pPr eaLnBrk="0" fontAlgn="base" hangingPunct="0">
              <a:spcBef>
                <a:spcPct val="0"/>
              </a:spcBef>
              <a:spcAft>
                <a:spcPct val="0"/>
              </a:spcAft>
            </a:pPr>
            <a:endParaRPr lang="en-US" altLang="en-US" sz="800" b="1" u="sng" dirty="0">
              <a:solidFill>
                <a:prstClr val="black"/>
              </a:solidFill>
              <a:latin typeface="Arial" panose="020B0604020202020204" pitchFamily="34" charset="0"/>
            </a:endParaRPr>
          </a:p>
          <a:p>
            <a:pPr eaLnBrk="0" fontAlgn="base" hangingPunct="0">
              <a:spcBef>
                <a:spcPct val="0"/>
              </a:spcBef>
              <a:spcAft>
                <a:spcPct val="0"/>
              </a:spcAft>
            </a:pPr>
            <a:endParaRPr lang="en-US" altLang="en-US" sz="900" b="1" u="sng" dirty="0">
              <a:solidFill>
                <a:prstClr val="black"/>
              </a:solidFill>
              <a:latin typeface="Arial" panose="020B0604020202020204" pitchFamily="34" charset="0"/>
            </a:endParaRPr>
          </a:p>
          <a:p>
            <a:pPr eaLnBrk="0" fontAlgn="base" hangingPunct="0">
              <a:spcBef>
                <a:spcPct val="0"/>
              </a:spcBef>
              <a:spcAft>
                <a:spcPct val="0"/>
              </a:spcAft>
            </a:pPr>
            <a:r>
              <a:rPr lang="en-US" altLang="en-US" sz="900" b="1" u="sng" dirty="0">
                <a:solidFill>
                  <a:prstClr val="black"/>
                </a:solidFill>
                <a:latin typeface="Arial" panose="020B0604020202020204" pitchFamily="34" charset="0"/>
              </a:rPr>
              <a:t>Purpose</a:t>
            </a:r>
            <a:r>
              <a:rPr lang="en-US" altLang="en-US" sz="900" b="1" dirty="0">
                <a:solidFill>
                  <a:prstClr val="black"/>
                </a:solidFill>
                <a:latin typeface="Arial" panose="020B0604020202020204" pitchFamily="34" charset="0"/>
              </a:rPr>
              <a:t>: </a:t>
            </a:r>
            <a:r>
              <a:rPr lang="en-US" altLang="en-US" sz="900" dirty="0">
                <a:solidFill>
                  <a:srgbClr val="0000FF"/>
                </a:solidFill>
                <a:latin typeface="Arial" panose="020B0604020202020204" pitchFamily="34" charset="0"/>
              </a:rPr>
              <a:t>Provides the unified direction of the SecArmy and CSA </a:t>
            </a:r>
            <a:r>
              <a:rPr lang="en-US" altLang="en-US" sz="900" dirty="0">
                <a:solidFill>
                  <a:prstClr val="black"/>
                </a:solidFill>
                <a:latin typeface="Arial" panose="020B0604020202020204" pitchFamily="34" charset="0"/>
              </a:rPr>
              <a:t>for how the Army will transform over a 10-year period to support higher-level strategic guidance. Describes goals and objectives and informs the other TAP sections and the Army’s strategic communications to external audiences. </a:t>
            </a:r>
            <a:r>
              <a:rPr lang="en-US" altLang="en-US" sz="900" dirty="0">
                <a:solidFill>
                  <a:srgbClr val="0000FF"/>
                </a:solidFill>
                <a:latin typeface="Arial" panose="020B0604020202020204" pitchFamily="34" charset="0"/>
              </a:rPr>
              <a:t>Sets the strategic priorities for the Army as an institution to drive future change.</a:t>
            </a:r>
          </a:p>
        </p:txBody>
      </p:sp>
      <p:sp>
        <p:nvSpPr>
          <p:cNvPr id="71" name="Rectangle 70"/>
          <p:cNvSpPr/>
          <p:nvPr/>
        </p:nvSpPr>
        <p:spPr>
          <a:xfrm>
            <a:off x="3399745" y="4220075"/>
            <a:ext cx="1753223" cy="2323713"/>
          </a:xfrm>
          <a:prstGeom prst="rect">
            <a:avLst/>
          </a:prstGeom>
        </p:spPr>
        <p:txBody>
          <a:bodyPr wrap="square">
            <a:spAutoFit/>
          </a:bodyPr>
          <a:lstStyle/>
          <a:p>
            <a:pPr algn="ctr" eaLnBrk="0" fontAlgn="base" hangingPunct="0">
              <a:spcBef>
                <a:spcPct val="0"/>
              </a:spcBef>
              <a:spcAft>
                <a:spcPct val="0"/>
              </a:spcAft>
            </a:pPr>
            <a:r>
              <a:rPr lang="en-US" altLang="en-US" sz="1000" b="1" dirty="0">
                <a:solidFill>
                  <a:prstClr val="black"/>
                </a:solidFill>
                <a:latin typeface="Arial" panose="020B0604020202020204" pitchFamily="34" charset="0"/>
              </a:rPr>
              <a:t>ARMY STRATEGIC PLAN (ASP)</a:t>
            </a:r>
          </a:p>
          <a:p>
            <a:pPr eaLnBrk="0" fontAlgn="base" hangingPunct="0">
              <a:spcBef>
                <a:spcPct val="0"/>
              </a:spcBef>
              <a:spcAft>
                <a:spcPct val="0"/>
              </a:spcAft>
            </a:pPr>
            <a:endParaRPr lang="en-US" altLang="en-US" sz="800" b="1" u="sng" dirty="0">
              <a:solidFill>
                <a:prstClr val="black"/>
              </a:solidFill>
              <a:latin typeface="Arial" panose="020B0604020202020204" pitchFamily="34" charset="0"/>
            </a:endParaRPr>
          </a:p>
          <a:p>
            <a:pPr eaLnBrk="0" fontAlgn="base" hangingPunct="0">
              <a:spcBef>
                <a:spcPct val="0"/>
              </a:spcBef>
              <a:spcAft>
                <a:spcPct val="0"/>
              </a:spcAft>
            </a:pPr>
            <a:r>
              <a:rPr lang="en-US" altLang="en-US" sz="900" b="1" u="sng" dirty="0">
                <a:solidFill>
                  <a:prstClr val="black"/>
                </a:solidFill>
                <a:latin typeface=" Arial"/>
              </a:rPr>
              <a:t>Purpose</a:t>
            </a:r>
            <a:r>
              <a:rPr lang="en-US" altLang="en-US" sz="900" b="1" dirty="0">
                <a:solidFill>
                  <a:prstClr val="black"/>
                </a:solidFill>
                <a:latin typeface=" Arial"/>
              </a:rPr>
              <a:t>: </a:t>
            </a:r>
            <a:r>
              <a:rPr lang="en-US" sz="900" dirty="0">
                <a:solidFill>
                  <a:prstClr val="black"/>
                </a:solidFill>
                <a:latin typeface=" Arial"/>
              </a:rPr>
              <a:t>Nests Army institutional planning within national, DOD, and Joint strategic guidance. </a:t>
            </a:r>
            <a:r>
              <a:rPr lang="en-US" sz="900" dirty="0">
                <a:solidFill>
                  <a:srgbClr val="0000FF"/>
                </a:solidFill>
                <a:latin typeface=" Arial"/>
              </a:rPr>
              <a:t>Lays out the Army’s institutional strategy for achieving the AV goals and fulfilling its statutory responsibilitie</a:t>
            </a:r>
            <a:r>
              <a:rPr lang="en-US" sz="900" dirty="0">
                <a:solidFill>
                  <a:prstClr val="black"/>
                </a:solidFill>
                <a:latin typeface=" Arial"/>
              </a:rPr>
              <a:t>s. Provides strategic objectives, milestones, and decision points to achieve AV goals and highlights key assumptions and areas of risk.</a:t>
            </a:r>
            <a:endParaRPr lang="en-US" altLang="en-US" sz="900" dirty="0">
              <a:solidFill>
                <a:prstClr val="black"/>
              </a:solidFill>
              <a:latin typeface=" Arial"/>
            </a:endParaRPr>
          </a:p>
        </p:txBody>
      </p:sp>
      <p:sp>
        <p:nvSpPr>
          <p:cNvPr id="72" name="Rectangle 71"/>
          <p:cNvSpPr/>
          <p:nvPr/>
        </p:nvSpPr>
        <p:spPr>
          <a:xfrm>
            <a:off x="5204132" y="4193177"/>
            <a:ext cx="1797420" cy="2600712"/>
          </a:xfrm>
          <a:prstGeom prst="rect">
            <a:avLst/>
          </a:prstGeom>
        </p:spPr>
        <p:txBody>
          <a:bodyPr wrap="square">
            <a:spAutoFit/>
          </a:bodyPr>
          <a:lstStyle/>
          <a:p>
            <a:pPr algn="ctr" eaLnBrk="0" fontAlgn="base" hangingPunct="0">
              <a:spcBef>
                <a:spcPct val="0"/>
              </a:spcBef>
              <a:spcAft>
                <a:spcPct val="0"/>
              </a:spcAft>
            </a:pPr>
            <a:r>
              <a:rPr lang="en-US" altLang="en-US" sz="1000" b="1" dirty="0">
                <a:solidFill>
                  <a:prstClr val="black"/>
                </a:solidFill>
                <a:latin typeface="Arial" panose="020B0604020202020204" pitchFamily="34" charset="0"/>
              </a:rPr>
              <a:t>ARMY PLANNING GUIDANCE (APG)</a:t>
            </a:r>
          </a:p>
          <a:p>
            <a:pPr eaLnBrk="0" fontAlgn="base" hangingPunct="0">
              <a:spcBef>
                <a:spcPct val="0"/>
              </a:spcBef>
              <a:spcAft>
                <a:spcPct val="0"/>
              </a:spcAft>
            </a:pPr>
            <a:endParaRPr lang="en-US" altLang="en-US" sz="800" b="1" u="sng" dirty="0">
              <a:solidFill>
                <a:prstClr val="black"/>
              </a:solidFill>
              <a:latin typeface="Arial" panose="020B0604020202020204" pitchFamily="34" charset="0"/>
            </a:endParaRPr>
          </a:p>
          <a:p>
            <a:pPr eaLnBrk="0" fontAlgn="base" hangingPunct="0">
              <a:spcBef>
                <a:spcPct val="0"/>
              </a:spcBef>
              <a:spcAft>
                <a:spcPct val="0"/>
              </a:spcAft>
            </a:pPr>
            <a:r>
              <a:rPr lang="en-US" altLang="en-US" sz="900" b="1" u="sng" dirty="0">
                <a:solidFill>
                  <a:prstClr val="black"/>
                </a:solidFill>
                <a:latin typeface="Arial" panose="020B0604020202020204" pitchFamily="34" charset="0"/>
              </a:rPr>
              <a:t>Purpose</a:t>
            </a:r>
            <a:r>
              <a:rPr lang="en-US" altLang="en-US" sz="900" b="1" dirty="0">
                <a:solidFill>
                  <a:prstClr val="black"/>
                </a:solidFill>
                <a:latin typeface=" Arial"/>
              </a:rPr>
              <a:t>: </a:t>
            </a:r>
            <a:r>
              <a:rPr lang="en-US" sz="900" dirty="0">
                <a:solidFill>
                  <a:prstClr val="black"/>
                </a:solidFill>
                <a:latin typeface=" Arial"/>
              </a:rPr>
              <a:t>Initiates the annual PPBE cycle and provides guidance on key enduring and emerging planning issues to inform program development. Addresses near, mid, and far term planning issues that apply to a specific budget year, later in the FYDP, or endure throughout it. </a:t>
            </a:r>
            <a:r>
              <a:rPr lang="en-US" sz="900" dirty="0">
                <a:solidFill>
                  <a:srgbClr val="0000FF"/>
                </a:solidFill>
                <a:latin typeface=" Arial"/>
              </a:rPr>
              <a:t>Provides prioritization guidance addressing the hierarchy of functions for program development and budget execution.</a:t>
            </a:r>
            <a:endParaRPr lang="en-US" altLang="en-US" sz="900" dirty="0">
              <a:solidFill>
                <a:srgbClr val="0000FF"/>
              </a:solidFill>
              <a:latin typeface=" Arial"/>
            </a:endParaRPr>
          </a:p>
        </p:txBody>
      </p:sp>
      <p:sp>
        <p:nvSpPr>
          <p:cNvPr id="75" name="Rectangle 74"/>
          <p:cNvSpPr/>
          <p:nvPr/>
        </p:nvSpPr>
        <p:spPr>
          <a:xfrm>
            <a:off x="7088582" y="4193177"/>
            <a:ext cx="1893565" cy="2631490"/>
          </a:xfrm>
          <a:prstGeom prst="rect">
            <a:avLst/>
          </a:prstGeom>
        </p:spPr>
        <p:txBody>
          <a:bodyPr wrap="square">
            <a:spAutoFit/>
          </a:bodyPr>
          <a:lstStyle/>
          <a:p>
            <a:pPr algn="ctr" eaLnBrk="0" fontAlgn="base" hangingPunct="0">
              <a:spcBef>
                <a:spcPct val="0"/>
              </a:spcBef>
              <a:spcAft>
                <a:spcPct val="0"/>
              </a:spcAft>
            </a:pPr>
            <a:r>
              <a:rPr lang="en-US" altLang="en-US" sz="1000" b="1" dirty="0">
                <a:solidFill>
                  <a:prstClr val="black"/>
                </a:solidFill>
                <a:latin typeface=" Arial"/>
              </a:rPr>
              <a:t>ARMY PROGRAM GUIDANCE MEMORANDUM (APGM)</a:t>
            </a:r>
          </a:p>
          <a:p>
            <a:pPr eaLnBrk="0" fontAlgn="base" hangingPunct="0">
              <a:spcBef>
                <a:spcPct val="0"/>
              </a:spcBef>
              <a:spcAft>
                <a:spcPct val="0"/>
              </a:spcAft>
            </a:pPr>
            <a:r>
              <a:rPr lang="en-US" altLang="en-US" sz="900" b="1" u="sng" dirty="0">
                <a:solidFill>
                  <a:prstClr val="black"/>
                </a:solidFill>
                <a:latin typeface=" Arial"/>
              </a:rPr>
              <a:t>Purpose</a:t>
            </a:r>
            <a:r>
              <a:rPr lang="en-US" altLang="en-US" sz="900" b="1" dirty="0">
                <a:solidFill>
                  <a:prstClr val="black"/>
                </a:solidFill>
                <a:latin typeface=" Arial"/>
              </a:rPr>
              <a:t>: </a:t>
            </a:r>
            <a:r>
              <a:rPr lang="en-US" sz="900" dirty="0">
                <a:solidFill>
                  <a:prstClr val="black"/>
                </a:solidFill>
                <a:latin typeface=" Arial"/>
              </a:rPr>
              <a:t>Conveys the SECARMY’s intent and general guidance concerning acceptable levels of risk as outlined in the APG. It codifies the results of the adjudication actions on planning issues identified in the APG. </a:t>
            </a:r>
            <a:r>
              <a:rPr lang="en-US" sz="900" dirty="0">
                <a:solidFill>
                  <a:srgbClr val="0000FF"/>
                </a:solidFill>
                <a:latin typeface=" Arial"/>
              </a:rPr>
              <a:t>Provides the initial guidance for Army POM and BES development. Translates requirements, identified to satisfy the Joint demand for Army capabilities and to support attainment of Army imperatives, into specific resource tasks.</a:t>
            </a:r>
            <a:endParaRPr lang="en-US" altLang="en-US" sz="900" dirty="0">
              <a:solidFill>
                <a:srgbClr val="0000FF"/>
              </a:solidFill>
              <a:latin typeface=" Arial"/>
            </a:endParaRPr>
          </a:p>
        </p:txBody>
      </p:sp>
      <p:sp>
        <p:nvSpPr>
          <p:cNvPr id="76" name="Rectangle 75"/>
          <p:cNvSpPr/>
          <p:nvPr/>
        </p:nvSpPr>
        <p:spPr>
          <a:xfrm>
            <a:off x="8968464" y="4220072"/>
            <a:ext cx="1699537" cy="2600712"/>
          </a:xfrm>
          <a:prstGeom prst="rect">
            <a:avLst/>
          </a:prstGeom>
        </p:spPr>
        <p:txBody>
          <a:bodyPr wrap="square">
            <a:spAutoFit/>
          </a:bodyPr>
          <a:lstStyle/>
          <a:p>
            <a:pPr algn="ctr" eaLnBrk="0" fontAlgn="base" hangingPunct="0">
              <a:spcBef>
                <a:spcPct val="0"/>
              </a:spcBef>
              <a:spcAft>
                <a:spcPct val="0"/>
              </a:spcAft>
            </a:pPr>
            <a:r>
              <a:rPr lang="en-US" altLang="en-US" sz="1000" b="1" dirty="0">
                <a:solidFill>
                  <a:prstClr val="black"/>
                </a:solidFill>
                <a:latin typeface=" Arial"/>
              </a:rPr>
              <a:t>ARMY CAMPAIGN PLAN (ACP)</a:t>
            </a:r>
          </a:p>
          <a:p>
            <a:pPr eaLnBrk="0" fontAlgn="base" hangingPunct="0">
              <a:spcBef>
                <a:spcPct val="0"/>
              </a:spcBef>
              <a:spcAft>
                <a:spcPct val="0"/>
              </a:spcAft>
            </a:pPr>
            <a:endParaRPr lang="en-US" altLang="en-US" sz="800" b="1" u="sng" dirty="0">
              <a:solidFill>
                <a:prstClr val="black"/>
              </a:solidFill>
              <a:latin typeface=" Arial"/>
            </a:endParaRPr>
          </a:p>
          <a:p>
            <a:pPr eaLnBrk="0" fontAlgn="base" hangingPunct="0">
              <a:spcBef>
                <a:spcPct val="0"/>
              </a:spcBef>
              <a:spcAft>
                <a:spcPct val="0"/>
              </a:spcAft>
            </a:pPr>
            <a:r>
              <a:rPr lang="en-US" altLang="en-US" sz="900" b="1" u="sng" dirty="0">
                <a:solidFill>
                  <a:prstClr val="black"/>
                </a:solidFill>
                <a:latin typeface=" Arial"/>
              </a:rPr>
              <a:t>Purpose</a:t>
            </a:r>
            <a:r>
              <a:rPr lang="en-US" altLang="en-US" sz="900" b="1" dirty="0">
                <a:solidFill>
                  <a:prstClr val="black"/>
                </a:solidFill>
                <a:latin typeface=" Arial"/>
              </a:rPr>
              <a:t>: </a:t>
            </a:r>
            <a:r>
              <a:rPr lang="en-US" altLang="en-US" sz="900" dirty="0">
                <a:solidFill>
                  <a:srgbClr val="0000FF"/>
                </a:solidFill>
                <a:latin typeface=" Arial"/>
              </a:rPr>
              <a:t>F</a:t>
            </a:r>
            <a:r>
              <a:rPr lang="en-US" sz="900" dirty="0">
                <a:solidFill>
                  <a:srgbClr val="0000FF"/>
                </a:solidFill>
                <a:latin typeface=" Arial"/>
              </a:rPr>
              <a:t>ocuses on current year strategy execution through management of strategic efforts (SEs).</a:t>
            </a:r>
            <a:r>
              <a:rPr lang="en-US" sz="900" dirty="0">
                <a:solidFill>
                  <a:prstClr val="black"/>
                </a:solidFill>
                <a:latin typeface=" Arial"/>
              </a:rPr>
              <a:t> SEs are critical challenges or objectives that are of specific interest to Army Senior Leaders and impact the Total Army. </a:t>
            </a:r>
            <a:r>
              <a:rPr lang="en-US" sz="900" dirty="0">
                <a:solidFill>
                  <a:srgbClr val="0000FF"/>
                </a:solidFill>
                <a:latin typeface=" Arial"/>
              </a:rPr>
              <a:t>Annually establishes and monitors these priorities and initiatives from the SECARMY and CSA </a:t>
            </a:r>
            <a:r>
              <a:rPr lang="en-US" sz="900" dirty="0">
                <a:solidFill>
                  <a:prstClr val="black"/>
                </a:solidFill>
                <a:latin typeface=" Arial"/>
              </a:rPr>
              <a:t>that require measurable end states or decisions in the year of execution. </a:t>
            </a:r>
            <a:endParaRPr lang="en-US" altLang="en-US" sz="900" dirty="0">
              <a:solidFill>
                <a:prstClr val="black"/>
              </a:solidFill>
              <a:latin typeface=" Arial"/>
            </a:endParaRPr>
          </a:p>
        </p:txBody>
      </p:sp>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9694" y="2407957"/>
            <a:ext cx="1412826" cy="1847977"/>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5930" y="2407957"/>
            <a:ext cx="1412826" cy="1847977"/>
          </a:xfrm>
          <a:prstGeom prst="rect">
            <a:avLst/>
          </a:prstGeom>
        </p:spPr>
      </p:pic>
      <p:pic>
        <p:nvPicPr>
          <p:cNvPr id="79" name="Picture 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1359" y="2407957"/>
            <a:ext cx="1418478" cy="1847977"/>
          </a:xfrm>
          <a:prstGeom prst="rect">
            <a:avLst/>
          </a:prstGeom>
        </p:spPr>
      </p:pic>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9722" y="2407957"/>
            <a:ext cx="1497596" cy="1847977"/>
          </a:xfrm>
          <a:prstGeom prst="rect">
            <a:avLst/>
          </a:prstGeom>
        </p:spPr>
      </p:pic>
      <p:pic>
        <p:nvPicPr>
          <p:cNvPr id="81" name="Picture 8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08757" y="2407957"/>
            <a:ext cx="1412826" cy="1847977"/>
          </a:xfrm>
          <a:prstGeom prst="rect">
            <a:avLst/>
          </a:prstGeom>
        </p:spPr>
      </p:pic>
      <p:sp>
        <p:nvSpPr>
          <p:cNvPr id="47" name="Text Box 1435"/>
          <p:cNvSpPr txBox="1">
            <a:spLocks noChangeArrowheads="1"/>
          </p:cNvSpPr>
          <p:nvPr/>
        </p:nvSpPr>
        <p:spPr bwMode="auto">
          <a:xfrm>
            <a:off x="6045964" y="927101"/>
            <a:ext cx="4396611" cy="978729"/>
          </a:xfrm>
          <a:prstGeom prst="rect">
            <a:avLst/>
          </a:prstGeom>
          <a:noFill/>
          <a:ln w="9525">
            <a:noFill/>
            <a:miter lim="800000"/>
            <a:headEnd/>
            <a:tailEnd/>
          </a:ln>
        </p:spPr>
        <p:txBody>
          <a:bodyPr wrap="square" lIns="45720" rIns="45720">
            <a:spAutoFit/>
          </a:bodyPr>
          <a:lstStyle/>
          <a:p>
            <a:pPr algn="ctr">
              <a:lnSpc>
                <a:spcPct val="120000"/>
              </a:lnSpc>
              <a:defRPr/>
            </a:pPr>
            <a:r>
              <a:rPr lang="en-US" sz="1600" dirty="0">
                <a:solidFill>
                  <a:srgbClr val="000000"/>
                </a:solidFill>
                <a:latin typeface="Arial" pitchFamily="34" charset="0"/>
              </a:rPr>
              <a:t>The Army Plan (TAP) aligns and nests the Army’s planning documents with joint guidance and capabilities, using a Title 10 lens</a:t>
            </a:r>
          </a:p>
        </p:txBody>
      </p:sp>
    </p:spTree>
    <p:extLst>
      <p:ext uri="{BB962C8B-B14F-4D97-AF65-F5344CB8AC3E}">
        <p14:creationId xmlns:p14="http://schemas.microsoft.com/office/powerpoint/2010/main" val="31278910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3"/>
          <p:cNvSpPr>
            <a:spLocks noChangeShapeType="1"/>
          </p:cNvSpPr>
          <p:nvPr/>
        </p:nvSpPr>
        <p:spPr bwMode="auto">
          <a:xfrm flipH="1" flipV="1">
            <a:off x="4632426" y="2206397"/>
            <a:ext cx="34649" cy="4067946"/>
          </a:xfrm>
          <a:prstGeom prst="line">
            <a:avLst/>
          </a:prstGeom>
          <a:noFill/>
          <a:ln w="25399">
            <a:solidFill>
              <a:srgbClr val="FF0000"/>
            </a:solidFill>
            <a:prstDash val="sysDot"/>
            <a:round/>
            <a:headEnd type="none" w="sm" len="sm"/>
            <a:tailEnd type="none" w="med" len="lg"/>
          </a:ln>
        </p:spPr>
        <p:txBody>
          <a:bodyPr wrap="none" anchor="ctr"/>
          <a:lstStyle/>
          <a:p>
            <a:endParaRPr lang="en-US" dirty="0">
              <a:solidFill>
                <a:prstClr val="black"/>
              </a:solidFill>
            </a:endParaRPr>
          </a:p>
        </p:txBody>
      </p:sp>
      <p:sp>
        <p:nvSpPr>
          <p:cNvPr id="99" name="Right Brace 98"/>
          <p:cNvSpPr/>
          <p:nvPr/>
        </p:nvSpPr>
        <p:spPr>
          <a:xfrm rot="5400000">
            <a:off x="2916863" y="3750131"/>
            <a:ext cx="105226" cy="134257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Rectangle 7"/>
          <p:cNvSpPr/>
          <p:nvPr/>
        </p:nvSpPr>
        <p:spPr>
          <a:xfrm>
            <a:off x="1943101" y="61039"/>
            <a:ext cx="8201025" cy="895630"/>
          </a:xfrm>
          <a:prstGeom prst="rect">
            <a:avLst/>
          </a:prstGeom>
        </p:spPr>
        <p:txBody>
          <a:bodyPr wrap="square" anchor="ctr" anchorCtr="0">
            <a:spAutoFit/>
          </a:bodyPr>
          <a:lstStyle/>
          <a:p>
            <a:pPr algn="ctr" fontAlgn="base">
              <a:lnSpc>
                <a:spcPct val="87000"/>
              </a:lnSpc>
              <a:spcBef>
                <a:spcPct val="0"/>
              </a:spcBef>
              <a:spcAft>
                <a:spcPct val="0"/>
              </a:spcAft>
            </a:pPr>
            <a:r>
              <a:rPr lang="en-US" sz="3600" b="1" kern="0" dirty="0">
                <a:solidFill>
                  <a:prstClr val="black"/>
                </a:solidFill>
                <a:effectLst>
                  <a:outerShdw blurRad="38100" dist="38100" dir="2700000" algn="tl">
                    <a:srgbClr val="000000">
                      <a:alpha val="43137"/>
                    </a:srgbClr>
                  </a:outerShdw>
                </a:effectLst>
                <a:latin typeface="Calibri" pitchFamily="34" charset="0"/>
                <a:cs typeface="Arial" pitchFamily="34" charset="0"/>
              </a:rPr>
              <a:t>Thinking in Time</a:t>
            </a:r>
          </a:p>
          <a:p>
            <a:pPr algn="ctr" fontAlgn="base">
              <a:lnSpc>
                <a:spcPct val="87000"/>
              </a:lnSpc>
              <a:spcBef>
                <a:spcPct val="0"/>
              </a:spcBef>
              <a:spcAft>
                <a:spcPct val="0"/>
              </a:spcAft>
            </a:pPr>
            <a:r>
              <a:rPr lang="en-US" sz="2400" b="1" kern="0" dirty="0">
                <a:solidFill>
                  <a:prstClr val="black"/>
                </a:solidFill>
                <a:effectLst>
                  <a:outerShdw blurRad="38100" dist="38100" dir="2700000" algn="tl">
                    <a:srgbClr val="000000">
                      <a:alpha val="43137"/>
                    </a:srgbClr>
                  </a:outerShdw>
                </a:effectLst>
                <a:latin typeface="Calibri" pitchFamily="34" charset="0"/>
                <a:cs typeface="Arial" pitchFamily="34" charset="0"/>
              </a:rPr>
              <a:t>Planning, Programming, Budgeting &amp; Execution</a:t>
            </a:r>
          </a:p>
        </p:txBody>
      </p:sp>
      <p:sp>
        <p:nvSpPr>
          <p:cNvPr id="10" name="Left Arrow 9"/>
          <p:cNvSpPr/>
          <p:nvPr/>
        </p:nvSpPr>
        <p:spPr bwMode="auto">
          <a:xfrm>
            <a:off x="1524001" y="924982"/>
            <a:ext cx="4301412" cy="1160584"/>
          </a:xfrm>
          <a:prstGeom prst="leftArrow">
            <a:avLst>
              <a:gd name="adj1" fmla="val 72727"/>
              <a:gd name="adj2" fmla="val 50000"/>
            </a:avLst>
          </a:prstGeom>
          <a:solidFill>
            <a:schemeClr val="bg1">
              <a:lumMod val="85000"/>
            </a:schemeClr>
          </a:solidFill>
          <a:ln w="9525">
            <a:noFill/>
            <a:miter lim="800000"/>
            <a:headEnd/>
            <a:tailEnd/>
          </a:ln>
        </p:spPr>
        <p:txBody>
          <a:bodyPr wrap="none" rtlCol="0" anchor="ctr"/>
          <a:lstStyle/>
          <a:p>
            <a:pPr algn="ctr"/>
            <a:endParaRPr lang="en-US" dirty="0">
              <a:solidFill>
                <a:prstClr val="black"/>
              </a:solidFill>
            </a:endParaRPr>
          </a:p>
        </p:txBody>
      </p:sp>
      <p:sp>
        <p:nvSpPr>
          <p:cNvPr id="11" name="Left Arrow 10"/>
          <p:cNvSpPr/>
          <p:nvPr/>
        </p:nvSpPr>
        <p:spPr bwMode="auto">
          <a:xfrm>
            <a:off x="5818661" y="927912"/>
            <a:ext cx="4331671" cy="1160584"/>
          </a:xfrm>
          <a:prstGeom prst="leftArrow">
            <a:avLst>
              <a:gd name="adj1" fmla="val 72727"/>
              <a:gd name="adj2" fmla="val 50000"/>
            </a:avLst>
          </a:prstGeom>
          <a:solidFill>
            <a:schemeClr val="bg1">
              <a:lumMod val="85000"/>
            </a:schemeClr>
          </a:solidFill>
          <a:ln w="9525">
            <a:noFill/>
            <a:miter lim="800000"/>
            <a:headEnd/>
            <a:tailEnd/>
          </a:ln>
        </p:spPr>
        <p:txBody>
          <a:bodyPr wrap="none" rtlCol="0" anchor="ctr"/>
          <a:lstStyle/>
          <a:p>
            <a:pPr algn="ctr"/>
            <a:endParaRPr lang="en-US" dirty="0">
              <a:solidFill>
                <a:prstClr val="black"/>
              </a:solidFill>
            </a:endParaRPr>
          </a:p>
        </p:txBody>
      </p:sp>
      <p:sp>
        <p:nvSpPr>
          <p:cNvPr id="12" name="Line 10"/>
          <p:cNvSpPr>
            <a:spLocks noChangeShapeType="1"/>
          </p:cNvSpPr>
          <p:nvPr/>
        </p:nvSpPr>
        <p:spPr bwMode="auto">
          <a:xfrm flipH="1">
            <a:off x="5809130" y="2446582"/>
            <a:ext cx="0" cy="4114800"/>
          </a:xfrm>
          <a:prstGeom prst="line">
            <a:avLst/>
          </a:prstGeom>
          <a:noFill/>
          <a:ln w="31750">
            <a:solidFill>
              <a:srgbClr val="C0C0C0"/>
            </a:solidFill>
            <a:round/>
            <a:headEnd type="none" w="sm" len="sm"/>
            <a:tailEnd type="none" w="sm" len="sm"/>
          </a:ln>
        </p:spPr>
        <p:txBody>
          <a:bodyPr wrap="none" anchor="ctr"/>
          <a:lstStyle/>
          <a:p>
            <a:endParaRPr lang="en-US" dirty="0">
              <a:solidFill>
                <a:prstClr val="black"/>
              </a:solidFill>
            </a:endParaRPr>
          </a:p>
        </p:txBody>
      </p:sp>
      <p:sp>
        <p:nvSpPr>
          <p:cNvPr id="13" name="Line 10"/>
          <p:cNvSpPr>
            <a:spLocks noChangeShapeType="1"/>
          </p:cNvSpPr>
          <p:nvPr/>
        </p:nvSpPr>
        <p:spPr bwMode="auto">
          <a:xfrm flipH="1">
            <a:off x="9271212" y="2473478"/>
            <a:ext cx="0" cy="4114800"/>
          </a:xfrm>
          <a:prstGeom prst="line">
            <a:avLst/>
          </a:prstGeom>
          <a:noFill/>
          <a:ln w="31750">
            <a:solidFill>
              <a:srgbClr val="C0C0C0"/>
            </a:solidFill>
            <a:round/>
            <a:headEnd type="none" w="sm" len="sm"/>
            <a:tailEnd type="none" w="sm" len="sm"/>
          </a:ln>
        </p:spPr>
        <p:txBody>
          <a:bodyPr wrap="none" anchor="ctr"/>
          <a:lstStyle/>
          <a:p>
            <a:endParaRPr lang="en-US" dirty="0">
              <a:solidFill>
                <a:prstClr val="black"/>
              </a:solidFill>
            </a:endParaRPr>
          </a:p>
        </p:txBody>
      </p:sp>
      <p:sp>
        <p:nvSpPr>
          <p:cNvPr id="16" name="Rectangle 15"/>
          <p:cNvSpPr/>
          <p:nvPr/>
        </p:nvSpPr>
        <p:spPr>
          <a:xfrm>
            <a:off x="2371287" y="2954582"/>
            <a:ext cx="704676" cy="140956"/>
          </a:xfrm>
          <a:prstGeom prst="rect">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solidFill>
              </a:rPr>
              <a:t>3-month CR</a:t>
            </a:r>
            <a:endParaRPr lang="en-US" sz="800" b="1" dirty="0">
              <a:solidFill>
                <a:prstClr val="white"/>
              </a:solidFill>
            </a:endParaRPr>
          </a:p>
        </p:txBody>
      </p:sp>
      <p:sp>
        <p:nvSpPr>
          <p:cNvPr id="17" name="Rectangle 16"/>
          <p:cNvSpPr/>
          <p:nvPr/>
        </p:nvSpPr>
        <p:spPr>
          <a:xfrm>
            <a:off x="2362201" y="3317136"/>
            <a:ext cx="7773063" cy="133294"/>
          </a:xfrm>
          <a:prstGeom prst="rect">
            <a:avLst/>
          </a:prstGeom>
          <a:solidFill>
            <a:schemeClr val="tx1">
              <a:lumMod val="65000"/>
              <a:lumOff val="3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lumMod val="95000"/>
                  </a:prstClr>
                </a:solidFill>
                <a:effectLst>
                  <a:outerShdw blurRad="38100" dist="38100" dir="2700000" algn="tl">
                    <a:srgbClr val="000000">
                      <a:alpha val="43137"/>
                    </a:srgbClr>
                  </a:outerShdw>
                </a:effectLst>
              </a:rPr>
              <a:t>Multi-year </a:t>
            </a:r>
            <a:r>
              <a:rPr lang="en-US" sz="800" b="1" dirty="0">
                <a:solidFill>
                  <a:prstClr val="white">
                    <a:lumMod val="95000"/>
                  </a:prstClr>
                </a:solidFill>
                <a:effectLst>
                  <a:outerShdw blurRad="38100" dist="38100" dir="2700000" algn="tl">
                    <a:srgbClr val="000000">
                      <a:alpha val="43137"/>
                    </a:srgbClr>
                  </a:outerShdw>
                </a:effectLst>
              </a:rPr>
              <a:t>Execution of FY17:  RDTE (thru FY18); PROC (thru FY19); MILCON (thru  FY21)</a:t>
            </a:r>
            <a:endParaRPr lang="en-US" sz="800" b="1" dirty="0">
              <a:solidFill>
                <a:prstClr val="white">
                  <a:lumMod val="95000"/>
                </a:prstClr>
              </a:solidFill>
              <a:effectLst>
                <a:outerShdw blurRad="38100" dist="38100" dir="2700000" algn="tl">
                  <a:srgbClr val="000000">
                    <a:alpha val="43137"/>
                  </a:srgbClr>
                </a:outerShdw>
              </a:effectLst>
            </a:endParaRPr>
          </a:p>
        </p:txBody>
      </p:sp>
      <p:sp>
        <p:nvSpPr>
          <p:cNvPr id="18" name="TextBox 57"/>
          <p:cNvSpPr txBox="1">
            <a:spLocks noChangeArrowheads="1"/>
          </p:cNvSpPr>
          <p:nvPr/>
        </p:nvSpPr>
        <p:spPr bwMode="auto">
          <a:xfrm>
            <a:off x="2667000" y="5294557"/>
            <a:ext cx="228600" cy="368300"/>
          </a:xfrm>
          <a:prstGeom prst="rect">
            <a:avLst/>
          </a:prstGeom>
          <a:noFill/>
          <a:ln w="9525">
            <a:noFill/>
            <a:miter lim="800000"/>
            <a:headEnd/>
            <a:tailEnd/>
          </a:ln>
        </p:spPr>
        <p:txBody>
          <a:bodyPr>
            <a:spAutoFit/>
          </a:bodyPr>
          <a:lstStyle/>
          <a:p>
            <a:r>
              <a:rPr lang="en-US" dirty="0">
                <a:solidFill>
                  <a:prstClr val="white"/>
                </a:solidFill>
              </a:rPr>
              <a:t>*</a:t>
            </a:r>
          </a:p>
        </p:txBody>
      </p:sp>
      <p:sp>
        <p:nvSpPr>
          <p:cNvPr id="19" name="Rectangle 18"/>
          <p:cNvSpPr/>
          <p:nvPr/>
        </p:nvSpPr>
        <p:spPr>
          <a:xfrm>
            <a:off x="1612901" y="3132382"/>
            <a:ext cx="688975" cy="266700"/>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FY 17</a:t>
            </a:r>
            <a:endParaRPr lang="en-US" sz="1400" b="1" dirty="0">
              <a:solidFill>
                <a:prstClr val="white"/>
              </a:solidFill>
            </a:endParaRPr>
          </a:p>
        </p:txBody>
      </p:sp>
      <p:sp>
        <p:nvSpPr>
          <p:cNvPr id="20" name="Rectangle 19"/>
          <p:cNvSpPr/>
          <p:nvPr/>
        </p:nvSpPr>
        <p:spPr>
          <a:xfrm>
            <a:off x="1587501" y="4110282"/>
            <a:ext cx="708025" cy="284162"/>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FY 18</a:t>
            </a:r>
            <a:endParaRPr lang="en-US" sz="1400" b="1" dirty="0">
              <a:solidFill>
                <a:prstClr val="white"/>
              </a:solidFill>
            </a:endParaRPr>
          </a:p>
        </p:txBody>
      </p:sp>
      <p:sp>
        <p:nvSpPr>
          <p:cNvPr id="21" name="Rectangle 20"/>
          <p:cNvSpPr/>
          <p:nvPr/>
        </p:nvSpPr>
        <p:spPr>
          <a:xfrm>
            <a:off x="1576389" y="5083419"/>
            <a:ext cx="719137" cy="279400"/>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FY 19</a:t>
            </a:r>
            <a:endParaRPr lang="en-US" sz="1400" b="1" dirty="0">
              <a:solidFill>
                <a:prstClr val="white"/>
              </a:solidFill>
            </a:endParaRPr>
          </a:p>
        </p:txBody>
      </p:sp>
      <p:sp>
        <p:nvSpPr>
          <p:cNvPr id="23" name="Rectangle 22"/>
          <p:cNvSpPr/>
          <p:nvPr/>
        </p:nvSpPr>
        <p:spPr>
          <a:xfrm>
            <a:off x="4596756" y="4122967"/>
            <a:ext cx="1192170" cy="244534"/>
          </a:xfrm>
          <a:prstGeom prst="rect">
            <a:avLst/>
          </a:prstGeom>
          <a:solidFill>
            <a:srgbClr val="009999"/>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srgbClr val="FFFFFF"/>
                </a:solidFill>
                <a:effectLst>
                  <a:outerShdw blurRad="38100" dist="38100" dir="2700000" algn="tl">
                    <a:srgbClr val="000000">
                      <a:alpha val="43137"/>
                    </a:srgbClr>
                  </a:outerShdw>
                </a:effectLst>
              </a:rPr>
              <a:t>Congressional Review</a:t>
            </a:r>
          </a:p>
        </p:txBody>
      </p:sp>
      <p:sp>
        <p:nvSpPr>
          <p:cNvPr id="24" name="Rectangle 23"/>
          <p:cNvSpPr/>
          <p:nvPr/>
        </p:nvSpPr>
        <p:spPr>
          <a:xfrm>
            <a:off x="2362201" y="3078300"/>
            <a:ext cx="668867" cy="231500"/>
          </a:xfrm>
          <a:prstGeom prst="rect">
            <a:avLst/>
          </a:prstGeom>
          <a:solidFill>
            <a:schemeClr val="bg1">
              <a:lumMod val="6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700" b="1" dirty="0">
                <a:solidFill>
                  <a:prstClr val="black"/>
                </a:solidFill>
              </a:rPr>
              <a:t>H.R. 5325</a:t>
            </a:r>
            <a:endParaRPr lang="en-US" sz="700" b="1" dirty="0">
              <a:solidFill>
                <a:prstClr val="black"/>
              </a:solidFill>
            </a:endParaRPr>
          </a:p>
        </p:txBody>
      </p:sp>
      <p:sp>
        <p:nvSpPr>
          <p:cNvPr id="25" name="Rectangle 24"/>
          <p:cNvSpPr/>
          <p:nvPr/>
        </p:nvSpPr>
        <p:spPr>
          <a:xfrm>
            <a:off x="3039534" y="3073750"/>
            <a:ext cx="2763040" cy="242874"/>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prstClr val="white"/>
                </a:solidFill>
                <a:effectLst>
                  <a:outerShdw blurRad="38100" dist="38100" dir="2700000" algn="tl">
                    <a:srgbClr val="000000">
                      <a:alpha val="43137"/>
                    </a:srgbClr>
                  </a:outerShdw>
                </a:effectLst>
              </a:rPr>
              <a:t>FY </a:t>
            </a:r>
            <a:r>
              <a:rPr lang="en-US" sz="1000" b="1" dirty="0">
                <a:solidFill>
                  <a:prstClr val="white"/>
                </a:solidFill>
                <a:effectLst>
                  <a:outerShdw blurRad="38100" dist="38100" dir="2700000" algn="tl">
                    <a:srgbClr val="000000">
                      <a:alpha val="43137"/>
                    </a:srgbClr>
                  </a:outerShdw>
                </a:effectLst>
              </a:rPr>
              <a:t>17 </a:t>
            </a:r>
            <a:r>
              <a:rPr lang="en-US" sz="1000" b="1" dirty="0">
                <a:solidFill>
                  <a:prstClr val="white"/>
                </a:solidFill>
                <a:effectLst>
                  <a:outerShdw blurRad="38100" dist="38100" dir="2700000" algn="tl">
                    <a:srgbClr val="000000">
                      <a:alpha val="43137"/>
                    </a:srgbClr>
                  </a:outerShdw>
                </a:effectLst>
              </a:rPr>
              <a:t>Appropriation (1 Year)</a:t>
            </a:r>
          </a:p>
        </p:txBody>
      </p:sp>
      <p:sp>
        <p:nvSpPr>
          <p:cNvPr id="26" name="Rectangle 25"/>
          <p:cNvSpPr/>
          <p:nvPr/>
        </p:nvSpPr>
        <p:spPr>
          <a:xfrm>
            <a:off x="6596744" y="6040358"/>
            <a:ext cx="1614661" cy="304800"/>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sz="1000" b="1" dirty="0">
                <a:solidFill>
                  <a:srgbClr val="FFFFFF"/>
                </a:solidFill>
                <a:effectLst>
                  <a:outerShdw blurRad="38100" dist="38100" dir="2700000" algn="tl">
                    <a:srgbClr val="000000">
                      <a:alpha val="43137"/>
                    </a:srgbClr>
                  </a:outerShdw>
                </a:effectLst>
              </a:rPr>
              <a:t>POM20-24 </a:t>
            </a:r>
            <a:r>
              <a:rPr lang="en-US" sz="1000" b="1" dirty="0">
                <a:solidFill>
                  <a:srgbClr val="FFFFFF"/>
                </a:solidFill>
                <a:effectLst>
                  <a:outerShdw blurRad="38100" dist="38100" dir="2700000" algn="tl">
                    <a:srgbClr val="000000">
                      <a:alpha val="43137"/>
                    </a:srgbClr>
                  </a:outerShdw>
                </a:effectLst>
              </a:rPr>
              <a:t>Build</a:t>
            </a:r>
          </a:p>
        </p:txBody>
      </p:sp>
      <p:sp>
        <p:nvSpPr>
          <p:cNvPr id="27" name="Rectangle 26"/>
          <p:cNvSpPr/>
          <p:nvPr/>
        </p:nvSpPr>
        <p:spPr>
          <a:xfrm>
            <a:off x="4679974" y="5064552"/>
            <a:ext cx="906117" cy="303720"/>
          </a:xfrm>
          <a:prstGeom prst="rect">
            <a:avLst/>
          </a:prstGeom>
          <a:solidFill>
            <a:srgbClr val="008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srgbClr val="FFFFFF"/>
                </a:solidFill>
                <a:effectLst>
                  <a:outerShdw blurRad="38100" dist="38100" dir="2700000" algn="tl">
                    <a:srgbClr val="000000">
                      <a:alpha val="43137"/>
                    </a:srgbClr>
                  </a:outerShdw>
                </a:effectLst>
              </a:rPr>
              <a:t>BES</a:t>
            </a:r>
          </a:p>
        </p:txBody>
      </p:sp>
      <p:sp>
        <p:nvSpPr>
          <p:cNvPr id="28" name="Rectangle 27"/>
          <p:cNvSpPr/>
          <p:nvPr/>
        </p:nvSpPr>
        <p:spPr>
          <a:xfrm>
            <a:off x="5608670" y="5060850"/>
            <a:ext cx="1383975" cy="304598"/>
          </a:xfrm>
          <a:prstGeom prst="rect">
            <a:avLst/>
          </a:prstGeom>
          <a:solidFill>
            <a:schemeClr val="accent3">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BES Review</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29" name="Rectangle 28"/>
          <p:cNvSpPr/>
          <p:nvPr/>
        </p:nvSpPr>
        <p:spPr>
          <a:xfrm>
            <a:off x="2859819" y="5066817"/>
            <a:ext cx="1919160" cy="304800"/>
          </a:xfrm>
          <a:prstGeom prst="rect">
            <a:avLst/>
          </a:prstGeom>
          <a:solidFill>
            <a:srgbClr val="00206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sz="1000" b="1" dirty="0">
                <a:solidFill>
                  <a:srgbClr val="FFFFFF"/>
                </a:solidFill>
                <a:effectLst>
                  <a:outerShdw blurRad="38100" dist="38100" dir="2700000" algn="tl">
                    <a:srgbClr val="000000">
                      <a:alpha val="43137"/>
                    </a:srgbClr>
                  </a:outerShdw>
                </a:effectLst>
              </a:rPr>
              <a:t>POM19-23 </a:t>
            </a:r>
            <a:r>
              <a:rPr lang="en-US" sz="1000" b="1" dirty="0">
                <a:solidFill>
                  <a:srgbClr val="FFFFFF"/>
                </a:solidFill>
                <a:effectLst>
                  <a:outerShdw blurRad="38100" dist="38100" dir="2700000" algn="tl">
                    <a:srgbClr val="000000">
                      <a:alpha val="43137"/>
                    </a:srgbClr>
                  </a:outerShdw>
                </a:effectLst>
              </a:rPr>
              <a:t>Build</a:t>
            </a:r>
          </a:p>
        </p:txBody>
      </p:sp>
      <p:sp>
        <p:nvSpPr>
          <p:cNvPr id="32" name="AutoShape 87"/>
          <p:cNvSpPr>
            <a:spLocks noChangeAspect="1" noChangeArrowheads="1"/>
          </p:cNvSpPr>
          <p:nvPr/>
        </p:nvSpPr>
        <p:spPr bwMode="auto">
          <a:xfrm flipV="1">
            <a:off x="2469063" y="2757637"/>
            <a:ext cx="180975" cy="182563"/>
          </a:xfrm>
          <a:prstGeom prst="triangle">
            <a:avLst>
              <a:gd name="adj" fmla="val 50000"/>
            </a:avLst>
          </a:prstGeom>
          <a:solidFill>
            <a:schemeClr val="tx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33" name="Rectangle 32"/>
          <p:cNvSpPr/>
          <p:nvPr/>
        </p:nvSpPr>
        <p:spPr>
          <a:xfrm>
            <a:off x="2362200" y="6046441"/>
            <a:ext cx="2587172" cy="304800"/>
          </a:xfrm>
          <a:prstGeom prst="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sz="1000" b="1" dirty="0">
                <a:solidFill>
                  <a:srgbClr val="FFFFFF"/>
                </a:solidFill>
                <a:effectLst>
                  <a:outerShdw blurRad="38100" dist="38100" dir="2700000" algn="tl">
                    <a:srgbClr val="000000">
                      <a:alpha val="43137"/>
                    </a:srgbClr>
                  </a:outerShdw>
                </a:effectLst>
              </a:rPr>
              <a:t>TAA20-24</a:t>
            </a:r>
            <a:endParaRPr lang="en-US" sz="1000" b="1" dirty="0">
              <a:solidFill>
                <a:srgbClr val="FFFFFF"/>
              </a:solidFill>
              <a:effectLst>
                <a:outerShdw blurRad="38100" dist="38100" dir="2700000" algn="tl">
                  <a:srgbClr val="000000">
                    <a:alpha val="43137"/>
                  </a:srgbClr>
                </a:outerShdw>
              </a:effectLst>
            </a:endParaRPr>
          </a:p>
        </p:txBody>
      </p:sp>
      <p:sp>
        <p:nvSpPr>
          <p:cNvPr id="35" name="Text Box 81"/>
          <p:cNvSpPr txBox="1">
            <a:spLocks noChangeArrowheads="1"/>
          </p:cNvSpPr>
          <p:nvPr/>
        </p:nvSpPr>
        <p:spPr bwMode="auto">
          <a:xfrm>
            <a:off x="4215371" y="4593653"/>
            <a:ext cx="671386"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OSD passes FY18 </a:t>
            </a:r>
          </a:p>
          <a:p>
            <a:pPr algn="ctr" defTabSz="1122363"/>
            <a:r>
              <a:rPr lang="en-US" sz="700" b="1" dirty="0">
                <a:solidFill>
                  <a:srgbClr val="000000"/>
                </a:solidFill>
                <a:latin typeface="Calibri" pitchFamily="34" charset="0"/>
              </a:rPr>
              <a:t>Budget to OMB</a:t>
            </a:r>
            <a:endParaRPr lang="en-US" sz="700" b="1" dirty="0">
              <a:solidFill>
                <a:srgbClr val="000000"/>
              </a:solidFill>
              <a:latin typeface="Calibri" pitchFamily="34" charset="0"/>
            </a:endParaRPr>
          </a:p>
        </p:txBody>
      </p:sp>
      <p:graphicFrame>
        <p:nvGraphicFramePr>
          <p:cNvPr id="36" name="Table 35"/>
          <p:cNvGraphicFramePr>
            <a:graphicFrameLocks noGrp="1"/>
          </p:cNvGraphicFramePr>
          <p:nvPr>
            <p:extLst/>
          </p:nvPr>
        </p:nvGraphicFramePr>
        <p:xfrm>
          <a:off x="2312988" y="2100540"/>
          <a:ext cx="7831404" cy="349046"/>
        </p:xfrm>
        <a:graphic>
          <a:graphicData uri="http://schemas.openxmlformats.org/drawingml/2006/table">
            <a:tbl>
              <a:tblPr/>
              <a:tblGrid>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gridCol w="290052"/>
              </a:tblGrid>
              <a:tr h="193573">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OCT</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smtClean="0">
                          <a:solidFill>
                            <a:srgbClr val="FFFFFF"/>
                          </a:solidFill>
                          <a:effectLst>
                            <a:outerShdw blurRad="38100" dist="38100" dir="2700000" algn="tl">
                              <a:srgbClr val="000000">
                                <a:alpha val="43137"/>
                              </a:srgbClr>
                            </a:outerShdw>
                          </a:effectLst>
                          <a:latin typeface="Calibri"/>
                        </a:rPr>
                        <a:t>NOV</a:t>
                      </a:r>
                      <a:endParaRPr lang="en-US" sz="1000" b="1" i="0" u="none" strike="noStrike" dirty="0">
                        <a:solidFill>
                          <a:srgbClr val="FFFFFF"/>
                        </a:solidFill>
                        <a:effectLst>
                          <a:outerShdw blurRad="38100" dist="38100" dir="2700000" algn="tl">
                            <a:srgbClr val="000000">
                              <a:alpha val="43137"/>
                            </a:srgbClr>
                          </a:outerShdw>
                        </a:effectLst>
                        <a:latin typeface="Calibri"/>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DEC</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JAN</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smtClean="0">
                          <a:solidFill>
                            <a:srgbClr val="FFFFFF"/>
                          </a:solidFill>
                          <a:effectLst>
                            <a:outerShdw blurRad="38100" dist="38100" dir="2700000" algn="tl">
                              <a:srgbClr val="000000">
                                <a:alpha val="43137"/>
                              </a:srgbClr>
                            </a:outerShdw>
                          </a:effectLst>
                          <a:latin typeface="Calibri"/>
                        </a:rPr>
                        <a:t>FEB</a:t>
                      </a:r>
                      <a:endParaRPr lang="en-US" sz="1000" b="1" i="0" u="none" strike="noStrike" dirty="0">
                        <a:solidFill>
                          <a:srgbClr val="FFFFFF"/>
                        </a:solidFill>
                        <a:effectLst>
                          <a:outerShdw blurRad="38100" dist="38100" dir="2700000" algn="tl">
                            <a:srgbClr val="000000">
                              <a:alpha val="43137"/>
                            </a:srgbClr>
                          </a:outerShdw>
                        </a:effectLst>
                        <a:latin typeface="Calibri"/>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MAR</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APR</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MAY</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JUN</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JUL</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AUG</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SEP</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OCT</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NOV</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DEC</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JAN</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FEB</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MAR</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APR</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MAY</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JUN</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JUL</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AUG</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SEP</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OCT</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NOV</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1000" b="1" i="0" u="none" strike="noStrike" dirty="0">
                          <a:solidFill>
                            <a:srgbClr val="FFFFFF"/>
                          </a:solidFill>
                          <a:effectLst>
                            <a:outerShdw blurRad="38100" dist="38100" dir="2700000" algn="tl">
                              <a:srgbClr val="000000">
                                <a:alpha val="43137"/>
                              </a:srgbClr>
                            </a:outerShdw>
                          </a:effectLst>
                          <a:latin typeface="Calibri"/>
                        </a:rPr>
                        <a:t>DEC</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38043">
                <a:tc gridSpan="3">
                  <a:txBody>
                    <a:bodyPr/>
                    <a:lstStyle/>
                    <a:p>
                      <a:pPr algn="ctr" fontAlgn="ctr"/>
                      <a:r>
                        <a:rPr lang="en-US" sz="1000" b="1" i="0" u="none" strike="noStrike" dirty="0" smtClean="0">
                          <a:solidFill>
                            <a:srgbClr val="FFFFFF"/>
                          </a:solidFill>
                          <a:effectLst>
                            <a:outerShdw blurRad="38100" dist="38100" dir="2700000" algn="tl">
                              <a:srgbClr val="000000">
                                <a:alpha val="43137"/>
                              </a:srgbClr>
                            </a:outerShdw>
                          </a:effectLst>
                          <a:latin typeface="Calibri"/>
                        </a:rPr>
                        <a:t>2016</a:t>
                      </a:r>
                      <a:endParaRPr lang="en-US" sz="1000" b="1" i="0" u="none" strike="noStrike" dirty="0">
                        <a:solidFill>
                          <a:srgbClr val="FFFFFF"/>
                        </a:solidFill>
                        <a:effectLst>
                          <a:outerShdw blurRad="38100" dist="38100" dir="2700000" algn="tl">
                            <a:srgbClr val="000000">
                              <a:alpha val="43137"/>
                            </a:srgbClr>
                          </a:outerShdw>
                        </a:effectLst>
                        <a:latin typeface="Calibri"/>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12">
                  <a:txBody>
                    <a:bodyPr/>
                    <a:lstStyle/>
                    <a:p>
                      <a:pPr algn="ctr" fontAlgn="ctr"/>
                      <a:r>
                        <a:rPr lang="en-US" sz="1000" b="1" i="0" u="none" strike="noStrike" dirty="0" smtClean="0">
                          <a:solidFill>
                            <a:srgbClr val="FFFFFF"/>
                          </a:solidFill>
                          <a:effectLst>
                            <a:outerShdw blurRad="38100" dist="38100" dir="2700000" algn="tl">
                              <a:srgbClr val="000000">
                                <a:alpha val="43137"/>
                              </a:srgbClr>
                            </a:outerShdw>
                          </a:effectLst>
                          <a:latin typeface="Calibri"/>
                        </a:rPr>
                        <a:t>2017</a:t>
                      </a:r>
                      <a:endParaRPr lang="en-US" sz="1000" b="1" i="0" u="none" strike="noStrike" dirty="0">
                        <a:solidFill>
                          <a:srgbClr val="FFFFFF"/>
                        </a:solidFill>
                        <a:effectLst>
                          <a:outerShdw blurRad="38100" dist="38100" dir="2700000" algn="tl">
                            <a:srgbClr val="000000">
                              <a:alpha val="43137"/>
                            </a:srgbClr>
                          </a:outerShdw>
                        </a:effectLst>
                        <a:latin typeface="Calibri"/>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000" b="1" i="0" u="none" strike="noStrike" dirty="0" smtClean="0">
                          <a:solidFill>
                            <a:srgbClr val="FFFFFF"/>
                          </a:solidFill>
                          <a:effectLst>
                            <a:outerShdw blurRad="38100" dist="38100" dir="2700000" algn="tl">
                              <a:srgbClr val="000000">
                                <a:alpha val="43137"/>
                              </a:srgbClr>
                            </a:outerShdw>
                          </a:effectLst>
                          <a:latin typeface="Calibri"/>
                        </a:rPr>
                        <a:t>2018</a:t>
                      </a:r>
                      <a:endParaRPr lang="en-US" sz="1000" b="1" i="0" u="none" strike="noStrike" dirty="0">
                        <a:solidFill>
                          <a:srgbClr val="FFFFFF"/>
                        </a:solidFill>
                        <a:effectLst>
                          <a:outerShdw blurRad="38100" dist="38100" dir="2700000" algn="tl">
                            <a:srgbClr val="000000">
                              <a:alpha val="43137"/>
                            </a:srgbClr>
                          </a:outerShdw>
                        </a:effectLst>
                        <a:latin typeface="Calibri"/>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7" name="Rectangle 36"/>
          <p:cNvSpPr/>
          <p:nvPr/>
        </p:nvSpPr>
        <p:spPr>
          <a:xfrm>
            <a:off x="1577975" y="6048619"/>
            <a:ext cx="719138" cy="279400"/>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rPr>
              <a:t>FY20</a:t>
            </a:r>
            <a:endParaRPr lang="en-US" sz="1400" b="1" dirty="0">
              <a:solidFill>
                <a:prstClr val="white"/>
              </a:solidFill>
            </a:endParaRPr>
          </a:p>
        </p:txBody>
      </p:sp>
      <p:sp>
        <p:nvSpPr>
          <p:cNvPr id="38" name="Rectangle 37"/>
          <p:cNvSpPr/>
          <p:nvPr/>
        </p:nvSpPr>
        <p:spPr>
          <a:xfrm>
            <a:off x="5818496" y="3070965"/>
            <a:ext cx="4317241" cy="253118"/>
          </a:xfrm>
          <a:prstGeom prst="rect">
            <a:avLst/>
          </a:prstGeom>
          <a:solidFill>
            <a:schemeClr val="tx1">
              <a:lumMod val="65000"/>
              <a:lumOff val="3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prstClr val="white"/>
                </a:solidFill>
                <a:effectLst>
                  <a:outerShdw blurRad="38100" dist="38100" dir="2700000" algn="tl">
                    <a:srgbClr val="000000">
                      <a:alpha val="43137"/>
                    </a:srgbClr>
                  </a:outerShdw>
                </a:effectLst>
              </a:rPr>
              <a:t>Multi-year </a:t>
            </a:r>
            <a:r>
              <a:rPr lang="en-US" sz="1000" b="1" dirty="0">
                <a:solidFill>
                  <a:prstClr val="white"/>
                </a:solidFill>
                <a:effectLst>
                  <a:outerShdw blurRad="38100" dist="38100" dir="2700000" algn="tl">
                    <a:srgbClr val="000000">
                      <a:alpha val="43137"/>
                    </a:srgbClr>
                  </a:outerShdw>
                </a:effectLst>
              </a:rPr>
              <a:t>Execution of FY17 Funds</a:t>
            </a:r>
            <a:endParaRPr lang="en-US" sz="1000" b="1" dirty="0">
              <a:solidFill>
                <a:prstClr val="white"/>
              </a:solidFill>
              <a:effectLst>
                <a:outerShdw blurRad="38100" dist="38100" dir="2700000" algn="tl">
                  <a:srgbClr val="000000">
                    <a:alpha val="43137"/>
                  </a:srgbClr>
                </a:outerShdw>
              </a:effectLst>
            </a:endParaRPr>
          </a:p>
        </p:txBody>
      </p:sp>
      <p:sp>
        <p:nvSpPr>
          <p:cNvPr id="39" name="TextBox 38"/>
          <p:cNvSpPr txBox="1">
            <a:spLocks noChangeArrowheads="1"/>
          </p:cNvSpPr>
          <p:nvPr/>
        </p:nvSpPr>
        <p:spPr bwMode="auto">
          <a:xfrm>
            <a:off x="2195766" y="1825842"/>
            <a:ext cx="727571" cy="338554"/>
          </a:xfrm>
          <a:prstGeom prst="rect">
            <a:avLst/>
          </a:prstGeom>
          <a:noFill/>
          <a:ln w="9525">
            <a:noFill/>
            <a:miter lim="800000"/>
            <a:headEnd/>
            <a:tailEnd/>
          </a:ln>
        </p:spPr>
        <p:txBody>
          <a:bodyPr wrap="none">
            <a:spAutoFit/>
          </a:bodyPr>
          <a:lstStyle/>
          <a:p>
            <a:r>
              <a:rPr lang="en-US" sz="1600" b="1" dirty="0">
                <a:solidFill>
                  <a:prstClr val="black"/>
                </a:solidFill>
              </a:rPr>
              <a:t>FY 17</a:t>
            </a:r>
            <a:endParaRPr lang="en-US" sz="1600" b="1" dirty="0">
              <a:solidFill>
                <a:prstClr val="black"/>
              </a:solidFill>
            </a:endParaRPr>
          </a:p>
        </p:txBody>
      </p:sp>
      <p:sp>
        <p:nvSpPr>
          <p:cNvPr id="40" name="TextBox 42"/>
          <p:cNvSpPr txBox="1">
            <a:spLocks noChangeArrowheads="1"/>
          </p:cNvSpPr>
          <p:nvPr/>
        </p:nvSpPr>
        <p:spPr bwMode="auto">
          <a:xfrm>
            <a:off x="5715514" y="1824255"/>
            <a:ext cx="727571" cy="338554"/>
          </a:xfrm>
          <a:prstGeom prst="rect">
            <a:avLst/>
          </a:prstGeom>
          <a:noFill/>
          <a:ln w="9525">
            <a:noFill/>
            <a:miter lim="800000"/>
            <a:headEnd/>
            <a:tailEnd/>
          </a:ln>
        </p:spPr>
        <p:txBody>
          <a:bodyPr wrap="none">
            <a:spAutoFit/>
          </a:bodyPr>
          <a:lstStyle/>
          <a:p>
            <a:r>
              <a:rPr lang="en-US" sz="1600" b="1" dirty="0">
                <a:solidFill>
                  <a:prstClr val="black"/>
                </a:solidFill>
              </a:rPr>
              <a:t>FY 18</a:t>
            </a:r>
            <a:endParaRPr lang="en-US" sz="1600" b="1" dirty="0">
              <a:solidFill>
                <a:prstClr val="black"/>
              </a:solidFill>
            </a:endParaRPr>
          </a:p>
        </p:txBody>
      </p:sp>
      <p:sp>
        <p:nvSpPr>
          <p:cNvPr id="41" name="TextBox 43"/>
          <p:cNvSpPr txBox="1">
            <a:spLocks noChangeArrowheads="1"/>
          </p:cNvSpPr>
          <p:nvPr/>
        </p:nvSpPr>
        <p:spPr bwMode="auto">
          <a:xfrm>
            <a:off x="9199634" y="1822667"/>
            <a:ext cx="727571" cy="338554"/>
          </a:xfrm>
          <a:prstGeom prst="rect">
            <a:avLst/>
          </a:prstGeom>
          <a:noFill/>
          <a:ln w="9525">
            <a:noFill/>
            <a:miter lim="800000"/>
            <a:headEnd/>
            <a:tailEnd/>
          </a:ln>
        </p:spPr>
        <p:txBody>
          <a:bodyPr wrap="none">
            <a:spAutoFit/>
          </a:bodyPr>
          <a:lstStyle/>
          <a:p>
            <a:r>
              <a:rPr lang="en-US" sz="1600" b="1" dirty="0">
                <a:solidFill>
                  <a:prstClr val="black"/>
                </a:solidFill>
              </a:rPr>
              <a:t>FY 19</a:t>
            </a:r>
            <a:endParaRPr lang="en-US" sz="1600" b="1" dirty="0">
              <a:solidFill>
                <a:prstClr val="black"/>
              </a:solidFill>
            </a:endParaRPr>
          </a:p>
        </p:txBody>
      </p:sp>
      <p:sp>
        <p:nvSpPr>
          <p:cNvPr id="42" name="Rectangle 41"/>
          <p:cNvSpPr/>
          <p:nvPr/>
        </p:nvSpPr>
        <p:spPr>
          <a:xfrm>
            <a:off x="5798025" y="4120079"/>
            <a:ext cx="3457432" cy="242874"/>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prstClr val="white"/>
                </a:solidFill>
                <a:effectLst>
                  <a:outerShdw blurRad="38100" dist="38100" dir="2700000" algn="tl">
                    <a:srgbClr val="000000">
                      <a:alpha val="43137"/>
                    </a:srgbClr>
                  </a:outerShdw>
                </a:effectLst>
              </a:rPr>
              <a:t>FY </a:t>
            </a:r>
            <a:r>
              <a:rPr lang="en-US" sz="1000" b="1" dirty="0">
                <a:solidFill>
                  <a:prstClr val="white"/>
                </a:solidFill>
                <a:effectLst>
                  <a:outerShdw blurRad="38100" dist="38100" dir="2700000" algn="tl">
                    <a:srgbClr val="000000">
                      <a:alpha val="43137"/>
                    </a:srgbClr>
                  </a:outerShdw>
                </a:effectLst>
              </a:rPr>
              <a:t>18 </a:t>
            </a:r>
            <a:r>
              <a:rPr lang="en-US" sz="1000" b="1" dirty="0">
                <a:solidFill>
                  <a:prstClr val="white"/>
                </a:solidFill>
                <a:effectLst>
                  <a:outerShdw blurRad="38100" dist="38100" dir="2700000" algn="tl">
                    <a:srgbClr val="000000">
                      <a:alpha val="43137"/>
                    </a:srgbClr>
                  </a:outerShdw>
                </a:effectLst>
              </a:rPr>
              <a:t>Appropriation (1 Year)</a:t>
            </a:r>
          </a:p>
        </p:txBody>
      </p:sp>
      <p:sp>
        <p:nvSpPr>
          <p:cNvPr id="43" name="Rectangle 42"/>
          <p:cNvSpPr/>
          <p:nvPr/>
        </p:nvSpPr>
        <p:spPr>
          <a:xfrm>
            <a:off x="5818456" y="4375987"/>
            <a:ext cx="4316807" cy="131966"/>
          </a:xfrm>
          <a:prstGeom prst="rect">
            <a:avLst/>
          </a:prstGeom>
          <a:solidFill>
            <a:schemeClr val="tx1">
              <a:lumMod val="65000"/>
              <a:lumOff val="3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800" b="1" dirty="0">
              <a:solidFill>
                <a:prstClr val="white">
                  <a:lumMod val="95000"/>
                </a:prstClr>
              </a:solidFill>
              <a:effectLst>
                <a:outerShdw blurRad="38100" dist="38100" dir="2700000" algn="tl">
                  <a:srgbClr val="000000">
                    <a:alpha val="43137"/>
                  </a:srgbClr>
                </a:outerShdw>
              </a:effectLst>
            </a:endParaRPr>
          </a:p>
          <a:p>
            <a:pPr algn="ctr">
              <a:defRPr/>
            </a:pPr>
            <a:r>
              <a:rPr lang="en-US" sz="800" b="1" dirty="0">
                <a:solidFill>
                  <a:prstClr val="white">
                    <a:lumMod val="95000"/>
                  </a:prstClr>
                </a:solidFill>
                <a:effectLst>
                  <a:outerShdw blurRad="38100" dist="38100" dir="2700000" algn="tl">
                    <a:srgbClr val="000000">
                      <a:alpha val="43137"/>
                    </a:srgbClr>
                  </a:outerShdw>
                </a:effectLst>
              </a:rPr>
              <a:t>Multi-year Execution of FY18:  RDTE (thru FY19); PROC (thru FY20); MILCON (thru  FY22)</a:t>
            </a:r>
          </a:p>
          <a:p>
            <a:pPr algn="ctr">
              <a:defRPr/>
            </a:pPr>
            <a:endParaRPr lang="en-US" sz="800" b="1" dirty="0">
              <a:solidFill>
                <a:prstClr val="white">
                  <a:lumMod val="95000"/>
                </a:prstClr>
              </a:solidFill>
              <a:effectLst>
                <a:outerShdw blurRad="38100" dist="38100" dir="2700000" algn="tl">
                  <a:srgbClr val="000000">
                    <a:alpha val="43137"/>
                  </a:srgbClr>
                </a:outerShdw>
              </a:effectLst>
            </a:endParaRPr>
          </a:p>
        </p:txBody>
      </p:sp>
      <p:sp>
        <p:nvSpPr>
          <p:cNvPr id="44" name="Rectangle 43"/>
          <p:cNvSpPr/>
          <p:nvPr/>
        </p:nvSpPr>
        <p:spPr>
          <a:xfrm>
            <a:off x="7009782" y="5056199"/>
            <a:ext cx="2238232" cy="303674"/>
          </a:xfrm>
          <a:prstGeom prst="rect">
            <a:avLst/>
          </a:prstGeom>
          <a:solidFill>
            <a:srgbClr val="009999"/>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srgbClr val="FFFFFF"/>
                </a:solidFill>
                <a:effectLst>
                  <a:outerShdw blurRad="38100" dist="38100" dir="2700000" algn="tl">
                    <a:srgbClr val="000000">
                      <a:alpha val="43137"/>
                    </a:srgbClr>
                  </a:outerShdw>
                </a:effectLst>
              </a:rPr>
              <a:t>Congressional Review</a:t>
            </a:r>
          </a:p>
        </p:txBody>
      </p:sp>
      <p:sp>
        <p:nvSpPr>
          <p:cNvPr id="45" name="Rectangle 44"/>
          <p:cNvSpPr/>
          <p:nvPr/>
        </p:nvSpPr>
        <p:spPr>
          <a:xfrm>
            <a:off x="9271380" y="5061776"/>
            <a:ext cx="884830" cy="288365"/>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solidFill>
                <a:effectLst>
                  <a:outerShdw blurRad="38100" dist="38100" dir="2700000" algn="tl">
                    <a:srgbClr val="000000">
                      <a:alpha val="43137"/>
                    </a:srgbClr>
                  </a:outerShdw>
                </a:effectLst>
              </a:rPr>
              <a:t>FY </a:t>
            </a:r>
            <a:r>
              <a:rPr lang="en-US" sz="800" b="1" dirty="0">
                <a:solidFill>
                  <a:prstClr val="white"/>
                </a:solidFill>
                <a:effectLst>
                  <a:outerShdw blurRad="38100" dist="38100" dir="2700000" algn="tl">
                    <a:srgbClr val="000000">
                      <a:alpha val="43137"/>
                    </a:srgbClr>
                  </a:outerShdw>
                </a:effectLst>
              </a:rPr>
              <a:t>19 Appropriation</a:t>
            </a:r>
            <a:endParaRPr lang="en-US" sz="800" b="1" dirty="0">
              <a:solidFill>
                <a:prstClr val="white"/>
              </a:solidFill>
              <a:effectLst>
                <a:outerShdw blurRad="38100" dist="38100" dir="2700000" algn="tl">
                  <a:srgbClr val="000000">
                    <a:alpha val="43137"/>
                  </a:srgbClr>
                </a:outerShdw>
              </a:effectLst>
            </a:endParaRPr>
          </a:p>
        </p:txBody>
      </p:sp>
      <p:sp>
        <p:nvSpPr>
          <p:cNvPr id="46" name="Rectangle 45"/>
          <p:cNvSpPr/>
          <p:nvPr/>
        </p:nvSpPr>
        <p:spPr>
          <a:xfrm>
            <a:off x="8237493" y="6035818"/>
            <a:ext cx="849645" cy="304800"/>
          </a:xfrm>
          <a:prstGeom prst="rect">
            <a:avLst/>
          </a:prstGeom>
          <a:solidFill>
            <a:srgbClr val="008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srgbClr val="FFFFFF"/>
                </a:solidFill>
                <a:effectLst>
                  <a:outerShdw blurRad="38100" dist="38100" dir="2700000" algn="tl">
                    <a:srgbClr val="000000">
                      <a:alpha val="43137"/>
                    </a:srgbClr>
                  </a:outerShdw>
                </a:effectLst>
              </a:rPr>
              <a:t>BES</a:t>
            </a:r>
          </a:p>
        </p:txBody>
      </p:sp>
      <p:sp>
        <p:nvSpPr>
          <p:cNvPr id="48" name="Rectangle 47"/>
          <p:cNvSpPr/>
          <p:nvPr/>
        </p:nvSpPr>
        <p:spPr>
          <a:xfrm>
            <a:off x="9286176" y="4122990"/>
            <a:ext cx="841610" cy="234763"/>
          </a:xfrm>
          <a:prstGeom prst="rect">
            <a:avLst/>
          </a:prstGeom>
          <a:solidFill>
            <a:schemeClr val="tx1">
              <a:lumMod val="65000"/>
              <a:lumOff val="3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b="1" dirty="0">
                <a:solidFill>
                  <a:prstClr val="white"/>
                </a:solidFill>
                <a:effectLst>
                  <a:outerShdw blurRad="38100" dist="38100" dir="2700000" algn="tl">
                    <a:srgbClr val="000000">
                      <a:alpha val="43137"/>
                    </a:srgbClr>
                  </a:outerShdw>
                </a:effectLst>
              </a:rPr>
              <a:t> </a:t>
            </a:r>
            <a:r>
              <a:rPr lang="en-US" sz="600" b="1" dirty="0">
                <a:solidFill>
                  <a:prstClr val="white"/>
                </a:solidFill>
                <a:effectLst>
                  <a:outerShdw blurRad="38100" dist="38100" dir="2700000" algn="tl">
                    <a:srgbClr val="000000">
                      <a:alpha val="43137"/>
                    </a:srgbClr>
                  </a:outerShdw>
                </a:effectLst>
              </a:rPr>
              <a:t>Multi-Year</a:t>
            </a:r>
            <a:endParaRPr lang="en-US" sz="600" b="1" dirty="0">
              <a:solidFill>
                <a:prstClr val="white"/>
              </a:solidFill>
              <a:effectLst>
                <a:outerShdw blurRad="38100" dist="38100" dir="2700000" algn="tl">
                  <a:srgbClr val="000000">
                    <a:alpha val="43137"/>
                  </a:srgbClr>
                </a:outerShdw>
              </a:effectLst>
            </a:endParaRPr>
          </a:p>
          <a:p>
            <a:pPr algn="ctr">
              <a:defRPr/>
            </a:pPr>
            <a:r>
              <a:rPr lang="en-US" sz="600" b="1" dirty="0">
                <a:solidFill>
                  <a:prstClr val="white"/>
                </a:solidFill>
                <a:effectLst>
                  <a:outerShdw blurRad="38100" dist="38100" dir="2700000" algn="tl">
                    <a:srgbClr val="000000">
                      <a:alpha val="43137"/>
                    </a:srgbClr>
                  </a:outerShdw>
                </a:effectLst>
              </a:rPr>
              <a:t>Execution of FY18 Funds</a:t>
            </a:r>
            <a:endParaRPr lang="en-US" sz="600" b="1" dirty="0">
              <a:solidFill>
                <a:prstClr val="white"/>
              </a:solidFill>
              <a:effectLst>
                <a:outerShdw blurRad="38100" dist="38100" dir="2700000" algn="tl">
                  <a:srgbClr val="000000">
                    <a:alpha val="43137"/>
                  </a:srgbClr>
                </a:outerShdw>
              </a:effectLst>
            </a:endParaRPr>
          </a:p>
        </p:txBody>
      </p:sp>
      <p:sp>
        <p:nvSpPr>
          <p:cNvPr id="49" name="Rectangle 48"/>
          <p:cNvSpPr/>
          <p:nvPr/>
        </p:nvSpPr>
        <p:spPr>
          <a:xfrm>
            <a:off x="9268571" y="5397574"/>
            <a:ext cx="890547" cy="296931"/>
          </a:xfrm>
          <a:prstGeom prst="rect">
            <a:avLst/>
          </a:prstGeom>
          <a:solidFill>
            <a:schemeClr val="tx1">
              <a:lumMod val="65000"/>
              <a:lumOff val="3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b="1" dirty="0">
                <a:solidFill>
                  <a:prstClr val="white"/>
                </a:solidFill>
                <a:effectLst>
                  <a:outerShdw blurRad="38100" dist="38100" dir="2700000" algn="tl">
                    <a:srgbClr val="000000">
                      <a:alpha val="43137"/>
                    </a:srgbClr>
                  </a:outerShdw>
                </a:effectLst>
              </a:rPr>
              <a:t>Multi-Year</a:t>
            </a:r>
            <a:endParaRPr lang="en-US" sz="600" b="1" dirty="0">
              <a:solidFill>
                <a:prstClr val="white"/>
              </a:solidFill>
              <a:effectLst>
                <a:outerShdw blurRad="38100" dist="38100" dir="2700000" algn="tl">
                  <a:srgbClr val="000000">
                    <a:alpha val="43137"/>
                  </a:srgbClr>
                </a:outerShdw>
              </a:effectLst>
            </a:endParaRPr>
          </a:p>
          <a:p>
            <a:pPr algn="ctr">
              <a:defRPr/>
            </a:pPr>
            <a:r>
              <a:rPr lang="en-US" sz="600" b="1" dirty="0">
                <a:solidFill>
                  <a:prstClr val="white"/>
                </a:solidFill>
                <a:effectLst>
                  <a:outerShdw blurRad="38100" dist="38100" dir="2700000" algn="tl">
                    <a:srgbClr val="000000">
                      <a:alpha val="43137"/>
                    </a:srgbClr>
                  </a:outerShdw>
                </a:effectLst>
              </a:rPr>
              <a:t>Execution of FY19 Funds</a:t>
            </a:r>
            <a:endParaRPr lang="en-US" sz="600" b="1" dirty="0">
              <a:solidFill>
                <a:prstClr val="white"/>
              </a:solidFill>
              <a:effectLst>
                <a:outerShdw blurRad="38100" dist="38100" dir="2700000" algn="tl">
                  <a:srgbClr val="000000">
                    <a:alpha val="43137"/>
                  </a:srgbClr>
                </a:outerShdw>
              </a:effectLst>
            </a:endParaRPr>
          </a:p>
        </p:txBody>
      </p:sp>
      <p:sp>
        <p:nvSpPr>
          <p:cNvPr id="51" name="AutoShape 87"/>
          <p:cNvSpPr>
            <a:spLocks noChangeAspect="1" noChangeArrowheads="1"/>
          </p:cNvSpPr>
          <p:nvPr/>
        </p:nvSpPr>
        <p:spPr bwMode="auto">
          <a:xfrm flipV="1">
            <a:off x="5128596" y="2856661"/>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53" name="Text Box 81"/>
          <p:cNvSpPr txBox="1">
            <a:spLocks noChangeArrowheads="1"/>
          </p:cNvSpPr>
          <p:nvPr/>
        </p:nvSpPr>
        <p:spPr bwMode="auto">
          <a:xfrm>
            <a:off x="5017881" y="2714170"/>
            <a:ext cx="408214" cy="128240"/>
          </a:xfrm>
          <a:prstGeom prst="rect">
            <a:avLst/>
          </a:prstGeom>
          <a:no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80/20</a:t>
            </a:r>
          </a:p>
        </p:txBody>
      </p:sp>
      <p:sp>
        <p:nvSpPr>
          <p:cNvPr id="57" name="Text Box 81"/>
          <p:cNvSpPr txBox="1">
            <a:spLocks noChangeArrowheads="1"/>
          </p:cNvSpPr>
          <p:nvPr/>
        </p:nvSpPr>
        <p:spPr bwMode="auto">
          <a:xfrm>
            <a:off x="6843976" y="4713944"/>
            <a:ext cx="365760" cy="128240"/>
          </a:xfrm>
          <a:prstGeom prst="rect">
            <a:avLst/>
          </a:prstGeom>
          <a:no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PB 19</a:t>
            </a:r>
            <a:endParaRPr lang="en-US" sz="700" b="1" dirty="0">
              <a:solidFill>
                <a:srgbClr val="000000"/>
              </a:solidFill>
              <a:latin typeface="Calibri" pitchFamily="34" charset="0"/>
            </a:endParaRPr>
          </a:p>
        </p:txBody>
      </p:sp>
      <p:sp>
        <p:nvSpPr>
          <p:cNvPr id="58" name="AutoShape 87"/>
          <p:cNvSpPr>
            <a:spLocks noChangeAspect="1" noChangeArrowheads="1"/>
          </p:cNvSpPr>
          <p:nvPr/>
        </p:nvSpPr>
        <p:spPr bwMode="auto">
          <a:xfrm flipV="1">
            <a:off x="6939920" y="4864577"/>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59" name="AutoShape 87"/>
          <p:cNvSpPr>
            <a:spLocks noChangeAspect="1" noChangeArrowheads="1"/>
          </p:cNvSpPr>
          <p:nvPr/>
        </p:nvSpPr>
        <p:spPr bwMode="auto">
          <a:xfrm rot="10800000" flipV="1">
            <a:off x="4671358" y="4377449"/>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60" name="Text Box 81"/>
          <p:cNvSpPr txBox="1">
            <a:spLocks noChangeArrowheads="1"/>
          </p:cNvSpPr>
          <p:nvPr/>
        </p:nvSpPr>
        <p:spPr bwMode="auto">
          <a:xfrm>
            <a:off x="4713745" y="4428728"/>
            <a:ext cx="966159" cy="128240"/>
          </a:xfrm>
          <a:prstGeom prst="rect">
            <a:avLst/>
          </a:prstGeom>
          <a:no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Posture Hearings</a:t>
            </a:r>
          </a:p>
        </p:txBody>
      </p:sp>
      <p:sp>
        <p:nvSpPr>
          <p:cNvPr id="61" name="Rectangle 60"/>
          <p:cNvSpPr/>
          <p:nvPr/>
        </p:nvSpPr>
        <p:spPr>
          <a:xfrm>
            <a:off x="8488345" y="5883208"/>
            <a:ext cx="1459637" cy="138143"/>
          </a:xfrm>
          <a:prstGeom prst="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solidFill>
                <a:effectLst>
                  <a:outerShdw blurRad="38100" dist="38100" dir="2700000" algn="tl">
                    <a:srgbClr val="000000">
                      <a:alpha val="43137"/>
                    </a:srgbClr>
                  </a:outerShdw>
                </a:effectLst>
              </a:rPr>
              <a:t>Program Review</a:t>
            </a:r>
            <a:endParaRPr lang="en-US" sz="800" b="1" dirty="0">
              <a:solidFill>
                <a:prstClr val="white"/>
              </a:solidFill>
              <a:effectLst>
                <a:outerShdw blurRad="38100" dist="38100" dir="2700000" algn="tl">
                  <a:srgbClr val="000000">
                    <a:alpha val="43137"/>
                  </a:srgbClr>
                </a:outerShdw>
              </a:effectLst>
            </a:endParaRPr>
          </a:p>
        </p:txBody>
      </p:sp>
      <p:sp>
        <p:nvSpPr>
          <p:cNvPr id="63" name="AutoShape 87"/>
          <p:cNvSpPr>
            <a:spLocks noChangeAspect="1" noChangeArrowheads="1"/>
          </p:cNvSpPr>
          <p:nvPr/>
        </p:nvSpPr>
        <p:spPr bwMode="auto">
          <a:xfrm rot="10800000" flipV="1">
            <a:off x="7175751" y="5390073"/>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64" name="Text Box 81"/>
          <p:cNvSpPr txBox="1">
            <a:spLocks noChangeArrowheads="1"/>
          </p:cNvSpPr>
          <p:nvPr/>
        </p:nvSpPr>
        <p:spPr bwMode="auto">
          <a:xfrm>
            <a:off x="6848894" y="5620694"/>
            <a:ext cx="860652" cy="128240"/>
          </a:xfrm>
          <a:prstGeom prst="rect">
            <a:avLst/>
          </a:prstGeom>
          <a:no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Posture Hearings</a:t>
            </a:r>
          </a:p>
        </p:txBody>
      </p:sp>
      <p:sp>
        <p:nvSpPr>
          <p:cNvPr id="65" name="Text Box 81"/>
          <p:cNvSpPr txBox="1">
            <a:spLocks noChangeArrowheads="1"/>
          </p:cNvSpPr>
          <p:nvPr/>
        </p:nvSpPr>
        <p:spPr bwMode="auto">
          <a:xfrm>
            <a:off x="6640978" y="4508012"/>
            <a:ext cx="926003"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FY 19 Budget Roll-Out                   Brief  </a:t>
            </a:r>
            <a:endParaRPr lang="en-US" sz="1000" b="1" dirty="0">
              <a:solidFill>
                <a:srgbClr val="000000"/>
              </a:solidFill>
              <a:latin typeface="Calibri" pitchFamily="34" charset="0"/>
            </a:endParaRPr>
          </a:p>
        </p:txBody>
      </p:sp>
      <p:sp>
        <p:nvSpPr>
          <p:cNvPr id="66" name="Line 10"/>
          <p:cNvSpPr>
            <a:spLocks noChangeShapeType="1"/>
          </p:cNvSpPr>
          <p:nvPr/>
        </p:nvSpPr>
        <p:spPr bwMode="auto">
          <a:xfrm flipH="1">
            <a:off x="2326340" y="2482442"/>
            <a:ext cx="0" cy="4114800"/>
          </a:xfrm>
          <a:prstGeom prst="line">
            <a:avLst/>
          </a:prstGeom>
          <a:noFill/>
          <a:ln w="31750">
            <a:solidFill>
              <a:srgbClr val="C0C0C0"/>
            </a:solidFill>
            <a:round/>
            <a:headEnd type="none" w="sm" len="sm"/>
            <a:tailEnd type="none" w="sm" len="sm"/>
          </a:ln>
        </p:spPr>
        <p:txBody>
          <a:bodyPr wrap="none" anchor="ctr"/>
          <a:lstStyle/>
          <a:p>
            <a:endParaRPr lang="en-US" dirty="0">
              <a:solidFill>
                <a:prstClr val="black"/>
              </a:solidFill>
            </a:endParaRPr>
          </a:p>
        </p:txBody>
      </p:sp>
      <p:sp>
        <p:nvSpPr>
          <p:cNvPr id="69" name="Rectangle 68"/>
          <p:cNvSpPr/>
          <p:nvPr/>
        </p:nvSpPr>
        <p:spPr>
          <a:xfrm>
            <a:off x="7072024" y="2729497"/>
            <a:ext cx="439308" cy="306345"/>
          </a:xfrm>
          <a:prstGeom prst="rect">
            <a:avLst/>
          </a:prstGeom>
          <a:solidFill>
            <a:schemeClr val="tx2">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b="1" dirty="0">
                <a:solidFill>
                  <a:prstClr val="black"/>
                </a:solidFill>
                <a:effectLst>
                  <a:outerShdw blurRad="38100" dist="38100" dir="2700000" algn="tl">
                    <a:srgbClr val="000000">
                      <a:alpha val="43137"/>
                    </a:srgbClr>
                  </a:outerShdw>
                </a:effectLst>
              </a:rPr>
              <a:t>National Military Strategy</a:t>
            </a:r>
            <a:endParaRPr lang="en-US" sz="600" b="1" dirty="0">
              <a:solidFill>
                <a:prstClr val="black"/>
              </a:solidFill>
              <a:effectLst>
                <a:outerShdw blurRad="38100" dist="38100" dir="2700000" algn="tl">
                  <a:srgbClr val="000000">
                    <a:alpha val="43137"/>
                  </a:srgbClr>
                </a:outerShdw>
              </a:effectLst>
            </a:endParaRPr>
          </a:p>
        </p:txBody>
      </p:sp>
      <p:sp>
        <p:nvSpPr>
          <p:cNvPr id="70" name="Rectangle 69"/>
          <p:cNvSpPr/>
          <p:nvPr/>
        </p:nvSpPr>
        <p:spPr>
          <a:xfrm>
            <a:off x="2349556" y="1326399"/>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Procurement APPNs (3 yrs)</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71" name="Rectangle 70"/>
          <p:cNvSpPr/>
          <p:nvPr/>
        </p:nvSpPr>
        <p:spPr>
          <a:xfrm>
            <a:off x="1636779" y="1618381"/>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16</a:t>
            </a:r>
            <a:endParaRPr lang="en-US" sz="1000" b="1" dirty="0">
              <a:solidFill>
                <a:prstClr val="white"/>
              </a:solidFill>
            </a:endParaRPr>
          </a:p>
        </p:txBody>
      </p:sp>
      <p:sp>
        <p:nvSpPr>
          <p:cNvPr id="72" name="Rectangle 71"/>
          <p:cNvSpPr/>
          <p:nvPr/>
        </p:nvSpPr>
        <p:spPr>
          <a:xfrm>
            <a:off x="2351420" y="1641391"/>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Single Year APPNs </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73" name="Rectangle 72"/>
          <p:cNvSpPr/>
          <p:nvPr/>
        </p:nvSpPr>
        <p:spPr>
          <a:xfrm>
            <a:off x="1635948" y="1471110"/>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15</a:t>
            </a:r>
            <a:endParaRPr lang="en-US" sz="1000" b="1" dirty="0">
              <a:solidFill>
                <a:prstClr val="white"/>
              </a:solidFill>
            </a:endParaRPr>
          </a:p>
        </p:txBody>
      </p:sp>
      <p:sp>
        <p:nvSpPr>
          <p:cNvPr id="74" name="Rectangle 73"/>
          <p:cNvSpPr/>
          <p:nvPr/>
        </p:nvSpPr>
        <p:spPr>
          <a:xfrm>
            <a:off x="1635950" y="1331165"/>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14</a:t>
            </a:r>
            <a:endParaRPr lang="en-US" sz="1000" b="1" dirty="0">
              <a:solidFill>
                <a:prstClr val="white"/>
              </a:solidFill>
            </a:endParaRPr>
          </a:p>
        </p:txBody>
      </p:sp>
      <p:sp>
        <p:nvSpPr>
          <p:cNvPr id="75" name="Rectangle 74"/>
          <p:cNvSpPr/>
          <p:nvPr/>
        </p:nvSpPr>
        <p:spPr>
          <a:xfrm>
            <a:off x="1635950" y="1181875"/>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12</a:t>
            </a:r>
            <a:endParaRPr lang="en-US" sz="1000" b="1" dirty="0">
              <a:solidFill>
                <a:prstClr val="white"/>
              </a:solidFill>
            </a:endParaRPr>
          </a:p>
        </p:txBody>
      </p:sp>
      <p:sp>
        <p:nvSpPr>
          <p:cNvPr id="76" name="Rectangle 75"/>
          <p:cNvSpPr/>
          <p:nvPr/>
        </p:nvSpPr>
        <p:spPr>
          <a:xfrm>
            <a:off x="2353992" y="1475108"/>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RDT&amp;E (2 yrs) </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77" name="Rectangle 76"/>
          <p:cNvSpPr/>
          <p:nvPr/>
        </p:nvSpPr>
        <p:spPr>
          <a:xfrm>
            <a:off x="2353811" y="1169537"/>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Milcon APPNs (5 yrs) </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78" name="Rectangle 77"/>
          <p:cNvSpPr/>
          <p:nvPr/>
        </p:nvSpPr>
        <p:spPr>
          <a:xfrm>
            <a:off x="6626418" y="1329329"/>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Procurement APPNs (3 yrs)</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79" name="Rectangle 78"/>
          <p:cNvSpPr/>
          <p:nvPr/>
        </p:nvSpPr>
        <p:spPr>
          <a:xfrm>
            <a:off x="5913918" y="1621311"/>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17</a:t>
            </a:r>
            <a:endParaRPr lang="en-US" sz="1000" b="1" dirty="0">
              <a:solidFill>
                <a:prstClr val="white"/>
              </a:solidFill>
            </a:endParaRPr>
          </a:p>
        </p:txBody>
      </p:sp>
      <p:sp>
        <p:nvSpPr>
          <p:cNvPr id="80" name="Rectangle 79"/>
          <p:cNvSpPr/>
          <p:nvPr/>
        </p:nvSpPr>
        <p:spPr>
          <a:xfrm>
            <a:off x="6627418" y="1644321"/>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Single Year APPNs </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81" name="Rectangle 80"/>
          <p:cNvSpPr/>
          <p:nvPr/>
        </p:nvSpPr>
        <p:spPr>
          <a:xfrm>
            <a:off x="5911946" y="1474040"/>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16</a:t>
            </a:r>
            <a:endParaRPr lang="en-US" sz="1000" b="1" dirty="0">
              <a:solidFill>
                <a:prstClr val="white"/>
              </a:solidFill>
            </a:endParaRPr>
          </a:p>
        </p:txBody>
      </p:sp>
      <p:sp>
        <p:nvSpPr>
          <p:cNvPr id="82" name="Rectangle 81"/>
          <p:cNvSpPr/>
          <p:nvPr/>
        </p:nvSpPr>
        <p:spPr>
          <a:xfrm>
            <a:off x="5911948" y="1334095"/>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15</a:t>
            </a:r>
            <a:endParaRPr lang="en-US" sz="1000" b="1" dirty="0">
              <a:solidFill>
                <a:prstClr val="white"/>
              </a:solidFill>
            </a:endParaRPr>
          </a:p>
        </p:txBody>
      </p:sp>
      <p:sp>
        <p:nvSpPr>
          <p:cNvPr id="83" name="Rectangle 82"/>
          <p:cNvSpPr/>
          <p:nvPr/>
        </p:nvSpPr>
        <p:spPr>
          <a:xfrm>
            <a:off x="5911948" y="1184805"/>
            <a:ext cx="688975" cy="136839"/>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rPr>
              <a:t>FY 13</a:t>
            </a:r>
            <a:endParaRPr lang="en-US" sz="1000" b="1" dirty="0">
              <a:solidFill>
                <a:prstClr val="white"/>
              </a:solidFill>
            </a:endParaRPr>
          </a:p>
        </p:txBody>
      </p:sp>
      <p:sp>
        <p:nvSpPr>
          <p:cNvPr id="84" name="Rectangle 83"/>
          <p:cNvSpPr/>
          <p:nvPr/>
        </p:nvSpPr>
        <p:spPr>
          <a:xfrm>
            <a:off x="6629990" y="1478038"/>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RDT&amp;E (2 yrs) </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85" name="Rectangle 84"/>
          <p:cNvSpPr/>
          <p:nvPr/>
        </p:nvSpPr>
        <p:spPr>
          <a:xfrm>
            <a:off x="6629809" y="1172467"/>
            <a:ext cx="3434964" cy="138607"/>
          </a:xfrm>
          <a:prstGeom prst="rect">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900" b="1" dirty="0">
              <a:solidFill>
                <a:prstClr val="white">
                  <a:lumMod val="95000"/>
                </a:prstClr>
              </a:solidFill>
              <a:effectLst>
                <a:outerShdw blurRad="38100" dist="38100" dir="2700000" algn="tl">
                  <a:srgbClr val="000000">
                    <a:alpha val="43137"/>
                  </a:srgbClr>
                </a:outerShdw>
              </a:effectLst>
            </a:endParaRPr>
          </a:p>
          <a:p>
            <a:pPr algn="ctr">
              <a:defRPr/>
            </a:pPr>
            <a:r>
              <a:rPr lang="en-US" sz="900" b="1" dirty="0">
                <a:solidFill>
                  <a:prstClr val="white">
                    <a:lumMod val="95000"/>
                  </a:prstClr>
                </a:solidFill>
                <a:effectLst>
                  <a:outerShdw blurRad="38100" dist="38100" dir="2700000" algn="tl">
                    <a:srgbClr val="000000">
                      <a:alpha val="43137"/>
                    </a:srgbClr>
                  </a:outerShdw>
                </a:effectLst>
              </a:rPr>
              <a:t>Reconciling Milcon APPNs (5 yrs) </a:t>
            </a:r>
          </a:p>
          <a:p>
            <a:pPr algn="ctr">
              <a:defRPr/>
            </a:pPr>
            <a:endParaRPr lang="en-US" sz="900" b="1" dirty="0">
              <a:solidFill>
                <a:prstClr val="white">
                  <a:lumMod val="95000"/>
                </a:prstClr>
              </a:solidFill>
              <a:effectLst>
                <a:outerShdw blurRad="38100" dist="38100" dir="2700000" algn="tl">
                  <a:srgbClr val="000000">
                    <a:alpha val="43137"/>
                  </a:srgbClr>
                </a:outerShdw>
              </a:effectLst>
            </a:endParaRPr>
          </a:p>
        </p:txBody>
      </p:sp>
      <p:sp>
        <p:nvSpPr>
          <p:cNvPr id="86" name="Rectangle 85"/>
          <p:cNvSpPr/>
          <p:nvPr/>
        </p:nvSpPr>
        <p:spPr>
          <a:xfrm>
            <a:off x="4956630" y="6037974"/>
            <a:ext cx="1611086" cy="304800"/>
          </a:xfrm>
          <a:prstGeom prst="rect">
            <a:avLst/>
          </a:prstGeom>
          <a:solidFill>
            <a:schemeClr val="tx2">
              <a:lumMod val="40000"/>
              <a:lumOff val="60000"/>
            </a:schemeClr>
          </a:solidFill>
          <a:ln>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sz="900" b="1" dirty="0">
                <a:solidFill>
                  <a:srgbClr val="FFFFFF"/>
                </a:solidFill>
                <a:effectLst>
                  <a:outerShdw blurRad="38100" dist="38100" dir="2700000" algn="tl">
                    <a:srgbClr val="000000">
                      <a:alpha val="43137"/>
                    </a:srgbClr>
                  </a:outerShdw>
                </a:effectLst>
              </a:rPr>
              <a:t>POM Validation Requirement</a:t>
            </a:r>
            <a:endParaRPr lang="en-US" sz="900" b="1" dirty="0">
              <a:solidFill>
                <a:srgbClr val="FFFFFF"/>
              </a:solidFill>
              <a:effectLst>
                <a:outerShdw blurRad="38100" dist="38100" dir="2700000" algn="tl">
                  <a:srgbClr val="000000">
                    <a:alpha val="43137"/>
                  </a:srgbClr>
                </a:outerShdw>
              </a:effectLst>
            </a:endParaRPr>
          </a:p>
        </p:txBody>
      </p:sp>
      <p:sp>
        <p:nvSpPr>
          <p:cNvPr id="89" name="Rectangle 19"/>
          <p:cNvSpPr>
            <a:spLocks noChangeArrowheads="1"/>
          </p:cNvSpPr>
          <p:nvPr/>
        </p:nvSpPr>
        <p:spPr bwMode="auto">
          <a:xfrm>
            <a:off x="4395218" y="6361696"/>
            <a:ext cx="627062" cy="277812"/>
          </a:xfrm>
          <a:prstGeom prst="rect">
            <a:avLst/>
          </a:prstGeom>
          <a:noFill/>
          <a:ln w="9525">
            <a:noFill/>
            <a:prstDash val="sysDot"/>
            <a:miter lim="800000"/>
            <a:headEnd/>
            <a:tailEnd/>
          </a:ln>
          <a:effectLst/>
        </p:spPr>
        <p:txBody>
          <a:bodyPr wrap="none" lIns="92075" tIns="46038" rIns="92075" bIns="46038">
            <a:spAutoFit/>
          </a:bodyPr>
          <a:lstStyle/>
          <a:p>
            <a:pPr eaLnBrk="0" hangingPunct="0">
              <a:defRPr/>
            </a:pPr>
            <a:r>
              <a:rPr lang="en-US" sz="1200" b="1" dirty="0">
                <a:solidFill>
                  <a:srgbClr val="FF0000"/>
                </a:solidFill>
                <a:effectLst>
                  <a:outerShdw blurRad="38100" dist="38100" dir="2700000" algn="tl">
                    <a:srgbClr val="C0C0C0"/>
                  </a:outerShdw>
                </a:effectLst>
              </a:rPr>
              <a:t>Today</a:t>
            </a:r>
          </a:p>
        </p:txBody>
      </p:sp>
      <p:sp>
        <p:nvSpPr>
          <p:cNvPr id="96" name="Rectangle 95"/>
          <p:cNvSpPr/>
          <p:nvPr/>
        </p:nvSpPr>
        <p:spPr>
          <a:xfrm>
            <a:off x="9099376" y="6038875"/>
            <a:ext cx="1071474" cy="304800"/>
          </a:xfrm>
          <a:prstGeom prst="rect">
            <a:avLst/>
          </a:prstGeom>
          <a:solidFill>
            <a:schemeClr val="accent3">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prstClr val="white">
                    <a:lumMod val="95000"/>
                  </a:prstClr>
                </a:solidFill>
                <a:effectLst>
                  <a:outerShdw blurRad="38100" dist="38100" dir="2700000" algn="tl">
                    <a:srgbClr val="000000">
                      <a:alpha val="43137"/>
                    </a:srgbClr>
                  </a:outerShdw>
                </a:effectLst>
              </a:rPr>
              <a:t>BES Review</a:t>
            </a:r>
            <a:endParaRPr lang="en-US" sz="1000" b="1" dirty="0">
              <a:solidFill>
                <a:prstClr val="white">
                  <a:lumMod val="95000"/>
                </a:prstClr>
              </a:solidFill>
              <a:effectLst>
                <a:outerShdw blurRad="38100" dist="38100" dir="2700000" algn="tl">
                  <a:srgbClr val="000000">
                    <a:alpha val="43137"/>
                  </a:srgbClr>
                </a:outerShdw>
              </a:effectLst>
            </a:endParaRPr>
          </a:p>
        </p:txBody>
      </p:sp>
      <p:sp>
        <p:nvSpPr>
          <p:cNvPr id="97" name="Rectangle 96"/>
          <p:cNvSpPr/>
          <p:nvPr/>
        </p:nvSpPr>
        <p:spPr>
          <a:xfrm>
            <a:off x="3964775" y="4119239"/>
            <a:ext cx="609413" cy="255072"/>
          </a:xfrm>
          <a:prstGeom prst="rect">
            <a:avLst/>
          </a:prstGeom>
          <a:solidFill>
            <a:schemeClr val="accent3">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prstClr val="white">
                    <a:lumMod val="95000"/>
                  </a:prstClr>
                </a:solidFill>
                <a:effectLst>
                  <a:outerShdw blurRad="38100" dist="38100" dir="2700000" algn="tl">
                    <a:srgbClr val="000000">
                      <a:alpha val="43137"/>
                    </a:srgbClr>
                  </a:outerShdw>
                </a:effectLst>
              </a:rPr>
              <a:t>BES Review</a:t>
            </a:r>
            <a:endParaRPr lang="en-US" sz="1000" b="1" dirty="0">
              <a:solidFill>
                <a:prstClr val="white">
                  <a:lumMod val="95000"/>
                </a:prstClr>
              </a:solidFill>
              <a:effectLst>
                <a:outerShdw blurRad="38100" dist="38100" dir="2700000" algn="tl">
                  <a:srgbClr val="000000">
                    <a:alpha val="43137"/>
                  </a:srgbClr>
                </a:outerShdw>
              </a:effectLst>
            </a:endParaRPr>
          </a:p>
        </p:txBody>
      </p:sp>
      <p:sp>
        <p:nvSpPr>
          <p:cNvPr id="103" name="Slide Number Placeholder 2"/>
          <p:cNvSpPr txBox="1">
            <a:spLocks/>
          </p:cNvSpPr>
          <p:nvPr/>
        </p:nvSpPr>
        <p:spPr>
          <a:xfrm>
            <a:off x="9120745" y="6518106"/>
            <a:ext cx="1371600" cy="228600"/>
          </a:xfrm>
          <a:prstGeom prst="rect">
            <a:avLst/>
          </a:prstGeom>
        </p:spPr>
        <p:txBody>
          <a:bodyPr vert="horz" lIns="91440" tIns="45720" rIns="91440" bIns="45720" rtlCol="0" anchor="ctr"/>
          <a:lstStyle/>
          <a:p>
            <a:pPr algn="r">
              <a:defRPr/>
            </a:pPr>
            <a:endParaRPr lang="en-US" sz="900" dirty="0">
              <a:solidFill>
                <a:srgbClr val="000000"/>
              </a:solidFill>
              <a:cs typeface="Arial" charset="0"/>
            </a:endParaRPr>
          </a:p>
        </p:txBody>
      </p:sp>
      <p:sp>
        <p:nvSpPr>
          <p:cNvPr id="105" name="AutoShape 87"/>
          <p:cNvSpPr>
            <a:spLocks noChangeAspect="1" noChangeArrowheads="1"/>
          </p:cNvSpPr>
          <p:nvPr/>
        </p:nvSpPr>
        <p:spPr bwMode="auto">
          <a:xfrm flipV="1">
            <a:off x="4495801" y="3914122"/>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06" name="Text Box 81"/>
          <p:cNvSpPr txBox="1">
            <a:spLocks noChangeArrowheads="1"/>
          </p:cNvSpPr>
          <p:nvPr/>
        </p:nvSpPr>
        <p:spPr bwMode="auto">
          <a:xfrm>
            <a:off x="4495801" y="3785422"/>
            <a:ext cx="926003"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FY 18 Budget Roll-Out Brief</a:t>
            </a:r>
            <a:endParaRPr lang="en-US" sz="1000" b="1" dirty="0">
              <a:solidFill>
                <a:srgbClr val="000000"/>
              </a:solidFill>
              <a:latin typeface="Calibri" pitchFamily="34" charset="0"/>
            </a:endParaRPr>
          </a:p>
        </p:txBody>
      </p:sp>
      <p:sp>
        <p:nvSpPr>
          <p:cNvPr id="109" name="AutoShape 87"/>
          <p:cNvSpPr>
            <a:spLocks noChangeAspect="1" noChangeArrowheads="1"/>
          </p:cNvSpPr>
          <p:nvPr/>
        </p:nvSpPr>
        <p:spPr bwMode="auto">
          <a:xfrm rot="10800000" flipV="1">
            <a:off x="3892948" y="4424778"/>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11" name="Text Box 81"/>
          <p:cNvSpPr txBox="1">
            <a:spLocks noChangeArrowheads="1"/>
          </p:cNvSpPr>
          <p:nvPr/>
        </p:nvSpPr>
        <p:spPr bwMode="auto">
          <a:xfrm>
            <a:off x="5521064" y="2616443"/>
            <a:ext cx="589651"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End of Fiscal Year Closeout</a:t>
            </a:r>
            <a:endParaRPr lang="en-US" sz="700" b="1" dirty="0">
              <a:solidFill>
                <a:srgbClr val="000000"/>
              </a:solidFill>
              <a:latin typeface="Calibri" pitchFamily="34" charset="0"/>
            </a:endParaRPr>
          </a:p>
        </p:txBody>
      </p:sp>
      <p:sp>
        <p:nvSpPr>
          <p:cNvPr id="112" name="AutoShape 87"/>
          <p:cNvSpPr>
            <a:spLocks noChangeAspect="1" noChangeArrowheads="1"/>
          </p:cNvSpPr>
          <p:nvPr/>
        </p:nvSpPr>
        <p:spPr bwMode="auto">
          <a:xfrm flipV="1">
            <a:off x="5720582" y="2859272"/>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13" name="Text Box 81"/>
          <p:cNvSpPr txBox="1">
            <a:spLocks noChangeArrowheads="1"/>
          </p:cNvSpPr>
          <p:nvPr/>
        </p:nvSpPr>
        <p:spPr bwMode="auto">
          <a:xfrm>
            <a:off x="6281744" y="6541783"/>
            <a:ext cx="566056" cy="256480"/>
          </a:xfrm>
          <a:prstGeom prst="rect">
            <a:avLst/>
          </a:prstGeom>
          <a:solidFill>
            <a:schemeClr val="bg1"/>
          </a:solidFill>
          <a:ln w="9525">
            <a:solidFill>
              <a:schemeClr val="tx1"/>
            </a:solidFill>
            <a:miter lim="800000"/>
            <a:headEnd/>
            <a:tailEnd/>
          </a:ln>
        </p:spPr>
        <p:txBody>
          <a:bodyPr wrap="square" lIns="0" tIns="0" rIns="0" bIns="0">
            <a:spAutoFit/>
          </a:bodyPr>
          <a:lstStyle/>
          <a:p>
            <a:pPr algn="ctr" defTabSz="1122363">
              <a:lnSpc>
                <a:spcPts val="1000"/>
              </a:lnSpc>
            </a:pPr>
            <a:r>
              <a:rPr lang="en-US" sz="700" b="1" dirty="0">
                <a:solidFill>
                  <a:srgbClr val="000000"/>
                </a:solidFill>
                <a:latin typeface="Calibri" pitchFamily="34" charset="0"/>
              </a:rPr>
              <a:t>POM </a:t>
            </a:r>
            <a:r>
              <a:rPr lang="en-US" sz="700" b="1" dirty="0">
                <a:solidFill>
                  <a:srgbClr val="000000"/>
                </a:solidFill>
                <a:latin typeface="Calibri" pitchFamily="34" charset="0"/>
              </a:rPr>
              <a:t>Offsite (SA/CSA)                 </a:t>
            </a:r>
          </a:p>
        </p:txBody>
      </p:sp>
      <p:sp>
        <p:nvSpPr>
          <p:cNvPr id="114" name="AutoShape 87"/>
          <p:cNvSpPr>
            <a:spLocks noChangeAspect="1" noChangeArrowheads="1"/>
          </p:cNvSpPr>
          <p:nvPr/>
        </p:nvSpPr>
        <p:spPr bwMode="auto">
          <a:xfrm rot="10800000" flipV="1">
            <a:off x="6457180" y="6329326"/>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15" name="AutoShape 87"/>
          <p:cNvSpPr>
            <a:spLocks noChangeAspect="1" noChangeArrowheads="1"/>
          </p:cNvSpPr>
          <p:nvPr/>
        </p:nvSpPr>
        <p:spPr bwMode="auto">
          <a:xfrm rot="10800000" flipV="1">
            <a:off x="7515856" y="6430292"/>
            <a:ext cx="180975" cy="182563"/>
          </a:xfrm>
          <a:prstGeom prst="triangle">
            <a:avLst>
              <a:gd name="adj" fmla="val 50000"/>
            </a:avLst>
          </a:prstGeom>
          <a:solidFill>
            <a:schemeClr val="tx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16" name="Text Box 81"/>
          <p:cNvSpPr txBox="1">
            <a:spLocks noChangeArrowheads="1"/>
          </p:cNvSpPr>
          <p:nvPr/>
        </p:nvSpPr>
        <p:spPr bwMode="auto">
          <a:xfrm>
            <a:off x="7767226" y="6405288"/>
            <a:ext cx="650735" cy="246221"/>
          </a:xfrm>
          <a:prstGeom prst="rect">
            <a:avLst/>
          </a:prstGeom>
          <a:solidFill>
            <a:schemeClr val="bg1"/>
          </a:solidFill>
          <a:ln w="9525">
            <a:solidFill>
              <a:schemeClr val="tx1"/>
            </a:solidFill>
            <a:miter lim="800000"/>
            <a:headEnd/>
            <a:tailEnd/>
          </a:ln>
        </p:spPr>
        <p:txBody>
          <a:bodyPr wrap="square" lIns="0" tIns="0" rIns="0" bIns="0">
            <a:spAutoFit/>
          </a:bodyPr>
          <a:lstStyle/>
          <a:p>
            <a:pPr defTabSz="1122363"/>
            <a:r>
              <a:rPr lang="en-US" sz="800" b="1" dirty="0">
                <a:solidFill>
                  <a:srgbClr val="000000"/>
                </a:solidFill>
                <a:latin typeface="Calibri" pitchFamily="34" charset="0"/>
              </a:rPr>
              <a:t> Congressional </a:t>
            </a:r>
          </a:p>
          <a:p>
            <a:pPr defTabSz="1122363"/>
            <a:r>
              <a:rPr lang="en-US" sz="800" b="1" dirty="0">
                <a:solidFill>
                  <a:srgbClr val="000000"/>
                </a:solidFill>
                <a:latin typeface="Calibri" pitchFamily="34" charset="0"/>
              </a:rPr>
              <a:t> Action</a:t>
            </a:r>
            <a:endParaRPr lang="en-US" sz="800" b="1" dirty="0">
              <a:solidFill>
                <a:srgbClr val="000000"/>
              </a:solidFill>
              <a:latin typeface="Calibri" pitchFamily="34" charset="0"/>
            </a:endParaRPr>
          </a:p>
        </p:txBody>
      </p:sp>
      <p:sp>
        <p:nvSpPr>
          <p:cNvPr id="117" name="AutoShape 87"/>
          <p:cNvSpPr>
            <a:spLocks noChangeAspect="1" noChangeArrowheads="1"/>
          </p:cNvSpPr>
          <p:nvPr/>
        </p:nvSpPr>
        <p:spPr bwMode="auto">
          <a:xfrm rot="10800000" flipV="1">
            <a:off x="8517694" y="6453568"/>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18" name="Text Box 81"/>
          <p:cNvSpPr txBox="1">
            <a:spLocks noChangeArrowheads="1"/>
          </p:cNvSpPr>
          <p:nvPr/>
        </p:nvSpPr>
        <p:spPr bwMode="auto">
          <a:xfrm>
            <a:off x="8761770" y="6400081"/>
            <a:ext cx="650735" cy="246221"/>
          </a:xfrm>
          <a:prstGeom prst="rect">
            <a:avLst/>
          </a:prstGeom>
          <a:solidFill>
            <a:schemeClr val="bg1"/>
          </a:solidFill>
          <a:ln w="9525">
            <a:solidFill>
              <a:schemeClr val="tx1"/>
            </a:solidFill>
            <a:miter lim="800000"/>
            <a:headEnd/>
            <a:tailEnd/>
          </a:ln>
        </p:spPr>
        <p:txBody>
          <a:bodyPr wrap="square" lIns="0" tIns="0" rIns="0" bIns="0">
            <a:spAutoFit/>
          </a:bodyPr>
          <a:lstStyle/>
          <a:p>
            <a:pPr defTabSz="1122363"/>
            <a:r>
              <a:rPr lang="en-US" sz="800" b="1" dirty="0">
                <a:solidFill>
                  <a:srgbClr val="000000"/>
                </a:solidFill>
                <a:latin typeface="Calibri" pitchFamily="34" charset="0"/>
              </a:rPr>
              <a:t>  ASA (FM&amp;C)              </a:t>
            </a:r>
          </a:p>
          <a:p>
            <a:pPr defTabSz="1122363"/>
            <a:r>
              <a:rPr lang="en-US" sz="800" b="1" dirty="0">
                <a:solidFill>
                  <a:srgbClr val="000000"/>
                </a:solidFill>
                <a:latin typeface="Calibri" pitchFamily="34" charset="0"/>
              </a:rPr>
              <a:t>  Action</a:t>
            </a:r>
            <a:endParaRPr lang="en-US" sz="800" b="1" dirty="0">
              <a:solidFill>
                <a:srgbClr val="000000"/>
              </a:solidFill>
              <a:latin typeface="Calibri" pitchFamily="34" charset="0"/>
            </a:endParaRPr>
          </a:p>
        </p:txBody>
      </p:sp>
      <p:sp>
        <p:nvSpPr>
          <p:cNvPr id="119" name="AutoShape 87"/>
          <p:cNvSpPr>
            <a:spLocks noChangeAspect="1" noChangeArrowheads="1"/>
          </p:cNvSpPr>
          <p:nvPr/>
        </p:nvSpPr>
        <p:spPr bwMode="auto">
          <a:xfrm rot="10800000" flipV="1">
            <a:off x="9480135" y="6420608"/>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20" name="Text Box 81"/>
          <p:cNvSpPr txBox="1">
            <a:spLocks noChangeArrowheads="1"/>
          </p:cNvSpPr>
          <p:nvPr/>
        </p:nvSpPr>
        <p:spPr bwMode="auto">
          <a:xfrm>
            <a:off x="9718539" y="6389910"/>
            <a:ext cx="919252" cy="246221"/>
          </a:xfrm>
          <a:prstGeom prst="rect">
            <a:avLst/>
          </a:prstGeom>
          <a:solidFill>
            <a:schemeClr val="bg1"/>
          </a:solidFill>
          <a:ln w="9525">
            <a:solidFill>
              <a:schemeClr val="tx1"/>
            </a:solidFill>
            <a:miter lim="800000"/>
            <a:headEnd/>
            <a:tailEnd/>
          </a:ln>
        </p:spPr>
        <p:txBody>
          <a:bodyPr wrap="square" lIns="0" tIns="0" rIns="0" bIns="0">
            <a:spAutoFit/>
          </a:bodyPr>
          <a:lstStyle/>
          <a:p>
            <a:pPr defTabSz="1122363"/>
            <a:r>
              <a:rPr lang="en-US" sz="800" b="1" dirty="0">
                <a:solidFill>
                  <a:srgbClr val="000000"/>
                </a:solidFill>
                <a:latin typeface="Calibri" pitchFamily="34" charset="0"/>
              </a:rPr>
              <a:t>  Army Senior Leader   </a:t>
            </a:r>
          </a:p>
          <a:p>
            <a:pPr defTabSz="1122363"/>
            <a:r>
              <a:rPr lang="en-US" sz="800" b="1" dirty="0">
                <a:solidFill>
                  <a:srgbClr val="000000"/>
                </a:solidFill>
                <a:latin typeface="Calibri" pitchFamily="34" charset="0"/>
              </a:rPr>
              <a:t>  Decision Point</a:t>
            </a:r>
            <a:endParaRPr lang="en-US" sz="800" b="1" dirty="0">
              <a:solidFill>
                <a:srgbClr val="000000"/>
              </a:solidFill>
              <a:latin typeface="Calibri" pitchFamily="34" charset="0"/>
            </a:endParaRPr>
          </a:p>
        </p:txBody>
      </p:sp>
      <p:sp>
        <p:nvSpPr>
          <p:cNvPr id="123" name="Rectangle 122"/>
          <p:cNvSpPr/>
          <p:nvPr/>
        </p:nvSpPr>
        <p:spPr>
          <a:xfrm>
            <a:off x="2329544" y="5065517"/>
            <a:ext cx="515257" cy="304800"/>
          </a:xfrm>
          <a:prstGeom prst="rect">
            <a:avLst/>
          </a:prstGeom>
          <a:solidFill>
            <a:schemeClr val="tx2">
              <a:lumMod val="40000"/>
              <a:lumOff val="60000"/>
            </a:schemeClr>
          </a:solidFill>
          <a:ln>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endParaRPr lang="en-US" sz="900" b="1" dirty="0">
              <a:solidFill>
                <a:srgbClr val="FFFFFF"/>
              </a:solidFill>
              <a:effectLst>
                <a:outerShdw blurRad="38100" dist="38100" dir="2700000" algn="tl">
                  <a:srgbClr val="000000">
                    <a:alpha val="43137"/>
                  </a:srgbClr>
                </a:outerShdw>
              </a:effectLst>
            </a:endParaRPr>
          </a:p>
        </p:txBody>
      </p:sp>
      <p:sp>
        <p:nvSpPr>
          <p:cNvPr id="107" name="AutoShape 87"/>
          <p:cNvSpPr>
            <a:spLocks noChangeAspect="1" noChangeArrowheads="1"/>
          </p:cNvSpPr>
          <p:nvPr/>
        </p:nvSpPr>
        <p:spPr bwMode="auto">
          <a:xfrm rot="10800000" flipV="1">
            <a:off x="2975432" y="5411018"/>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21" name="Text Box 81"/>
          <p:cNvSpPr txBox="1">
            <a:spLocks noChangeArrowheads="1"/>
          </p:cNvSpPr>
          <p:nvPr/>
        </p:nvSpPr>
        <p:spPr bwMode="auto">
          <a:xfrm>
            <a:off x="2760074" y="5600029"/>
            <a:ext cx="566056" cy="256480"/>
          </a:xfrm>
          <a:prstGeom prst="rect">
            <a:avLst/>
          </a:prstGeom>
          <a:solidFill>
            <a:schemeClr val="bg1"/>
          </a:solidFill>
          <a:ln w="9525">
            <a:solidFill>
              <a:schemeClr val="tx1"/>
            </a:solidFill>
            <a:miter lim="800000"/>
            <a:headEnd/>
            <a:tailEnd/>
          </a:ln>
        </p:spPr>
        <p:txBody>
          <a:bodyPr wrap="square" lIns="0" tIns="0" rIns="0" bIns="0">
            <a:spAutoFit/>
          </a:bodyPr>
          <a:lstStyle/>
          <a:p>
            <a:pPr algn="ctr" defTabSz="1122363">
              <a:lnSpc>
                <a:spcPts val="1000"/>
              </a:lnSpc>
            </a:pPr>
            <a:r>
              <a:rPr lang="en-US" sz="700" b="1" dirty="0">
                <a:solidFill>
                  <a:srgbClr val="000000"/>
                </a:solidFill>
                <a:latin typeface="Calibri" pitchFamily="34" charset="0"/>
              </a:rPr>
              <a:t>POM </a:t>
            </a:r>
            <a:r>
              <a:rPr lang="en-US" sz="700" b="1" dirty="0">
                <a:solidFill>
                  <a:srgbClr val="000000"/>
                </a:solidFill>
                <a:latin typeface="Calibri" pitchFamily="34" charset="0"/>
              </a:rPr>
              <a:t>Offsite (SA/CSA)                 </a:t>
            </a:r>
          </a:p>
        </p:txBody>
      </p:sp>
      <p:sp>
        <p:nvSpPr>
          <p:cNvPr id="122" name="Text Box 81"/>
          <p:cNvSpPr txBox="1">
            <a:spLocks noChangeArrowheads="1"/>
          </p:cNvSpPr>
          <p:nvPr/>
        </p:nvSpPr>
        <p:spPr bwMode="auto">
          <a:xfrm>
            <a:off x="3629006" y="2457384"/>
            <a:ext cx="790594" cy="256480"/>
          </a:xfrm>
          <a:prstGeom prst="rect">
            <a:avLst/>
          </a:prstGeom>
          <a:solidFill>
            <a:schemeClr val="bg1"/>
          </a:solid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FY17 Amendment to Congress (16 Mar) </a:t>
            </a:r>
            <a:endParaRPr lang="en-US" sz="700" b="1" dirty="0">
              <a:solidFill>
                <a:srgbClr val="000000"/>
              </a:solidFill>
              <a:latin typeface="Calibri" pitchFamily="34" charset="0"/>
            </a:endParaRPr>
          </a:p>
        </p:txBody>
      </p:sp>
      <p:sp>
        <p:nvSpPr>
          <p:cNvPr id="124" name="AutoShape 87"/>
          <p:cNvSpPr>
            <a:spLocks noChangeAspect="1" noChangeArrowheads="1"/>
          </p:cNvSpPr>
          <p:nvPr/>
        </p:nvSpPr>
        <p:spPr bwMode="auto">
          <a:xfrm rot="10800000" flipV="1">
            <a:off x="2844800" y="4386286"/>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25" name="AutoShape 87"/>
          <p:cNvSpPr>
            <a:spLocks noChangeAspect="1" noChangeArrowheads="1"/>
          </p:cNvSpPr>
          <p:nvPr/>
        </p:nvSpPr>
        <p:spPr bwMode="auto">
          <a:xfrm rot="10800000" flipV="1">
            <a:off x="3803389" y="3477507"/>
            <a:ext cx="199855" cy="201609"/>
          </a:xfrm>
          <a:prstGeom prst="triangle">
            <a:avLst>
              <a:gd name="adj" fmla="val 50000"/>
            </a:avLst>
          </a:prstGeom>
          <a:solidFill>
            <a:schemeClr val="tx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26" name="Text Box 81"/>
          <p:cNvSpPr txBox="1">
            <a:spLocks noChangeArrowheads="1"/>
          </p:cNvSpPr>
          <p:nvPr/>
        </p:nvSpPr>
        <p:spPr bwMode="auto">
          <a:xfrm>
            <a:off x="8927182" y="3665797"/>
            <a:ext cx="589651"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End of Fiscal Year Closeout</a:t>
            </a:r>
            <a:endParaRPr lang="en-US" sz="700" b="1" dirty="0">
              <a:solidFill>
                <a:srgbClr val="000000"/>
              </a:solidFill>
              <a:latin typeface="Calibri" pitchFamily="34" charset="0"/>
            </a:endParaRPr>
          </a:p>
        </p:txBody>
      </p:sp>
      <p:sp>
        <p:nvSpPr>
          <p:cNvPr id="127" name="AutoShape 87"/>
          <p:cNvSpPr>
            <a:spLocks noChangeAspect="1" noChangeArrowheads="1"/>
          </p:cNvSpPr>
          <p:nvPr/>
        </p:nvSpPr>
        <p:spPr bwMode="auto">
          <a:xfrm flipV="1">
            <a:off x="9178083" y="3934447"/>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28" name="AutoShape 87"/>
          <p:cNvSpPr>
            <a:spLocks noChangeAspect="1" noChangeArrowheads="1"/>
          </p:cNvSpPr>
          <p:nvPr/>
        </p:nvSpPr>
        <p:spPr bwMode="auto">
          <a:xfrm flipV="1">
            <a:off x="8696162" y="3914460"/>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29" name="Text Box 81"/>
          <p:cNvSpPr txBox="1">
            <a:spLocks noChangeArrowheads="1"/>
          </p:cNvSpPr>
          <p:nvPr/>
        </p:nvSpPr>
        <p:spPr bwMode="auto">
          <a:xfrm>
            <a:off x="8557662" y="3755988"/>
            <a:ext cx="408214" cy="128240"/>
          </a:xfrm>
          <a:prstGeom prst="rect">
            <a:avLst/>
          </a:prstGeom>
          <a:no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80/20</a:t>
            </a:r>
          </a:p>
        </p:txBody>
      </p:sp>
      <p:sp>
        <p:nvSpPr>
          <p:cNvPr id="131" name="Rectangle 130"/>
          <p:cNvSpPr/>
          <p:nvPr/>
        </p:nvSpPr>
        <p:spPr>
          <a:xfrm>
            <a:off x="9639014" y="2740904"/>
            <a:ext cx="542406" cy="306345"/>
          </a:xfrm>
          <a:prstGeom prst="rect">
            <a:avLst/>
          </a:prstGeom>
          <a:solidFill>
            <a:schemeClr val="tx2">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600" b="1" dirty="0">
                <a:solidFill>
                  <a:prstClr val="black"/>
                </a:solidFill>
                <a:effectLst>
                  <a:outerShdw blurRad="38100" dist="38100" dir="2700000" algn="tl">
                    <a:srgbClr val="000000">
                      <a:alpha val="43137"/>
                    </a:srgbClr>
                  </a:outerShdw>
                </a:effectLst>
              </a:rPr>
              <a:t>Defense Strategic Guidance</a:t>
            </a:r>
            <a:endParaRPr lang="en-US" sz="600" b="1" dirty="0">
              <a:solidFill>
                <a:prstClr val="black"/>
              </a:solidFill>
              <a:effectLst>
                <a:outerShdw blurRad="38100" dist="38100" dir="2700000" algn="tl">
                  <a:srgbClr val="000000">
                    <a:alpha val="43137"/>
                  </a:srgbClr>
                </a:outerShdw>
              </a:effectLst>
            </a:endParaRPr>
          </a:p>
        </p:txBody>
      </p:sp>
      <p:sp>
        <p:nvSpPr>
          <p:cNvPr id="132" name="Text Box 81"/>
          <p:cNvSpPr txBox="1">
            <a:spLocks noChangeArrowheads="1"/>
          </p:cNvSpPr>
          <p:nvPr/>
        </p:nvSpPr>
        <p:spPr bwMode="auto">
          <a:xfrm>
            <a:off x="3666689" y="4628560"/>
            <a:ext cx="632699"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FY18 BES </a:t>
            </a:r>
          </a:p>
          <a:p>
            <a:pPr algn="ctr" defTabSz="1122363"/>
            <a:r>
              <a:rPr lang="en-US" sz="700" b="1" dirty="0">
                <a:solidFill>
                  <a:srgbClr val="000000"/>
                </a:solidFill>
                <a:latin typeface="Calibri" pitchFamily="34" charset="0"/>
              </a:rPr>
              <a:t>to OSD</a:t>
            </a:r>
          </a:p>
        </p:txBody>
      </p:sp>
      <p:sp>
        <p:nvSpPr>
          <p:cNvPr id="133" name="Rectangle 132"/>
          <p:cNvSpPr/>
          <p:nvPr/>
        </p:nvSpPr>
        <p:spPr>
          <a:xfrm>
            <a:off x="5175730" y="4915929"/>
            <a:ext cx="1459637" cy="138143"/>
          </a:xfrm>
          <a:prstGeom prst="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solidFill>
                <a:effectLst>
                  <a:outerShdw blurRad="38100" dist="38100" dir="2700000" algn="tl">
                    <a:srgbClr val="000000">
                      <a:alpha val="43137"/>
                    </a:srgbClr>
                  </a:outerShdw>
                </a:effectLst>
              </a:rPr>
              <a:t>Program Review</a:t>
            </a:r>
            <a:endParaRPr lang="en-US" sz="800" b="1" dirty="0">
              <a:solidFill>
                <a:prstClr val="white"/>
              </a:solidFill>
              <a:effectLst>
                <a:outerShdw blurRad="38100" dist="38100" dir="2700000" algn="tl">
                  <a:srgbClr val="000000">
                    <a:alpha val="43137"/>
                  </a:srgbClr>
                </a:outerShdw>
              </a:effectLst>
            </a:endParaRPr>
          </a:p>
        </p:txBody>
      </p:sp>
      <p:sp>
        <p:nvSpPr>
          <p:cNvPr id="110" name="Rectangle 109"/>
          <p:cNvSpPr/>
          <p:nvPr/>
        </p:nvSpPr>
        <p:spPr>
          <a:xfrm>
            <a:off x="3067575" y="2965009"/>
            <a:ext cx="1310083" cy="114392"/>
          </a:xfrm>
          <a:prstGeom prst="rect">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solidFill>
              </a:rPr>
              <a:t>4-month CR</a:t>
            </a:r>
            <a:endParaRPr lang="en-US" sz="800" b="1" dirty="0">
              <a:solidFill>
                <a:prstClr val="white"/>
              </a:solidFill>
            </a:endParaRPr>
          </a:p>
        </p:txBody>
      </p:sp>
      <p:sp>
        <p:nvSpPr>
          <p:cNvPr id="104" name="AutoShape 87"/>
          <p:cNvSpPr>
            <a:spLocks noChangeAspect="1" noChangeArrowheads="1"/>
          </p:cNvSpPr>
          <p:nvPr/>
        </p:nvSpPr>
        <p:spPr bwMode="auto">
          <a:xfrm rot="10800000" flipV="1">
            <a:off x="4394435" y="4376854"/>
            <a:ext cx="180975" cy="182563"/>
          </a:xfrm>
          <a:prstGeom prst="triangle">
            <a:avLst>
              <a:gd name="adj" fmla="val 50000"/>
            </a:avLst>
          </a:prstGeom>
          <a:solidFill>
            <a:schemeClr val="tx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35" name="Text Box 81"/>
          <p:cNvSpPr txBox="1">
            <a:spLocks noChangeArrowheads="1"/>
          </p:cNvSpPr>
          <p:nvPr/>
        </p:nvSpPr>
        <p:spPr bwMode="auto">
          <a:xfrm>
            <a:off x="2359192" y="4587619"/>
            <a:ext cx="971217" cy="256480"/>
          </a:xfrm>
          <a:prstGeom prst="rect">
            <a:avLst/>
          </a:prstGeom>
          <a:noFill/>
          <a:ln w="9525">
            <a:noFill/>
            <a:miter lim="800000"/>
            <a:headEnd/>
            <a:tailEnd/>
          </a:ln>
        </p:spPr>
        <p:txBody>
          <a:bodyPr wrap="square" lIns="0" tIns="0" rIns="0" bIns="0">
            <a:spAutoFit/>
          </a:bodyPr>
          <a:lstStyle/>
          <a:p>
            <a:pPr algn="ctr" defTabSz="1122363">
              <a:lnSpc>
                <a:spcPts val="1000"/>
              </a:lnSpc>
              <a:spcBef>
                <a:spcPct val="25000"/>
              </a:spcBef>
            </a:pPr>
            <a:r>
              <a:rPr lang="en-US" sz="700" b="1" dirty="0">
                <a:solidFill>
                  <a:srgbClr val="000000"/>
                </a:solidFill>
                <a:latin typeface="Calibri" pitchFamily="34" charset="0"/>
              </a:rPr>
              <a:t>FY18 Program Budget Review (ASA FM&amp;C)</a:t>
            </a:r>
            <a:endParaRPr lang="en-US" sz="700" b="1" dirty="0">
              <a:solidFill>
                <a:srgbClr val="000000"/>
              </a:solidFill>
              <a:latin typeface="Calibri" pitchFamily="34" charset="0"/>
            </a:endParaRPr>
          </a:p>
        </p:txBody>
      </p:sp>
      <p:sp>
        <p:nvSpPr>
          <p:cNvPr id="134" name="AutoShape 87"/>
          <p:cNvSpPr>
            <a:spLocks noChangeAspect="1" noChangeArrowheads="1"/>
          </p:cNvSpPr>
          <p:nvPr/>
        </p:nvSpPr>
        <p:spPr bwMode="auto">
          <a:xfrm flipV="1">
            <a:off x="4192236" y="2749909"/>
            <a:ext cx="180975" cy="182563"/>
          </a:xfrm>
          <a:prstGeom prst="triangle">
            <a:avLst>
              <a:gd name="adj" fmla="val 50000"/>
            </a:avLst>
          </a:prstGeom>
          <a:solidFill>
            <a:srgbClr val="92D05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30" name="Rectangle 129"/>
          <p:cNvSpPr/>
          <p:nvPr/>
        </p:nvSpPr>
        <p:spPr>
          <a:xfrm>
            <a:off x="2337835" y="4115536"/>
            <a:ext cx="1604360" cy="260093"/>
          </a:xfrm>
          <a:prstGeom prst="rect">
            <a:avLst/>
          </a:prstGeom>
          <a:solidFill>
            <a:srgbClr val="008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b="1" dirty="0">
                <a:solidFill>
                  <a:srgbClr val="FFFFFF"/>
                </a:solidFill>
                <a:effectLst>
                  <a:outerShdw blurRad="38100" dist="38100" dir="2700000" algn="tl">
                    <a:srgbClr val="000000">
                      <a:alpha val="43137"/>
                    </a:srgbClr>
                  </a:outerShdw>
                </a:effectLst>
              </a:rPr>
              <a:t>BES</a:t>
            </a:r>
          </a:p>
        </p:txBody>
      </p:sp>
      <p:sp>
        <p:nvSpPr>
          <p:cNvPr id="136" name="AutoShape 87"/>
          <p:cNvSpPr>
            <a:spLocks noChangeAspect="1" noChangeArrowheads="1"/>
          </p:cNvSpPr>
          <p:nvPr/>
        </p:nvSpPr>
        <p:spPr bwMode="auto">
          <a:xfrm rot="10800000" flipV="1">
            <a:off x="5505410" y="5375500"/>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37" name="Text Box 81"/>
          <p:cNvSpPr txBox="1">
            <a:spLocks noChangeArrowheads="1"/>
          </p:cNvSpPr>
          <p:nvPr/>
        </p:nvSpPr>
        <p:spPr bwMode="auto">
          <a:xfrm>
            <a:off x="5279547" y="5577335"/>
            <a:ext cx="632699"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FY19 BES to OSD</a:t>
            </a:r>
          </a:p>
          <a:p>
            <a:pPr algn="ctr" defTabSz="1122363"/>
            <a:r>
              <a:rPr lang="en-US" sz="700" b="1" dirty="0">
                <a:solidFill>
                  <a:srgbClr val="000000"/>
                </a:solidFill>
                <a:latin typeface="Calibri" pitchFamily="34" charset="0"/>
              </a:rPr>
              <a:t>(TBD)</a:t>
            </a:r>
            <a:endParaRPr lang="en-US" sz="700" b="1" dirty="0">
              <a:solidFill>
                <a:srgbClr val="000000"/>
              </a:solidFill>
              <a:latin typeface="Calibri" pitchFamily="34" charset="0"/>
            </a:endParaRPr>
          </a:p>
        </p:txBody>
      </p:sp>
      <p:sp>
        <p:nvSpPr>
          <p:cNvPr id="138" name="Text Box 81"/>
          <p:cNvSpPr txBox="1">
            <a:spLocks noChangeArrowheads="1"/>
          </p:cNvSpPr>
          <p:nvPr/>
        </p:nvSpPr>
        <p:spPr bwMode="auto">
          <a:xfrm>
            <a:off x="3505518" y="3670230"/>
            <a:ext cx="737015"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House passes</a:t>
            </a:r>
          </a:p>
          <a:p>
            <a:pPr algn="ctr" defTabSz="1122363"/>
            <a:r>
              <a:rPr lang="en-US" sz="700" b="1" dirty="0">
                <a:solidFill>
                  <a:srgbClr val="000000"/>
                </a:solidFill>
                <a:latin typeface="Calibri" pitchFamily="34" charset="0"/>
              </a:rPr>
              <a:t> FY17 Budget </a:t>
            </a:r>
            <a:endParaRPr lang="en-US" sz="700" b="1" dirty="0">
              <a:solidFill>
                <a:srgbClr val="000000"/>
              </a:solidFill>
              <a:latin typeface="Calibri" pitchFamily="34" charset="0"/>
            </a:endParaRPr>
          </a:p>
        </p:txBody>
      </p:sp>
      <p:sp>
        <p:nvSpPr>
          <p:cNvPr id="139" name="AutoShape 87"/>
          <p:cNvSpPr>
            <a:spLocks noChangeAspect="1" noChangeArrowheads="1"/>
          </p:cNvSpPr>
          <p:nvPr/>
        </p:nvSpPr>
        <p:spPr bwMode="auto">
          <a:xfrm rot="10800000" flipV="1">
            <a:off x="4294739" y="3475109"/>
            <a:ext cx="199855" cy="201609"/>
          </a:xfrm>
          <a:prstGeom prst="triangle">
            <a:avLst>
              <a:gd name="adj" fmla="val 50000"/>
            </a:avLst>
          </a:prstGeom>
          <a:solidFill>
            <a:schemeClr val="tx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40" name="Text Box 81"/>
          <p:cNvSpPr txBox="1">
            <a:spLocks noChangeArrowheads="1"/>
          </p:cNvSpPr>
          <p:nvPr/>
        </p:nvSpPr>
        <p:spPr bwMode="auto">
          <a:xfrm>
            <a:off x="4389101" y="3513451"/>
            <a:ext cx="737015" cy="107722"/>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FY17 Budget</a:t>
            </a:r>
            <a:endParaRPr lang="en-US" sz="700" b="1" dirty="0">
              <a:solidFill>
                <a:srgbClr val="000000"/>
              </a:solidFill>
              <a:latin typeface="Calibri" pitchFamily="34" charset="0"/>
            </a:endParaRPr>
          </a:p>
        </p:txBody>
      </p:sp>
      <p:sp>
        <p:nvSpPr>
          <p:cNvPr id="141" name="Rectangle 140"/>
          <p:cNvSpPr/>
          <p:nvPr/>
        </p:nvSpPr>
        <p:spPr>
          <a:xfrm>
            <a:off x="3893288" y="3900533"/>
            <a:ext cx="440763" cy="193783"/>
          </a:xfrm>
          <a:prstGeom prst="rect">
            <a:avLst/>
          </a:prstGeom>
          <a:solidFill>
            <a:schemeClr val="tx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800" b="1" dirty="0">
                <a:solidFill>
                  <a:prstClr val="white"/>
                </a:solidFill>
                <a:effectLst>
                  <a:outerShdw blurRad="38100" dist="38100" dir="2700000" algn="tl">
                    <a:srgbClr val="000000">
                      <a:alpha val="43137"/>
                    </a:srgbClr>
                  </a:outerShdw>
                </a:effectLst>
              </a:rPr>
              <a:t>Program Review</a:t>
            </a:r>
            <a:endParaRPr lang="en-US" sz="800" b="1" dirty="0">
              <a:solidFill>
                <a:prstClr val="white"/>
              </a:solidFill>
              <a:effectLst>
                <a:outerShdw blurRad="38100" dist="38100" dir="2700000" algn="tl">
                  <a:srgbClr val="000000">
                    <a:alpha val="43137"/>
                  </a:srgbClr>
                </a:outerShdw>
              </a:effectLst>
            </a:endParaRPr>
          </a:p>
        </p:txBody>
      </p:sp>
      <p:sp>
        <p:nvSpPr>
          <p:cNvPr id="142" name="AutoShape 87"/>
          <p:cNvSpPr>
            <a:spLocks noChangeAspect="1" noChangeArrowheads="1"/>
          </p:cNvSpPr>
          <p:nvPr/>
        </p:nvSpPr>
        <p:spPr bwMode="auto">
          <a:xfrm rot="10800000" flipV="1">
            <a:off x="4708697" y="5384947"/>
            <a:ext cx="180975" cy="182563"/>
          </a:xfrm>
          <a:prstGeom prst="triangle">
            <a:avLst>
              <a:gd name="adj" fmla="val 50000"/>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lIns="70143" tIns="35071" rIns="70143" bIns="35071" anchor="ctr"/>
          <a:lstStyle/>
          <a:p>
            <a:pPr>
              <a:defRPr/>
            </a:pPr>
            <a:endParaRPr lang="en-US" sz="1000" dirty="0">
              <a:solidFill>
                <a:srgbClr val="000000"/>
              </a:solidFill>
              <a:latin typeface="Calibri" pitchFamily="34" charset="0"/>
            </a:endParaRPr>
          </a:p>
        </p:txBody>
      </p:sp>
      <p:sp>
        <p:nvSpPr>
          <p:cNvPr id="143" name="Text Box 81"/>
          <p:cNvSpPr txBox="1">
            <a:spLocks noChangeArrowheads="1"/>
          </p:cNvSpPr>
          <p:nvPr/>
        </p:nvSpPr>
        <p:spPr bwMode="auto">
          <a:xfrm>
            <a:off x="4482834" y="5586782"/>
            <a:ext cx="632699" cy="215444"/>
          </a:xfrm>
          <a:prstGeom prst="rect">
            <a:avLst/>
          </a:prstGeom>
          <a:noFill/>
          <a:ln w="9525">
            <a:noFill/>
            <a:miter lim="800000"/>
            <a:headEnd/>
            <a:tailEnd/>
          </a:ln>
        </p:spPr>
        <p:txBody>
          <a:bodyPr wrap="square" lIns="0" tIns="0" rIns="0" bIns="0">
            <a:spAutoFit/>
          </a:bodyPr>
          <a:lstStyle/>
          <a:p>
            <a:pPr algn="ctr" defTabSz="1122363"/>
            <a:r>
              <a:rPr lang="en-US" sz="700" b="1" dirty="0">
                <a:solidFill>
                  <a:srgbClr val="000000"/>
                </a:solidFill>
                <a:latin typeface="Calibri" pitchFamily="34" charset="0"/>
              </a:rPr>
              <a:t>FY19 POM Approval</a:t>
            </a:r>
          </a:p>
        </p:txBody>
      </p:sp>
      <p:sp>
        <p:nvSpPr>
          <p:cNvPr id="144" name="Slide Number Placeholder 9"/>
          <p:cNvSpPr txBox="1">
            <a:spLocks/>
          </p:cNvSpPr>
          <p:nvPr/>
        </p:nvSpPr>
        <p:spPr>
          <a:xfrm>
            <a:off x="9124338" y="6618514"/>
            <a:ext cx="352425" cy="239486"/>
          </a:xfrm>
          <a:prstGeom prst="rect">
            <a:avLst/>
          </a:prstGeom>
        </p:spPr>
        <p:txBody>
          <a:bodyPr/>
          <a:lstStyle/>
          <a:p>
            <a:pPr algn="ctr">
              <a:defRPr/>
            </a:pPr>
            <a:r>
              <a:rPr lang="en-US" sz="1100" dirty="0">
                <a:solidFill>
                  <a:prstClr val="black"/>
                </a:solidFill>
              </a:rPr>
              <a:t>7</a:t>
            </a:r>
          </a:p>
        </p:txBody>
      </p:sp>
    </p:spTree>
    <p:extLst>
      <p:ext uri="{BB962C8B-B14F-4D97-AF65-F5344CB8AC3E}">
        <p14:creationId xmlns:p14="http://schemas.microsoft.com/office/powerpoint/2010/main" val="2823293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1524000" y="6400800"/>
            <a:ext cx="1905000" cy="457200"/>
          </a:xfrm>
          <a:prstGeom prst="rect">
            <a:avLst/>
          </a:prstGeom>
          <a:noFill/>
          <a:ln w="9525">
            <a:noFill/>
            <a:miter lim="800000"/>
            <a:headEnd/>
            <a:tailEnd/>
          </a:ln>
        </p:spPr>
        <p:txBody>
          <a:bodyPr/>
          <a:lstStyle/>
          <a:p>
            <a:endParaRPr lang="en-US" sz="1400" dirty="0">
              <a:solidFill>
                <a:prstClr val="black"/>
              </a:solidFill>
              <a:latin typeface="Times New Roman" pitchFamily="18" charset="0"/>
            </a:endParaRPr>
          </a:p>
          <a:p>
            <a:endParaRPr lang="en-US" sz="1400" dirty="0">
              <a:solidFill>
                <a:prstClr val="black"/>
              </a:solidFill>
              <a:latin typeface="Times New Roman" pitchFamily="18" charset="0"/>
            </a:endParaRPr>
          </a:p>
        </p:txBody>
      </p:sp>
      <p:sp>
        <p:nvSpPr>
          <p:cNvPr id="21" name="Rectangle 5"/>
          <p:cNvSpPr txBox="1">
            <a:spLocks noChangeArrowheads="1"/>
          </p:cNvSpPr>
          <p:nvPr/>
        </p:nvSpPr>
        <p:spPr bwMode="auto">
          <a:xfrm>
            <a:off x="1524001" y="86678"/>
            <a:ext cx="9143999"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3200" b="1" dirty="0">
                <a:solidFill>
                  <a:prstClr val="black"/>
                </a:solidFill>
                <a:effectLst>
                  <a:outerShdw blurRad="38100" dist="38100" dir="2700000" algn="tl">
                    <a:srgbClr val="000000">
                      <a:alpha val="43137"/>
                    </a:srgbClr>
                  </a:outerShdw>
                </a:effectLst>
                <a:latin typeface="Calibri" pitchFamily="34" charset="0"/>
                <a:ea typeface="ヒラギノ角ゴ Pro W3"/>
                <a:cs typeface="ヒラギノ角ゴ Pro W3"/>
              </a:rPr>
              <a:t>Multifunctional Relationships</a:t>
            </a:r>
            <a:endParaRPr lang="en-US" sz="3200" b="1" kern="0" dirty="0">
              <a:solidFill>
                <a:prstClr val="black"/>
              </a:solidFill>
              <a:effectLst>
                <a:outerShdw blurRad="38100" dist="38100" dir="2700000" algn="tl">
                  <a:srgbClr val="000000">
                    <a:alpha val="43137"/>
                  </a:srgbClr>
                </a:outerShdw>
              </a:effectLst>
              <a:latin typeface="Calibri" pitchFamily="34" charset="0"/>
              <a:cs typeface="Arial" pitchFamily="34" charset="0"/>
            </a:endParaRPr>
          </a:p>
        </p:txBody>
      </p:sp>
      <p:sp>
        <p:nvSpPr>
          <p:cNvPr id="6148" name="AutoShape 4" descr="data:image/jpeg;base64,/9j/4AAQSkZJRgABAQAAAQABAAD/2wCEAAkGBxQTEhQTExMWFRQXGSAaGBcYGRkcGhoYIBkcHRwhHRwcHCggGxwlHBobIjEiJyksLi4uFyAzODMsNygtLisBCgoKDg0OGxAQGywkICYtLC0sLSwtNDQ0Ly8sLCwsLCw0LCwsLCwsLSwsLC8sNCwsLywsLCwsLDAsLCwsLCwsLP/AABEIAOEA4QMBEQACEQEDEQH/xAAcAAACAgMBAQAAAAAAAAAAAAAABQQGAQMHAgj/xABJEAACAQIDBQUEBgYIBQQDAAABAgMEEQASIQUGEzFBIjJRYXEHFIGRI0JScqGxM2KCkqLwFSRDU7KzwdFjg8LS4RY0c8N0o7T/xAAbAQACAwEBAQAAAAAAAAAAAAAAAwIEBQEGB//EADwRAAECAwQIBgEDAwMFAQEAAAEAAgMRIQQSMUEFUWFxgZGx8BMiMqHB0eEUQvEjM1IVYnIGJIKSouI0/9oADAMBAAIRAxEAPwDuOBCMCEYEIwIRgQjAhGBCMCEYEKNLWovW58tcVYlshMznu7kmNhOKUbV3qgg/SyxReHEcAn0W9z8MIba40X+zDJ9+n2p+E0eoqr1vtSplVmRppVXvGKJso1sLs+UDXz64aLJb4mJDeI+JlcvQhtSio9qTGIzJSu0YYLd541OY3sMi5muQrHlyUnExoqKTJ8XlM/ICPGaMGrdQb4Vk5jEdLT55E4iI1WM5TxK5LgadbY4/RTG1dEdy/KBHOpQq72iTwoXaCncCThMI6kllezGzDh3GiNry0xJuh2kyERwzw/KPH2LxS+18fXppF6diXNr6FVwHREUeiKfcdCUeM04tVki9pMagGeOrphprPTuBry1UHnhf6W2tPkcHbiPmRRehHESVh2TvfTz6RTRSnwVxmHqp1Hywp1ptEH+9DI290913w2u9JTuKuQ9bHz/m2HQ7bCfnLf3JQMJwUgHFsGaWs4EIwIRgQjAhGBCMCEYEIwIWMCFnAhGBCMCEYEIwIRgQsE4JoUCt2qiKTcWUXLEgKB4knpihFtzQbsMXj3z4JrYRNTRUet384xdaONqooLu4ukCC19XsS5sCQFBJtpjosVoiyNoddByz5fZUr7G+kTVL3f3jl2lVx01RUywxykhRS5YxcAsAzEM9mAtz8PHGiLBAs7C5rQSP8q+2HslmK52aSbcpPdzVxtSxBBM0KygOZQ4+kRuI7tfMgBYC2jHli7DdeumZwns1YJaYbl75PS08qSIZ6fiIrxsb2jkSQHIG00Ma9k6HOb2vcQjQQ9wIMj9S+0AyWzeHdqFaOaso3D0shjYLrmjkWTJl11y5Zn0OqkWNxyIcRxcGvxr9/CDLJRfZXIf6Sjub/RuNfARmw+AFsFqH9Iobiq3tr/3NSOnHk09JHt8rn5nDmekbh0XCrp7HaeMS1VVIoZqaIOgOtiQ5Zh52SwP6x8cItRN0NGZXQlfs7qJZtqxtIc5m4nvF9Q6mJyQwPNc2XTkLDDIwDYchlguBZ2Tu3HLthqMJngWWTMCT2Y1udCCCCDlQG/Mi+IuikQb+BouyrJMoNuvBPPFTVkypEZMoqRx4n4SlmUOMrxmyNYC9wBqLgYqxLFBitBewTMvTQ19ipiI5uBT/AHd9rEZstQpgP2lu8XxHeX5EDxxRfoy0QK2d0xq7ofYpnisd6gul7O2zHKodWVlbk6EMp+Iwlltk65GF098kOhZtqmYN8XwQRMJKzjqEYEIwIRgQjAhGBCxgQs4EIwIRgQjAhGBC0z1AQXPy64TGjshCblJrS40VE3t37SEvFGrTzqpYxR3IjUC5aVgDlAHTnqNBe+KsOBHtnmcbrOu7X0TZth4VKpOy1i2ur++V0kcuYJFGFVII5GF49CxMhYqygsVJIIvcrfVZBbZP7TN5zOuuXRJLi/EqNsgVGxp3FQto+LEGYao8RWYMynrlORraEWt1w51yOBdxkfhcFFB312Q2z9oJLAt42ZaiDLyuHBKC3QPYAfZdcMhOERkjuPfeCiaJv7TZ45ak2rY1gkROJGS0jRyKTYrGgOV8ptqVGrXIvcKsoIb6a9eP8qTlWImSV6oU1NUSxTELGqADIA6uGbKji91tl0FnOt+TXOEMDxHAEa/zJcAJwU/ZW7G1VSWOOBljmXLIrtGFPgcpe4YdDa/qNMVomkLIJEvw1A/SmIT9SY7E3J2pTPxYfd0ktYMzBiARY2vGwFwcIfpWyOEje5fkKQgvUeu9ne0ZHaRhTlmJLZXy3JNybcMC5Jx1umLKBLzcvyjwHo2Ru9tShl4kdNnBUpImeNkkjPNWAcN6Eag/EFh0hZIokXy4H6UfCeMlCodpvswySR0MsMrLkElQxZY1JF8g4KBjoNSx5DnreyCyPIB4OwfyVGRGSZ+zfaMNOldVNNG1W0TCGMkiR21dtWADlnCaKWOh8bY5aGF11sqTr0XAVUdqbVaZYQQo4atcqipmdnJZiFABJQRgm2pU4e1l2ffea4m3s92E1XWJa4jhtLKwNrKDot/Fjp6Zj0wu0RAxh2077xkugTKcUdVmmrZtl3g4A4mRTeGoiGjXjOitpmXLzXSynXCIsFj2NbHE50nmOPXapNcWmbVcNy/aTHOVjktDMdApP0ch/UY8mP2Tr4FsZMaxx7H5oRvMzGrePkcQnB7YlDQrpNPUh+XPqMOgWlkYUx1Jb2Fq34sKCMCEYEIwIRgQsYELOBCMCEYEIwIUStrAg6X/AAA8T5YqWm1CEJCrtSYyHe3Lke8O/gqZvdqeYxoQ2epAuz5VJyQDkGa2UOSASdOhLLLo539601P+P39c9S6+KPSzvvWllPSx1WzVfZueCpp2LTRLIxeUnXMzCxkYgXU2tcOoAvjRLiyLKJUHCmH0lSmKKk7GkBkCMC0cw4UgUAkq5Fiot3kcK6jqUA5E4svEhuUU72jt2plgOzpSKl1ccKSJuK11JBF1vxBlvY94df1VXGMPi4DOdP4XamisC7q1k8Sf0hUilpYlVUizA5VUWF9coNgO0xdulhyxnP0lDDrtnaXuPe/omeEQJvMgvMc+yKTSGnNXIPryarcffFh6qmJCzaRtFYj7g1DH2+XJLrVAZ6Re77wC81ftCqW0iWOFegC5iPi3Z/hw6HoOztq8lx3y6V90h1vinCQ77ySeo3mrH71TL+y2T/BbF1mj7KzCGOIn1mkOtMU4uPe5Q22lMec0p9ZH/wB8PECEMGN5BQ8R/wDkeZQu0ZhymlH/ADH/AN8HgQj+xvII8R+s8ypdPvJVp3amX9pi34PfCX2Cyvxht4CXSSmLRFGDj3vTij9oNWuj8OUdcy5Sfilh+BxSiaDszqtm0759ftPbb4oxke+8lsfaOy6v/wBzSGnc85IuV/MoAWP3kIwg2O32f+zEvjUfzTkQnttcF/rbLvZX2ULaHs5ZkMtDUJUx/ZJUP6Zh2CfI5cDNK3XXLSwsPeWPVO8MOE2GYWKHba09DUbPWM0dXK30kkzMFZDo1my3j7IKi/ZszHPc4uXREcIoN5uUu/zsS8KLdTbRpdnbOnjjnjnrKkZWMRzJGtiO9ysoZiL6sx5W5dLXRXgkEAa0YLGyN3Y6Sgkqq6IyGoURw02oLZjdL21V2IBB5qB4m2OOil8QNYcKkroFJlMd298npFh47s1NIzIjOQZ6d0sHR7ayxi4s4F7EXA0XFC16ODyXwKPFaYGerUdmBTGRZCTsF1/Zm0VlVSCDmF1YEFWB5EEaYrWa1XzcfRw757F18OVRgp+LqUjAhGBCMCFjAhZwIRgQjAhRK+rCDpfz5AeJ8sVLVafCEh6jgmQ2XscFyra1XNtUTrTAvSQi7qrhJKxvsqeaw3B7Vu1lIGvdbY7ILORFjes6/wBu3f0REiXvK3BVyooI67Z/Fptn8Koil4ZWFTZgACxIPaawIve7BhzNzfSDnQ4knOmCM0rEJFsCsn2fVRyukkQvlkEiOuZLjMLEam1iPPL0vhsRrYjZLgonkG7h2nNJVLCtFRsS5YkkuD3iATl11JIsgue9rilaLc2zDwx536h8/WO5MZDLqmgTJ94aWhUxbOiVn5NO+ub46F/wUdARhMPR0e1EPtbpDJo7kPc7UmJbGM8sIT294qqbQ2hLO2eaRpG6ZjoPugaKPQDG3BgQ4LbsNoA7zxPFZz4jnmbjNRcNUVvqqcpk1vnRXW3n09QwK/s4VCiiJeyukg8M+IkdxUnsuy2gHn3JM6vd6WBkeVDwewxY6AhrErzvm5iw1xTh6QhxgWNMnm8AMcJ1wlLOZVh1lcwzPppX435L3s7d2SeqeGMDKkpV+0oKoHIJsTc6eAOuCLb2woDXH1ObMUMiZa5S4TXGWcviEDAGtRhPUs1W77wSzJMo7McjL2lJIAIRrK1wL2Ovp5Y423Nitb4c53mg0MqmZEyJGk8MBXUumzlhdewkSK8j/Kj02707xvKEPDVC4YWIbyFjz5+ljib9IwREENpm69dIwu7TPszEqVURZXlpccJTG1L4IMyyNewRQT5ksFA9dSf2Ti1EihjmNlVxlyBJO6kt5CS1t4E6vuXe5asNUVvoqySFs8TsjeKm3z8R5HTC4sJkVt2IARtUmPcwzaZFWyDeqCqQQbShVx9WZRYqfGw7SnzX5WxixdFxYDvEsbpf7Tn8Hcea0IdtDvLFHHv4S/aG6j0LpWQJHXUgIbKwuQoIOuXmNO+oIH1lte8rPpBsY+FF8j8O59PeasOhyF5tQvW3Nv1VXLPWQSAQtEIr8VUNNGxUsHQtfOzLYOubNfs3IAW0yGxgDHCs54Ypcyku5u7Mtc4sSlPD35DayC5bKl9MxuT4C9z0BZGiiGNZK4BNWnYm8kVLPN7ozy0KteSOxLQAkXmh6vBmNmHMXB5EE51ssJjtDjSJkdew6jqPBNhxLtMl2LZW0VlVSGDXAKsDcMpFwQcU7LaS/wDpvo4d81KIyVRgmGLqUjAhGBCxgQs4EIwIWmqmCLc/AeJwmPGEJl4qTW3jJcY9pO8c1QZaSlWSRUt7y8as3O9k7INlFu0fEZfEE0bZa/qY2J9M+v1srqU4r/2NXPNh7YlpJ1ngfLIhsfAjqrjqptqPIEWIBG09ge267BICvu8m8qSwJX01XLSSElHpwSymQWZiqk5frAl7WIcE9rQ1IUItdcc2e3vp8KROaxs/ZDSAbR2zIWFgI4nABYcxdFAGvPhgC+pbqMU49qc9/wCnsYrmdXH55VU5NY2/EwSreXeiWrOX9HAO7EPLkW8T5ch08To2HR0OzC9i7M/WrqfZZtotLoplgNSSRRFiFUEk8gOZsL/kMXYkRsNt55kNaQ1pcZNEypVFTZ0cWOa2aNte1k1dR0PZN/VAOuKtojmFEYZ+WcnDVe9LtlRLc4nJNhQ77TSuIO7Ecq8Nqt27tBQtRs8ssbyRG4LK6qpcdlWvbOuYE8ranGTbH2vxzcDm3hgCCSG4kSndJEs54TyldgCD4YvEGWZBpPAVxqq0ZpEhR45LSQSMmZDzVwXQgjQjMsvzGmNMQocWKWvbNrwHScM20NDgQLvLHNVS97WTaatJExqNeU5qbvVvY1WnDZBlSxjbUPcLYk9CDrpYW0wuw6PdAeIhdWoIyllLOlK1nVStFpEQFoFMjn2VqrdoNT1s8sVg7ElWOuXiAPcDxs1vDXribbMLRZobHkgCU5Z3ZiW6n8KLophxXOaK9J1Xg7Qeb3udwM5gVWI0zEzQre3Q5Rb4Y6yziAIcJpJF8kTy8rjLge80OimJeeR+0D3A6KXsbfCSngaCNQilGs41cSHUNrpa+lraaa6YTH0YYkXxS69MiYOF0YjXOVZzqchOk4dquMuASoa7dfNQ4WJjjLuuaabOzytcZIxlGa/MFmkFuuXEojWtc4MaZMbdAYKzdUylgZAVymuMJIBJqTMk6m6+M073zoKKOCI08iKXvLaztnHLvWOW2tgdNTyxU0c+1GMTFDnEANNQLueFJk0mRWUscE61NghnlkMxjXjlLkqxtClyZECnMBZzY6ytrk9VBUWHXNjSssfxL8QuoatGpope3OIJnhKWCqxYd260Cue81lwEhvmociFSVIsQbEeBHPFtjw9oc3A1CSQWmRTbd3eOaka6HMhN2jJ7J8x9lvMfG+KlssEK1Nk6hyOf5GxOg2h8I0w1JvtvdmGsQ1uzlGcG8tMQNW5my9GPgNG6WPPKhWqLZH+BasMnfnV7jOi0hditvw+IUKu36Hu9JTU0Xu0MZBqI0uWZlftLd+aNzOYksWIbQHNoCz+YudU5d97FCaQUj1FXM8dNEqmVcnDiUKqQ5sxW+mVL2LMe8RY87FxusbNxw16++81zFdC3fqW2XLHTSzI8DhbsrX92qGB0YHVYpCGKk9b8tSce22fx2+PDEnj3A+R7jgnw3yN04LrVJUZx5jmMQs1oEZk881F7LpUjFlQRgQsYELOBCwTgJkhc+9o+8zwosUAZqmclIVUFmH2nCjUkDl5kdAcZ9nh/rI5c70N79+ief6bZZlcj2BtCfZtaryB4WsVkDqc3Dfm1j3rEBx4lLdTj0L2tiskFXwVt2lvnEZVh2lSU07qDxXjF1XS6hMwYuStjcMo7YHQ4rsgkC9DJAXZ5FRt2NjRKp2pVxrHCDmpqddRz7JAPeP2b8zdzpbFO12iJEf8ApIFXH1Hr+dlBVSF1jfEfgku8G3JKuXiSaAaIgOiL5eJPU9fSwGvY7HDssO4zidferJZcaM6K687gNSh09JI1iiM12yiwv2vDwv5HDIlogsm17gKTqZU16+S42G90i0E1lx1fynNDNHBOlQ8WYLJZlV8ojlB15KbqQCyi9uYPLGWREjwv09/ETExMvYcM6EUDqE4Gk1am2G/xZZyMj6XZ5VBxFdYyUzfbbcUtSr0+dWhbKp04Zs17jW/O/qMc0dY3CCQ8C5EEzjeqJVyw4g8kWqOC8FpN5p4Y970h2nGFb6O4ilAkQeA7Qt6oxdPhjQspvt/qets2k8q/+QDXKvFEj5fSaj36VC97IGYTQ/3kZK/fj+kX5qrr+3ido8pZE1H2d5epB4LkKoc3WPcVS7FhKTLbo7cbfbghb5Qop/FDhFn9JGpzupPymRcQdYHRFFpTVR8WhT5s7n/LwRBOMz/yPsB8ob6HcPlLScWEtMdujLKIv7lFi/aAvJ/+1nxWstWX/wDIl3A4f/ICZF9V3UAPv3JWNl8+I/aSBcwB5FsxyL6GRrnyzYVah5fDZR0Qynw8zt4aJDbdUoON52DR80HEnqrHuHt6CB5OMHZ5LuzHLkDKrN65jrr42xnaTsL4knBrbrRdAE5yJA5ClBOntbskdrZgkzNTqpXmkxVZHMscJVpSwiiZs921zNcqNByAN7sfLD3xHQx4T3+Vki9wEpDJtCanEkSkzaQltAcb7W1dO6CZ1zOAwwE89yVSU7KAWVlBuBmBF7c7X52xpsjQ3uLWuBIlOWU8OeWtVCxzQCRJSdj7VkppRLEbEcwe6y9Qw6j8sQtNmh2iHciCnTaF2FFdDdearFvVseOuh/pCjX6Vf08PMkjUmwtdgOdrZl1GvPEs0Z9ji/pY5p+095dDsWvNsVniM4heqTfCClpKYUMAhSVh71MxLlXU3aO47TMU1QmwysLa5il50Bz3m+ZywHzz71rBkqd/S0QeoZICUljaMLI7OTnZWzyMT2mBUEBba2Nza7WLhkAThLDYuTXU/ZXvQ0kawTE8aNAyknWWC+UN5lSMpPkOt8YFug/pY3js9JoRqOY44hWWG+26cV1JWuLjFxrg4TCQRJZx1CxgQs4EJdtmsEaEsQoAJYnkFAuSfl+eKFuikNENuLu/fBOhNrM5Lj2w9ow1s9TKa73SrlslLp+jgU6KWIADyNqVDBvDRiMajIBs8JrA2YFXbSc+GASnOvOmlPtDpK3+rCpTiOishnjUlHdpOyNALNlCaEC5drDD7OWeYt5alwzzXjc3Zfv7x8ZVFNSoBK1gDLa+RXawuFSy691Etpmvivb7T+nZJnrdhs28/fcpQ23jM4Bet7t4DVy9nSFNI15afaI8T+AsPG9rR1hFlh19RxPxw9ys+02gxXbBh9pPTKpNmJFxow1CnxI5lfG3Lni1GdEaLzBPWNewHCeqeOFMUmGGkydTbq3jV0Vq3L26lFIUljN5O85fsgAEplUCxBv3r9fAYyLdZ3WtvjsIIaJBsq4+aZJoR/jLLWrtniCAfDcJE4mdNktm36SF9qK0rOYVSOTSSNCbEHW4zE2YHUWtqPM4vPsT/DDWvJc0zaTKh1UFWnAzmZHYJVxHbemW0OIGe2uYxCiVlMY2y3DCwKsOTKeTD18OhBHTFizRxGZelI4EHEEYj85iRFClRGXHSx1HWMipVKOJA8f1oryp5roJV+QV/wBh/HEIn9OMH5O8p3/tPVvEalJvmhluqo+R88Co1BVGKWOUa5GDW8bG5HxGnxw+LDERhYcwQltddcHal72rSCKaSMd1WIU+Kc0PxUg/HHIMTxIbXnMe+fvNde264tUja2sdI3jAV+KTzL/hy4jCo54/3T5tC6/Bu7oSsILUTH7VQg/cikP/ANgwH++P+J9yPpH7OPQFedgxgzoW7iXlf7kamQj45bfHHLSSIRAxNBvNPac12EBfE8BXlVQZZCxLMbsxLMfEk3P44cGhoAGCWTOpU+vHDijh+sbSyfeYfRqfuxm/rK3hitB/qRHRcvS3cPUeLqbmhNf5WhnE/A4Dqo9DShySxKxoMzsOi+A/WY6AeJ8jjtqjmE0Bgm91GjWdZ2AVOwayAeQoYea0AqT3mcAmOydshKlJmiRgGUKrFrRoDYZdbaDqQddeZxWi2Eiz+G15zJw85OM6TqcgRISGAknQ448S8WjID/aNneO9Tt7NqpXTlkQoI7rnLXQxgmzFbdkk8rEk3AwiyQ3WJk3SN+Umgea9LCc5GmM5BuM5TTIzhaHSFLuZNJa9mzWq5UZc3ZBAGna5nzI6X8MakG/dm8gnZgNm2WvoqkS7e8s5beuzcmO7W3HpJhItyh0kQfWX/uHMH/c4RbrG21QrhxyOo/RzU4EYwn3hxTTeukajk98o5MlLVgByEDqhJzXyEEeLLpdTmAtcDGbYIxigwIw87PfLvWJFajwPW3AquCgUVAgH9aqXkCZjm4AYsBfW0k/jc5Ft0cY0b3lngPf8e/BKVk3z2sYK+mSlUF6OI5soC51y53QhRbKIlJsBpxGsNMVmQRGgubEwd7ajzU70nTC7Hu3tRJ4kdDdHUOh/VPQ+BHh6+GMexudDc6A/EJsUTk4JzjQSVjAhZJwIXMvabtAyCOkUsDUEmQqCWWmjGeUgAG7ECwHXUYpWBvjWh0c4Nw3mg+96dE8rA3WuS19Fx1aopaQpT3IZUkabIege4zLprfVTfQ8xjfBum6415d9VXTem2xXQ04po5TLFWJkg1uwPECOoucyEapbVdbqdMLcIcy91LtTyn+V2qfbzutDSRbOhN2K553H1r8/3mHLoqqORxQ0dDNqjutb8BRo71dSTkoWyJcaITeKpyRMQWAJC8yOnr5eeNx0VjXBpMicNqzgxxBIFBirturS0bUspnASZonACNd2jAuWCMbKxt8bX5E48/bIsYWiQJLWubKY8ocaAXhK8K5zlOWIC0YDWGHMgAkHA1I1yy6HFVP3iM/RnPwr9hmsXj/d0Knqo9Rrz1TBjN/qtlf8A3AUDueBGTuBphU8Rh8hndyJxHLEaxyrjGqadkbK3hcEahgeRU9QcWYMZkZt5u4g4g5gjIjuiU9hYZH+do2KZQ/SrwD3rkwk9GPNCfsv08Gt9o4rxx4D/ANQ3DB42DB29uetu4JkPzjwzj+3fq3HrvKi0lS0UiuB2ka9j5c1I8CLgjwJxZiQ2xWFpwI7I6hKa4scCMlt2pSiOSyaxsA8ZPWNtVv5jVT5qcRgRC9nm9Qod4x54jYQuxGBrqYYjd3Rbtq9qOnl+1Hw2+/Ecuv8AyjF88cg+Vz2bZ8HV6zXX1DXbJcvxJZq2vSUx+zJMn+U4/wAw46wSiv3NPUfC4fQ3j8FYn0o4R9qeZvgI6dR+JbAKxnbA3q5B9A3n4RRdimnk6uUgX4niSfhGqn/5McieaKxuqbvge5PJdbRhPD5PsteyYFZ80gvFGDJIPFRay/tsVT9rBaHuayTPU6g458BM8EQmgmbsBU/XE0Wh3eaQk3aSRr2HVmPIfE2xMBkGHqa0cgFHzPdtJW/aDhQIEIKqbuw5PJyJB6ovdX4n62K9nYXuMd4kSJNH+LceZxPAftTIhAHhtyx2n6GA55rRS0xcnUKq6u55KP8AUnkANScNj2gQgKTcaADEn4AzJoBiow4ZfsAxOrvIZqQtRESEcSLAOiZeIT9pr6FvLkOQ80CBGaDEBaYh1zkB/iJVA24k1OUmGJDPkIIbslMnWe6ZK0b/ANLSKL04RpQQkpznMllAHYBtc2ALf6nTL0VEiuc0FzgwgubSjpmvmInSc5A1xwFbdsawAmQvUBrUcNuE1S3iYAEggNqL9R4+mN9sRjiQ0zIx2LOLXAAkY4K37k1STxy7Nn1jlBMZ6q3MgX63Gceanxxi6WgOhOba4WIx2juh2EK9Yos5wnYHDv35pDu1PFs2snerBaWnBSONR3pG0z3OiqI7nU3tKLA2ti2T+ohNMPB1fxzpwT5XTVaqSoq6uoYUqGN5CZWKmzMpIN3laxZLkWUWQ6WW+JkMht82VOx3vXMSr17K6uSnZ6Ka10+mhKsrI0ZYrIFZSQQH+ILte1sY2lGXHstLNx+OYpwT4NQWFddRri4xZBBEwkox1Cj18lkPidP5+GKtsiXIR2074JkITcuAbc31li2nNPAUzJ9AhdcwyITnAFx3pLm4INgLHne/YbKG2ZrXZ1PHDkJKMR83kpmd6aDaeWOrhamldx9LCey0h7IJIF82tu2rAX54b4MSEZtMxt76KMwVjcqjiNVNVAk0lChjhY27R7RZ9NCTeR+X9svgMU9JxHXGwG+p5r9c5cipwpCbzgFWNpVzTyyTP3nYsR4DoPQCw+GNuBBbBhthtwA7PHFY73l7i45pzu5uxNOrTRMLIrEZW7fEC9lSDa1yR5EeuM6226G0+C5mbZzFLs6ka6cQdytQLO4jxGuyMpYzlh3TmltRDZysi8CYdbWUnzA7h8xp5DDYbzcvQj4kPmRuJ9W412k0UXNF6Txcd7Hfq3imsBQpoWQ2YWPP1HiCNCPMYuworIrbzDMd0IxB2GqrvY5hk4S79+CkUtSuXhy3Md7gjVoyeq+IPVevrrivHgPDvGg0fmMnDUdup2I2tmEyHEbK4/D3G0fIz3rVV0pjNjYgi6sNVZfFT/JHI64bZ7Q2M2baEUIOIOojsEVBIUIkMsMjwIwI1hS6v6ZDMP0i2Ew8RyWT46Bv1rH62Ewv+3f4J9J9GzMt4Yt2U/amP/qNv5jH4Pwdtc1qNQrQBGPbjb6PTmjauvlZgGF/tth9wtjXhgRXeMDxFOAS7wLJHEYccfevFeBVfQmIi/0gkU35dkqwt+t2P3MS8P8AqX9kveY+ea5e8t3bNeTVHhCKwyhy4PW5VVPwsoxK4L97ZLvmuTpLisTVTMkcZtljzZbc+0QTfXXkPlgDAHF2uXsguJAGpZkqiYo4rABGdr/aZ8tyfQIo+GOBknl+uQ3Sn8ma6XeUN1LYahRAI1vmd80h8l0jUeI1Zj5lfDELhMW+cAJDjUnoN09a7eAZdGuvDAdSt0X0Eef+2lByeKRHQv5M+oX9XMeowh3/AHES5+xprtdkNzcTtkMimD+m29mcNg18ctldSi0dLnubhUXV3PJR006seijU+lzhtotIhSAF5x9Lde3YBm40G8gGEOHfnWQGJ1fk5DNZq6oMAiDLGvdXqT9pj1c/Ichjlns5YTEiG884nID/ABGpo5k1NcOxIl6TWiTRl8nWemAWunhZzZRy1J5BR4knQDzOGRorIbZvONJZnYBieCixjnny/wAbSclOo6Uu2WBDPNzzWuoPiA3e+82nlinFieUGO7w2YSnU7CRh/wAW1licQnsZX+mL7teQ547zyU7ezdySlctI6kOexdru2gvpbkt7XPl4jENHW1sRrYQYQQKyHlH86pdCV21QC1xeXTnhPE/wkdPOyOrobMpDKfAg3H440nsa9pa7A0KqtcWkEZK473OvE2ftZAAjOizDKGAANzcWN7ASITz0W2tsef0fehuiWR2ImR3toea2XuD2tiDNGwqWopKPaNbWMOJOgWN86txXs9mRlJBVmdbeS8gBi7ELYj2sZgPZQGBKquwdsR0z0bIZLwuzTMQAmSURo4UXJsqqNTa7dOWJWqAY0N7DmKbxUd6kMddIK+j9mSXS3hp8P5/LGNo+JehS1JsZsnKXi8lKvb6bT4FPLL/dRs482t2R8Tp8cZ1pb40eHB1mvE/ynwvK0uXI9m1dXsymiaKhz8aNZJaqSN3LZhmC3Q/RqqkA5ubZjbqd17WRXEF2GAVcUULeHb9PtCleXgiGsgykshBEkbSLGbtYHss6mx1HQkFsSZDdDcGzmD9TQTNNaxPdNj08HKSpPEfobGzm/oOGnwxQso/UaQfFyZQdPsqNqdcghuv+fpVOEJrnLDwKgG3qCRceh+eNqKYgkYYB1g05GsuI5LOZc/cSNyfbG2vUU4ywFXi1Lqnea4tdgRnBA5WFhbrjJtMGDFcXRS5jzIAu9IlkJeUzOMzMzyorkJ8RgAhyc3OWPGfmnwkq4Px6+v8Avjc3LPCkQVRUZWAeP7B6HxU81PmPiDitFswe6+03Xax0IwcN9dRCcyKWi6RNuo/ByPZmtjUYYFoiXA1Kn9Io8wO8P1l+IGFttRYQyOLpOB/aeOR/2ms8C5dMIOF6GZ7Mx9jaOMl5p6uyGNhnjOoF7FWtoymxseVxyI+BE4tmvRBFYbrhQnWNRGew4g4UmDFkWTSxwmOh1j51+6jYspaMCEYEIwIRgQjAhGBCCf5/LAAAhSKqrLhVAyovdQa69WJ+sx8fgLDFaBZhDc57jNxxJ1ZAamjVrqZkzTHxS4BoEgMB87StnugTWYkHpGO+fvf3Y9dfLrhZtLotLOJ/7j6Ruzcd0hrdkp+EGVi/+ox4/wCPGuxaqiqLDKAFQckXl6nqx8zc4dCs7YZvk3nHFxx3agNgkONVB8UuF0UGoYfk7SvFM+V0YXJDAgDmbG+nnhkUThuE5UOKgwycN6dbb2nPU61TIgBzIGHbQHoqr2rcu8OnPGVZYcGCZ2e88ykZek7ST5Z/8a7FdiuiPH9WTRiNY4Cst4SSYLfsliPFgAb+gJsPjjVh3yPOADsr7yHRU3hoPlJ4q4bpp73Q1lCdWtxIr9GOot5CRVP7Zxh6UHgWmFaRhge9x9lo2F15jofHvikm7Ww9mvSrVVlW8IzMpiUDMzLZiR2WYgo8ZNl0J540Ir4oddYJqQkndelFCDSQ0Eq+9osaVMgP9qoKFS+Zj2st17NrHwthTC8+cuFMtykZK/8Asy2oZ6KndicxjyNfnnjJQ38zlJ+OMYN8G2vhjA1HUexT3eaGCrni+kLmXtprMtG6X/SyJH8Bdz/gPzxUsYv28u/xB6S6lOdSFvXOaH2ibQivacOv2JEVlHoRZwByADWtjadZobskgEhS9qbxjaSwU/u8cU0s6LI8Y1ePkLm1wAzFrXPcGFlvgNdEngCRvR6jJT/aZVZqsRjuxRhbeBbtH+Ep8sK0HCu2YvOLiTyp1mq1vfOLLUOqrFNSySXyIWtztlJH7IOa3nbFyNpCBBdcimR2g9cEqHZYsRt5gmvJhcG3DkDDW2RwR4G1rgaGx8sSFtszhO+2R2hRNmjA+kqS1RJ/axlx+urBv3xZvmSMVp2QVhRQz/i4S/8AUzb7T2pv9Y0ewu3gz54r1DRCUXiEovyujup1to6Kevivxxx2kWwTKI5jv+LgD/6k9HHcuiymJ6ARvFOYHUcVg7NqE7fBmTKe8UdQDfnmIFh+tyHjjrtKWF4uF4MxhjwlWe5RFjtDTMNIlmvLbLnzFTCwbnZigJHO4u3aGvMXF9Od8RGmbDKj6bAabDSnHJS/Q2idW+4WuqopYxeSN0HUlTlHqw7I+eLEHSVljGTHjp1klvskZgm5p73LRi6q6sO7uwYKiMl6nhyBrZezZV6Fr+OttRy62OPN6V0xabHaLjIYLZYmdTslq3FaNlscOLDvOdIq1bP3CpJ4AyyPmGjSRyqx4o76shQqmU9Bryw6Fb4zmh88QDKWtSNmh4SVB23sxqad4WN8tirWtmQi6sBf1HqrDpjYs8bxWTzVGND8N0lCw5KWPAdTyHUnyHU4i97WC84yG1da0uMgJqYmypyLiF7eYC/g5Bxnv0xYmmRicgT0CtCwxzW70+0Js6ewcRPbMArCxu3MZMpJc/dvqD1BxE6XsLvIX5VBBw20px+Ufoo4qB7r1/RFRmsYJgerNHJl+LZbYn/q1iDZiINw+uwufoo5MrpXmSFIzlcO7kXChWQWvbmwzEX8FHriIt3iibXsaNZcCeQMhzO5dNnDDIhzjsBA5ymeQXozS2skbRg/3aPc+rWLH54J2Oc4kQPP+5wPIUaOAR/XwYwtGwHrieaj09HI/cikbUi4RrXHMXItf44fE0jZYfqiDvcoMskZ2DStcilWKsLEcxdT/hJF/LDoFoZHbfZOWuUuqXEhOhm67FWDcCs4ddF4OGjPxFx/Eq4p6XheJZHbJHl+CU2xuuxhtp3xUDbHBp6itp5eMLTiWB4st43ILa5mF1KOg0N7xr4YjZXGLAhvEsJGeynUK88ScQkFPtCSOXjI54vSRgHced3DWbz5i5scWi0ESOCiur+xSvLRSoxuVnzedpFF/wCJWPxxg6SaGWqG8Z05GXQqxDqwhdbxaSVxb231OlMn2nkf90Ko/wAZwjRAnFiv7qSfhOjUa0LlmN1V1ZPZxT59o0/gpZz8I2t/FbFDSbrtlftkPcfCZBE3hb96p89ZUt/xWX4Kcg/BcXNHsuWWGNgPOvysy0GcVx29KJbBCWdQqgtfsggHX0YWxO1thGC7xTJoz1IgF4iC5im+z6qNweJ7vE4va8bR3HlMHOQ+Nx8Dyx5m22GPAd5A57dYM+bZV58VrwLXDijzSadWHunlJXFFBikAUnLcK/DzXFu1HHLGH5d1lBvqoxiPs/iuuxGmeONZbiWulvB2FXPFkPKe+AI996lPs+QMXL5JH5Z3EayE2JukbF5GAGmWJG8S2LcKGy6GyoOMuJw4kjUlOcZzmvb0ZawmBRCO9MZOGTcCwWSnV2a5FhnQm+l9bM8K6Jtx2Y+x+1G/PFQK/YCKUZEuy3dY2WQGU5SvZhzNKgu36RiuQ2PaF7rMR9QTKdJiVK/5SAOGABvYUKkAMv54fK8ipMUYMMTLHcN2mqipQi2hmgAQahgAwGnmcV2tD3kRHTdhS5Of/i8z1YTTb10eUU4/I+Uo23s9RHxlThnMAVF8rAjRlBAZTe1wQPraHQnf0RbYgjCzuN4SMp4iW2s+Z+Fn2+zs8MxQJHqko53649M5ocJOE1jgkVC7N7N4iuy4riwZpGXzUyNY+h5g9QRjBtJHjOu4LUgghgvYqr+1iht7tUXNu1C3hc9tOZ8pBy8MWbE+6+RzSrU2bZ6lQG8ufny+PljTiPuMLtQJVFjbzg3WrWtP7r2YowXayiR73Ym17BVNlF75NCxU6HvY8PGtD7W6/GdQZDADiRjr3VXpGQmwBdYOOvv+AttdTCY5WgYNICudhVuEXLqwiaFU72QadTmIIU4qwXlp8r6CshcE64TDicJ47gZkKT5OxHXpJTKbYcKhXORb2tI5Z4mOgGScExrqcozpmJ5LiwwvNPweLceRltSzId/K3iCUKCc8Y5s0rzKuUHUh1p0iFxqM1tLXHOzDBZqB3AfZPeKiHlaxHJTIXDEK1u29m4nIAl4uMzk9LZV10QYqx4DYxkRUZCkuBujrtKYx5ZUd9UvrpELASyIr8yZsyNyPNXySODbRFSNdCSTyPIDIkv6bCRh5a+4vAHWS5x1AKTnN/cRx7B5SCrm0apTeNEh4XIMsGQnxsGZsq/AH8MemsOjHGUSOXT/xvT50HLmsq1W0Dyw5b5dFGkhKHKRlNgbeRFx+Bxtw4jIjbzDMVHIyPus57HMMnY/a3bNnyTRP9iRW+TA/6YjHZfhObrBHMIhm68HaEz9rUGXaBP24kb4gsn5IMY+hnXrNuJHQ/K2Y4k9U3GqkrofsXmtPUr9qNG/dYj/rxh6cH9NjtRPuPwn2fEhd34gxO+EqRXCvbS301L9yT8WT/bENCeiIdo+U20Yhc6xuJCuXskW+0fSFz/FGP9cZWmT/ANr/AOQ6FNgetLNoteaU+Mjn5scbMEShtGwdFjv9Z3nqmW6cGaYsfqL+J0/K+MfT8UsswYP3H2Feslf0Wy9GLtQ6/iajbw02Sd7cm7Q+PP8AiBxa0RHMWyNJxHl5Ye0km3wwyOZZ15/ma07N2pLASYnKg95easLW1HjbqNdB00w22aPg2qReKjA5/lQgWl8Ggw1Ky7A3ujjZuIkkOblJTCO48mjkBUj9YC+vLrjNi6JiAC6b2+nz8q2y2tPqEk3qN56KW4kqZsq/WkiZ5CeYKRxw8BCDa0jKWFiLL3sVzYo7MGcvuc0wR4bv3IigEoJpzLLGxJKyBZ1kbunO6FEcjXSSdwOQTRcufHFz10PKW6cyODRvxVqHXBLEphHK0ZALoc68JYndcxPYvwRlsdPqhFdNRzOe9xIvCgNKzAMs/VWfGZBpOisMEjLpL6+lC2jAZ4Vji0MRBVTlAdApUZCLKQAbXHZuvmDjQsEdtltHixMDMHWCffgaySLTCMaFcaaj375Jlu77P5JODPx4SGUPw5KcyIcyggMOKM1r/wA6YvnTZjksDZSJGOPsqjbCIYvTmrLtKHaca5ffYDYAC1LbkuW/6a1ye14X5ADTCH2trf2+6eyEXZpNPBXVUbQyVMBjYklfdiR3wwGstxltZSNRe98wDBbdJDJvv+FN1l1lV/be4k0CxDjLNxcyk5MmUAC7Htm415Af+NVummiGXRG/kqh+gJfJh/CYmZXbL9IQoK3Co2flmNmVi63srZQbE6jkR5ctLGzpzNMZChEjmJkTy1HZLgTLv+MqLZsygMuZ4ljYA5AFVWaO3NsiGJkY8wySXsFspxJrrpDXk66zrsmb0xsIxnglkTqO+iktPSxtarnmWRrE50Rle2imSnEKSN3b8Th3GW3E7K41YMKI8f0202T6zPWWxVHva31FbhvrTKthUVd1+rEqur+j1UfEF/AtpyDG1zZ/06M7Bg406FJNpYM1VavehyztDGsJYnK/ekAPVmPNjz5WF7a21tjQwcAIjp6wkm3yndCRSyMzMzMWZjdmJJJPmT5ADyAA6Y14UJkJgYwSAyVF73PN5xmVI2VT8SaNDyJ19Bqfna3xwjSEcwLM94xlTeaDqm2WGIkZrThPpVNt8IO1G/iCp+BuP8R+WMf/AKdizY+HqII449Ff0rD8zX66cv5KrsnI+mPSDFZBwVp9sIvPTP1aE/g9/wDqx5zQtIb26nd9Fux8QVQcbSQrr7IG/r7jxp3/AMyLGRpof9sP+Q6FOs/rXc+NjL8ZNuLjntpH01L9yT8GT/fF/Qfoibx8qFoxC51jcVdXP2RtbaHrA/8AjjP+mMrTP/8AL/5DoU6B60q2gtpZR4SMP4jjZgmcNp2DosZ9HHeeqtmw6ERKjDm6DN97Vh+DEfsjHjdJ2t1oe9h/a4y3YH3APEr0NjgCE1rhmBPfj89Eu3qoz+m6XVAPKzEn56fA40tBWoD/ALcai4nbQAcq9lU9JwTPxdw6mfOiruPSLIRgQjAhWXcx83FhyK5NnCmAyki2VgCZFRLdnvCxLfLzenG3HCJOQNJzlXkSeC1dHm80tTDaCKMpyI/DOUo9mAU2GRhGOFG18to41dmKx30uR5uG4ucRMieYphmJ+YiU/M4tAE+OoRKXf44CZNFCmqldu0csoOuZgrcTKyhEysSI0u5ZgbdltWu1rTYZaKVbzprMxiaSEp7qLhdPf37DNW7d3eCWOCECCNgtOj347C6iOI8uAbNaVdLnUHXle1B0ddcXXsTPDXxVZ0aYlJZ2rvDK5A93jBKF/wBOx0Czt/cc7U7/ADXzs2JYi793suMjXclGoJ51eNeFETIWA+mcWyyFDf6DxHywoaMI/d7flMdap5JdvLtw1CU+dFhjKuSVlZmymKBjpw1HZEysRc3CPobayiwDCYJVMxl3unrUYbrzuCWirzBlREYXGYGxjSQ6K8TXt2jcAGwLCxZDe9B0ORBcSOpGYI2a6mWAcJSs3p0A+p7O5T1JvQ0oIVFQPwxYAoJeHp1ikZZo/AKjlSNRzxXhxS1xJMp8J7nAXXbyAcjVDm076GoVH2tUCSeVxyLaWVkFgAvcYllva9ib3J5cse80fDLLO0HE157QvPWp16KZblFxdVdGBCMCE73ZoyW4oPcaxHiCpBPwuD6XxhabtIazwCPUJg7QQZccN8lpaOgku8UZGXAj4T/adCJuyegNvJiLL8tT8sefsVrdZfM3MjkMeeHNatpgCMLpyB5nDvcqE57J9P8ATHv815fEK1+2HSalXqIT+LW/6TjzehasiHW5bsfEKgY2khXX2Qj+vt5U7/5kWMnTX/8AMP8AkOhTrP6+C7lwsY/glOvrlPtuptaZ/stKnzyEf4TjR0OZRIrNo9iR8pcbBpVS3W3TashqpRnXgqDG1uw8mpKG4uTYDUHTMLg3GNaLGDC0a0gCa9ezOpy7Rp/Bw6/ONiPxAxW0oy9ZX7JH3CnBPnC97zQZKupX/isfgzFh+BGL1hffs0M/7R7CXwsuO27FcNpVi3dqlliVT3o7Aj7vdP4DHktL2d9mtDnjB85Hf6h78sFu2CM2LCDTi2XtgUb4WWnVepcAfAE/z647/wBPXn2xztTTPiR3zUdKENgAbQqXj2y8+jAhGBC2UkoSRXKK4W91busLEWPiLkG3I2xUttl/UwjDBunXKo3J0CN4T70pjUrKm343VbvkkCrYEKoQsLFKdCbFuYztoM175Tlx4yJoyNZ3EObQz2zAOLiMBnLPfVb8O1Q4gmD+J5D7WqUqV7VspFhY5hbVbrfVwuZgpNzJI5NrAHEhMGmPfImVf8WiWtSOHfe7WU13YrOJHMOzZElVcvLJ/VioHiFByXFweGSOeNqG1wY2+DPb14qi4guMlOqu+n/47/5O0sTyKip9L+mpPvy//wBL4NaFR2qVd1jcIckURQHQkNTRK9ibCzdy4PZeNb89KNsc6Yuz7+sdoJVmABn331UpatUILOoBv2ntZgSA110urG2dRYxvqRlbGcYZeJAV2e3EZH9zaYhWLwGJ77x1GqjbU26jRmNAJAQ63cZ+Ee6GhlBuVvci+tvAEDFywaHjPiCK43RQzH7q4Obr7riqlptrGi6KnCWrce+GCr4Hhj2QAAkFhEk1KzgQjAhGBCtm5RBSVeuYG3kRb/Q48l/1ICIsN2UiOIM/lbeiCLjxtU7a1WsEbH6zaKOpa1r/AAsPlihYbO62R2tyEp7BOcuJnL6CuWqM2BDJzOG9UuhgzyRx/adV+bAf649zFfcY5+oE8hNeZY2bg3aAm/tdnzV4X7EKD4lnb8mGMTQzZWaetx+B8LajnzpTJuyw2ctfmIUyZSjLa63Cq6tfUZjbUDyxo+KPE8NKlSasfsZhvUVDfZiVf3nv/wBGMnTh/pMbrPQflOs+JK7xwhjvhBLvFcx9tdHmpC/93Mj/AAYFPzcYRYTctzm/5A/B+E19YQK55szf6rp4YYITGsUQIylAQ7F2bMx0YEXt2SOVze+m06zscSSkAkJZBtpvfY6thGhEquwjUIgAYZrKOVxfxJJ1wRYN+C6GMwR9e6GmRBVr9pVJkrS3SVFa/mOwfwUfPFfQkW/Zbv8AiSOdflVbey7FnrCX7pqpmPbZXC/RqqluIeqtYGwtr+PTHNN3jZ5XQWz8xJAujIiZFcvaRmpaPl4s5yOW3YdneSeb37LMkIqFLnhaSKbBEUmylb2JYm1+fw0vlf8AT9oZDcYNPNWeZPPDGWFds1b0nCc7z6uUlSsetWMjAhGBCMCEYEKVsfYrVMoijRbm5ZiOyq6As3jzAtzJIHmK8Z7ITZyCdCY6IZTTwUhop5uH21HEilZ9GK3gCqoXTNnzMoN73K37WbGHFtJdF8+z5M1qQ4AEPy7fhPTOrmN0IZWpmII6jg7S/m2GnAqCxtja3u/AZBmkBlyqeVzVOAW8BfkCRmPZBF7iL3hoM1IAk0Snd2hpRNTwVDLJA6Torym/No3UlxYxur3QNdSC1tCbGvAe4ucc6c06M0BoG9L97d2DRSjKLxOTkawvcWurEAC4FiOVxyGhtuWSMH4ivVZNohFtZ0SPF1VkYEIwIRgQjAhWnYNAoSKeCYGS9poW6LpfkLjXUc+mPM6TjueX2e0s8tSxw15VNNYMiKA0zWvYoI8sSC6v7gdWe3ctO9hhIVlmMkpJBQWyxqP9SfO/4DDtCMjsm0sus1kGZNJGeYlhIUEsSSoaRdDcZh03b6AZ9/C1bi0nEroRbRCXP7IuP4suL+lovh2R+2nP8TVSxtvRm7KpFvtV8auqnB04hQeiAR/Ls3+OOWCH4dnYDqnzr8q/EM3FWCs9ptRJnR6emaAjKsLIxVVtYA9oBgPQeVsdFlaDMEzUZqyexKk+jmlIsXmVfC4Rc2nleQ/LGTpQ37RCh6q8z+E+FRjiuwYspKrO/ezDPTTRDnJEwX74F0/it8sZ8d3g2mHFOE6/PsU+H5mFq+Z1a4B8cemIkqqyRgXV0nbT+97KpKq93h+jkPyQk+rKh9HxkWE/p7dEgZOqOo9ieSjbG34TX6v46yVTpap4mDxsUccmHMXFvyxtxoMOMwsiCYOSzmPcw3mmRV+2rsgVNKrrfiCNWU374Avlbxvra/In1v4HR2kH2O3vhv8ARfcCNRnKY1bdY3CXobVZxHgBzcZAjbScu8Cudg4+hrzazji6jAhCC7AXAU/WPQ+dyBbzJ0/HFe0RXwm3mtvcfwfZNhMa8yLpd7wnNVu80S5pJMulwMjXYc+xrZ/UEjzxjjTji4N8L/660pxV7/ThKd/2/Kmbg7V4byRNKkCSqWeRULynIOzHGdQO87E5CbZuVgRct8g0RXGntzSrKalgCglhJVSxRRSKXlLCByxJJUC76XQsgDSOxY2LBblszZNqIbDEeYukYjvGeAGeOCvwXTJhyMxke/fkocNY0apJHJ9JMpkkIsbZ4eEQVNxe7T20uosOWLthgGI5wNGinGf0kWuKGASqTXvinq8GeCDhtGtY8iwyKwzF7LKZJHXm8cyGIOeQaNQNVwvSAEBjnOEwK+9OK7Zn3yJYlRtjyTw1edKcXivxeMARkyFZFacd6PLYhiC/ZGjBbYqsjQGQfFdExwAznsyrQ5Jz77n3A2mZP3n11rXvfUqZuFGksMSKl4CzCNZbNqsRICdhlFiinmbC9zsaPAe0vIlI547cCR1Wfa3ESaCllFTo+YvMkSL3mILMOvcXUixGpIGvPHbbpA2dwY1hc48Bz+FGz2XxWlxdIKxtsaNY+JFTPkHOorWWOO/6sYIDKehu/mMY1qttoigScQNTBU8cek1fg2eFDNQDv7kqq6BSVDBgPrLcA+lwPyt4Y9FY3OdBbeaWmWB/k+9Vl2gNEQ3XTWMWUlFsCFfN09irHEs7i8jjMCfqoRpbzI1J87Y8Bp7SkSPHdZoZ8rTLe78HDbXVL0OjrK2HDEV2J9h+R9KhA31x7+Ul56c1dNyGFNTVlew7iZI79W0NvixjHwOMHS58aNCswzMz3sEytKwtutdEO5c0F+puepPMnxxrKaMCF9C+yzZvCoqcEWJQyG/O8hLAHzAa3wx5tzvFtz3ZNpyp9qyfLDAV4xeSFG2jHdD4jX+fhinbod+Edlfv2TIRk5fM++uzPd62eO1lLZ0+4/aFvIElf2ca1hjeNZ2uzlI7xT88VCI264hJMXFBXz2X1qv7xQSnsTqWTyYCzW88tmH/AMZxj6UY6GWWlmLTXdl9cU2GA4FhzVfq6ZoneNxZ0Yq3qD08jzHljdhxGxGB7cDVYzmlpLTiFePZ7WyFHVsrRRZdb9sZjyC/WXmelul+Q8h/1DYIIiCMyj3Y6jLOeRy24mWJ2dGx3ltw1Aw1j8KDvRsWcQ0wWmQJGh7cVi7ns5iwGpAPX1ONfR1uhRC6I5/qNJ4SmQOf0qlps72gNa3AZKnjG4qCzjiF7p4Gc2RS5/VF7ep5D44RHtUGB/ccB15YpkODEiegTWyaeVVNOzHIrdwkMFbmcupA1JvbS9/XFaDBgWh7bWwSNa6xhgnRIkSE0wHHVw4rxT1jROsqaumYre2jFGUEXB7pbMByuow2JY2SJY2R2U9sJ7ZTUYdodMXjMd54pps7bPDSZ2kczWiihW4yqh4nEYXGYKFVR2TfMy3NiLZEfQzJ+G0Y11TrnkT7VwV2HbqXnbu+8loqaYSxCqQENJUGN4lFwrGHi9kZbkaML3IuraANZLFhdGs5EGMfKBnjsM85+2ulVWhsOKC+Hjs+lJMfu0UDx6z1ETdkrmygkqbW5NcHLbWykHNfMtePBi2uJKK7yAzpQCWG+e3eJBNYWQGTaPMRx27lr23tCOYQtqlQvESoGZmuRw2QgE9kMrv2NFBVhpbV9kscOELrGBwEqylxr7ynPalx4xdIuddKWiZ5CoYZ3sqLzPZVQiADxstzmuOfIYtuheEwuiPutxMvvHdKSRfERwDGzOFfrDnROdn7vV9xJFA9wNGvAcv3QzWX4AYoOiaLtDbs5jP1V3nE8VZAtkM/x2Ev2xBUK4NSHLagF3DnxNu0bD8NR4jF2wWmxv8A6dly1A9SFWtEGOPNF6qFjSVVGBCtO5zCNnSZLLUxWjzDR7OLj0Ks2vLQYw9Lt8ZgdCdWG6sjhPPeNS0LD5HXXD1ik8063kkcUbFCERQEYnvNpayDoDyzeultcec0VZ4btIXogvEuJAEpDEzO7GQoDKZnRadse9tnIBlSW/KQ361z1EJIVRdiQABzJJsB88e+JAEzgvOAToFafaHKKWkptnIQWtxJrddTb4NIWb/ljHn7BO0WiJanbm97BTitkt8OG2GOK59jZS1O2Fs01NRDAP7RwD9zm5+CBj8MJtEbwYTomoe+XuutbeMl9Q7JistwLX5DyGgxgaPZKGXHMp8Y+aSm4vpKCMcInQoXHvbNsK8aVKjWI5H842PZPwaw/wCYcVtFv8GM6zuzqOH2OidFF5oeuSY9Aq6l7OaWM+8xA/QOhL2OVWN8obyaxHne3UYXEY17TDdgQUAkVCv2+lOlTDFtKAdiRQJR1Vu6L26g9g+i4ztFRXQXuscTEVb1/wD1zS7bCBAit49+3JIN3tq+7S8QLGxKlLyKWC3t2hbW4t06E40bdZv1EK4Z4zkM9labp0nKoVSzxfCfe79lftjiUzQzyLZsjQsFN0sSHR0NzdWsB49pfDHjS6DChxLPCM2zD2zxoLrmEa247gVuAPe5sR4rItMsNYI2HBJ/aPsREy1MahczZZAOWYgkNbpexB8dOvPe0JbXRJwXmchMfX0s+3wA3+oOKojoCLH8yPyxvuaHCRWc1xaZhOdnbwNGuVo1kW2l3lRh6FXyj904xo+hITwbhuk7Afifur8PSMRsrwmOSVTSXZm1AJJ1N7XJOpPP1xcgWGG2GGxGgkZjNJiWp5cS0mSxxCOpHrp+eJMstmcLzWiSi6PGaZE1Xts2hJtbUZtOlrgd4ixOoBwr/tSZQ23j/tr7zkOJU5x8XGQ2/WPsvYqmFxfMtwQDoMwDC5A7RFnYCzL3jceHRZLxmQGjUK++HVH6i6JAz24Lw9S5K3NwoyqO1yLu5BN9Rd2t1F+fK0/0MPA9/Hso/qnrJlB8Vvqbajw0BNx01LHlyws2K7gA7fQ8xMewUhaZ4kjdUffuvBF/BvIFhfytox+HzwqJCs90te0sOsig4ibeclNkSLOYIcNX4oeSc0NKjJnGyzMOpSoqCQfNUYsPiBjKY2D4hhvtFcpskOBwPclce+LdvCHT/lNKap42P0cAiINjaWR/UEOdDcDz0xr2KxRYL75i3gf9oHuFRtFpbEbduyO/7WrGoqatns+2Ks0jzSKGSOwVTyLnXUdco1t4sPDGJpu2ugQxDYZF2O789AVfsEARHFzsB1Vj2/G7T8SNCxjjKqBoC7m5ueigBTz+seotjz9ljQmQLkVwAc6ZOoN1DWTPLLUVrPa+/wCI0TIEhtJ+B3VUHeCJ1mZZHDPozBb5VZtbC58LfO3THqdFRYUaziJCaQ3AEymQKTMts/nFYdsD2xSHmZxMsASnm4ez1Bkrp+zDTgkE9XAuSPHKPxZfDFfS9oN0WaH6n9Pz0mnWGFM+IcB1/HVUjbe1Hqp5J30LtcD7K8lX4KAPPU9cXIEFsGGIbcuyeae514zULDlxdL9jOxCzyVRH/Cj9TYyH4dkX+8MYemIpcW2duJqfj5PJPgiU3ldwjSwAHIYYxoY0NGSWTMzWcSXFnAhKd4dnLLEyuMyMpRx4qRY/njPtrHNIjMxb2E6EQfKc18+UO7iJtA0tW7LHHndivekjSNpBkt1ZV6a6MBrjdh2gRYIisz9jnyKS5t0yKm7W3slqYzS0UKU1Eg7SdmxU/WmkPZW5153v1c2x1sFrTeeZnvDvkuTW7cjbCU8z0czCSjqe45uF1JQNqAQGylGv3WTpYnFLSFmdEaI8Oj2/z7YjWOCnDcPS7AqJvNsNqSYxm5Q6xsfrL/3Dkfn1GNGw2xtqhB4xzGo/RxH4WZHgmE+6cMk93L3mWJeBO2VR+jc8gOqnwF9QeWp5aYwtN6IiRIn6iziZPqGe8a9R4LQsNsaxvhxDuPwrbXCKphMeZZVJU6NcWDg8152APnb1vjGs8SNZol6RYZEVGctR/jor8RrIrZYinVcx2vs143duEyRhtNbhb6gE3Ouv/k49pY7ZDisa2+C6VcpyoTLVP7WFHgPhuJuyE9+OU0tY2xeJkq4qm274p7h5pQp6BklYLpcHKiHM3kxUDzNjjCtzrXaCYcNpa3XmecpDnt1LTs7YELzOILun2om05FMztG+ZWOYMFZDc89G7Q187WI88O0fZXeCG2hhBGRMxyFOYmlWqOL5MJwrmBI+6iY1wABIKia1WcCEYEIwIWCMCE12TtCFMvEjlQqAomppMkgA5WVuzcjmQVvjCi6JiXy5j5g/tI+RXdNaTLcLoDm11j6UveHafFUn3iOo6AzRcOdASAAp+uQDctnPLl4VINmjQ7ULwewawfKd8qbMBinviw3QiW3SdRFfeqj7qbIWpnEblgoUscveNrCw+dz5A42NJWt1lgeI0TMwB3wWfZYIjRbpMhirjuWBFBwbgSu7NbkcgsobKdQDl0v4jHmtNxPEi+LLygAbJ4ynrE6rWsDAxl04zJ2ywnJM9rbWigW8jgeC37R9BzPrjzsCxWi3RLsFs9ZyHHDhicleiR4cBs3nhmucUNHLXVOVe9ISzHmEXqT5AWA8dBj6SXQtH2UDJoAG0/ZxPNeZAfaYpOZru/hT/AGhbYRVXZ1L+hh1lI1zOO1Ykc8puzH7XhlOM7R0B73G1RvU7Dd3QbN60n3WtENuAUbZGyNmz00byTVME3aWSwDxBkXMSTkJUMgLC5towBOU4vvfFa6QAI91ASSzaewIxNBBSVPvTT2K/RlAgJIGa7Ek2BY6CyrfrjpjXWF8QSAxQBMyC7/ujsZKaGONO7GuUHqx+sx8ybk+ZOPP2W9HiutD88O9mCsRDdAYFYMaKQsYELOBCwy30xwgESKFy72p7rtIgqIbiog7Slb5mjBvYEa51PaXr3gOeKdijfpI5gv8AS7Dv2PPBPeL7bwxC5RLWBoVklkEoBYrAqiNQ45vIECqQVYEMvabtAsuXX0F2sgJbe/42KtNWbfekLCipmKJwKbNLIwCxq8nJTYaXaMgKByYkCwOEwXepwzNNfdV06lN3X2qldD/R1aSs6foJW7xIGgJ6uB+8vmLnNtMJ9ji/qoHpPqHeXQ7KJhDYzPDdjke+yq1tbZslPK0Uq2Ycj0YdCp6g/wDjnjds9oZHhiJDNOmwrIiQ3Q3XXJhuzt73UtdSwYg6HukX1t1Oo6jlihpTRrrYBdcARPEY4Z5YajirNjtQgEzEwU+pdoRbRzwyK0bXLhkIGcCwGYagsNNNR4csYVrhWjRAZaGEPHpMxgTqNKGurUVfhRIdtnCcCMxLP8pXt3dJoUMkcnEVdWBFmA8edjbryxd0Z/1JDtUUQYjbpOBnME6tk+IVe1aNdCYXtMwMVWb49KstZwLqMCEYEIwIRgQjAheoY2c5UUs3goJPyGuIxIjIbbzyANZMgutaXGTRM7E/3e3VaoXiM/DjvYaXZraG2oAF9L+XLGHpPT0KxxPCa287OsgPY12e6vWXR7ozb5Mh1TPaSQ7Ny8HM87g9pm0C6X0W2hPzynXFGxxY+mSfFk2G04DM7zPAY5CeBVqKIdglcE3HXkO/5UWj3v8AoJUlQmRgQhRUy6/bDXvb0OLEfQAfaGRGOk0SoSZ0MzKUjUaiDPNLbpM+GQ8TJ2D5+lW9n0LyusUS5nbQAfmT0A6nHoY0ZsJhfEMgFlw4ZcbrRVXDbNemyoPdac562a2eQC5S+gsOd9bIvnmPQHz0Nr9IxfFiCUNuA195ngFsNY2Ay6MTiVVEgmpqKCshJUzSSpJMNWTKwREzHVQ1nY9WuAbgAY1zdc4tOyiWluzJ8iys4zxNljkjBKZywkkjsVtbK8QPkCRaxIxJwnKWP8D5Quk+yHdYge9yCzyC0Q+zGeb+rdP1R+tjD0nHMeILNDy9W/8AHVWIYui+V2GNAAAOQw9jAxoaMAlEzMyveJLixgQs4EIwIWisp848xyOK1pgCMyWeSmx90rg3tF3U91mFVGl4GcGSPkEfNcjyR+V7aE26gYsaNthiN8CJ6x7/AJHuOK7FZLzDBYpKJq0PtPacqrSIbKiEdt9OwiqbryAN+2bAchcXCfD/AKcMV7r3RLxqUvqpf6UnPBiMc4H0KRooURRqAvEkzCz90KwWynKt7EZWf2m1qM5/XXWuYp9srbkdcnuO0fo6lDljmIykvysb6K50Fjo+nI2xlxIEWxP8ezVacW95bcW7kxwbGbciY5FV/b2wZqR8so7J7rjut6eB/VOvqNTsWS2wrUy8w1zGY719FlxoD4Rk7moNJUtG6uhsym4P4fEEafHDrRAhx4ZhRBNpx72Y71CHEdDcHtNQrjszegzHhmnZmI1ydoW6kg2yr6nHjbZ/06LMPFZFAAqL0wfacznQcFtwNJGKbjmcvzKSl1xDQxsiid4rRKAUCGK5urDkz2y9eYvbmD2FHcXOhx5ww7zTkZhwz1gTJ1UMjWRUnwxIOhydKkqVGrVh7impaBQ07j9Aqk9CuVh8vzGmEm2W2Ef7pI1gzHew12Jos1nePQBslIqubf2RwTnS/DPO+uU+vgcej0TpP9SPDiese4+9iyrdY/B8zPT0SfG0s9ZxxCZ7B2Vx2u1xGvMjqfAH8/8AzjK0rpH9IyTJXzhs2n418FdsVl8d0z6Rj9d4K3Ls2lQfoUNumXOx+dyceS/W6QjupEdzkPgBbX6WzMErg5TPyVuoKmONHaTLAXssa9kBFBJsbG2Y6sbeNugOGRbK6KQ3zRbtTibxmJmtboAkJ780NIY2ZkydJUoMuOfLUtO09smkjRUgYoAFUllyiw0va5vYdbXwmxaKbpKM58SMLxN4gAzrvkOU5UpKShaLUbKwBrDLAVp7T+FR9o1zzSGSQ3Y+HIDoB5f7493Y7HCskEQoQoPc6zt/gUWBGjPjPL34rbsbZEtTJw4VufrMdFUeLHp6cz0x202qFZ2X4h+zu7pmuQoTorpNVo2jtWHZSGnpbTVz2DyWvlJ5Cwv2r92MeIJ6A4bWRdIvESL5YYwGvvM8BmtVjGwBJtXZnvokeyaWppD/AEmfdqkxv9MjScSRGY2Oa11Rze2a7FfDmMaZLCPCExSmpQriny1/Bp5qnZyxTbOlP9YpJ7WgcgA2BawB0GXtDu5QQQQu7eIbEo4YEZru5Kt0tittKYO8UcNHE1+FEmVHc27I1uxIC5mJOgCi19EW+2fpmXWmbzhs2/Q11yU4bLxmcF3jZ9LkXlY/kPAYo2Sz+E2bsTiuxH3jsUvFxLRgQsYELOBCMCEYEJdtfZqyoysoYMCrKRcMp0II9MUbVZy4iJDo4d8/4TYb5UOC4BvtupJQk5S7UbuGHUxvYgBr/WsSA1xmFgTcDGlYLc20i66jxjt7zGW5QiQ7m5b9q7ago6RKXZ7FnnQPUVRGVjzGRRe6WsQR9UdSzFhZbDc995+WA+VCdKLztLY0a0FPLWlo5pFCwKiZmECLctKt7stjm8VGQDquBjyYhDMM9+xGSl7O3qkpb0e0kFRB3Q185AsCLMf0gAKmxs63HWyilHsAefGsxuu5fx0PMpgeCLrxMKVX7nrKnH2dKs8R+pcZl8gTbUfZazDzOJQNLFjvCtbbrteXe0TG5VYti/dCMxqVZhqJqd2Cl4pLFWFirWPMEHljVfDhWhgvAOGI7HetU2vfCNKFSaLbTJEsDqJYUbOsZtZWN7kaa8zob8+mK9rsJjEvhvLHESJGfzkME2BaBDADmhw77qn6bwU7DtEjyZSfyBGPMu0LbYbvKJ7QR8yK2G6Rs7hUy2EfU1Hm25AO4XJ8LsF+TXAHoMWYWiLW7+5dHAE//MvcpT7fAHomenv8BZp9t0gcBoFynnIEW6m3MdkFh4jFpujLYIZnFJ2TP3LhhtGKSbZZ74IYBtl+J8uRUieroZSzIkfEXWzKI1cerDRh4WscQMK3QwA4uAwoZy4A978ZtiWVxJk0nbT3I7z2RYtuwnR862PIElfhktcfDCouibUKw7rp6xX/AOp9eSm3SEAmTpjcae30pX/qCnUdlr+SoR+YAxT/ANHt0R3nHEuHwSU7/ULO0UPIH8BVna1akrXWIR+JB1b1A0/nnj09gskWzMuviF2zIbs/jYFjWmMyMZtZL5+PlbdobXmqFiiYKcmiBEszHzt3j6Y7Z7DAsrnRGUnjM0xn3Mk7VGLaIkYBrsv47kney9yyE49bIKaFdSCQHPrfRL/E9LDFS0aXbPw7ML7vb89NqfCsRPmiUHv+Oq07U3yuBR7KiMaHTiDSRuhK5tUHLtsc33bXwmFo9zneNazeOrIcsdwpvVy+1ouwxIJXDG+zZWfhs1VAUcyMFaIBza2VlzFWuVMwZWDWUDUk6MxFbsPftq1JWCstVUUvu8tdS0kUsM5X3ynkk4ZicdpcumXKWObQXJZSvgK4D7wY90iMDrUsppDsfY39JTstNCaSjDKZbOz9oA2GZ+89mNhayhiSNbNG12xtkZNxm7Id5dV2GwvOxd02BsdII0RECKgsi+A8T4sedzrqSdTjKs8B7nGNF9R77GQTYjxK63BOMX0lGBCMCFjAhZwIRgQjAhGBCW7W2WkqsrKrBhZlYXVh1BGKNospJ8SHRw759lNZElQ4LiW8+5T0EoqYYhUU6sGaKQMSgBvZrG7Jp3ug7wIuTdsekRG/pRfK/Df9HZnlqXIkKVW4KFtva8+0GmaObN7w6AUoz8UBb5ECgFOHma7S5gCbEhT2MX2Q2w5TGGfeexKmm+04FhlpNjxKk7tKr1jMA2d31fU9oER3bMCGAVNb3wtk3TimmpB1KqSRzUlfLDRySGRZGRMmrOATYMoBD2F7gi2hNhhjmQ40IeKARty+uCAS00Vn/wDW0clodq0d2A0kRbMAb65SQwGneRjexsMZv+nxYJv2SJLYe5cxxTHOZEEojZrcm6tJVa0FapPPhSd4fDR1HqpwwaVtEClphcR2QeYVd1hY7+27gUrrdy62P+xzjxjIb8NG/DF2FpayRP3y30/HuqzrHGblPck1RRyR/pI5E+8jL+YxeZFhv9LgdxB6JBY5uII4KPnHiMMkVCYRnHiPngkUTC3U9M79xHf7qs35DEHxGM9RA3lSa0uwE05otz6yS1oCo8ZCE/A9r8MUYulbJDxfPdX8e6sNskZ37Zb02O50FMA1fWJH+oh1PoWGZvgmKLtLxYxlZoRO0/j7VhthDaxHcu/hRpt+aWlBXZ1MMx040oIv8CeI3oSvpiH6C0Wk3rVEp/iO7o31Vlhhw/7Y4pdQbLqtr55Hq4mlX9HC7EEsQxsqgBEuqtY6k5TfQFheYyFZRJjZDM/ZxKgSXYpju5QpJSzbLniENRIz5WZQH40WRwGPNhlkUjplV7cxgiOc14itMx8FcGpa4dviagmgq53p6imIQPbOZl7SmKRL2kIs2hNtA1+9iXh3X3miYPc0ZLVu5uvLtAoxUwUSKig/XmCAhTf6zWY9u2Vb2UHXFS129lmm1vmefafeGJzTIcMuqcF23YWxI4I1RECIo7KDkPM+LE6knrqdcZ0Czuc/xoxm7vvZ0m+IJXW4Jxi+kowIRgQjAhYwIWcCEYEIwIRgQjAhR6mkD+R8f554rWiysjCtDrU2RC1cw3s9nAL8ekb3aoBzDKSqM3iCusbeY056a3xCDb4tm/p2gXm6+8dxrtyTDDa+rMVRZNv1lDNKXgiiq5Ac07RkyNe12U5+EbmxJVbE8wTjYh+FGaHMdNuqfZ5pBBbQhad1K73N0rphnhkeSCW+rWZQzPe9ySb89W4cgwyK2+Lgxx5LgopW0qJqapGzokjmR3UwcQF8gm4fTSxXL3gbgO50LXEWuvN8QmWuWxBpRQ98tnUcNRUxQiRWhK5LsHVmJXOBcZlKhib5jqhGmhxKC97mgnNBkpEdTtSllWAVEiuYhMVkkUqqWJOYzdhLBTfUa6c8IfZbLFF4sGqgl0kpB7hmnQ3x2vEoZ6dJEK5wwjLApa+bNDJly2N83LXFM6JsbvSSOP2FPx3hZf2h1Q1k2avqRIv+JDiP+kQ/2xT7fa74x1BeY/aNUFc0ezky3tmAdlv4XVAL6jS/UeOA6HZgYp74o8Y6lGi9o20Z3WKCKLO+iqiMzE89M0luWtyLAAk4mNDWVom4u5j6XDHeVAr9qbSlieVqpngQjimneM8MHldYSpKnxuVNueLUKx2VhAawTynn/wC01AxHnNa9v7tx0kpSQyz5oBNx0sigO2RWKEMzhXZL9sEg4fDiF7ZilZS91CS0bhzIs8plg94iMBWSMW7jTQgtc2Ay3zXuLZeY54lGBu0Mq/BQEx2hu57tIJoJeLs+ZsnHRx9F2gVZmBABjdVcPpfIQbX1g2JeEnCThlr/AJXZKPWbxVdZLSoAKiqpWbJLGG+kBKasCq6KUHaOUG+o6twthQmuc4yacZ9+1SgTJkFdd3PZ48snvG0H94mOvDveMffPJvugBefexjxtIvi/0rKJDX3h1TxDDavXUqOiCW8fwHp4Y5Z7I2F5jV2tRfELqZKXi4lowIRgQjAhGBCxgQs4EIwIRgQjAhGBCMCF5dARY6jEXNDhIroMkm2zu7FOhR0WRD9RxcX8QeYPnz88UHWR8N1+A6R77qmiKDR4XNNrezKSFjJQTtEx5xyE5SOYGcA3A5gMG1tqMWGaVc3yWpnEfWHIjcgwQasKq2zTPs6tWrr6aeQqSc+cEFipXMXsyubHQFl6eFsabY0K0w7kJw3fjFJLS01CU09XGGmqnbiTNISqAlGBcsTNcoyZlNsqgsQWzaZRewWmQaMO6KKde0JS9Ps+oQElqfhPqGOZCCqsV0JJZjaw7vLC4EgXN2rpXv2puYqqGBdBBSLF+8ro49Clh8ccstWlxzP0UOTXfmq4AoSkzpPBRQNGi3AJMqKSWDa2AYZCNQSb6WwuCLxdMUJKCtGyOBU+5wl5KLaVOoSJiCYpASXW46F85zC6k5iO1yxN15szi0+yEv8AZU8cVc8MxVGkhkgRidBJdRYHzykA9bAdcStMyyY2FAXrcVXomr/ekMca0zRyBhYNJmARFvozHt2t0N+RwRiIgF01mgLVtneAPs+jjWotMkTQzRAuVeLuoWygpmCqrAMbgt4jAyHKI4ypOYROiSbAoZpuIsFMajOuS/aCLaRHvmBVQ10W12tzuDjsaPDhf3HBveqp5Ia0uwCu+wvZbLJk97mOVdVhiN7X59o9lb9co1+1jKi6XvG7Z2TOs/WPMjcniDKryuo7B3XhpkyRRrGvULzY+LMdWPmScVf00WO6/aHT2d0HBd8RrRJgT6OMKLAWGLzGNYJNEgkkk4r1iS4jAhGBCMCEYEIwIWMCFnAhGBCMCEYEIwIRgQjAhGBC8uoOhFxiLmhwkV0GSiTbOU8tPy+WKUTR8N1W0TBGcMVVtrezukmuWp47nXNHeNifPIQD8b4G/rYPofMbfz9qU4bsRJVWr9kUasWhnniboSFa3oVyn8cOGlLS2kSHPdP8hc8JhwclG0PZjVsbmsSZhoDNxOXhrn08uWJt03BGLCN0vwufp3a1sn3W2w0iSvNSSSRgBHZIiVAJIClqa4AJJHgTpiY0rY5SAcO/+S54D9i0JuXtb6P6WnBiXLGxILooFgFk4BdeZ1Bvck8zfHTpeyVo7l/+pI8B+xaoPZPUEWeohX7od/zC4i7TkKflaTyH2u/pzmU9pfZIrZeNUzy5dBlUKAPAZ89h6Wwo6Vju/twpb5n6XfCaMXK0bK9m1HFYinRjzvKTIb+jXUH0Awpz7fF9T7o2U6faJwm4CatkGzFUAcwOQGgHwGIs0ewVeST33igxjlRTEQAWAsMXmsawSaJJRJOK9YkuIwIRgQjAhGBCMCEYEIwIWMCFnAhGBCMCEYEIwIRgQjAhGBCMCEYEIwIRgQtU/LCouC63FKZ8YtpVpixT45AxXXJtT8sbULBVX4rdhyijAhGBCMCEYEIwIRgQjAhGBCMCEYEIwIWMC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50" name="AutoShape 6" descr="data:image/jpeg;base64,/9j/4AAQSkZJRgABAQAAAQABAAD/2wCEAAkGBxQTEhQTExMWFRQXGSAaGBcYGRkcGhoYIBkcHRwhHRwcHCggGxwlHBobIjEiJyksLi4uFyAzODMsNygtLisBCgoKDg0OGxAQGywkICYtLC0sLSwtNDQ0Ly8sLCwsLCw0LCwsLCwsLSwsLC8sNCwsLywsLCwsLDAsLCwsLCwsLP/AABEIAOEA4QMBEQACEQEDEQH/xAAcAAACAgMBAQAAAAAAAAAAAAAABQQGAQMHAgj/xABJEAACAQIDBQUEBgYIBQQDAAABAgMEEQASIQUGEzFBIjJRYXEHFIGRI0JScqGxM2KCkqLwFSRDU7KzwdFjg8LS4RY0c8N0o7T/xAAbAQACAwEBAQAAAAAAAAAAAAAAAwIEBQEGB//EADwRAAECAwQIBgEDAwMFAQEAAAEAAgMRIQQSMUEFUWFxgZGx8BMiMqHB0eEUQvEjM1IVYnIGJIKSouI0/9oADAMBAAIRAxEAPwDuOBCMCEYEIwIRgQjAhGBCMCEYEKNLWovW58tcVYlshMznu7kmNhOKUbV3qgg/SyxReHEcAn0W9z8MIba40X+zDJ9+n2p+E0eoqr1vtSplVmRppVXvGKJso1sLs+UDXz64aLJb4mJDeI+JlcvQhtSio9qTGIzJSu0YYLd541OY3sMi5muQrHlyUnExoqKTJ8XlM/ICPGaMGrdQb4Vk5jEdLT55E4iI1WM5TxK5LgadbY4/RTG1dEdy/KBHOpQq72iTwoXaCncCThMI6kllezGzDh3GiNry0xJuh2kyERwzw/KPH2LxS+18fXppF6diXNr6FVwHREUeiKfcdCUeM04tVki9pMagGeOrphprPTuBry1UHnhf6W2tPkcHbiPmRRehHESVh2TvfTz6RTRSnwVxmHqp1Hywp1ptEH+9DI290913w2u9JTuKuQ9bHz/m2HQ7bCfnLf3JQMJwUgHFsGaWs4EIwIRgQjAhGBCMCEYEIwIWMCFnAhGBCMCEYEIwIRgQsE4JoUCt2qiKTcWUXLEgKB4knpihFtzQbsMXj3z4JrYRNTRUet384xdaONqooLu4ukCC19XsS5sCQFBJtpjosVoiyNoddByz5fZUr7G+kTVL3f3jl2lVx01RUywxykhRS5YxcAsAzEM9mAtz8PHGiLBAs7C5rQSP8q+2HslmK52aSbcpPdzVxtSxBBM0KygOZQ4+kRuI7tfMgBYC2jHli7DdeumZwns1YJaYbl75PS08qSIZ6fiIrxsb2jkSQHIG00Ma9k6HOb2vcQjQQ9wIMj9S+0AyWzeHdqFaOaso3D0shjYLrmjkWTJl11y5Zn0OqkWNxyIcRxcGvxr9/CDLJRfZXIf6Sjub/RuNfARmw+AFsFqH9Iobiq3tr/3NSOnHk09JHt8rn5nDmekbh0XCrp7HaeMS1VVIoZqaIOgOtiQ5Zh52SwP6x8cItRN0NGZXQlfs7qJZtqxtIc5m4nvF9Q6mJyQwPNc2XTkLDDIwDYchlguBZ2Tu3HLthqMJngWWTMCT2Y1udCCCCDlQG/Mi+IuikQb+BouyrJMoNuvBPPFTVkypEZMoqRx4n4SlmUOMrxmyNYC9wBqLgYqxLFBitBewTMvTQ19ipiI5uBT/AHd9rEZstQpgP2lu8XxHeX5EDxxRfoy0QK2d0xq7ofYpnisd6gul7O2zHKodWVlbk6EMp+Iwlltk65GF098kOhZtqmYN8XwQRMJKzjqEYEIwIRgQjAhGBCxgQs4EIwIRgQjAhGBC0z1AQXPy64TGjshCblJrS40VE3t37SEvFGrTzqpYxR3IjUC5aVgDlAHTnqNBe+KsOBHtnmcbrOu7X0TZth4VKpOy1i2ur++V0kcuYJFGFVII5GF49CxMhYqygsVJIIvcrfVZBbZP7TN5zOuuXRJLi/EqNsgVGxp3FQto+LEGYao8RWYMynrlORraEWt1w51yOBdxkfhcFFB312Q2z9oJLAt42ZaiDLyuHBKC3QPYAfZdcMhOERkjuPfeCiaJv7TZ45ak2rY1gkROJGS0jRyKTYrGgOV8ptqVGrXIvcKsoIb6a9eP8qTlWImSV6oU1NUSxTELGqADIA6uGbKji91tl0FnOt+TXOEMDxHAEa/zJcAJwU/ZW7G1VSWOOBljmXLIrtGFPgcpe4YdDa/qNMVomkLIJEvw1A/SmIT9SY7E3J2pTPxYfd0ktYMzBiARY2vGwFwcIfpWyOEje5fkKQgvUeu9ne0ZHaRhTlmJLZXy3JNybcMC5Jx1umLKBLzcvyjwHo2Ru9tShl4kdNnBUpImeNkkjPNWAcN6Eag/EFh0hZIokXy4H6UfCeMlCodpvswySR0MsMrLkElQxZY1JF8g4KBjoNSx5DnreyCyPIB4OwfyVGRGSZ+zfaMNOldVNNG1W0TCGMkiR21dtWADlnCaKWOh8bY5aGF11sqTr0XAVUdqbVaZYQQo4atcqipmdnJZiFABJQRgm2pU4e1l2ffea4m3s92E1XWJa4jhtLKwNrKDot/Fjp6Zj0wu0RAxh2077xkugTKcUdVmmrZtl3g4A4mRTeGoiGjXjOitpmXLzXSynXCIsFj2NbHE50nmOPXapNcWmbVcNy/aTHOVjktDMdApP0ch/UY8mP2Tr4FsZMaxx7H5oRvMzGrePkcQnB7YlDQrpNPUh+XPqMOgWlkYUx1Jb2Fq34sKCMCEYEIwIRgQsYELOBCMCEYEIwIUStrAg6X/AAA8T5YqWm1CEJCrtSYyHe3Lke8O/gqZvdqeYxoQ2epAuz5VJyQDkGa2UOSASdOhLLLo539601P+P39c9S6+KPSzvvWllPSx1WzVfZueCpp2LTRLIxeUnXMzCxkYgXU2tcOoAvjRLiyLKJUHCmH0lSmKKk7GkBkCMC0cw4UgUAkq5Fiot3kcK6jqUA5E4svEhuUU72jt2plgOzpSKl1ccKSJuK11JBF1vxBlvY94df1VXGMPi4DOdP4XamisC7q1k8Sf0hUilpYlVUizA5VUWF9coNgO0xdulhyxnP0lDDrtnaXuPe/omeEQJvMgvMc+yKTSGnNXIPryarcffFh6qmJCzaRtFYj7g1DH2+XJLrVAZ6Re77wC81ftCqW0iWOFegC5iPi3Z/hw6HoOztq8lx3y6V90h1vinCQ77ySeo3mrH71TL+y2T/BbF1mj7KzCGOIn1mkOtMU4uPe5Q22lMec0p9ZH/wB8PECEMGN5BQ8R/wDkeZQu0ZhymlH/ADH/AN8HgQj+xvII8R+s8ypdPvJVp3amX9pi34PfCX2Cyvxht4CXSSmLRFGDj3vTij9oNWuj8OUdcy5Sfilh+BxSiaDszqtm0759ftPbb4oxke+8lsfaOy6v/wBzSGnc85IuV/MoAWP3kIwg2O32f+zEvjUfzTkQnttcF/rbLvZX2ULaHs5ZkMtDUJUx/ZJUP6Zh2CfI5cDNK3XXLSwsPeWPVO8MOE2GYWKHba09DUbPWM0dXK30kkzMFZDo1my3j7IKi/ZszHPc4uXREcIoN5uUu/zsS8KLdTbRpdnbOnjjnjnrKkZWMRzJGtiO9ysoZiL6sx5W5dLXRXgkEAa0YLGyN3Y6Sgkqq6IyGoURw02oLZjdL21V2IBB5qB4m2OOil8QNYcKkroFJlMd298npFh47s1NIzIjOQZ6d0sHR7ayxi4s4F7EXA0XFC16ODyXwKPFaYGerUdmBTGRZCTsF1/Zm0VlVSCDmF1YEFWB5EEaYrWa1XzcfRw757F18OVRgp+LqUjAhGBCMCFjAhZwIRgQjAhRK+rCDpfz5AeJ8sVLVafCEh6jgmQ2XscFyra1XNtUTrTAvSQi7qrhJKxvsqeaw3B7Vu1lIGvdbY7ILORFjes6/wBu3f0REiXvK3BVyooI67Z/Fptn8Koil4ZWFTZgACxIPaawIve7BhzNzfSDnQ4knOmCM0rEJFsCsn2fVRyukkQvlkEiOuZLjMLEam1iPPL0vhsRrYjZLgonkG7h2nNJVLCtFRsS5YkkuD3iATl11JIsgue9rilaLc2zDwx536h8/WO5MZDLqmgTJ94aWhUxbOiVn5NO+ub46F/wUdARhMPR0e1EPtbpDJo7kPc7UmJbGM8sIT294qqbQ2hLO2eaRpG6ZjoPugaKPQDG3BgQ4LbsNoA7zxPFZz4jnmbjNRcNUVvqqcpk1vnRXW3n09QwK/s4VCiiJeyukg8M+IkdxUnsuy2gHn3JM6vd6WBkeVDwewxY6AhrErzvm5iw1xTh6QhxgWNMnm8AMcJ1wlLOZVh1lcwzPppX435L3s7d2SeqeGMDKkpV+0oKoHIJsTc6eAOuCLb2woDXH1ObMUMiZa5S4TXGWcviEDAGtRhPUs1W77wSzJMo7McjL2lJIAIRrK1wL2Ovp5Y423Nitb4c53mg0MqmZEyJGk8MBXUumzlhdewkSK8j/Kj02707xvKEPDVC4YWIbyFjz5+ljib9IwREENpm69dIwu7TPszEqVURZXlpccJTG1L4IMyyNewRQT5ksFA9dSf2Ti1EihjmNlVxlyBJO6kt5CS1t4E6vuXe5asNUVvoqySFs8TsjeKm3z8R5HTC4sJkVt2IARtUmPcwzaZFWyDeqCqQQbShVx9WZRYqfGw7SnzX5WxixdFxYDvEsbpf7Tn8Hcea0IdtDvLFHHv4S/aG6j0LpWQJHXUgIbKwuQoIOuXmNO+oIH1lte8rPpBsY+FF8j8O59PeasOhyF5tQvW3Nv1VXLPWQSAQtEIr8VUNNGxUsHQtfOzLYOubNfs3IAW0yGxgDHCs54Ypcyku5u7Mtc4sSlPD35DayC5bKl9MxuT4C9z0BZGiiGNZK4BNWnYm8kVLPN7ozy0KteSOxLQAkXmh6vBmNmHMXB5EE51ssJjtDjSJkdew6jqPBNhxLtMl2LZW0VlVSGDXAKsDcMpFwQcU7LaS/wDpvo4d81KIyVRgmGLqUjAhGBCxgQs4EIwIWmqmCLc/AeJwmPGEJl4qTW3jJcY9pO8c1QZaSlWSRUt7y8as3O9k7INlFu0fEZfEE0bZa/qY2J9M+v1srqU4r/2NXPNh7YlpJ1ngfLIhsfAjqrjqptqPIEWIBG09ge267BICvu8m8qSwJX01XLSSElHpwSymQWZiqk5frAl7WIcE9rQ1IUItdcc2e3vp8KROaxs/ZDSAbR2zIWFgI4nABYcxdFAGvPhgC+pbqMU49qc9/wCnsYrmdXH55VU5NY2/EwSreXeiWrOX9HAO7EPLkW8T5ch08To2HR0OzC9i7M/WrqfZZtotLoplgNSSRRFiFUEk8gOZsL/kMXYkRsNt55kNaQ1pcZNEypVFTZ0cWOa2aNte1k1dR0PZN/VAOuKtojmFEYZ+WcnDVe9LtlRLc4nJNhQ77TSuIO7Ecq8Nqt27tBQtRs8ssbyRG4LK6qpcdlWvbOuYE8ranGTbH2vxzcDm3hgCCSG4kSndJEs54TyldgCD4YvEGWZBpPAVxqq0ZpEhR45LSQSMmZDzVwXQgjQjMsvzGmNMQocWKWvbNrwHScM20NDgQLvLHNVS97WTaatJExqNeU5qbvVvY1WnDZBlSxjbUPcLYk9CDrpYW0wuw6PdAeIhdWoIyllLOlK1nVStFpEQFoFMjn2VqrdoNT1s8sVg7ElWOuXiAPcDxs1vDXribbMLRZobHkgCU5Z3ZiW6n8KLophxXOaK9J1Xg7Qeb3udwM5gVWI0zEzQre3Q5Rb4Y6yziAIcJpJF8kTy8rjLge80OimJeeR+0D3A6KXsbfCSngaCNQilGs41cSHUNrpa+lraaa6YTH0YYkXxS69MiYOF0YjXOVZzqchOk4dquMuASoa7dfNQ4WJjjLuuaabOzytcZIxlGa/MFmkFuuXEojWtc4MaZMbdAYKzdUylgZAVymuMJIBJqTMk6m6+M073zoKKOCI08iKXvLaztnHLvWOW2tgdNTyxU0c+1GMTFDnEANNQLueFJk0mRWUscE61NghnlkMxjXjlLkqxtClyZECnMBZzY6ytrk9VBUWHXNjSssfxL8QuoatGpope3OIJnhKWCqxYd260Cue81lwEhvmociFSVIsQbEeBHPFtjw9oc3A1CSQWmRTbd3eOaka6HMhN2jJ7J8x9lvMfG+KlssEK1Nk6hyOf5GxOg2h8I0w1JvtvdmGsQ1uzlGcG8tMQNW5my9GPgNG6WPPKhWqLZH+BasMnfnV7jOi0hditvw+IUKu36Hu9JTU0Xu0MZBqI0uWZlftLd+aNzOYksWIbQHNoCz+YudU5d97FCaQUj1FXM8dNEqmVcnDiUKqQ5sxW+mVL2LMe8RY87FxusbNxw16++81zFdC3fqW2XLHTSzI8DhbsrX92qGB0YHVYpCGKk9b8tSce22fx2+PDEnj3A+R7jgnw3yN04LrVJUZx5jmMQs1oEZk881F7LpUjFlQRgQsYELOBCwTgJkhc+9o+8zwosUAZqmclIVUFmH2nCjUkDl5kdAcZ9nh/rI5c70N79+ief6bZZlcj2BtCfZtaryB4WsVkDqc3Dfm1j3rEBx4lLdTj0L2tiskFXwVt2lvnEZVh2lSU07qDxXjF1XS6hMwYuStjcMo7YHQ4rsgkC9DJAXZ5FRt2NjRKp2pVxrHCDmpqddRz7JAPeP2b8zdzpbFO12iJEf8ApIFXH1Hr+dlBVSF1jfEfgku8G3JKuXiSaAaIgOiL5eJPU9fSwGvY7HDssO4zidferJZcaM6K687gNSh09JI1iiM12yiwv2vDwv5HDIlogsm17gKTqZU16+S42G90i0E1lx1fynNDNHBOlQ8WYLJZlV8ojlB15KbqQCyi9uYPLGWREjwv09/ETExMvYcM6EUDqE4Gk1am2G/xZZyMj6XZ5VBxFdYyUzfbbcUtSr0+dWhbKp04Zs17jW/O/qMc0dY3CCQ8C5EEzjeqJVyw4g8kWqOC8FpN5p4Y970h2nGFb6O4ilAkQeA7Qt6oxdPhjQspvt/qets2k8q/+QDXKvFEj5fSaj36VC97IGYTQ/3kZK/fj+kX5qrr+3ido8pZE1H2d5epB4LkKoc3WPcVS7FhKTLbo7cbfbghb5Qop/FDhFn9JGpzupPymRcQdYHRFFpTVR8WhT5s7n/LwRBOMz/yPsB8ob6HcPlLScWEtMdujLKIv7lFi/aAvJ/+1nxWstWX/wDIl3A4f/ICZF9V3UAPv3JWNl8+I/aSBcwB5FsxyL6GRrnyzYVah5fDZR0Qynw8zt4aJDbdUoON52DR80HEnqrHuHt6CB5OMHZ5LuzHLkDKrN65jrr42xnaTsL4knBrbrRdAE5yJA5ClBOntbskdrZgkzNTqpXmkxVZHMscJVpSwiiZs921zNcqNByAN7sfLD3xHQx4T3+Vki9wEpDJtCanEkSkzaQltAcb7W1dO6CZ1zOAwwE89yVSU7KAWVlBuBmBF7c7X52xpsjQ3uLWuBIlOWU8OeWtVCxzQCRJSdj7VkppRLEbEcwe6y9Qw6j8sQtNmh2iHciCnTaF2FFdDdearFvVseOuh/pCjX6Vf08PMkjUmwtdgOdrZl1GvPEs0Z9ji/pY5p+095dDsWvNsVniM4heqTfCClpKYUMAhSVh71MxLlXU3aO47TMU1QmwysLa5il50Bz3m+ZywHzz71rBkqd/S0QeoZICUljaMLI7OTnZWzyMT2mBUEBba2Nza7WLhkAThLDYuTXU/ZXvQ0kawTE8aNAyknWWC+UN5lSMpPkOt8YFug/pY3js9JoRqOY44hWWG+26cV1JWuLjFxrg4TCQRJZx1CxgQs4EJdtmsEaEsQoAJYnkFAuSfl+eKFuikNENuLu/fBOhNrM5Lj2w9ow1s9TKa73SrlslLp+jgU6KWIADyNqVDBvDRiMajIBs8JrA2YFXbSc+GASnOvOmlPtDpK3+rCpTiOishnjUlHdpOyNALNlCaEC5drDD7OWeYt5alwzzXjc3Zfv7x8ZVFNSoBK1gDLa+RXawuFSy691Etpmvivb7T+nZJnrdhs28/fcpQ23jM4Bet7t4DVy9nSFNI15afaI8T+AsPG9rR1hFlh19RxPxw9ys+02gxXbBh9pPTKpNmJFxow1CnxI5lfG3Lni1GdEaLzBPWNewHCeqeOFMUmGGkydTbq3jV0Vq3L26lFIUljN5O85fsgAEplUCxBv3r9fAYyLdZ3WtvjsIIaJBsq4+aZJoR/jLLWrtniCAfDcJE4mdNktm36SF9qK0rOYVSOTSSNCbEHW4zE2YHUWtqPM4vPsT/DDWvJc0zaTKh1UFWnAzmZHYJVxHbemW0OIGe2uYxCiVlMY2y3DCwKsOTKeTD18OhBHTFizRxGZelI4EHEEYj85iRFClRGXHSx1HWMipVKOJA8f1oryp5roJV+QV/wBh/HEIn9OMH5O8p3/tPVvEalJvmhluqo+R88Co1BVGKWOUa5GDW8bG5HxGnxw+LDERhYcwQltddcHal72rSCKaSMd1WIU+Kc0PxUg/HHIMTxIbXnMe+fvNde264tUja2sdI3jAV+KTzL/hy4jCo54/3T5tC6/Bu7oSsILUTH7VQg/cikP/ANgwH++P+J9yPpH7OPQFedgxgzoW7iXlf7kamQj45bfHHLSSIRAxNBvNPac12EBfE8BXlVQZZCxLMbsxLMfEk3P44cGhoAGCWTOpU+vHDijh+sbSyfeYfRqfuxm/rK3hitB/qRHRcvS3cPUeLqbmhNf5WhnE/A4Dqo9DShySxKxoMzsOi+A/WY6AeJ8jjtqjmE0Bgm91GjWdZ2AVOwayAeQoYea0AqT3mcAmOydshKlJmiRgGUKrFrRoDYZdbaDqQddeZxWi2Eiz+G15zJw85OM6TqcgRISGAknQ448S8WjID/aNneO9Tt7NqpXTlkQoI7rnLXQxgmzFbdkk8rEk3AwiyQ3WJk3SN+Umgea9LCc5GmM5BuM5TTIzhaHSFLuZNJa9mzWq5UZc3ZBAGna5nzI6X8MakG/dm8gnZgNm2WvoqkS7e8s5beuzcmO7W3HpJhItyh0kQfWX/uHMH/c4RbrG21QrhxyOo/RzU4EYwn3hxTTeukajk98o5MlLVgByEDqhJzXyEEeLLpdTmAtcDGbYIxigwIw87PfLvWJFajwPW3AquCgUVAgH9aqXkCZjm4AYsBfW0k/jc5Ft0cY0b3lngPf8e/BKVk3z2sYK+mSlUF6OI5soC51y53QhRbKIlJsBpxGsNMVmQRGgubEwd7ajzU70nTC7Hu3tRJ4kdDdHUOh/VPQ+BHh6+GMexudDc6A/EJsUTk4JzjQSVjAhZJwIXMvabtAyCOkUsDUEmQqCWWmjGeUgAG7ECwHXUYpWBvjWh0c4Nw3mg+96dE8rA3WuS19Fx1aopaQpT3IZUkabIege4zLprfVTfQ8xjfBum6415d9VXTem2xXQ04po5TLFWJkg1uwPECOoucyEapbVdbqdMLcIcy91LtTyn+V2qfbzutDSRbOhN2K553H1r8/3mHLoqqORxQ0dDNqjutb8BRo71dSTkoWyJcaITeKpyRMQWAJC8yOnr5eeNx0VjXBpMicNqzgxxBIFBirturS0bUspnASZonACNd2jAuWCMbKxt8bX5E48/bIsYWiQJLWubKY8ocaAXhK8K5zlOWIC0YDWGHMgAkHA1I1yy6HFVP3iM/RnPwr9hmsXj/d0Knqo9Rrz1TBjN/qtlf8A3AUDueBGTuBphU8Rh8hndyJxHLEaxyrjGqadkbK3hcEahgeRU9QcWYMZkZt5u4g4g5gjIjuiU9hYZH+do2KZQ/SrwD3rkwk9GPNCfsv08Gt9o4rxx4D/ANQ3DB42DB29uetu4JkPzjwzj+3fq3HrvKi0lS0UiuB2ka9j5c1I8CLgjwJxZiQ2xWFpwI7I6hKa4scCMlt2pSiOSyaxsA8ZPWNtVv5jVT5qcRgRC9nm9Qod4x54jYQuxGBrqYYjd3Rbtq9qOnl+1Hw2+/Ecuv8AyjF88cg+Vz2bZ8HV6zXX1DXbJcvxJZq2vSUx+zJMn+U4/wAw46wSiv3NPUfC4fQ3j8FYn0o4R9qeZvgI6dR+JbAKxnbA3q5B9A3n4RRdimnk6uUgX4niSfhGqn/5McieaKxuqbvge5PJdbRhPD5PsteyYFZ80gvFGDJIPFRay/tsVT9rBaHuayTPU6g458BM8EQmgmbsBU/XE0Wh3eaQk3aSRr2HVmPIfE2xMBkGHqa0cgFHzPdtJW/aDhQIEIKqbuw5PJyJB6ovdX4n62K9nYXuMd4kSJNH+LceZxPAftTIhAHhtyx2n6GA55rRS0xcnUKq6u55KP8AUnkANScNj2gQgKTcaADEn4AzJoBiow4ZfsAxOrvIZqQtRESEcSLAOiZeIT9pr6FvLkOQ80CBGaDEBaYh1zkB/iJVA24k1OUmGJDPkIIbslMnWe6ZK0b/ANLSKL04RpQQkpznMllAHYBtc2ALf6nTL0VEiuc0FzgwgubSjpmvmInSc5A1xwFbdsawAmQvUBrUcNuE1S3iYAEggNqL9R4+mN9sRjiQ0zIx2LOLXAAkY4K37k1STxy7Nn1jlBMZ6q3MgX63Gceanxxi6WgOhOba4WIx2juh2EK9Yos5wnYHDv35pDu1PFs2snerBaWnBSONR3pG0z3OiqI7nU3tKLA2ti2T+ohNMPB1fxzpwT5XTVaqSoq6uoYUqGN5CZWKmzMpIN3laxZLkWUWQ6WW+JkMht82VOx3vXMSr17K6uSnZ6Ka10+mhKsrI0ZYrIFZSQQH+ILte1sY2lGXHstLNx+OYpwT4NQWFddRri4xZBBEwkox1Cj18lkPidP5+GKtsiXIR2074JkITcuAbc31li2nNPAUzJ9AhdcwyITnAFx3pLm4INgLHne/YbKG2ZrXZ1PHDkJKMR83kpmd6aDaeWOrhamldx9LCey0h7IJIF82tu2rAX54b4MSEZtMxt76KMwVjcqjiNVNVAk0lChjhY27R7RZ9NCTeR+X9svgMU9JxHXGwG+p5r9c5cipwpCbzgFWNpVzTyyTP3nYsR4DoPQCw+GNuBBbBhthtwA7PHFY73l7i45pzu5uxNOrTRMLIrEZW7fEC9lSDa1yR5EeuM6226G0+C5mbZzFLs6ka6cQdytQLO4jxGuyMpYzlh3TmltRDZysi8CYdbWUnzA7h8xp5DDYbzcvQj4kPmRuJ9W412k0UXNF6Txcd7Hfq3imsBQpoWQ2YWPP1HiCNCPMYuworIrbzDMd0IxB2GqrvY5hk4S79+CkUtSuXhy3Md7gjVoyeq+IPVevrrivHgPDvGg0fmMnDUdup2I2tmEyHEbK4/D3G0fIz3rVV0pjNjYgi6sNVZfFT/JHI64bZ7Q2M2baEUIOIOojsEVBIUIkMsMjwIwI1hS6v6ZDMP0i2Ew8RyWT46Bv1rH62Ewv+3f4J9J9GzMt4Yt2U/amP/qNv5jH4Pwdtc1qNQrQBGPbjb6PTmjauvlZgGF/tth9wtjXhgRXeMDxFOAS7wLJHEYccfevFeBVfQmIi/0gkU35dkqwt+t2P3MS8P8AqX9kveY+ea5e8t3bNeTVHhCKwyhy4PW5VVPwsoxK4L97ZLvmuTpLisTVTMkcZtljzZbc+0QTfXXkPlgDAHF2uXsguJAGpZkqiYo4rABGdr/aZ8tyfQIo+GOBknl+uQ3Sn8ma6XeUN1LYahRAI1vmd80h8l0jUeI1Zj5lfDELhMW+cAJDjUnoN09a7eAZdGuvDAdSt0X0Eef+2lByeKRHQv5M+oX9XMeowh3/AHES5+xprtdkNzcTtkMimD+m29mcNg18ctldSi0dLnubhUXV3PJR006seijU+lzhtotIhSAF5x9Lde3YBm40G8gGEOHfnWQGJ1fk5DNZq6oMAiDLGvdXqT9pj1c/Ichjlns5YTEiG884nID/ABGpo5k1NcOxIl6TWiTRl8nWemAWunhZzZRy1J5BR4knQDzOGRorIbZvONJZnYBieCixjnny/wAbSclOo6Uu2WBDPNzzWuoPiA3e+82nlinFieUGO7w2YSnU7CRh/wAW1licQnsZX+mL7teQ547zyU7ezdySlctI6kOexdru2gvpbkt7XPl4jENHW1sRrYQYQQKyHlH86pdCV21QC1xeXTnhPE/wkdPOyOrobMpDKfAg3H440nsa9pa7A0KqtcWkEZK473OvE2ftZAAjOizDKGAANzcWN7ASITz0W2tsef0fehuiWR2ImR3toea2XuD2tiDNGwqWopKPaNbWMOJOgWN86txXs9mRlJBVmdbeS8gBi7ELYj2sZgPZQGBKquwdsR0z0bIZLwuzTMQAmSURo4UXJsqqNTa7dOWJWqAY0N7DmKbxUd6kMddIK+j9mSXS3hp8P5/LGNo+JehS1JsZsnKXi8lKvb6bT4FPLL/dRs482t2R8Tp8cZ1pb40eHB1mvE/ynwvK0uXI9m1dXsymiaKhz8aNZJaqSN3LZhmC3Q/RqqkA5ubZjbqd17WRXEF2GAVcUULeHb9PtCleXgiGsgykshBEkbSLGbtYHss6mx1HQkFsSZDdDcGzmD9TQTNNaxPdNj08HKSpPEfobGzm/oOGnwxQso/UaQfFyZQdPsqNqdcghuv+fpVOEJrnLDwKgG3qCRceh+eNqKYgkYYB1g05GsuI5LOZc/cSNyfbG2vUU4ywFXi1Lqnea4tdgRnBA5WFhbrjJtMGDFcXRS5jzIAu9IlkJeUzOMzMzyorkJ8RgAhyc3OWPGfmnwkq4Px6+v8Avjc3LPCkQVRUZWAeP7B6HxU81PmPiDitFswe6+03Xax0IwcN9dRCcyKWi6RNuo/ByPZmtjUYYFoiXA1Kn9Io8wO8P1l+IGFttRYQyOLpOB/aeOR/2ms8C5dMIOF6GZ7Mx9jaOMl5p6uyGNhnjOoF7FWtoymxseVxyI+BE4tmvRBFYbrhQnWNRGew4g4UmDFkWTSxwmOh1j51+6jYspaMCEYEIwIRgQjAhGBCCf5/LAAAhSKqrLhVAyovdQa69WJ+sx8fgLDFaBZhDc57jNxxJ1ZAamjVrqZkzTHxS4BoEgMB87StnugTWYkHpGO+fvf3Y9dfLrhZtLotLOJ/7j6Ruzcd0hrdkp+EGVi/+ox4/wCPGuxaqiqLDKAFQckXl6nqx8zc4dCs7YZvk3nHFxx3agNgkONVB8UuF0UGoYfk7SvFM+V0YXJDAgDmbG+nnhkUThuE5UOKgwycN6dbb2nPU61TIgBzIGHbQHoqr2rcu8OnPGVZYcGCZ2e88ykZek7ST5Z/8a7FdiuiPH9WTRiNY4Cst4SSYLfsliPFgAb+gJsPjjVh3yPOADsr7yHRU3hoPlJ4q4bpp73Q1lCdWtxIr9GOot5CRVP7Zxh6UHgWmFaRhge9x9lo2F15jofHvikm7Ww9mvSrVVlW8IzMpiUDMzLZiR2WYgo8ZNl0J540Ir4oddYJqQkndelFCDSQ0Eq+9osaVMgP9qoKFS+Zj2st17NrHwthTC8+cuFMtykZK/8Asy2oZ6KndicxjyNfnnjJQ38zlJ+OMYN8G2vhjA1HUexT3eaGCrni+kLmXtprMtG6X/SyJH8Bdz/gPzxUsYv28u/xB6S6lOdSFvXOaH2ibQivacOv2JEVlHoRZwByADWtjadZobskgEhS9qbxjaSwU/u8cU0s6LI8Y1ePkLm1wAzFrXPcGFlvgNdEngCRvR6jJT/aZVZqsRjuxRhbeBbtH+Ep8sK0HCu2YvOLiTyp1mq1vfOLLUOqrFNSySXyIWtztlJH7IOa3nbFyNpCBBdcimR2g9cEqHZYsRt5gmvJhcG3DkDDW2RwR4G1rgaGx8sSFtszhO+2R2hRNmjA+kqS1RJ/axlx+urBv3xZvmSMVp2QVhRQz/i4S/8AUzb7T2pv9Y0ewu3gz54r1DRCUXiEovyujup1to6Kevivxxx2kWwTKI5jv+LgD/6k9HHcuiymJ6ARvFOYHUcVg7NqE7fBmTKe8UdQDfnmIFh+tyHjjrtKWF4uF4MxhjwlWe5RFjtDTMNIlmvLbLnzFTCwbnZigJHO4u3aGvMXF9Od8RGmbDKj6bAabDSnHJS/Q2idW+4WuqopYxeSN0HUlTlHqw7I+eLEHSVljGTHjp1klvskZgm5p73LRi6q6sO7uwYKiMl6nhyBrZezZV6Fr+OttRy62OPN6V0xabHaLjIYLZYmdTslq3FaNlscOLDvOdIq1bP3CpJ4AyyPmGjSRyqx4o76shQqmU9Bryw6Fb4zmh88QDKWtSNmh4SVB23sxqad4WN8tirWtmQi6sBf1HqrDpjYs8bxWTzVGND8N0lCw5KWPAdTyHUnyHU4i97WC84yG1da0uMgJqYmypyLiF7eYC/g5Bxnv0xYmmRicgT0CtCwxzW70+0Js6ewcRPbMArCxu3MZMpJc/dvqD1BxE6XsLvIX5VBBw20px+Ufoo4qB7r1/RFRmsYJgerNHJl+LZbYn/q1iDZiINw+uwufoo5MrpXmSFIzlcO7kXChWQWvbmwzEX8FHriIt3iibXsaNZcCeQMhzO5dNnDDIhzjsBA5ymeQXozS2skbRg/3aPc+rWLH54J2Oc4kQPP+5wPIUaOAR/XwYwtGwHrieaj09HI/cikbUi4RrXHMXItf44fE0jZYfqiDvcoMskZ2DStcilWKsLEcxdT/hJF/LDoFoZHbfZOWuUuqXEhOhm67FWDcCs4ddF4OGjPxFx/Eq4p6XheJZHbJHl+CU2xuuxhtp3xUDbHBp6itp5eMLTiWB4st43ILa5mF1KOg0N7xr4YjZXGLAhvEsJGeynUK88ScQkFPtCSOXjI54vSRgHced3DWbz5i5scWi0ESOCiur+xSvLRSoxuVnzedpFF/wCJWPxxg6SaGWqG8Z05GXQqxDqwhdbxaSVxb231OlMn2nkf90Ko/wAZwjRAnFiv7qSfhOjUa0LlmN1V1ZPZxT59o0/gpZz8I2t/FbFDSbrtlftkPcfCZBE3hb96p89ZUt/xWX4Kcg/BcXNHsuWWGNgPOvysy0GcVx29KJbBCWdQqgtfsggHX0YWxO1thGC7xTJoz1IgF4iC5im+z6qNweJ7vE4va8bR3HlMHOQ+Nx8Dyx5m22GPAd5A57dYM+bZV58VrwLXDijzSadWHunlJXFFBikAUnLcK/DzXFu1HHLGH5d1lBvqoxiPs/iuuxGmeONZbiWulvB2FXPFkPKe+AI996lPs+QMXL5JH5Z3EayE2JukbF5GAGmWJG8S2LcKGy6GyoOMuJw4kjUlOcZzmvb0ZawmBRCO9MZOGTcCwWSnV2a5FhnQm+l9bM8K6Jtx2Y+x+1G/PFQK/YCKUZEuy3dY2WQGU5SvZhzNKgu36RiuQ2PaF7rMR9QTKdJiVK/5SAOGABvYUKkAMv54fK8ipMUYMMTLHcN2mqipQi2hmgAQahgAwGnmcV2tD3kRHTdhS5Of/i8z1YTTb10eUU4/I+Uo23s9RHxlThnMAVF8rAjRlBAZTe1wQPraHQnf0RbYgjCzuN4SMp4iW2s+Z+Fn2+zs8MxQJHqko53649M5ocJOE1jgkVC7N7N4iuy4riwZpGXzUyNY+h5g9QRjBtJHjOu4LUgghgvYqr+1iht7tUXNu1C3hc9tOZ8pBy8MWbE+6+RzSrU2bZ6lQG8ufny+PljTiPuMLtQJVFjbzg3WrWtP7r2YowXayiR73Ym17BVNlF75NCxU6HvY8PGtD7W6/GdQZDADiRjr3VXpGQmwBdYOOvv+AttdTCY5WgYNICudhVuEXLqwiaFU72QadTmIIU4qwXlp8r6CshcE64TDicJ47gZkKT5OxHXpJTKbYcKhXORb2tI5Z4mOgGScExrqcozpmJ5LiwwvNPweLceRltSzId/K3iCUKCc8Y5s0rzKuUHUh1p0iFxqM1tLXHOzDBZqB3AfZPeKiHlaxHJTIXDEK1u29m4nIAl4uMzk9LZV10QYqx4DYxkRUZCkuBujrtKYx5ZUd9UvrpELASyIr8yZsyNyPNXySODbRFSNdCSTyPIDIkv6bCRh5a+4vAHWS5x1AKTnN/cRx7B5SCrm0apTeNEh4XIMsGQnxsGZsq/AH8MemsOjHGUSOXT/xvT50HLmsq1W0Dyw5b5dFGkhKHKRlNgbeRFx+Bxtw4jIjbzDMVHIyPus57HMMnY/a3bNnyTRP9iRW+TA/6YjHZfhObrBHMIhm68HaEz9rUGXaBP24kb4gsn5IMY+hnXrNuJHQ/K2Y4k9U3GqkrofsXmtPUr9qNG/dYj/rxh6cH9NjtRPuPwn2fEhd34gxO+EqRXCvbS301L9yT8WT/bENCeiIdo+U20Yhc6xuJCuXskW+0fSFz/FGP9cZWmT/ANr/AOQ6FNgetLNoteaU+Mjn5scbMEShtGwdFjv9Z3nqmW6cGaYsfqL+J0/K+MfT8UsswYP3H2Feslf0Wy9GLtQ6/iajbw02Sd7cm7Q+PP8AiBxa0RHMWyNJxHl5Ye0km3wwyOZZ15/ma07N2pLASYnKg95easLW1HjbqNdB00w22aPg2qReKjA5/lQgWl8Ggw1Ky7A3ujjZuIkkOblJTCO48mjkBUj9YC+vLrjNi6JiAC6b2+nz8q2y2tPqEk3qN56KW4kqZsq/WkiZ5CeYKRxw8BCDa0jKWFiLL3sVzYo7MGcvuc0wR4bv3IigEoJpzLLGxJKyBZ1kbunO6FEcjXSSdwOQTRcufHFz10PKW6cyODRvxVqHXBLEphHK0ZALoc68JYndcxPYvwRlsdPqhFdNRzOe9xIvCgNKzAMs/VWfGZBpOisMEjLpL6+lC2jAZ4Vji0MRBVTlAdApUZCLKQAbXHZuvmDjQsEdtltHixMDMHWCffgaySLTCMaFcaaj375Jlu77P5JODPx4SGUPw5KcyIcyggMOKM1r/wA6YvnTZjksDZSJGOPsqjbCIYvTmrLtKHaca5ffYDYAC1LbkuW/6a1ye14X5ADTCH2trf2+6eyEXZpNPBXVUbQyVMBjYklfdiR3wwGstxltZSNRe98wDBbdJDJvv+FN1l1lV/be4k0CxDjLNxcyk5MmUAC7Htm415Af+NVummiGXRG/kqh+gJfJh/CYmZXbL9IQoK3Co2flmNmVi63srZQbE6jkR5ctLGzpzNMZChEjmJkTy1HZLgTLv+MqLZsygMuZ4ljYA5AFVWaO3NsiGJkY8wySXsFspxJrrpDXk66zrsmb0xsIxnglkTqO+iktPSxtarnmWRrE50Rle2imSnEKSN3b8Th3GW3E7K41YMKI8f0202T6zPWWxVHva31FbhvrTKthUVd1+rEqur+j1UfEF/AtpyDG1zZ/06M7Bg406FJNpYM1VavehyztDGsJYnK/ekAPVmPNjz5WF7a21tjQwcAIjp6wkm3yndCRSyMzMzMWZjdmJJJPmT5ADyAA6Y14UJkJgYwSAyVF73PN5xmVI2VT8SaNDyJ19Bqfna3xwjSEcwLM94xlTeaDqm2WGIkZrThPpVNt8IO1G/iCp+BuP8R+WMf/AKdizY+HqII449Ff0rD8zX66cv5KrsnI+mPSDFZBwVp9sIvPTP1aE/g9/wDqx5zQtIb26nd9Fux8QVQcbSQrr7IG/r7jxp3/AMyLGRpof9sP+Q6FOs/rXc+NjL8ZNuLjntpH01L9yT8GT/fF/Qfoibx8qFoxC51jcVdXP2RtbaHrA/8AjjP+mMrTP/8AL/5DoU6B60q2gtpZR4SMP4jjZgmcNp2DosZ9HHeeqtmw6ERKjDm6DN97Vh+DEfsjHjdJ2t1oe9h/a4y3YH3APEr0NjgCE1rhmBPfj89Eu3qoz+m6XVAPKzEn56fA40tBWoD/ALcai4nbQAcq9lU9JwTPxdw6mfOiruPSLIRgQjAhWXcx83FhyK5NnCmAyki2VgCZFRLdnvCxLfLzenG3HCJOQNJzlXkSeC1dHm80tTDaCKMpyI/DOUo9mAU2GRhGOFG18to41dmKx30uR5uG4ucRMieYphmJ+YiU/M4tAE+OoRKXf44CZNFCmqldu0csoOuZgrcTKyhEysSI0u5ZgbdltWu1rTYZaKVbzprMxiaSEp7qLhdPf37DNW7d3eCWOCECCNgtOj347C6iOI8uAbNaVdLnUHXle1B0ddcXXsTPDXxVZ0aYlJZ2rvDK5A93jBKF/wBOx0Czt/cc7U7/ADXzs2JYi793suMjXclGoJ51eNeFETIWA+mcWyyFDf6DxHywoaMI/d7flMdap5JdvLtw1CU+dFhjKuSVlZmymKBjpw1HZEysRc3CPobayiwDCYJVMxl3unrUYbrzuCWirzBlREYXGYGxjSQ6K8TXt2jcAGwLCxZDe9B0ORBcSOpGYI2a6mWAcJSs3p0A+p7O5T1JvQ0oIVFQPwxYAoJeHp1ikZZo/AKjlSNRzxXhxS1xJMp8J7nAXXbyAcjVDm076GoVH2tUCSeVxyLaWVkFgAvcYllva9ib3J5cse80fDLLO0HE157QvPWp16KZblFxdVdGBCMCE73ZoyW4oPcaxHiCpBPwuD6XxhabtIazwCPUJg7QQZccN8lpaOgku8UZGXAj4T/adCJuyegNvJiLL8tT8sefsVrdZfM3MjkMeeHNatpgCMLpyB5nDvcqE57J9P8ATHv815fEK1+2HSalXqIT+LW/6TjzehasiHW5bsfEKgY2khXX2Qj+vt5U7/5kWMnTX/8AMP8AkOhTrP6+C7lwsY/glOvrlPtuptaZ/stKnzyEf4TjR0OZRIrNo9iR8pcbBpVS3W3TashqpRnXgqDG1uw8mpKG4uTYDUHTMLg3GNaLGDC0a0gCa9ezOpy7Rp/Bw6/ONiPxAxW0oy9ZX7JH3CnBPnC97zQZKupX/isfgzFh+BGL1hffs0M/7R7CXwsuO27FcNpVi3dqlliVT3o7Aj7vdP4DHktL2d9mtDnjB85Hf6h78sFu2CM2LCDTi2XtgUb4WWnVepcAfAE/z647/wBPXn2xztTTPiR3zUdKENgAbQqXj2y8+jAhGBC2UkoSRXKK4W91busLEWPiLkG3I2xUttl/UwjDBunXKo3J0CN4T70pjUrKm343VbvkkCrYEKoQsLFKdCbFuYztoM175Tlx4yJoyNZ3EObQz2zAOLiMBnLPfVb8O1Q4gmD+J5D7WqUqV7VspFhY5hbVbrfVwuZgpNzJI5NrAHEhMGmPfImVf8WiWtSOHfe7WU13YrOJHMOzZElVcvLJ/VioHiFByXFweGSOeNqG1wY2+DPb14qi4guMlOqu+n/47/5O0sTyKip9L+mpPvy//wBL4NaFR2qVd1jcIckURQHQkNTRK9ibCzdy4PZeNb89KNsc6Yuz7+sdoJVmABn331UpatUILOoBv2ntZgSA110urG2dRYxvqRlbGcYZeJAV2e3EZH9zaYhWLwGJ77x1GqjbU26jRmNAJAQ63cZ+Ee6GhlBuVvci+tvAEDFywaHjPiCK43RQzH7q4Obr7riqlptrGi6KnCWrce+GCr4Hhj2QAAkFhEk1KzgQjAhGBCtm5RBSVeuYG3kRb/Q48l/1ICIsN2UiOIM/lbeiCLjxtU7a1WsEbH6zaKOpa1r/AAsPlihYbO62R2tyEp7BOcuJnL6CuWqM2BDJzOG9UuhgzyRx/adV+bAf649zFfcY5+oE8hNeZY2bg3aAm/tdnzV4X7EKD4lnb8mGMTQzZWaetx+B8LajnzpTJuyw2ctfmIUyZSjLa63Cq6tfUZjbUDyxo+KPE8NKlSasfsZhvUVDfZiVf3nv/wBGMnTh/pMbrPQflOs+JK7xwhjvhBLvFcx9tdHmpC/93Mj/AAYFPzcYRYTctzm/5A/B+E19YQK55szf6rp4YYITGsUQIylAQ7F2bMx0YEXt2SOVze+m06zscSSkAkJZBtpvfY6thGhEquwjUIgAYZrKOVxfxJJ1wRYN+C6GMwR9e6GmRBVr9pVJkrS3SVFa/mOwfwUfPFfQkW/Zbv8AiSOdflVbey7FnrCX7pqpmPbZXC/RqqluIeqtYGwtr+PTHNN3jZ5XQWz8xJAujIiZFcvaRmpaPl4s5yOW3YdneSeb37LMkIqFLnhaSKbBEUmylb2JYm1+fw0vlf8AT9oZDcYNPNWeZPPDGWFds1b0nCc7z6uUlSsetWMjAhGBCMCEYEKVsfYrVMoijRbm5ZiOyq6As3jzAtzJIHmK8Z7ITZyCdCY6IZTTwUhop5uH21HEilZ9GK3gCqoXTNnzMoN73K37WbGHFtJdF8+z5M1qQ4AEPy7fhPTOrmN0IZWpmII6jg7S/m2GnAqCxtja3u/AZBmkBlyqeVzVOAW8BfkCRmPZBF7iL3hoM1IAk0Snd2hpRNTwVDLJA6Torym/No3UlxYxur3QNdSC1tCbGvAe4ucc6c06M0BoG9L97d2DRSjKLxOTkawvcWurEAC4FiOVxyGhtuWSMH4ivVZNohFtZ0SPF1VkYEIwIRgQjAhWnYNAoSKeCYGS9poW6LpfkLjXUc+mPM6TjueX2e0s8tSxw15VNNYMiKA0zWvYoI8sSC6v7gdWe3ctO9hhIVlmMkpJBQWyxqP9SfO/4DDtCMjsm0sus1kGZNJGeYlhIUEsSSoaRdDcZh03b6AZ9/C1bi0nEroRbRCXP7IuP4suL+lovh2R+2nP8TVSxtvRm7KpFvtV8auqnB04hQeiAR/Ls3+OOWCH4dnYDqnzr8q/EM3FWCs9ptRJnR6emaAjKsLIxVVtYA9oBgPQeVsdFlaDMEzUZqyexKk+jmlIsXmVfC4Rc2nleQ/LGTpQ37RCh6q8z+E+FRjiuwYspKrO/ezDPTTRDnJEwX74F0/it8sZ8d3g2mHFOE6/PsU+H5mFq+Z1a4B8cemIkqqyRgXV0nbT+97KpKq93h+jkPyQk+rKh9HxkWE/p7dEgZOqOo9ieSjbG34TX6v46yVTpap4mDxsUccmHMXFvyxtxoMOMwsiCYOSzmPcw3mmRV+2rsgVNKrrfiCNWU374Avlbxvra/In1v4HR2kH2O3vhv8ARfcCNRnKY1bdY3CXobVZxHgBzcZAjbScu8Cudg4+hrzazji6jAhCC7AXAU/WPQ+dyBbzJ0/HFe0RXwm3mtvcfwfZNhMa8yLpd7wnNVu80S5pJMulwMjXYc+xrZ/UEjzxjjTji4N8L/660pxV7/ThKd/2/Kmbg7V4byRNKkCSqWeRULynIOzHGdQO87E5CbZuVgRct8g0RXGntzSrKalgCglhJVSxRRSKXlLCByxJJUC76XQsgDSOxY2LBblszZNqIbDEeYukYjvGeAGeOCvwXTJhyMxke/fkocNY0apJHJ9JMpkkIsbZ4eEQVNxe7T20uosOWLthgGI5wNGinGf0kWuKGASqTXvinq8GeCDhtGtY8iwyKwzF7LKZJHXm8cyGIOeQaNQNVwvSAEBjnOEwK+9OK7Zn3yJYlRtjyTw1edKcXivxeMARkyFZFacd6PLYhiC/ZGjBbYqsjQGQfFdExwAznsyrQ5Jz77n3A2mZP3n11rXvfUqZuFGksMSKl4CzCNZbNqsRICdhlFiinmbC9zsaPAe0vIlI547cCR1Wfa3ESaCllFTo+YvMkSL3mILMOvcXUixGpIGvPHbbpA2dwY1hc48Bz+FGz2XxWlxdIKxtsaNY+JFTPkHOorWWOO/6sYIDKehu/mMY1qttoigScQNTBU8cek1fg2eFDNQDv7kqq6BSVDBgPrLcA+lwPyt4Y9FY3OdBbeaWmWB/k+9Vl2gNEQ3XTWMWUlFsCFfN09irHEs7i8jjMCfqoRpbzI1J87Y8Bp7SkSPHdZoZ8rTLe78HDbXVL0OjrK2HDEV2J9h+R9KhA31x7+Ul56c1dNyGFNTVlew7iZI79W0NvixjHwOMHS58aNCswzMz3sEytKwtutdEO5c0F+puepPMnxxrKaMCF9C+yzZvCoqcEWJQyG/O8hLAHzAa3wx5tzvFtz3ZNpyp9qyfLDAV4xeSFG2jHdD4jX+fhinbod+Edlfv2TIRk5fM++uzPd62eO1lLZ0+4/aFvIElf2ca1hjeNZ2uzlI7xT88VCI264hJMXFBXz2X1qv7xQSnsTqWTyYCzW88tmH/AMZxj6UY6GWWlmLTXdl9cU2GA4FhzVfq6ZoneNxZ0Yq3qD08jzHljdhxGxGB7cDVYzmlpLTiFePZ7WyFHVsrRRZdb9sZjyC/WXmelul+Q8h/1DYIIiCMyj3Y6jLOeRy24mWJ2dGx3ltw1Aw1j8KDvRsWcQ0wWmQJGh7cVi7ns5iwGpAPX1ONfR1uhRC6I5/qNJ4SmQOf0qlps72gNa3AZKnjG4qCzjiF7p4Gc2RS5/VF7ep5D44RHtUGB/ccB15YpkODEiegTWyaeVVNOzHIrdwkMFbmcupA1JvbS9/XFaDBgWh7bWwSNa6xhgnRIkSE0wHHVw4rxT1jROsqaumYre2jFGUEXB7pbMByuow2JY2SJY2R2U9sJ7ZTUYdodMXjMd54pps7bPDSZ2kczWiihW4yqh4nEYXGYKFVR2TfMy3NiLZEfQzJ+G0Y11TrnkT7VwV2HbqXnbu+8loqaYSxCqQENJUGN4lFwrGHi9kZbkaML3IuraANZLFhdGs5EGMfKBnjsM85+2ulVWhsOKC+Hjs+lJMfu0UDx6z1ETdkrmygkqbW5NcHLbWykHNfMtePBi2uJKK7yAzpQCWG+e3eJBNYWQGTaPMRx27lr23tCOYQtqlQvESoGZmuRw2QgE9kMrv2NFBVhpbV9kscOELrGBwEqylxr7ynPalx4xdIuddKWiZ5CoYZ3sqLzPZVQiADxstzmuOfIYtuheEwuiPutxMvvHdKSRfERwDGzOFfrDnROdn7vV9xJFA9wNGvAcv3QzWX4AYoOiaLtDbs5jP1V3nE8VZAtkM/x2Ev2xBUK4NSHLagF3DnxNu0bD8NR4jF2wWmxv8A6dly1A9SFWtEGOPNF6qFjSVVGBCtO5zCNnSZLLUxWjzDR7OLj0Ks2vLQYw9Lt8ZgdCdWG6sjhPPeNS0LD5HXXD1ik8063kkcUbFCERQEYnvNpayDoDyzeultcec0VZ4btIXogvEuJAEpDEzO7GQoDKZnRadse9tnIBlSW/KQ361z1EJIVRdiQABzJJsB88e+JAEzgvOAToFafaHKKWkptnIQWtxJrddTb4NIWb/ljHn7BO0WiJanbm97BTitkt8OG2GOK59jZS1O2Fs01NRDAP7RwD9zm5+CBj8MJtEbwYTomoe+XuutbeMl9Q7JistwLX5DyGgxgaPZKGXHMp8Y+aSm4vpKCMcInQoXHvbNsK8aVKjWI5H842PZPwaw/wCYcVtFv8GM6zuzqOH2OidFF5oeuSY9Aq6l7OaWM+8xA/QOhL2OVWN8obyaxHne3UYXEY17TDdgQUAkVCv2+lOlTDFtKAdiRQJR1Vu6L26g9g+i4ztFRXQXuscTEVb1/wD1zS7bCBAit49+3JIN3tq+7S8QLGxKlLyKWC3t2hbW4t06E40bdZv1EK4Z4zkM9labp0nKoVSzxfCfe79lftjiUzQzyLZsjQsFN0sSHR0NzdWsB49pfDHjS6DChxLPCM2zD2zxoLrmEa247gVuAPe5sR4rItMsNYI2HBJ/aPsREy1MahczZZAOWYgkNbpexB8dOvPe0JbXRJwXmchMfX0s+3wA3+oOKojoCLH8yPyxvuaHCRWc1xaZhOdnbwNGuVo1kW2l3lRh6FXyj904xo+hITwbhuk7Afifur8PSMRsrwmOSVTSXZm1AJJ1N7XJOpPP1xcgWGG2GGxGgkZjNJiWp5cS0mSxxCOpHrp+eJMstmcLzWiSi6PGaZE1Xts2hJtbUZtOlrgd4ixOoBwr/tSZQ23j/tr7zkOJU5x8XGQ2/WPsvYqmFxfMtwQDoMwDC5A7RFnYCzL3jceHRZLxmQGjUK++HVH6i6JAz24Lw9S5K3NwoyqO1yLu5BN9Rd2t1F+fK0/0MPA9/Hso/qnrJlB8Vvqbajw0BNx01LHlyws2K7gA7fQ8xMewUhaZ4kjdUffuvBF/BvIFhfytox+HzwqJCs90te0sOsig4ibeclNkSLOYIcNX4oeSc0NKjJnGyzMOpSoqCQfNUYsPiBjKY2D4hhvtFcpskOBwPclce+LdvCHT/lNKap42P0cAiINjaWR/UEOdDcDz0xr2KxRYL75i3gf9oHuFRtFpbEbduyO/7WrGoqatns+2Ks0jzSKGSOwVTyLnXUdco1t4sPDGJpu2ugQxDYZF2O789AVfsEARHFzsB1Vj2/G7T8SNCxjjKqBoC7m5ueigBTz+seotjz9ljQmQLkVwAc6ZOoN1DWTPLLUVrPa+/wCI0TIEhtJ+B3VUHeCJ1mZZHDPozBb5VZtbC58LfO3THqdFRYUaziJCaQ3AEymQKTMts/nFYdsD2xSHmZxMsASnm4ez1Bkrp+zDTgkE9XAuSPHKPxZfDFfS9oN0WaH6n9Pz0mnWGFM+IcB1/HVUjbe1Hqp5J30LtcD7K8lX4KAPPU9cXIEFsGGIbcuyeae514zULDlxdL9jOxCzyVRH/Cj9TYyH4dkX+8MYemIpcW2duJqfj5PJPgiU3ldwjSwAHIYYxoY0NGSWTMzWcSXFnAhKd4dnLLEyuMyMpRx4qRY/njPtrHNIjMxb2E6EQfKc18+UO7iJtA0tW7LHHndivekjSNpBkt1ZV6a6MBrjdh2gRYIisz9jnyKS5t0yKm7W3slqYzS0UKU1Eg7SdmxU/WmkPZW5153v1c2x1sFrTeeZnvDvkuTW7cjbCU8z0czCSjqe45uF1JQNqAQGylGv3WTpYnFLSFmdEaI8Oj2/z7YjWOCnDcPS7AqJvNsNqSYxm5Q6xsfrL/3Dkfn1GNGw2xtqhB4xzGo/RxH4WZHgmE+6cMk93L3mWJeBO2VR+jc8gOqnwF9QeWp5aYwtN6IiRIn6iziZPqGe8a9R4LQsNsaxvhxDuPwrbXCKphMeZZVJU6NcWDg8152APnb1vjGs8SNZol6RYZEVGctR/jor8RrIrZYinVcx2vs143duEyRhtNbhb6gE3Ouv/k49pY7ZDisa2+C6VcpyoTLVP7WFHgPhuJuyE9+OU0tY2xeJkq4qm274p7h5pQp6BklYLpcHKiHM3kxUDzNjjCtzrXaCYcNpa3XmecpDnt1LTs7YELzOILun2om05FMztG+ZWOYMFZDc89G7Q187WI88O0fZXeCG2hhBGRMxyFOYmlWqOL5MJwrmBI+6iY1wABIKia1WcCEYEIwIWCMCE12TtCFMvEjlQqAomppMkgA5WVuzcjmQVvjCi6JiXy5j5g/tI+RXdNaTLcLoDm11j6UveHafFUn3iOo6AzRcOdASAAp+uQDctnPLl4VINmjQ7ULwewawfKd8qbMBinviw3QiW3SdRFfeqj7qbIWpnEblgoUscveNrCw+dz5A42NJWt1lgeI0TMwB3wWfZYIjRbpMhirjuWBFBwbgSu7NbkcgsobKdQDl0v4jHmtNxPEi+LLygAbJ4ynrE6rWsDAxl04zJ2ywnJM9rbWigW8jgeC37R9BzPrjzsCxWi3RLsFs9ZyHHDhicleiR4cBs3nhmucUNHLXVOVe9ISzHmEXqT5AWA8dBj6SXQtH2UDJoAG0/ZxPNeZAfaYpOZru/hT/AGhbYRVXZ1L+hh1lI1zOO1Ykc8puzH7XhlOM7R0B73G1RvU7Dd3QbN60n3WtENuAUbZGyNmz00byTVME3aWSwDxBkXMSTkJUMgLC5towBOU4vvfFa6QAI91ASSzaewIxNBBSVPvTT2K/RlAgJIGa7Ek2BY6CyrfrjpjXWF8QSAxQBMyC7/ujsZKaGONO7GuUHqx+sx8ybk+ZOPP2W9HiutD88O9mCsRDdAYFYMaKQsYELOBCwy30xwgESKFy72p7rtIgqIbiog7Slb5mjBvYEa51PaXr3gOeKdijfpI5gv8AS7Dv2PPBPeL7bwxC5RLWBoVklkEoBYrAqiNQ45vIECqQVYEMvabtAsuXX0F2sgJbe/42KtNWbfekLCipmKJwKbNLIwCxq8nJTYaXaMgKByYkCwOEwXepwzNNfdV06lN3X2qldD/R1aSs6foJW7xIGgJ6uB+8vmLnNtMJ9ji/qoHpPqHeXQ7KJhDYzPDdjke+yq1tbZslPK0Uq2Ycj0YdCp6g/wDjnjds9oZHhiJDNOmwrIiQ3Q3XXJhuzt73UtdSwYg6HukX1t1Oo6jlihpTRrrYBdcARPEY4Z5YajirNjtQgEzEwU+pdoRbRzwyK0bXLhkIGcCwGYagsNNNR4csYVrhWjRAZaGEPHpMxgTqNKGurUVfhRIdtnCcCMxLP8pXt3dJoUMkcnEVdWBFmA8edjbryxd0Z/1JDtUUQYjbpOBnME6tk+IVe1aNdCYXtMwMVWb49KstZwLqMCEYEIwIRgQjAheoY2c5UUs3goJPyGuIxIjIbbzyANZMgutaXGTRM7E/3e3VaoXiM/DjvYaXZraG2oAF9L+XLGHpPT0KxxPCa287OsgPY12e6vWXR7ozb5Mh1TPaSQ7Ny8HM87g9pm0C6X0W2hPzynXFGxxY+mSfFk2G04DM7zPAY5CeBVqKIdglcE3HXkO/5UWj3v8AoJUlQmRgQhRUy6/bDXvb0OLEfQAfaGRGOk0SoSZ0MzKUjUaiDPNLbpM+GQ8TJ2D5+lW9n0LyusUS5nbQAfmT0A6nHoY0ZsJhfEMgFlw4ZcbrRVXDbNemyoPdac562a2eQC5S+gsOd9bIvnmPQHz0Nr9IxfFiCUNuA195ngFsNY2Ay6MTiVVEgmpqKCshJUzSSpJMNWTKwREzHVQ1nY9WuAbgAY1zdc4tOyiWluzJ8iys4zxNljkjBKZywkkjsVtbK8QPkCRaxIxJwnKWP8D5Quk+yHdYge9yCzyC0Q+zGeb+rdP1R+tjD0nHMeILNDy9W/8AHVWIYui+V2GNAAAOQw9jAxoaMAlEzMyveJLixgQs4EIwIWisp848xyOK1pgCMyWeSmx90rg3tF3U91mFVGl4GcGSPkEfNcjyR+V7aE26gYsaNthiN8CJ6x7/AJHuOK7FZLzDBYpKJq0PtPacqrSIbKiEdt9OwiqbryAN+2bAchcXCfD/AKcMV7r3RLxqUvqpf6UnPBiMc4H0KRooURRqAvEkzCz90KwWynKt7EZWf2m1qM5/XXWuYp9srbkdcnuO0fo6lDljmIykvysb6K50Fjo+nI2xlxIEWxP8ezVacW95bcW7kxwbGbciY5FV/b2wZqR8so7J7rjut6eB/VOvqNTsWS2wrUy8w1zGY719FlxoD4Rk7moNJUtG6uhsym4P4fEEafHDrRAhx4ZhRBNpx72Y71CHEdDcHtNQrjszegzHhmnZmI1ydoW6kg2yr6nHjbZ/06LMPFZFAAqL0wfacznQcFtwNJGKbjmcvzKSl1xDQxsiid4rRKAUCGK5urDkz2y9eYvbmD2FHcXOhx5ww7zTkZhwz1gTJ1UMjWRUnwxIOhydKkqVGrVh7impaBQ07j9Aqk9CuVh8vzGmEm2W2Ef7pI1gzHew12Jos1nePQBslIqubf2RwTnS/DPO+uU+vgcej0TpP9SPDiese4+9iyrdY/B8zPT0SfG0s9ZxxCZ7B2Vx2u1xGvMjqfAH8/8AzjK0rpH9IyTJXzhs2n418FdsVl8d0z6Rj9d4K3Ls2lQfoUNumXOx+dyceS/W6QjupEdzkPgBbX6WzMErg5TPyVuoKmONHaTLAXssa9kBFBJsbG2Y6sbeNugOGRbK6KQ3zRbtTibxmJmtboAkJ780NIY2ZkydJUoMuOfLUtO09smkjRUgYoAFUllyiw0va5vYdbXwmxaKbpKM58SMLxN4gAzrvkOU5UpKShaLUbKwBrDLAVp7T+FR9o1zzSGSQ3Y+HIDoB5f7493Y7HCskEQoQoPc6zt/gUWBGjPjPL34rbsbZEtTJw4VufrMdFUeLHp6cz0x202qFZ2X4h+zu7pmuQoTorpNVo2jtWHZSGnpbTVz2DyWvlJ5Cwv2r92MeIJ6A4bWRdIvESL5YYwGvvM8BmtVjGwBJtXZnvokeyaWppD/AEmfdqkxv9MjScSRGY2Oa11Rze2a7FfDmMaZLCPCExSmpQriny1/Bp5qnZyxTbOlP9YpJ7WgcgA2BawB0GXtDu5QQQQu7eIbEo4YEZru5Kt0tittKYO8UcNHE1+FEmVHc27I1uxIC5mJOgCi19EW+2fpmXWmbzhs2/Q11yU4bLxmcF3jZ9LkXlY/kPAYo2Sz+E2bsTiuxH3jsUvFxLRgQsYELOBCMCEYEJdtfZqyoysoYMCrKRcMp0II9MUbVZy4iJDo4d8/4TYb5UOC4BvtupJQk5S7UbuGHUxvYgBr/WsSA1xmFgTcDGlYLc20i66jxjt7zGW5QiQ7m5b9q7ago6RKXZ7FnnQPUVRGVjzGRRe6WsQR9UdSzFhZbDc995+WA+VCdKLztLY0a0FPLWlo5pFCwKiZmECLctKt7stjm8VGQDquBjyYhDMM9+xGSl7O3qkpb0e0kFRB3Q185AsCLMf0gAKmxs63HWyilHsAefGsxuu5fx0PMpgeCLrxMKVX7nrKnH2dKs8R+pcZl8gTbUfZazDzOJQNLFjvCtbbrteXe0TG5VYti/dCMxqVZhqJqd2Cl4pLFWFirWPMEHljVfDhWhgvAOGI7HetU2vfCNKFSaLbTJEsDqJYUbOsZtZWN7kaa8zob8+mK9rsJjEvhvLHESJGfzkME2BaBDADmhw77qn6bwU7DtEjyZSfyBGPMu0LbYbvKJ7QR8yK2G6Rs7hUy2EfU1Hm25AO4XJ8LsF+TXAHoMWYWiLW7+5dHAE//MvcpT7fAHomenv8BZp9t0gcBoFynnIEW6m3MdkFh4jFpujLYIZnFJ2TP3LhhtGKSbZZ74IYBtl+J8uRUieroZSzIkfEXWzKI1cerDRh4WscQMK3QwA4uAwoZy4A978ZtiWVxJk0nbT3I7z2RYtuwnR862PIElfhktcfDCouibUKw7rp6xX/AOp9eSm3SEAmTpjcae30pX/qCnUdlr+SoR+YAxT/ANHt0R3nHEuHwSU7/ULO0UPIH8BVna1akrXWIR+JB1b1A0/nnj09gskWzMuviF2zIbs/jYFjWmMyMZtZL5+PlbdobXmqFiiYKcmiBEszHzt3j6Y7Z7DAsrnRGUnjM0xn3Mk7VGLaIkYBrsv47kney9yyE49bIKaFdSCQHPrfRL/E9LDFS0aXbPw7ML7vb89NqfCsRPmiUHv+Oq07U3yuBR7KiMaHTiDSRuhK5tUHLtsc33bXwmFo9zneNazeOrIcsdwpvVy+1ouwxIJXDG+zZWfhs1VAUcyMFaIBza2VlzFWuVMwZWDWUDUk6MxFbsPftq1JWCstVUUvu8tdS0kUsM5X3ynkk4ZicdpcumXKWObQXJZSvgK4D7wY90iMDrUsppDsfY39JTstNCaSjDKZbOz9oA2GZ+89mNhayhiSNbNG12xtkZNxm7Id5dV2GwvOxd02BsdII0RECKgsi+A8T4sedzrqSdTjKs8B7nGNF9R77GQTYjxK63BOMX0lGBCMCFjAhZwIRgQjAhGBCW7W2WkqsrKrBhZlYXVh1BGKNospJ8SHRw759lNZElQ4LiW8+5T0EoqYYhUU6sGaKQMSgBvZrG7Jp3ug7wIuTdsekRG/pRfK/Df9HZnlqXIkKVW4KFtva8+0GmaObN7w6AUoz8UBb5ECgFOHma7S5gCbEhT2MX2Q2w5TGGfeexKmm+04FhlpNjxKk7tKr1jMA2d31fU9oER3bMCGAVNb3wtk3TimmpB1KqSRzUlfLDRySGRZGRMmrOATYMoBD2F7gi2hNhhjmQ40IeKARty+uCAS00Vn/wDW0clodq0d2A0kRbMAb65SQwGneRjexsMZv+nxYJv2SJLYe5cxxTHOZEEojZrcm6tJVa0FapPPhSd4fDR1HqpwwaVtEClphcR2QeYVd1hY7+27gUrrdy62P+xzjxjIb8NG/DF2FpayRP3y30/HuqzrHGblPck1RRyR/pI5E+8jL+YxeZFhv9LgdxB6JBY5uII4KPnHiMMkVCYRnHiPngkUTC3U9M79xHf7qs35DEHxGM9RA3lSa0uwE05otz6yS1oCo8ZCE/A9r8MUYulbJDxfPdX8e6sNskZ37Zb02O50FMA1fWJH+oh1PoWGZvgmKLtLxYxlZoRO0/j7VhthDaxHcu/hRpt+aWlBXZ1MMx040oIv8CeI3oSvpiH6C0Wk3rVEp/iO7o31Vlhhw/7Y4pdQbLqtr55Hq4mlX9HC7EEsQxsqgBEuqtY6k5TfQFheYyFZRJjZDM/ZxKgSXYpju5QpJSzbLniENRIz5WZQH40WRwGPNhlkUjplV7cxgiOc14itMx8FcGpa4dviagmgq53p6imIQPbOZl7SmKRL2kIs2hNtA1+9iXh3X3miYPc0ZLVu5uvLtAoxUwUSKig/XmCAhTf6zWY9u2Vb2UHXFS129lmm1vmefafeGJzTIcMuqcF23YWxI4I1RECIo7KDkPM+LE6knrqdcZ0Czuc/xoxm7vvZ0m+IJXW4Jxi+kowIRgQjAhYwIWcCEYEIwIRgQjAhR6mkD+R8f554rWiysjCtDrU2RC1cw3s9nAL8ekb3aoBzDKSqM3iCusbeY056a3xCDb4tm/p2gXm6+8dxrtyTDDa+rMVRZNv1lDNKXgiiq5Ac07RkyNe12U5+EbmxJVbE8wTjYh+FGaHMdNuqfZ5pBBbQhad1K73N0rphnhkeSCW+rWZQzPe9ySb89W4cgwyK2+Lgxx5LgopW0qJqapGzokjmR3UwcQF8gm4fTSxXL3gbgO50LXEWuvN8QmWuWxBpRQ98tnUcNRUxQiRWhK5LsHVmJXOBcZlKhib5jqhGmhxKC97mgnNBkpEdTtSllWAVEiuYhMVkkUqqWJOYzdhLBTfUa6c8IfZbLFF4sGqgl0kpB7hmnQ3x2vEoZ6dJEK5wwjLApa+bNDJly2N83LXFM6JsbvSSOP2FPx3hZf2h1Q1k2avqRIv+JDiP+kQ/2xT7fa74x1BeY/aNUFc0ezky3tmAdlv4XVAL6jS/UeOA6HZgYp74o8Y6lGi9o20Z3WKCKLO+iqiMzE89M0luWtyLAAk4mNDWVom4u5j6XDHeVAr9qbSlieVqpngQjimneM8MHldYSpKnxuVNueLUKx2VhAawTynn/wC01AxHnNa9v7tx0kpSQyz5oBNx0sigO2RWKEMzhXZL9sEg4fDiF7ZilZS91CS0bhzIs8plg94iMBWSMW7jTQgtc2Ay3zXuLZeY54lGBu0Mq/BQEx2hu57tIJoJeLs+ZsnHRx9F2gVZmBABjdVcPpfIQbX1g2JeEnCThlr/AJXZKPWbxVdZLSoAKiqpWbJLGG+kBKasCq6KUHaOUG+o6twthQmuc4yacZ9+1SgTJkFdd3PZ48snvG0H94mOvDveMffPJvugBefexjxtIvi/0rKJDX3h1TxDDavXUqOiCW8fwHp4Y5Z7I2F5jV2tRfELqZKXi4lowIRgQjAhGBCxgQs4EIwIRgQjAhGBCMCF5dARY6jEXNDhIroMkm2zu7FOhR0WRD9RxcX8QeYPnz88UHWR8N1+A6R77qmiKDR4XNNrezKSFjJQTtEx5xyE5SOYGcA3A5gMG1tqMWGaVc3yWpnEfWHIjcgwQasKq2zTPs6tWrr6aeQqSc+cEFipXMXsyubHQFl6eFsabY0K0w7kJw3fjFJLS01CU09XGGmqnbiTNISqAlGBcsTNcoyZlNsqgsQWzaZRewWmQaMO6KKde0JS9Ps+oQElqfhPqGOZCCqsV0JJZjaw7vLC4EgXN2rpXv2puYqqGBdBBSLF+8ro49Clh8ccstWlxzP0UOTXfmq4AoSkzpPBRQNGi3AJMqKSWDa2AYZCNQSb6WwuCLxdMUJKCtGyOBU+5wl5KLaVOoSJiCYpASXW46F85zC6k5iO1yxN15szi0+yEv8AZU8cVc8MxVGkhkgRidBJdRYHzykA9bAdcStMyyY2FAXrcVXomr/ekMca0zRyBhYNJmARFvozHt2t0N+RwRiIgF01mgLVtneAPs+jjWotMkTQzRAuVeLuoWygpmCqrAMbgt4jAyHKI4ypOYROiSbAoZpuIsFMajOuS/aCLaRHvmBVQ10W12tzuDjsaPDhf3HBveqp5Ia0uwCu+wvZbLJk97mOVdVhiN7X59o9lb9co1+1jKi6XvG7Z2TOs/WPMjcniDKryuo7B3XhpkyRRrGvULzY+LMdWPmScVf00WO6/aHT2d0HBd8RrRJgT6OMKLAWGLzGNYJNEgkkk4r1iS4jAhGBCMCEYEIwIWMCFnAhGBCMCEYEIwIRgQjAhGBC8uoOhFxiLmhwkV0GSiTbOU8tPy+WKUTR8N1W0TBGcMVVtrezukmuWp47nXNHeNifPIQD8b4G/rYPofMbfz9qU4bsRJVWr9kUasWhnniboSFa3oVyn8cOGlLS2kSHPdP8hc8JhwclG0PZjVsbmsSZhoDNxOXhrn08uWJt03BGLCN0vwufp3a1sn3W2w0iSvNSSSRgBHZIiVAJIClqa4AJJHgTpiY0rY5SAcO/+S54D9i0JuXtb6P6WnBiXLGxILooFgFk4BdeZ1Bvck8zfHTpeyVo7l/+pI8B+xaoPZPUEWeohX7od/zC4i7TkKflaTyH2u/pzmU9pfZIrZeNUzy5dBlUKAPAZ89h6Wwo6Vju/twpb5n6XfCaMXK0bK9m1HFYinRjzvKTIb+jXUH0Awpz7fF9T7o2U6faJwm4CatkGzFUAcwOQGgHwGIs0ewVeST33igxjlRTEQAWAsMXmsawSaJJRJOK9YkuIwIRgQjAhGBCMCEYEIwIWMCFnAhGBCMCEYEIwIRgQjAhGBCMCEYEIwIRgQtU/LCouC63FKZ8YtpVpixT45AxXXJtT8sbULBVX4rdhyijAhGBCMCEYEIwIRgQjAhGBCMCEYEIwIWMC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52" name="AutoShape 8" descr="data:image/jpeg;base64,/9j/4AAQSkZJRgABAQAAAQABAAD/2wCEAAkGBxQTEhUUExQVFhQWFh8XGRgYGBcYGhgaGBceGBwcHBwaHCghHRwlHxgYITEhJSkrLi4xFx8zODMsNygtLiwBCgoKDg0OGxAQGywkICY0LC0sLC8uLCw0Lyw0LCwsLywsLCwsLCwsLCwsLCwsLCwsLCwsLCwsLCwsLCwsLCwsLP/AABEIANgA6gMBEQACEQEDEQH/xAAcAAACAgMBAQAAAAAAAAAAAAAABQQGAQIDBwj/xABEEAACAQMCAwUFBAcHBAIDAQABAgMABBESIQUxQQYTUWFxIjKBkaEHFLHBFSNCUmJy0TOCkqLh8PE0Q7LCU2MlRIMk/8QAGgEAAgMBAQAAAAAAAAAAAAAAAAQCAwUBBv/EAEIRAAEDAgMFBQYFBAAEBgMAAAEAAgMEERIhMQUTQVFhIjJxgZEUobHB0fAGI0JS4RUzYvFDU3KCNFRzkqLSFiQ1/9oADAMBAAIRAxEAPwD3GhCKEIoQihCKEIoQihCKEIoQihCKELjLdIvNgPjS8lVDH3nAKbYnu0ChXHHYU5t88AfWlDtWHRoJ8ArhSv42CVy9uLUHHeR58O8Un5DNdFbO7uwu+/JG4YNXhcl7eW5GQ6keOWx89Nd9orP+QfX+EbqL9/uWydurY/8Acj/xgfiK4auqGsB+/JG5j/ep1p2ogk91gf5WVvwNR/qeH+5G4eX+l32a/dcCmEfE4z+1j12q5m0qZ/6reOSg6mkHBSkcHkQfSnGuDhdpuqSCNVtUlxFCEUIRQhFCEUIRQhFCEUIRQhFCEUIRQhFCEUIRQhFCEUIRQhaSSBRkkAedQkkZGMTzYLrWlxsEg4v2thhIXOXOyrglmP8ACi5ZvlWadoSTHDTMLupyH36JkU4bnIbdOKrHG+1k6yxwyabfvVLBpjuoBwMxRZI1dNRHI8sVYzZtTPnPJ5N+x81E1EUfcb5nNSuIcJ7pkF1PdTakeRu4CQxokenWThu8ONQOAxJAO1Mw7Opmd1g88/49yrfUyHikPYdrRrm5hljhnji1yJO2ZmZA2Ru2cgL4dRWi5mBgLRboMlQHG6tEPATbLO9k6i2mgd0ChD3cpXKujYJKHGwzt0GOUC+4s7ULtuI0VY+zXtTJLLaWi+xGiSNJuCZWILLzHsgbnY7nHhV80Ywl/goNOdlE+1HtJJ3tzZEAx6omU4AMekK7DYe1qPidvpXII7gOQ8m6gfZr2NW9d5ZiRDGcYBwXbGcZ6ADc+oq2okwC3ErjBcqxdnpIL97iGzE1qYgTFKJmkVwG05aN8gAnBwMnHUUhPRxOaHSMBv0t7wrmTPBsCteyPEb+YzKO5eWB9LpqaKQ4OCQwUodwRvikZdjRMs+F7mX8x8ir21bj2XgFWa17WlGCXKPC52CzLoyfBZBmN/gSaoLq2nzeBI3mNfT+PNTwwyadk9VZbXiKPyOD4H/e9MU9bDPk058jqqpIXs1GXNS6bVSKEIoQihCKEIoQihCKEIoQihCKEIoQihCKEIoQihCS8d7SRWyksw8Pj0AA3Y+QrNmr+1uoBid7gmGQZYnmwVM/Sk15dC3mkay1gFFdf10ysCcoDlYx7JG++dsA1KLZZf8Am1JxHlwH30Q6pDezGLLrwvsC9lxKK5idpoWLBtZzJHqQgEn9pc7Z5jb1rWY9gjLALeCWIJN1x+1ThS3Vsl/BuYcq/joDYOfNGBz/AHqnA/A6xUXC4VosuIyy8PgmijErFUEiEgFlzokwSQAebb7HGOtVvaA8groJsqTwy1s+HzW+q5gUiCVbgB9bHUV0Lhc+0AcdPdNXEve0i3KyhcBJexva42Mpt1d7qz5agjKdxuyK243yCDscZqcjWubd2RXGg37IuovYe7WzuTO8F0wTIjWOMbg5X2tRGNj0POovmjLMONvqFLdPvfCVH7c3i3Vy1xFDcprA1iVAMFVCjTpJ2wOtdgkjAtjafMIcx5zwkJz9mHamO3EttO4jSUErIeSPjTv4Ajr0xU5494A5vBRBwnNPOxENvwiGaW4uYHZgAghcOzKufdHMljjbpjnVUpMgDQCutsDe6c9gl7m1uLy4UxNcTPKwIOUBchVxzzkn1yKrl1DBwXRlclUn7QeOiJZeGxtI4VozJI7ltTjMjjB5ZLR7DYaTtV0LC6zlE5ZJj9mVhcS2sjpIco+FSTeJhjJAYe0p8xkb8qR2ls+CUgkWdzGv8q+nnezwVs4X2mIkMEoaOZecT41Y8Ubk6+Y+lZm8qKP+8MbP3DUeP8pjBHN3Oy7lzVptb5X5GtKN7JW44zcJZwcw2cFKqSEUIRQhFCEUIRQhFCEUIRQhFCEUIRQhYZgBk7AVFzg0XOi6BfIKg9uu3sdsO7T2pGGy5wSPFj+yv1NZYM1e7BF2WcTzTWFsAxPzPJcez/3WO6tjO5uLm6iMkUxAEMeMDu4kz7J3O5yTjGd8Vqw0jYGFsYtbXmUs+YvNyqT9ob3lvdok0zOImaW2lIUMVZgcFgBkqQBjyB6in4MLh8VQ4WyV4Haqa3WK9lK/dLiNTJEzYljlzoLQqd3RhhtHkSOeDUY2klvHh/K7e2ar3CO0F4Y5YrCHSklxLJ94m90LJIWGhCNtiOerfO29K1NXTQf3XZ8hmVdFBLJ3RYc1D4hbqxxxC/luGA/soydPxVdvjgUtHWVtT/4SGw5n7t8VY6Kmh/vPueS0gubaPaCyXb9qUjPy9o/UU2zYW0p8558PQfxZLv2pTR/22X+/NSP0/cfs90g8FQ/m35Uyz8I03/Ee53mPol37bl/SAFr+nbn/AOUf4F/pTA/Cmz7aH1VX9Zqenot17QXI/bU+qD8iKg78I0B0xDz+oXRtuo6ei2PHC20sEMg6+zj8dVLu/CYbnBO5v30srm7cce+wH781Gez4fKcmJ4H/AHozsPgMj/LVDtnbZpc2PEg5HX32+KubXUMuTgW/fT6Jhfi/e3kiiuUvIXXGJQO8XG4KuCMuCAQWPMUq3ajY34auIxu58FeKTGLwvDhyVEsODSS3HczOsLsSS05ZQTn97Byx8evjW7HPG9mOM4h0Sb2OYbOFl652phaC1g4XYqxecaC4BwsX/cdmGwLZI9C2OQpRpxvL3qZFm2CV/atYgvw6GPU1xkoNJ/WFAFGc9NxnJ/i867CQS7FpxQ7JoCc3qS2TDvWLQHAWfbKE/szYAHPlIAB0IB3OHNRvhfvqTzbwPh9E8yYPbgl9U9sOMcg1OUtXHUt5HiFRNA6I9E7jkDDIpgiyrBut64uooQihCKEIoQihCKEIoQihCwxxua45waLlAF1R+0naMySi1t3jEhGos7ALGnWR99/JeZrKDX178sox703dtOM+98F34bws2dzFCtsJop1Jlu2OqTvQCf1gK4CEbKAcdPDOwxjWss3K2gSjnOJuVQe1PYK8F3K9tBmIyaoijoNAPtbAsNOGyabimaBmVWWppxbtWt9bwW8VvHd3PdgvK64ihZk0ltwMvueWBnxxilp5Y6a8jzYcOvgpxsfKcLQkSWVvakd6TeXSqFCk5SMDkCWyFA8PkKRjNftM2gGBn7uJ++ive6npBd+buSzeX88/9o+lP/jjyq48zzP4eVegofw5S03acMTuZWRU7VmlyGQ6LhFEq7AAVvtaGiwCzHOJ1XXbfy/P/iuB4Li3igtOHEus8LKFJB0umsEA4wCQcnoRj6ilhWw710WIBw4HL0V3s0mASAXB5LFlatKVCgnOMkA4GrqfAV11ZHHFvJXBuvG3ogUz3PwsBK53ERRirArhiu4Izp6jPMf1qqDaUNRG18RBvbK+YVklG+JxDxa3FavGQpYghVIBPhq935026oiY5rS4XOQVDYZHAm2i1/5qzEL4eKrsbXWYpSpypKnxBwajNBFM3BK0OHVdZI+M4mGxTReKpKvd3Uayp+9j2h5/6jFeXqvwzgdvaB5Y7kdCtmDbJIwVAxDnxXUz31pFq4fcGa3H/bdRI0Y/hyMkeX0rMjrsEu4rmYH8+BT3s7Xt3lO645J52KubYpPxJ5pLm5CAOGUB4hjdFUbBS2cMNsejVoygizQMvil2EeajdpO3dtBcy6I2nYwlWbVqiZ8DTDudPdrkliATlvWuRwucLILrG604baT2lpDJcajA65bK6WtSx2BGSe63G53Xrtyy6+ixSb2nyeP/AJfz8U3Tz2bhk7vwVl4bxUxsFY7HkehFSo6xs7bHIjUIngLDcaK1W84cZFNEWVAK61xdRQhFCEUIRQhFCEUIRQhUb7QO1qwKIkZe8c6Vydsk41Nj9heZNZcmKtl3LO6O8fkm2AQt3jteC834v9n3EIyztF941HUXjYPq89Jw3wAregdFG0MblZJPxONyrr9mfaaZg1ndrIvdxllkcMhVF2IcnBGM7N/pRMxp7bVFtxkUkv7+a9Z4YLu4/RyjEsspTMmCSQrBA2nGBudwMnnulV1jKVuYu86AfNXQwGXM5NS+XiK6O4sx3UA5uNnk8weYH8XPwxVuzthyVDhU1uZ4N5Kqr2k2MbuD1UWKAIMKMCvZMY1gwtFgvPueXG5XadSmQwIK4J9DjG/geh86XfUscwmNwvp5jh4q5sLg4Y2m33mmvBYYXWRZW2KhxsQVCb6tXIbE7Vh7drqqKJktM0665Wz4EalaGzaeFz3MlI8PndJVk/WPpKldRKFd10+8vPyzzpyhmlljY6cHEbh1xb4fJU1UbGOcI7WGYtmmHGOLNNEINPs6VJcnSS4OSNIGNHSkI/w6WVpqWnK+QN3ZeJzumHbVBpxG4Z8TouPD70w4dQC2gqASQMkld8cwPD0rVnohWUhgOWfK/p9Ukyo3E4kHJR7qRpZu9f3igHXAIUg6QeQOxxVFDsptDhjab568dOKuqa01ILjlkmVxxv8A/wAphWMMQqgF/bDe3v7ONsA5G/Ss+t2BNLXCpa6wvo3IjrfnzV9NtKNlPuSLm3HMeCicEtRI+l2wDnLbDGAd/DmeVatVUGlhfMDctyF879MkpFGJpGx2sDmbZWRxy3EE2gEFdA/aBbXvnKjcbYxS2x9tOrGufIMNtBY6ePFXV2zmwloYb8/9KNXoIy4tBdksp4ANgpNjevE2pDjxHQ+opatoIKyPdzNuPePAqyCokgdijNk0WHvH+9WTdxeLuy/syjqGHIg+Pz6EeLniqNkOwS9uE6HkvRQyxV4u3syD3pz2eube9l+93jhZLJGJtSoWOAg6mlA5vkBdzyI/lp6/YvHmHcVVnis/UKV2i7W2yS2zyXEqq8eo24UMvduMlplAJOpcKF6as450MjdmAEFwyKUcLJ7qPUhjtrhm+6k5zFgnTE5PiBleYxlcnArH2lSOif7RFqO8OfX6p2lmDhu3acE+4Jxdo20PzG1M0tS2VgKrmhLSrrBMGGRTBFlSDddK4uooQihCKEIoQihCT9p+MLbQs7HGxPoBzNI1sxaBGzvO0V8EYccR0C8rv+wN/do142hXYZSBidYTmFzjAY88eJ3Ip+jjZSsDBrxPVVTPMjrqy9hu10j8NYqjz3FuAgiX3pAxAjJ6gDkT4KTV8rBivwKqBNks432hk4mq2y5hgjGb1uWZFODCpP7IKnJ67dAQVKuobSNxauPdHzV0MRlOeg1Ve4jfCYCKIaLVNlUbd5jqf4fAdeZpzY2xzf2qpzefclNoV4tuotEW8BYhUGTjYbb4HSvTyyshYXvNgNeix2MdI7C3UrE4MbhHGCyB8HpklRq6jOn8KzYq+KWRz4HXboTqL8x4cU4+lexgbILHUD5H5Kfx7iizRRxCPcAMSGIVWQ4VdwdYx8qx6XYdVHtB05eCL3uRrfXTROy7RhdTCPDbwOnqliDZlPhv5q3T55+Yr0zGgPMThlqFkOcS0SN8CsnAwegIPwHP6ZqypH5ZI4Z+ijA7t2PHJbuMGr2kOAIVBBBsVovuj1Yf5ifzqmn/AFDqrpv0nohef90/iK68Xlb5rjf7Z8lgtjJq2RwY0uPBVsbicAtpFAwPDb4jn9c1VTMtEL8c/VWTuu828Fz05kZzuzHUxO+WPL5D8qoEDGvEUYsBmford64txu10Cb8VntzabalkcrHkKNRZPbzjVspAwWzXm6j+pt2iGi+77wGLLlrbztotaA0hpbnvaE2z++qUxE6QSMZ5fCvVQSOkJJ04Dj4rFlYGDLzPyXWCZkYMpwRyNWywsmYWSC4OoVTHuY4OabFMuK2hu4zNbkx3aIVYKdPeIwwV28QSPp1rwtRTv2NPY9qBxy/xK9NTztrmZ5SN9679g+zPD2i++zSswiwJIpAAEkG24G7gnAVevLc7VpSzO0bodD0VLQOPBXHtLfwvL92nnhSEwl3jI0yRgDUJS5b2GVgmlQM8z02Wa0lpNlMusQqnw/iK3URkRtckJ0s2CveKCdL6TuNQGcdDkVgzQuoai36HadDyWlG8TMtxCtnZnjPIE1sRSB4skZGYTcK4q2d66RZRBus0LqKEIoQihCw7YBJ5CoucGi5XQLmy8k7V9oka7BlSV7aD9Y4RSQXAzFGx5KCRqOfKkqCMzSOqHeDUzO7dsEY81buA8VtL5nntZCly0RRlJII2wrPHq0vpIGGHTbNajmOYLHRJggrzaLgt5wyT7vHLEZrpDHlNRZI1I/WgkDST7Q+B8KnJPG2MvfkBmhsZc4NascVZUVbKDaKP+1bq7c9JP1PwFK7GonVkxrJtP0hS2hUiBm5j81GUdPhXtbZLzxOakWlyY3BXTrQkYYE4KnBOMjes1/8A+xGYHvydkHC2fTxTYBidvWtzGoPDr4Lbi9408pY4CAAKMLn3faycZxnO2aU2TsRtDiuSb345EdRorq3aJnAsP9+K4gbeY5+nQ/lWrA4xu3Lv+08x9QkpWh7d43z8VqTghug2P8p5/Ln8KsqWkASDVuflxUITclh0K3deh9KvBD23GhVNi056rUHIB8sfEeyfwqmkP5eHlkragdu/PNCe6f5z/wCKmiHKV48ES/22HxWE/a+A/H+gqWs/gFHSLzQg3Hluf7u/44HxqFWbgMH6j7tSp0+RL+QWHbrTLiGNudAqWgudZZxgY69fXr/T4VVTsIbiOpzVkzs7DQZLUrnnyH1PhUJfzX7oacfp5qUf5bcZ14fVOYOJwpbEOp1a8LydtTKRqAIAGBXm9tUFfLUxuhcANMrty6m5Wrs6pp2RuDwb6m9jn0CRWaYUA/sjGfHFeip5XkBltNc9OnVZczGi7r66ffBS7K6aJw6ncfXyq2qpo6mJ0UguCqopXRPEjNQmd9OLeQX0aB7ebEd1CeRBONWPEHr448TXiKZr6SY0M50zYei9M9zaiIVEev6gtOOdlI5bgSztDawSECNY5DPNdFjkONW5JyBk8vrWlHIWiwzPwS7raqxds44rBrIxKx0I0bqMsfuygMzPj9xipB5e0az6qn9rjc066jxV8Um6IIUGUdzL7J9k+0pHLBrJoZyW2dqMinp2A5jQq9dn+I61ANbQOIXWeRhKeVFdRQhFCEUIVf7a8VFvbMx8CT44G5+ew+NZ9c4uAibq5M07RcvPBJ+z/AbmK3iXOgz65bpl7vvFklxpAEqMrJGvsEbH2QRncHRja1jQwcNEvIS511W+EdkbW3muI5Zw5iQ3CzoXimg7phkOo9nS2diPe0tgDbDG8dYWVdhxS08Ufu5eIzAfeLnCRL0RBsgA8ObH4+NZNSw1dS2kZoM3JuMiCIyu14JPbR6V8SdyepJ3J+Jr3UETYowxugXm5Xl7i4ppwa/WIl2QspGNICk6hyPtEYx41m7Vp3VsBjgNnjqW29NU1RyCmkxyZt9VF4rMJLmQxqFQMDqAbLkqCScnGx22HSl9i7PnipzHUE+Btl1B196t2hVRvkD4gPH6rRN+fP8AHzH9P9jXZM6N4jl8jz6Hr8VnvjD242eY++Czk9OY/wBkHyNMTRbwdRoqo5MJ6cVgEEbcj08PI1KNwe3PzUXtLTkhGyN+Y2+HQ/l8KjCAy8fL4KUvas/mtVO5H94fHY/h9aGANlcBxz+SHHEwHlkhX3ZfRvxH5ChrQJieYQ43jHito297+b8FH9a6wAyuPguP/ttHisRn3j/d/wDY/wDrXLB03/SPiu3wxeKxn2h5b/Hp9d/hRKMbhH5lEfZaX+QQfDr+HnUppcAs3U6KMTMRudBqtienhXYYt223Hj1K5JJjddaAZ9Pxqt73SnAzTifkFY1ojGJ2vAfMp/Y2EL27FnKkuAD7KHUozpXJIOa8ztjaVZRTxxwxjD0JNx1Fhb3rW2fSwVDHukcb+Qt4Kt2spcZxjPTOSPXzr1FPKXxtc61zy/lZE0YY8gXyT7s/cKdUEm8co0kHlk/15VjfiHZ5qKffR99mY+ic2XVbmXC7uuyK17H8P7viJN5KoisIj3bSMq+wzFo+eCca2PkRjwFZVPVCophI3vHI+PFac0W7kwnTVNuI9rBdXZPD7NrxzH3bySZWPudXtLGDjAfca2x6EDFXNis3tmwUS65yUPhsUn3XupkZJ7U6SrbnQRlN+o07Z66a89XMEFYHt7r/AIrSp3F8RadR8E24BfFWFPwPzsqJWr0S0m1KDTDgqAu9cXUUIRQheU/addTT3EVtbgtIzjAH/wBZ1Z32A1Y3PhSNMN7VOedGpl/YhA5qbwrgXGrYNItxFMWJZoZGZsknJwSoCn0IFapfGciEnhI0UDtH2r+/wQ2ir3c80hW5QEkxRxNlgTge8QNvDNQlIhY6TgBdSYC9waq5x64ElxoX+zgGhR01Y9r5DC/A1Z+HaU4TUP1cq9qzZiMaBduEWiyyaGLAYJ1DGFxvvnpW1tOqlpaczR2JHA8fDqs6jhZNLgffPiFrxtFiuWCPnUFOgA4QaQNzyIOM/GsfY9RLXMJmaQQTZ19OnP5J+uiZTmzCLWzbzXBd/I+Hj6f0/GvQCd0OU+n7uHny+CyjE2TOLX9vHy5/Fasv++opl7GStscwVQ1zmOuMisqc8+f4/wCvlVUb3RndyeR59D1+Kte0PGNnmPp0WFGD67H16H+v+lTe0tfjb5j5qDSHNwnyK2Ub58iD+I+v51NzCXBwP+lAOAaWlYxvnyx89/yqRYC4O5KIdYEIx1qWAYsXFcxG2FY/3+X5VxrQCTzQXEgBZHL6/P8A39K4xmEk8811zsVui1zgfU/79MVFrcGJ7lJxxWa1ZAxz59fLyrkTSTvHanToF2QgDA3Qe8rQb+n4/wClRLjKcLe7xPyH1XQBGLu14D5lbk0w1oaLDRUuJcbnVaFQ2M7gcvU+H9aWe/GbxgH/ACOg+qYa3AO2fLj/AAmU/BnjhEuAq7l9RC6VG4PnnlgeVY/9booancl2Jx4jPPlYaJ4bPqJYsdsI5aZc0uhl5MPUV6IEOHRZJFjZPOLlC9lfOqMqSLHNrUMuhjgsQf3Ty8NVeCEXsW0JKb9L+01enjl9opGycW5FX6ymkgS+urnSqKWMWNOkQRKSmMeJLHxyfSmDY2A81wakqmwcTjaa1VZzct93+7XEoVzG0nvp+tIwxz3gA8DSW1qcvgLgLEZhXUkmF4HNcoso5H7pxStPJiaHBMyNsSFfuzV5lcVptOJqRcLFWGuLqKELSZ9KknoM/KoSOwsJXWi5svNuzoSW6vJpJhD7Ito5NSqyu6945TXtqAK9KpoGEQ34k3V1URisp1t2Y4lbSK9vfmePIJjuCxyud9zq3x1GmtASNOTglrclXuISRpxDiVyoGI8LnxcRjXj4rprM2g5zmMgH6j7k1SixdIeCqVkDpy27HcnxJOT9TXs6WIRxBg5LAneXPJUzYjBGR/vp1qO4mZ/bdiHJ2fv19bo3sbu823VuXu0+C2aEFtQOWwBvzwvIY8qjHNHCTvGYL6ngfMfOyHRvkFmOxW9fRYI6GtFpa9txYgpQ4mmxyK2D55/Pr/rSnsz4M6fTi06eXL4K/fNlFptf3cfPn8Vh08weu3+9jTLSJmdppHQ/fvVDrxuyPmEM9WtbYWUHG5usaqkoLBNdQsZoXEV1dWM0IWc0Liwd6g9mMWKmx2E3WSag97Y7NA8AF1rC+7ifElY0+O/4f61HdOkzk9OHnz+ClvA3uev05IJpjIBVartdXsrxiIMFh0FSoA9rJyWJPUbYxyxWBUbPpZqozm7nZWtwt109VqQ1M0UIjyaOvHy1XFEAGOtbEW9/WAB6lZ8hj/Tcp5wiET29xbH9pCV8j/zpPwrzX4phwNjqm6tNj4LV2JJ23QnRwU3srwazurG3a6nuApPc/djcSd00qMfdTOS2MHSpwMbCqnSkm7QM87plrQMjwyTztRwqGG0nhtrYxGJRcqyhQHaBlfGdRZmxkZI6neqjeQdo65eqsHZOQSTimO91jk6hh8R/xXnqE2aWHgStOXOzuacdnLnDYrYhckpWq8rNtV+FULvUFNLe0c2i3kPiMfM4pStdaE9cldALyBfNdzNrd2O+p2b5n+laVK3BE0KiU4nlNOz3aWe0kV43cqvOIuwRvIjl8cUw5ocLFVjJOb4FLBSx9u5l1sfEuxc/RfrWU1m82k1v7QmnOwUpPNLCDp259K9e8SYfy7X6rCaWYu3p0UVb1x+znB36H8TWWdrSRuwyMz8VojZscrcUbjb76rccTOfdHPG5I/8AWpjbbeLPeo/0g8H+5dv01p2YAj11fgMilTW098cbXMP+JA9RofRXewzDsvc1w63Pv1C0n4uvMKR66iPh7Iq2Lbbw2z23PPT3ZqD9jsJuHW8ifoox45y9n6E/I8qmdtv4MHqojZDBq4+i7xcSJ/Z+Byp+tSZt6x7bPQodsS47D/UKTBdhthsfA8/9RW1TVcVQ28ZWRUUksBs8JlFewKmiSBmbc94pO2+wwCDWHtmDabpWvpHkNA0HNPbPkpGsLZmi/Mr0Dsnw+2ubdWeMGLGhUljjByrEFw3v76l5nY+orOElQy28JD+OadwxO7tsPBUXtPww2t3JDsEP6yLBJ/VsSADnfIII+W5r0mzaozMs45hZNZAI3XboUtzWkkVwluwPP0/rWdU7Up6c4SbnkPuyfptmzzjEBYcyoD8cQeB9D+eMUp/XWcGH3Jn+kEavHvWycbU9PqPpnFA27FxY73FcOx5ODx7wu36VTrt8iT8Aa6dtRONm5dSCfcPquf0mRouc+gI+/cujX6AZJPxFdG0KJ3feXeRt6Wsg0FWO6wN8x8brn+mI/E/T8c1d/V6RoyJ9CqhsupJzA9Qs2/Eg7YUHzO2BV9NXtqD2WutzNvqqaiiMA7TgTyCsXZmfTcJ4NlT8R/xVO2qff0MjOijQybuoY7qoqdpIrKS6tpY5ji4M0LwuEaMyJhsMeWQ2OR615jZ156Vjr8LLfqhgmcOarFr2ru41lVJnxKfaZ8SSFdxpLuCcYPTHwrU3TSBcJcHkvQFbVa2jjrGB8hj8q8kW7uulZ5rWYcUDSpvDJcOKfjNiqHjJXZLjYelN3S1k8qKkq529m02jHz/BSfypCu0aOqYpu8T0XzrHyFbbBYBKO1W1WBRV37WjStrH0Vc/4Y1X/wBjWbskY66V6vrjaBoSwCvYtWAVBldXlaPAyvJsZyR7w9M1nSNiq3OjORGhTUMklOA8Z9FyksGG/s48s/hsQPjWdPsmWNuJpxfFacO1I3uwuGFQgg/45fXNZRutIW1WBGByI9Bk5+PSuXK7YcCtSynw9Pyzzb4V3NFwUM5wRqPnz+HNtulGWqM7Wv8AfqursRGGz7WRjyOrGx86vo3ObUNwZKqqDXU5x5qzWcDSMqINTscKBjc4zjf0Pyr3D5WRtxPNgvGtjc92Fq9i7N2Zgt44yV1Dd9841dBjmcY8tq8jVSCWVzxxW7AwsjDSqf8Aalwt3eG6jBdYkaOXGchdXvAAYOkq2cbgHOMcmNnTiKXPQqurjxx5aqkNgq3p+dbW03vbTOLEhs9jHVLQ9VybXq2bl4efljlXiwRZevcHXWo33Yk+H57YGfx2o00UddVoQD7uPUnb4EjOfKjPiuZHRDJjmd/M6vlj+lF+SC22q1GduZJ2G+T64xkD4irYoXyuwsF1XJK2JuJ5U6Hh7nAOVXruMn0A2FbNJsZ+LFNa3JZVTtZuHDFfxTODQrtEuzIBkeoz8/Gt2ndECY2cFiS43DG7imXDnxLGfBx+NXTtvG4dCqWmzgfBJftJi037/wASI34r+VeF2EfyHN5OIXq63NwPMBVmtxJr1Xghzw23PgSP8zf1ryVcLbRPULUps6fzU22PKr2qLlao5th6U1dLq31JcVS+0v8A6NvRv/BqQrO8zxTNP+rwXgKjYVuN0SRWV51MKKuvbM/roP5G/FKz9hf35T1V+0f7bUt7wL7THAB/2K9Y94a25WEBc2CrtjIe9U9STn4g1iUTjvwnpR2FZhXpAssrk1oh30jJ6jY/OqZKSGUWc0KxlTLGbtcVFl4YT+2fRgCPpis52w4T3SR70+3bE36gCol3Zuu5OpfIAY+BYDr51kV2zzS2N7grUo6/2m4ItZQxzGkeXQ79OWF8sA9az094ffyXUrkENkjI5c1bpy5n05V1ji0hzciF17Q4Fr8woMlw2oNqbI3BDEEEjmMHY7n516AOMrAX5rDLGscQ1CXcinIkkByDs78xjHXppX/CPAUbtnJFysPdyHYySEZzgu53JJJ588s3+I+Nc3bOSLrvw24YZAZjsAEzt16nlypSunka3dg9k6pqkhjL8ZGY0W8oYjxyeeBz+RIx4YPLnWULXWk69s1hwMbA4HkDjHmPzFdFyVHIC4UqCykYBvZXPzx59DW1FsN7mgl1lkSbZa02DVJXhOfeYY8FGn65zT8Ow4mG7yXJObbErxZoA8FLt7JE3UbnrzP1rVhpoohZjbLNknkkzcbqXbjLLnlkZ9M1Y/JpIVKqfCrgm41E7uWz6nf8a85s6Q+058Vq1DRuvBXCw3lT+YfiK9HJ3D4FZQ1CXfaj/wBd/wDyX/yavA7D7sn/AFFetrf0eAVSreSS9W4AP/xcH8x/8jXkto//ANIeC1KX/wAOfFS4RVwUSn8Umw9KYBVBCvdWqKrH2hx6rRvj9Uaka39B6pin1I6L5/toWcqqgszYAA3JJ6AVtNOSTOq2u7V4nKSIyOOasCpGeWxqxrgdFyyt/a1gxtnHIo31CH8qztinDVyt6q7aGcLCkHFJCoQgA4fODuDttkfOtzaV8LVlU3eKXcQg7scsF8uuGzpTfA26nl/d86yWPLHWadE44Ai5T21bKr6D8K9bEbtCx5BZxXerVUs1JcXC9i1IQBk+8Pd6fzbcqztqQb2A9M09s6bdzDrkkDJnqDjnvnA8zyHoN68aMl6wi6yARyO3ntgYyeQ54yfLI8ako5jIK68J4HbSohMCZ/RkjtjP9tFJ3Zbn7wIIzVxmkBsHG1lFkEZjBLc8YHku8PZq1zF+pU54W0x57ygH2+fPlXBPJl2jouup4rO7I79vLktrLs1anuswrvwx5jz3kHJjvzFdE8uXaOiH08QxWaO+B5Zqrcfto4/u6woq5tkaQg7s5LHJ57gFPnVbnue0Fx4ILBHK8MGVylATO53PPl8M4/HqKhe2SkG3zKJIdTKuM6uux264POnKCAyzAJWvlEURJViRcACvcAWFl45xubrNSXEUIXHiUxSB3HNShHT/ALgpHaEro4sTVdTsDn2Krd9CI1JGf1hBQ+EZGT8dwp9DXl2vd3hlqFsEBW3s2CzQZ5kr+VerLj7KXHl8livH5thzUD7UHzfekSj/ADMfzrw34fzie7m4r1dfkWjoqmDXoUgvXeEpp4bbDxGfmSa8hXG+0j0C1afKm81JiWmQqym8Y2HpVoVS9Aq9QSbtbDqtn8sH64/Okq4fl35EK+nPbXjn2ecNga6drmQIlsDLucA923XyHOtRjzuwRxS7hZxTv7Wfudwsd3FdRNIF7sRrhjINWRyOV05bmKIsTToomyR8ROuxtZP3H0n0IZPx00pRu3W03N/cr6gY6UHkoLxB10nr88+XnXr5ImyswuWAHFrrhJr21cldXIDRq6BVZufzJ+Irz7YgJsDiAtKz3NuAT5J9EoAAHQV6lgsLLHcbldasVRRXVxBFdXLqFdcP1bqcHoCMqPQDG+d988zWTVbIimcXNNiVp0+1JYgGnMKI/DJByK+pJ9fDx3Pjjfbas87Dkv3gnhtlhHdVi7HxmCS5jkJDNZTFQQRuVRsKG3OV9vPXLGs6qgZE6zXYss1o0lS+VrQ5tu0CP5Vltl9uHw/QrfiR+f0pPj5J85g/+ouaTBFiZuQ4M3xzsB6k4HxqbeA6KqY2Dz/n9V59Y8EuJ4pJYFWQRsC6ZOsLIuoMFx7Y95cDfCDbYVOKIPsCbcEvUVJDy62ua4R8OkbfKgdCCWPqDtv+PWteLYbnZucPJZku2A02a1T7OwVMnmx3LHGfoK3aWjjpxZoWPUVUkxu4qXTiVWKFxFdQuF/FriePOC49nzZWDAfTHxpOui3sRYNVdA7A8O4KvxWrO6LKNKooG+2QTqA38dVYFDSbyS7sh81pzS4WZK99lYc3CY5Lk/AD/itfbEogoZHdEhRs3lSwdUi4jYG/4w0CuFy4jDHcAImTt1PPavKbFbuqMOPivRV7sUth4K+/a72YWa2juIWiBtlZXJbBdANlBA3cMNgf3jTULyH58VS5vZsuLxaLe2j/AHUH4f6155x3lfK7lktFgw07QukS06FSU5jTYelWgKu6vVXKCjcSh1xOvipx642qmoZiicFON2FwK+b+0EGi4lXoW1D+9v8Ajmr9nvxQBcqW2kKWmtAJdWzgP66xnhG7p7aj/MP8y/WsbaH5NTFP5FOwduJ0ahWcuVDA+Y/GvaREOavOvu1y48UvAg0aAUYkg535YOcc+nyrBqqYMkANgOFs/jx8Fsw11zizJ/Vc2v0y4LvZe4u+rbnXo6cWjGd+qxJyC8kC3RSRV4S5Wa6FEoLfWguDcybLoaTosax4io76P9w9Qu7p/wC0+hVp7Aw27SlpHVmX3Ih7TM2++kbkAAnwG2ay9qVLgzAzQ6lO0UILsT+GgVV+0i4J4jcahpbK49oHSDDGfgdt+g33PXzDxmvRQOs3qn6X8kMaPdRiPXw57WHSS7SsFV1JUL7GQ4Bz7IPMjIq1lO+R1mDgumsjYztH9WK6X9u+GzpHau5TSkKwqUJIbQgfUSQPe1bdPZx1BqpzMIF/BSbUbx7raE3CnfZJcSd7OuUCusY7t1Yd5p1j2X5BlwSVw2Rkj3TUonN0vmqKi5N1A7SNH98m7qN4gGIkRtO0oPtFdLH2W2bfG5J616nZZfus8xwXn64Nx5aqHDGXbSgLN4KMn445eppyprKembimeG+P01KWip5ZjaNpK5cQcQsiuU1OSMKwYrj97Gw8Oed6QpNt09VLu4w63MiwPhx9yam2dJCzE4jwGazWys9FdXFE4oIwivLnCHKgHBJ22HlsM1nbQbCGiR5sRpZNUrn4sLdOKjRILlu/fY59lQdgBsPwqihpQ9jZXm5V1ROWksaLBXbsqBHHNO3uouM+g1H6AfOsn8XVFqdlONXn3JrYcWKcyHRoXlP3x+8MwZlkLl9QJBBJzsRuDvU6aIRxNZyCakdjeSpPA7cyzxRjPtyDI+OSfXzqx5DWkngoa5L2DibZlwOSgCvG0HaxScyVsTZWbyCzEu9aSWKsMcOw9KtsqlbqsXEUIXhX2o8N7q51AbElf/ZfoT8qW2e7BI+Iq6oGJgeqSa2QUmnXZG/7q4XJ9l/YPx5H54pTaMG+p3AajMK6mkwSBSru17meSLoDqX+Vtx8tx8K0dh1e/phfUZFJbRh3cptxULi9sXUFdyudvHOP6U5tCndI0ObqEpTyBpIKjcJnKx8s/rNIHqMn5c6qo6pzGtZhJz9Ew+nZI1zy4C2g5p0DW2FlFZFSUViRARgjNVyRMlaWvFwpMkcw4mmxUr9NTxxssbOWxhR7w8Nwd19VIrx1d+F270OjF23z5j6+a3qba5wWebH4qDwe7mtWDxyBQMln2JwQdWc8+fPn1zWrWU08dLgaAQNLZEeWYStPPE+fEbgnnmpVlxS3lIknjbREoOp/2pHGRls5cagd2yeWa8bUU1VEdc3fD75LeimicMtAteKcQeR4u9kVhFH3UTLsCgGdZGchmUKT/KMV6/YtRAW5mz7ZgrD2hFLw7qZxcX0oqXb6olVoo4iAwIcZbJUZOAAAD0JxyrC2tKKyTDRg8yeo5BaFEwwMvORy/wBpRdcXEZ7h1jEaaSpYhvZc6joUDGTvvzqil2dvWum3lnDhoSfirZarAQwNuDxSuwuXxspZsk6m5HfYn4Yr2FHJKIQxjDfiTkPqVhVDIzIXOdlyCslvdRGId/38rf8AwIUhg/vMvtN6gA1lf/j7jMXvsSeOqc/qbQwNGnJaXnF5HjaFEiggbnHEgGoDf2nOWY+eRWzT7KiisTmUhLXOdkFAxWsEgTmtoxkn0OPXBx9cVF5LWktF0CxIuqpxO6edkGgrpGnHgSdyfDp8q8zVPkqpAACPktaKNsTTndWDh1vojVeeBXoqeLdRhqzZn4nEp521ufu3D0gG0kxwfT3m+mF+NeEq5Pb9r5d2PLzXpKOP2aiudXLzGt5Lq5/ZfYarlpT7sSZ/vNsPzrK2zUbmkdzOQTFLHjlHTNXhfaYt4msmlj3cTWpyV2JxKnWceWFMgKoq0pBsPSrrKm6fVJCKEKi/alwbvoNSj2sfUbr+Y+NIznczNl8imYu2wsXh2a3Wm4uEiRZYHlViirhdy/ebWO4XeSEaZPEr1P4N/irGpJPYK8sPcfonJ2e0U+LiFGtpdwc7HYkb7EYOPhXtXNEkZHPy968/G8xSBw4HiL+5R7yMGAhNikmGPXBONfjnlXndzMyVpfdrdBnfPqeq2nVMZa8Ms4niW29BwS3hvFTkK/XkfPzrVo68vdu5NeayJqcAYmp5nbatdIrrYzIN5oyd+jNp/wAq6q87tP8Aq5vuLBv+OZ9/yWrSewj+5e/XT3KBczF7mRogiqFVQFJ06cZ/cBzktnO9Q2JDVtjOJ3avnjBJ+KltCSAkADLhht9Ft3cmN9G/r6HO1bbm1Tha7PQ//ZZwdADo71H0RGZExnuiqjGG3Xy5jmMn5ms3aGy31LQZHtbbiAR8ynKWsbESGNJvw1+SiXcpkACgZRyyhAQMsqrjJzjkemNx51kQ0E8U35DsX+XD36p99TG5n5gt0WLpZncOFI0xooGrAyFwdOx69aZp9mVkIdgsDfXifAqmSsp32xaKLDqB/WZDf/Zvy2GMLjAFM08boTZxa0n9zT8cVlVI8SDs3I6EfCys3AwjBu+lhQYGkvE0y7c/dxpPLfy6debSpK2cNLZDb/C7fXNFJNTxkgtz/wAs1P8AutseV1ZeotJqyv6XXfvk/wDcfqnfa6fkz0SGKHQ8i6g41khlBVWB3GkMAQN8YxzB9a9Zs1j2Qhr7365lYlY5rpLtt5Lsoz5DGST0AGSfgM085waLlKAXyCTWPEnmuUVARHq5dSPE+H5VhjaTpJssmi/2U+aUNZY5kqTxJUuZG0nEYI5YBcjI1HyOedFJTvqQXTHU3A6cFZNI2CzWDTJWLsrw0M4z7ke5+HIVZtqvbQUZcNTk3xVNFTmqqA06alU7tpxn71dOwOY0/Vp5gHdvifoBXndj0hhhxP7zsyt6slD34W6DJIq2EmvWOx9j93sRkYknOs+OOQ+n415basntFY2EaMzPitKkbgiMh46JzClXKN044Pb5bNTaM1Fytqw7VdYKtSqEIoQo9/aiWNkPUfI9DVU8e8YWqbH4XAr517XcJNvcsuMK5JHkc+0Pnv8AGp7NnL2YDqMl2pZY4hoVeeC9nbbhSpeX0v64bxxJzyR0A3Y7/wAopx0hf2WpcC2qrzzLbTpdRIy2F7kaWx+rbPtLgbYByV8RqHSlK2l38WD9QzCup5d26/AqNxCx+7y6RvE/tRHpjnpz5Z28sVq7C2l7RHu5O+3IpHaVJu3Y26FL+IKygvHzxpYYyGUjfI60/tGnLmY2eYSVPLhdYpP90LqJEP7QD/wEnY/ymsYSDetOl/insJwlWKKb22TqpxmvTU1SJgbAi2Wazqul3JHaBuL5fBd6bSal2VsGPtMFXr1PoFG5P0HWsPa22mUbcEYxP5cB4laNDs905xOyb8fBQb9z94kVRpQYKBse7pAztnO4PhzpTYtVVVMNi8X4nU+XBM7QihieDhPTgFr92B945/CtxtGy+J93Hr9NAsw1LrWZkOi6qgHIU2ABklyVtXVxasuedBAIsV0Eg5Is7WISBn1KvUqAx8vZJwcHB+FZdbs1skRbF2SeRsD8k7T1jmvBfmOuae/oVJv7B7ec+AJtZ/8ACfZb5GvLmlr6I3je5vQ9oe+62RNT1A7TQfDIpBeI0c7RFZFKAahKFDAnce7sRjrtXpdkVdTUMO/DcuIv8FkV8EMR/Lv5qFfXW08KgmQKE28XIDY9Bmp1tUx0T2tOiqhgcHNceKrffNEWRGG4wxX6qG8PSvOMkOEgcVqFtnXKd9mOHsd8Es5AA8q9Ds2PdRmWTLx5LOq34nBjVaO2HElsrUW0Z/XSj2iOaqdmb/1HxPSvIyzO2xXY/wDhM06reghFDT2/W7Va2H2TC4gjmtbxGWRAQHjIx4jKscYOx26VruqMBwlqWa3ELhJ37ByQ3sVtK8bkjvHEZJ0IG/ayBu2Dj0qM1cyGF0p0HvKk2Fz3Bo4q+zsGfb3V2A9K85RRuwmV/edmtKcgWY3QKRDHk08l1a+CWuKsaFAlPKsUUUIRQhFCFRPtM7Mi4iLqPaG+fBhyPoeRrPmLqeYTN04pmK0jN2fJU3ht39/YPJYie8t0WJi8+iPSGIDyIeYUkk42Od+YrZaWloe12RSbgQbEKy3UcMvCrySaY3OARqUaIVeMewLdeQUMwGrm3nUTfELCyOCp9nGyE8NvvZcANDJ0GRldJPMcwPRlPhWdVxPhkFbTajvDmmonNkZuZPJQpoHicxyDDDr0YfvDy/CvYbM2jHWxB7NeI5LArKV0D7FEcSqHwACy42HP1qVbRsljJa3tdLX96lQVAjmBkPZ43uR7lE4w4Ku6qwYaQfTJyVPjkjPSsaOGphON4Nr5kZHLnwIWpNUxAbtpa4EZZXAvy4ghaWvF42IGSD5+PrW/DXwyENBz6rCfTPbmpywrjGkY9KYNPETfCL+AVO9kAtiPqt0jA5AD0GKsDGt0CgXE6repKKxXUIoQsUIWDQhYYeOMDffltvmuOLQLu0QNckpm49HqyAztsMkncDkN98Csg7SgYSIm3J8k97NI8dspje/rC7RosZZtWrmxPn5eW9Vw0FQ4l73AE8LZefMqx9TE0BjRe3FQuG8ICe8A7Z2OKdpqFkQu8Anml5qkv7uQVw1pYQ9/KMyt7McfUk9B+Z6CvK7a2m+ul9hpD2f1u+S2dnUQgb7TPr+kfNRBO9lZ/pGSATXdzKYXEwbu4E39gpkc9OkZ8R8bIIGRNEDMgPeVY95kJkcs9kr9Y+H3Tzt3dnO7LFFEzq4kADGKNiCQjrtz20Gr5W3c0DX5Kth1PBMeB20kcZmnYvd3GC7NjIUDCjYADYDYDwrzlbL7ZUCFncZr1K0oG7qPGdTp4JnbQ050VKc8NtMmurhVstYtK1aFWu1SQihCKEIoQtJYwwIIyCMEVF7A8FpXQSDcLxzt92fltZTc2xIOkhtP7SEYO3IkA4I8PQUnRzmmk3EndOhTErd63G3XimXAOLsbG2tOHQd65ADzOhMMD++dRIwXBwR05c+VbD2jES45JK+Vgp3aLgNrNEtnNdBr2JdYnkddStI2ytk+67HZByAB22zEF18QGXJdsqis5LGx4iDFcRnEcvjnkdXIg+PJuRwazZIZaOT2uj0/U37+wmg9lQzdTeRUO7tnhfRKMH9lh7r+YP5cxXrtmbWhro7sNncRxCwKyikp3Z6c1oyggg7ggg+h2NajmhwLToUhcg3Cr9zwJwfY9odOhrBl2XK114zcei0GVjCO1kmk1vOIlfBDAd2ygZwejn8+nPyqI2hK2bdl4uRkMrD+U6aenkp8WEgjjn2volUnF5kOGC58x/Q1N206mM4XAen8pIU0ThcJrwviYlBBGGHTx8xWrSVjahvI8kpPAY/BT6dSyDQupbxjiYiwo3c7kdFHTPmeePCsyt2gIDhaLlNQU5k7RyCh8NuLm4kCL7IPNtOyjqcmkG7SnddziA0alMmljGQFytePwOrOe81KRp94DSM+7jO7bAn40s6rdUAuaTY88gmRAI7NsLhHDODDZ2YHqAOVaNHs0Ah7zfwSc9Se6An8cZYgAEk8gK2S4NFybALPzJsE6kMVhH3twcyn3IxuSf8AfM8hXiNp7alr3mkoO7+p/wBF6Ki2c2Ab6p14N+qk8J4Hd6m4ldwRytGneR2zOVaNQdWQukjVpDEBsZIHLFRpqeKlj3TDmdTzV8sjpnYjpwCtaXsclu9zbrHcWk+XmjlcJ3bafaPtgjGwyh5HcHep4bHC7IqIN8wqbwyX773UpgS3soCTBbqNmc83bYZx6ePPekdp1Zi/JiN5HceQTFNCHdo5NHvTsKWOT1qmmpxCzCPNTlkL3XTKztcmmFWrPw6z0jNSaFEpjViiihCKEIoQihCKEKLxCyWVCrfA+Bpeop2zMwnXgVZHIWOuF5Nf29zwed5rcaoG/tYt9P8AMPAeY5elRoqvP2eo1GhU5ogRvI/NSOyPD7W0gfitxOLhicqRksJG5qQ25l1HGT0367ary7+2BZJgDUpnZwJxmyklvEMRV2aOUBR3S45Kx3YDGW1DBPwxxwMThhXe9qqxeCewAhv07+0bHdzqCcDpz3U/wk5HQms6egxv31KcEg9CmY6js4JRdq0k4Rle8tXE8R6A+2vl5+mx9a0aH8SGN25r24Xfu4H79EjU7JxDHTm45KCkvvDkcFSMYIz5HlXqHiOqisHXaeIPzWTE+SllDgMxzF/cor2xCKI2KlW1A5O/jnHPfx8KVn2a1+Et4C1jmPTmr49oyBrmkDtG9wM/I8uiT3kVyzfrB3nmQpHwxuKx3bNnabBvorxVsdmT6qZwm0w4Lw6R46jjwzjc/Wm4KSpZmAB1/wBGyqfNCdVbeHT2p1K8ZQq2pJDqcPj9h156T0I3FXRs2lu7udc8sguOdSYrAKNxiW3CB4FbLghkJOYj5Fs6lPTqOtDjtAkNxADwvfzGiAKXMgX81Uns5VJKomT+0TrPr7XX4VRJQVBvdoN+P+11tTEOa0jsLltmdgvXLE/TlUYdkzF4c6wsuvrWgWvdOUtRoCsA3jsNz448a39y0swPAPks4ynFiabJtwvgbye6ulP3jsPh41nV+2KPZ7bPOfBo1/jzTVNQ1FUbtGXM6LtNxmKBu5skNzdN7OVBYA/Dn6D4mvJzy121zeX8uHlxPityGGnou72n81YOy/Yx4pFu74PcXTZKIoVkiKjIB3xq54HugjnnBpuNsULN1CLD4qD3OkdierJwW/ingN93KJK8eiQynu8xxuQdXvYA9o4IyOR8aHNIOG+SAb58VRe+W/GiGBbXh6vqkCAL94dTge6B7GwPy67BavrvZWhoOKQ6DkroIN4TwbxKd4BwFAVFGFUbAAUhR0pZeSTN51KvlkB7LdAp9pbZp1UKycOscc6ALoKaAVaAoLNdQihCKEIoQihCKEIoQonEbBZl0sPQ+H+lLVNM2ZtjrwKsjlLDcLyLtL2RltXLQoZIGYNLbamCSBTkYx+HMdPCoUu0XQu3NV5O+/vmrJIBIMcXmFc+zvaBLm3WPh4iRo4yvcTEhkbYKTsSyD2icbk45b1qPZ+om4PEJQcgsXMstpZpFdlbu6nYQqh3STLHGRgbBTqY48B4UCz3dnIBByGa887acFew4iqWGsd8gdY0yxB1FSuN8rtkA55nwqW7jqYy2YAjr9VzG6J12myk3vFSmleKWbxMR7MqqQD8QefkCfSsxtDU0rsez5f+0/dimXTQzDDUM810g4XFNva3KP8AwPs303/y0/H+J6in7NbAf+pv0OXvSb9jxSZwP8j9/Jcp+DXCc4ifNSGH03+lbFP+JdnTf8TCeTrj+Pes+XZNUz9N/BQ3jYe8rD1Uj8RWtHVwSdx7T4EH5pJ1PK3vNI8itavxDmq8J5LIUnkD8BXDI1upHqgMcdApMPC5m5Rv8sfjikZtrUMP9yZo87+4XTEdDUv7rD6W+Kmr2eZRqmkSJfFiP+PrWLP+L6QHDTtdIegsPfn7loRbDnOchDR6/wAe9Qrjj9jbnEStcycgRjRn1O3yBrNkq9sV+WULOmv1+CdZS0VNn3z7vp8VrG1xe3f3S+mNiDpxCFIL6zhQDyOfEnHPbY0U2y4IAZAMbuJKskqpJOz3Qr12U7IDhL3Exl12/c6iSuHTQdTZA2IxvkeHKmJJt40NtmqWswm6kQ5sJLpZWCcOkUzRya9JikkJ7yJMHUcnLrp5Z2rnfAt3gpaHoqzdyyX6hWDwcPVtQRtpbls6tcmOQJ3x558MZ1ZtFsB3cPakPoEzBTlwxOyb8UyQDAVQFRRhVGwApSmpSwmWU3edSrpJLjC3IJlZWZNPXS9lY7CwA50DNBKZqMVcBZVrNdQihCKEIoQihCKEIoQihCKELlcW6uNLDIqqaFkrcLwpMeWG4Xn3ajsJl+/t2aOZdxImxz/EBz9RSMclRQHLtR8kwRHPrk5Ip+2tzasjXlnHLPGpSK4zp2bnuFIycDOMHatimnp6oflutzCVljfH3h5rt2SuZZZJuMzhnMbCIRxrnTGSFcgc8IrlvE+140zI1rRuhxVINziKtfGr1beZLVIu+N+7OBIdUceNGvKHfSQS2BtnPKqGtxC5NrKZNvNVjtl2b4cZZYIIzFeLEjxrG2lXeRiqqEO22AxwBgNmrYnSFtzmOKi4NBUCDspxKCZoVvFUJCJizs3d7sV0+0Dggj03peWlo5hd0Q8svgrWzzM0cmb8L45H+zbS48CAT89NZ7tjbPdpiHn/ALV4rZhqAVGnfjKgk2KHAycFW5eAEhJ9BXBsOk4SO+/JHt0n7QuHF7ri8ELTSQwJGoBbGGZckAZXXnqKk3YVETYucfP+Fw10vAAKLw+O+uLY3Vzei0ts4D6N2ydPshd8Z2500NkUMTsLY8R6lVGsnfxsFYuD/ZjAx1XUkt0SNaPrIjZTyB3LA7+OCPiKZD2xi0TQ3yVRxP7xJVR+0nh8MMtmkduLeUxh5UQDT7TDA1Z9plKuM0zTuc4kk3Cg4WC9N7UcKtL5WheRUuLdA4lGzQ5GxLcsEjJXPQHoDSrHPYcQUyA4WVW4t2nZwYLR/vcs0PdXGn/plPdsjSIxwdRJXODpIHjXJnxQtxzHCOHPwXWNc42bmuLWJLiW+l+8zj3Y+UUf8qDb44rDm2jNVXjphhZxdxK0I6dsfakzPJME1yHJ+A8K7T08cI7OvEokeX6p1YcP8aZuqbKw2dsBUwLqJTFRV7RZVlZqS4ihCKEIoQihCKEIoQihCKEIoQihCKEJXxPgcUwIZRvz2BB9QdqQn2ex5xMOF3MK9lQ5oscwqLfdgpLdzLZSvbv/AAZZD5FT08uXlXG19ZTDDO3eN5/f31UjDDJmw4SlXC728s7g3N7bvePjSsyPkxr1CoABg/yj1p+HalHUNwh2A8iPmqH0srDci/gpFh2ksEuLm+Ehe6lZdMU6tEY1wqFQyhhnA97oOfU0+I3lgaLW5jNUZXuVYO0lgb24sJbd1kjV8TiOVWXQCsg1bjUAyeHUbVWwmPEHDwyXXC9rJf2lubg8dt4kDiIxoGwuzoJDIxzjkCFBIxy867EG7pxK449oBWvjvfmSMWmFlMq968ikp3IjkPxwxUYGNz61Sy1u1opHXLVIe1ccctnxF2he1nEWiR2UBZtG6ANykVsBQfeGrG1TbcFoBuFw2N1XOGXkXEODGxEsUVxFpwJG0qwSQMDnwI2PPB8sVfIxzJcYFwotsW4U+l7bWln91t+/19xH+sMQ1q5WPQseRtkk6vLu98ZqvcveXOta/NSBtYKi8ahuL66Wa1hmEaMXT7zpwrNIZGx/9eTsvtY3qp+0aWlBEjxfkMz9+ikKeSXujLqmnF7QSSd7xO675wMCGIaUUZzpwNyM9Tg+dY7tsTydmjjwj9x+/qnW0jW5yu8gubccYL3dtEsMfkBk+e3/AD50q2iL3Y53F7ldvQ0WYLBdLPvSc439M/jToiysFSX808skuPT0C/0qwQFQdKE4t4JzzZ/h/oKtbAVWZUzt7OXq7fM1aIrKsyKdFaMObH5mphgUC9So4cV3JcxLsq1xAW4qKmEUIus0LqKEIoQihCKEIoQihCKEIoQihCg3XD1bfAz8qWmooJe83PmMlYyaRmhSPiXZmOT+0iRx/EoP1pH+mPiN4JSPvor/AGgO77QVW7r7PrbOoRvGfGN2Hy51a2o2rFkHBw6/YXCymdwIUYdjtLh47q7RwNIbUSQD0Bxy8ql/VdoDvQg+X8rns8B0eu54Tc8v0ld4/wB9a5/Vqv8A8uPej2aP/mfBQ7vsuZVCzXd7Kuc6SHYZ9NJFSG1K892AD78kezw8XrS37B26/wD611Kf4sqPrprhqtrSftb9+a4GUreJKbWvAJY/+nsYoj+85XP03+tUOoKqb+/KT0v9/BTFRCzuNXaXsrfS7SzBQeibD+tXQ7LhjzA9c1B9a4rez+ztV95yTTwgbxKoMxKc2nZCFOmfWphjAoF7imcPBo15KKn2RwUblSktFHSjEuWK6iIeFcxFdwrIjoujCtsVy6lhRii6MKziuLtlmhdWKFyy/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54" name="AutoShape 10" descr="data:image/jpeg;base64,/9j/4AAQSkZJRgABAQAAAQABAAD/2wCEAAkGBxQTEhUUExQVFhQWFh8XGRgYGBcYGhgaGBceGBwcHBwaHCghHRwlHxgYITEhJSkrLi4xFx8zODMsNygtLiwBCgoKDg0OGxAQGywkICY0LC0sLC8uLCw0Lyw0LCwsLywsLCwsLCwsLCwsLCwsLCwsLCwsLCwsLCwsLCwsLCwsLP/AABEIANgA6gMBEQACEQEDEQH/xAAcAAACAgMBAQAAAAAAAAAAAAAABQQGAQIDBwj/xABEEAACAQMCAwUFBAcHBAIDAQABAgMABBESIQUxQQYTUWFxIjKBkaEHFLHBFSNCUmJy0TOCkqLh8PE0Q7LCU2MlRIMk/8QAGgEAAgMBAQAAAAAAAAAAAAAAAAQCAwUBBv/EAEIRAAEDAgMFBQYFBAAEBgMAAAEAAgMEERIhMQUTQVFhIjJxgZEUobHB0fAGI0JS4RUzYvFDU3KCNFRzkqLSFiQ1/9oADAMBAAIRAxEAPwD3GhCKEIoQihCKEIoQihCKEIoQihCKELjLdIvNgPjS8lVDH3nAKbYnu0ChXHHYU5t88AfWlDtWHRoJ8ArhSv42CVy9uLUHHeR58O8Un5DNdFbO7uwu+/JG4YNXhcl7eW5GQ6keOWx89Nd9orP+QfX+EbqL9/uWydurY/8Acj/xgfiK4auqGsB+/JG5j/ep1p2ogk91gf5WVvwNR/qeH+5G4eX+l32a/dcCmEfE4z+1j12q5m0qZ/6reOSg6mkHBSkcHkQfSnGuDhdpuqSCNVtUlxFCEUIRQhFCEUIRQhFCEUIRQhFCEUIRQhFCEUIRQhFCEUIRQhaSSBRkkAedQkkZGMTzYLrWlxsEg4v2thhIXOXOyrglmP8ACi5ZvlWadoSTHDTMLupyH36JkU4bnIbdOKrHG+1k6yxwyabfvVLBpjuoBwMxRZI1dNRHI8sVYzZtTPnPJ5N+x81E1EUfcb5nNSuIcJ7pkF1PdTakeRu4CQxokenWThu8ONQOAxJAO1Mw7Opmd1g88/49yrfUyHikPYdrRrm5hljhnji1yJO2ZmZA2Ru2cgL4dRWi5mBgLRboMlQHG6tEPATbLO9k6i2mgd0ChD3cpXKujYJKHGwzt0GOUC+4s7ULtuI0VY+zXtTJLLaWi+xGiSNJuCZWILLzHsgbnY7nHhV80Ywl/goNOdlE+1HtJJ3tzZEAx6omU4AMekK7DYe1qPidvpXII7gOQ8m6gfZr2NW9d5ZiRDGcYBwXbGcZ6ADc+oq2okwC3ErjBcqxdnpIL97iGzE1qYgTFKJmkVwG05aN8gAnBwMnHUUhPRxOaHSMBv0t7wrmTPBsCteyPEb+YzKO5eWB9LpqaKQ4OCQwUodwRvikZdjRMs+F7mX8x8ir21bj2XgFWa17WlGCXKPC52CzLoyfBZBmN/gSaoLq2nzeBI3mNfT+PNTwwyadk9VZbXiKPyOD4H/e9MU9bDPk058jqqpIXs1GXNS6bVSKEIoQihCKEIoQihCKEIoQihCKEIoQihCKEIoQihCS8d7SRWyksw8Pj0AA3Y+QrNmr+1uoBid7gmGQZYnmwVM/Sk15dC3mkay1gFFdf10ysCcoDlYx7JG++dsA1KLZZf8Am1JxHlwH30Q6pDezGLLrwvsC9lxKK5idpoWLBtZzJHqQgEn9pc7Z5jb1rWY9gjLALeCWIJN1x+1ThS3Vsl/BuYcq/joDYOfNGBz/AHqnA/A6xUXC4VosuIyy8PgmijErFUEiEgFlzokwSQAebb7HGOtVvaA8groJsqTwy1s+HzW+q5gUiCVbgB9bHUV0Lhc+0AcdPdNXEve0i3KyhcBJexva42Mpt1d7qz5agjKdxuyK243yCDscZqcjWubd2RXGg37IuovYe7WzuTO8F0wTIjWOMbg5X2tRGNj0POovmjLMONvqFLdPvfCVH7c3i3Vy1xFDcprA1iVAMFVCjTpJ2wOtdgkjAtjafMIcx5zwkJz9mHamO3EttO4jSUErIeSPjTv4Ajr0xU5494A5vBRBwnNPOxENvwiGaW4uYHZgAghcOzKufdHMljjbpjnVUpMgDQCutsDe6c9gl7m1uLy4UxNcTPKwIOUBchVxzzkn1yKrl1DBwXRlclUn7QeOiJZeGxtI4VozJI7ltTjMjjB5ZLR7DYaTtV0LC6zlE5ZJj9mVhcS2sjpIco+FSTeJhjJAYe0p8xkb8qR2ls+CUgkWdzGv8q+nnezwVs4X2mIkMEoaOZecT41Y8Ubk6+Y+lZm8qKP+8MbP3DUeP8pjBHN3Oy7lzVptb5X5GtKN7JW44zcJZwcw2cFKqSEUIRQhFCEUIRQhFCEUIRQhFCEUIRQhYZgBk7AVFzg0XOi6BfIKg9uu3sdsO7T2pGGy5wSPFj+yv1NZYM1e7BF2WcTzTWFsAxPzPJcez/3WO6tjO5uLm6iMkUxAEMeMDu4kz7J3O5yTjGd8Vqw0jYGFsYtbXmUs+YvNyqT9ob3lvdok0zOImaW2lIUMVZgcFgBkqQBjyB6in4MLh8VQ4WyV4Haqa3WK9lK/dLiNTJEzYljlzoLQqd3RhhtHkSOeDUY2klvHh/K7e2ar3CO0F4Y5YrCHSklxLJ94m90LJIWGhCNtiOerfO29K1NXTQf3XZ8hmVdFBLJ3RYc1D4hbqxxxC/luGA/soydPxVdvjgUtHWVtT/4SGw5n7t8VY6Kmh/vPueS0gubaPaCyXb9qUjPy9o/UU2zYW0p8558PQfxZLv2pTR/22X+/NSP0/cfs90g8FQ/m35Uyz8I03/Ee53mPol37bl/SAFr+nbn/AOUf4F/pTA/Cmz7aH1VX9Zqenot17QXI/bU+qD8iKg78I0B0xDz+oXRtuo6ei2PHC20sEMg6+zj8dVLu/CYbnBO5v30srm7cce+wH781Gez4fKcmJ4H/AHozsPgMj/LVDtnbZpc2PEg5HX32+KubXUMuTgW/fT6Jhfi/e3kiiuUvIXXGJQO8XG4KuCMuCAQWPMUq3ajY34auIxu58FeKTGLwvDhyVEsODSS3HczOsLsSS05ZQTn97Byx8evjW7HPG9mOM4h0Sb2OYbOFl652phaC1g4XYqxecaC4BwsX/cdmGwLZI9C2OQpRpxvL3qZFm2CV/atYgvw6GPU1xkoNJ/WFAFGc9NxnJ/i867CQS7FpxQ7JoCc3qS2TDvWLQHAWfbKE/szYAHPlIAB0IB3OHNRvhfvqTzbwPh9E8yYPbgl9U9sOMcg1OUtXHUt5HiFRNA6I9E7jkDDIpgiyrBut64uooQihCKEIoQihCKEIoQihCwxxua45waLlAF1R+0naMySi1t3jEhGos7ALGnWR99/JeZrKDX178sox703dtOM+98F34bws2dzFCtsJop1Jlu2OqTvQCf1gK4CEbKAcdPDOwxjWss3K2gSjnOJuVQe1PYK8F3K9tBmIyaoijoNAPtbAsNOGyabimaBmVWWppxbtWt9bwW8VvHd3PdgvK64ihZk0ltwMvueWBnxxilp5Y6a8jzYcOvgpxsfKcLQkSWVvakd6TeXSqFCk5SMDkCWyFA8PkKRjNftM2gGBn7uJ++ive6npBd+buSzeX88/9o+lP/jjyq48zzP4eVegofw5S03acMTuZWRU7VmlyGQ6LhFEq7AAVvtaGiwCzHOJ1XXbfy/P/iuB4Li3igtOHEus8LKFJB0umsEA4wCQcnoRj6ilhWw710WIBw4HL0V3s0mASAXB5LFlatKVCgnOMkA4GrqfAV11ZHHFvJXBuvG3ogUz3PwsBK53ERRirArhiu4Izp6jPMf1qqDaUNRG18RBvbK+YVklG+JxDxa3FavGQpYghVIBPhq935026oiY5rS4XOQVDYZHAm2i1/5qzEL4eKrsbXWYpSpypKnxBwajNBFM3BK0OHVdZI+M4mGxTReKpKvd3Uayp+9j2h5/6jFeXqvwzgdvaB5Y7kdCtmDbJIwVAxDnxXUz31pFq4fcGa3H/bdRI0Y/hyMkeX0rMjrsEu4rmYH8+BT3s7Xt3lO645J52KubYpPxJ5pLm5CAOGUB4hjdFUbBS2cMNsejVoygizQMvil2EeajdpO3dtBcy6I2nYwlWbVqiZ8DTDudPdrkliATlvWuRwucLILrG604baT2lpDJcajA65bK6WtSx2BGSe63G53Xrtyy6+ixSb2nyeP/AJfz8U3Tz2bhk7vwVl4bxUxsFY7HkehFSo6xs7bHIjUIngLDcaK1W84cZFNEWVAK61xdRQhFCEUIRQhFCEUIRQhUb7QO1qwKIkZe8c6Vydsk41Nj9heZNZcmKtl3LO6O8fkm2AQt3jteC834v9n3EIyztF941HUXjYPq89Jw3wAregdFG0MblZJPxONyrr9mfaaZg1ndrIvdxllkcMhVF2IcnBGM7N/pRMxp7bVFtxkUkv7+a9Z4YLu4/RyjEsspTMmCSQrBA2nGBudwMnnulV1jKVuYu86AfNXQwGXM5NS+XiK6O4sx3UA5uNnk8weYH8XPwxVuzthyVDhU1uZ4N5Kqr2k2MbuD1UWKAIMKMCvZMY1gwtFgvPueXG5XadSmQwIK4J9DjG/geh86XfUscwmNwvp5jh4q5sLg4Y2m33mmvBYYXWRZW2KhxsQVCb6tXIbE7Vh7drqqKJktM0665Wz4EalaGzaeFz3MlI8PndJVk/WPpKldRKFd10+8vPyzzpyhmlljY6cHEbh1xb4fJU1UbGOcI7WGYtmmHGOLNNEINPs6VJcnSS4OSNIGNHSkI/w6WVpqWnK+QN3ZeJzumHbVBpxG4Z8TouPD70w4dQC2gqASQMkld8cwPD0rVnohWUhgOWfK/p9Ukyo3E4kHJR7qRpZu9f3igHXAIUg6QeQOxxVFDsptDhjab568dOKuqa01ILjlkmVxxv8A/wAphWMMQqgF/bDe3v7ONsA5G/Ss+t2BNLXCpa6wvo3IjrfnzV9NtKNlPuSLm3HMeCicEtRI+l2wDnLbDGAd/DmeVatVUGlhfMDctyF879MkpFGJpGx2sDmbZWRxy3EE2gEFdA/aBbXvnKjcbYxS2x9tOrGufIMNtBY6ePFXV2zmwloYb8/9KNXoIy4tBdksp4ANgpNjevE2pDjxHQ+opatoIKyPdzNuPePAqyCokgdijNk0WHvH+9WTdxeLuy/syjqGHIg+Pz6EeLniqNkOwS9uE6HkvRQyxV4u3syD3pz2eube9l+93jhZLJGJtSoWOAg6mlA5vkBdzyI/lp6/YvHmHcVVnis/UKV2i7W2yS2zyXEqq8eo24UMvduMlplAJOpcKF6as450MjdmAEFwyKUcLJ7qPUhjtrhm+6k5zFgnTE5PiBleYxlcnArH2lSOif7RFqO8OfX6p2lmDhu3acE+4Jxdo20PzG1M0tS2VgKrmhLSrrBMGGRTBFlSDddK4uooQihCKEIoQihCT9p+MLbQs7HGxPoBzNI1sxaBGzvO0V8EYccR0C8rv+wN/do142hXYZSBidYTmFzjAY88eJ3Ip+jjZSsDBrxPVVTPMjrqy9hu10j8NYqjz3FuAgiX3pAxAjJ6gDkT4KTV8rBivwKqBNks432hk4mq2y5hgjGb1uWZFODCpP7IKnJ67dAQVKuobSNxauPdHzV0MRlOeg1Ve4jfCYCKIaLVNlUbd5jqf4fAdeZpzY2xzf2qpzefclNoV4tuotEW8BYhUGTjYbb4HSvTyyshYXvNgNeix2MdI7C3UrE4MbhHGCyB8HpklRq6jOn8KzYq+KWRz4HXboTqL8x4cU4+lexgbILHUD5H5Kfx7iizRRxCPcAMSGIVWQ4VdwdYx8qx6XYdVHtB05eCL3uRrfXTROy7RhdTCPDbwOnqliDZlPhv5q3T55+Yr0zGgPMThlqFkOcS0SN8CsnAwegIPwHP6ZqypH5ZI4Z+ijA7t2PHJbuMGr2kOAIVBBBsVovuj1Yf5ifzqmn/AFDqrpv0nohef90/iK68Xlb5rjf7Z8lgtjJq2RwY0uPBVsbicAtpFAwPDb4jn9c1VTMtEL8c/VWTuu828Fz05kZzuzHUxO+WPL5D8qoEDGvEUYsBmford64txu10Cb8VntzabalkcrHkKNRZPbzjVspAwWzXm6j+pt2iGi+77wGLLlrbztotaA0hpbnvaE2z++qUxE6QSMZ5fCvVQSOkJJ04Dj4rFlYGDLzPyXWCZkYMpwRyNWywsmYWSC4OoVTHuY4OabFMuK2hu4zNbkx3aIVYKdPeIwwV28QSPp1rwtRTv2NPY9qBxy/xK9NTztrmZ5SN9679g+zPD2i++zSswiwJIpAAEkG24G7gnAVevLc7VpSzO0bodD0VLQOPBXHtLfwvL92nnhSEwl3jI0yRgDUJS5b2GVgmlQM8z02Wa0lpNlMusQqnw/iK3URkRtckJ0s2CveKCdL6TuNQGcdDkVgzQuoai36HadDyWlG8TMtxCtnZnjPIE1sRSB4skZGYTcK4q2d66RZRBus0LqKEIoQihCw7YBJ5CoucGi5XQLmy8k7V9oka7BlSV7aD9Y4RSQXAzFGx5KCRqOfKkqCMzSOqHeDUzO7dsEY81buA8VtL5nntZCly0RRlJII2wrPHq0vpIGGHTbNajmOYLHRJggrzaLgt5wyT7vHLEZrpDHlNRZI1I/WgkDST7Q+B8KnJPG2MvfkBmhsZc4NascVZUVbKDaKP+1bq7c9JP1PwFK7GonVkxrJtP0hS2hUiBm5j81GUdPhXtbZLzxOakWlyY3BXTrQkYYE4KnBOMjes1/8A+xGYHvydkHC2fTxTYBidvWtzGoPDr4Lbi9408pY4CAAKMLn3faycZxnO2aU2TsRtDiuSb345EdRorq3aJnAsP9+K4gbeY5+nQ/lWrA4xu3Lv+08x9QkpWh7d43z8VqTghug2P8p5/Ln8KsqWkASDVuflxUITclh0K3deh9KvBD23GhVNi056rUHIB8sfEeyfwqmkP5eHlkragdu/PNCe6f5z/wCKmiHKV48ES/22HxWE/a+A/H+gqWs/gFHSLzQg3Hluf7u/44HxqFWbgMH6j7tSp0+RL+QWHbrTLiGNudAqWgudZZxgY69fXr/T4VVTsIbiOpzVkzs7DQZLUrnnyH1PhUJfzX7oacfp5qUf5bcZ14fVOYOJwpbEOp1a8LydtTKRqAIAGBXm9tUFfLUxuhcANMrty6m5Wrs6pp2RuDwb6m9jn0CRWaYUA/sjGfHFeip5XkBltNc9OnVZczGi7r66ffBS7K6aJw6ncfXyq2qpo6mJ0UguCqopXRPEjNQmd9OLeQX0aB7ebEd1CeRBONWPEHr448TXiKZr6SY0M50zYei9M9zaiIVEev6gtOOdlI5bgSztDawSECNY5DPNdFjkONW5JyBk8vrWlHIWiwzPwS7raqxds44rBrIxKx0I0bqMsfuygMzPj9xipB5e0az6qn9rjc066jxV8Um6IIUGUdzL7J9k+0pHLBrJoZyW2dqMinp2A5jQq9dn+I61ANbQOIXWeRhKeVFdRQhFCEUIVf7a8VFvbMx8CT44G5+ew+NZ9c4uAibq5M07RcvPBJ+z/AbmK3iXOgz65bpl7vvFklxpAEqMrJGvsEbH2QRncHRja1jQwcNEvIS511W+EdkbW3muI5Zw5iQ3CzoXimg7phkOo9nS2diPe0tgDbDG8dYWVdhxS08Ufu5eIzAfeLnCRL0RBsgA8ObH4+NZNSw1dS2kZoM3JuMiCIyu14JPbR6V8SdyepJ3J+Jr3UETYowxugXm5Xl7i4ppwa/WIl2QspGNICk6hyPtEYx41m7Vp3VsBjgNnjqW29NU1RyCmkxyZt9VF4rMJLmQxqFQMDqAbLkqCScnGx22HSl9i7PnipzHUE+Btl1B196t2hVRvkD4gPH6rRN+fP8AHzH9P9jXZM6N4jl8jz6Hr8VnvjD242eY++Czk9OY/wBkHyNMTRbwdRoqo5MJ6cVgEEbcj08PI1KNwe3PzUXtLTkhGyN+Y2+HQ/l8KjCAy8fL4KUvas/mtVO5H94fHY/h9aGANlcBxz+SHHEwHlkhX3ZfRvxH5ChrQJieYQ43jHito297+b8FH9a6wAyuPguP/ttHisRn3j/d/wDY/wDrXLB03/SPiu3wxeKxn2h5b/Hp9d/hRKMbhH5lEfZaX+QQfDr+HnUppcAs3U6KMTMRudBqtienhXYYt223Hj1K5JJjddaAZ9Pxqt73SnAzTifkFY1ojGJ2vAfMp/Y2EL27FnKkuAD7KHUozpXJIOa8ztjaVZRTxxwxjD0JNx1Fhb3rW2fSwVDHukcb+Qt4Kt2spcZxjPTOSPXzr1FPKXxtc61zy/lZE0YY8gXyT7s/cKdUEm8co0kHlk/15VjfiHZ5qKffR99mY+ic2XVbmXC7uuyK17H8P7viJN5KoisIj3bSMq+wzFo+eCca2PkRjwFZVPVCophI3vHI+PFac0W7kwnTVNuI9rBdXZPD7NrxzH3bySZWPudXtLGDjAfca2x6EDFXNis3tmwUS65yUPhsUn3XupkZJ7U6SrbnQRlN+o07Z66a89XMEFYHt7r/AIrSp3F8RadR8E24BfFWFPwPzsqJWr0S0m1KDTDgqAu9cXUUIRQheU/addTT3EVtbgtIzjAH/wBZ1Z32A1Y3PhSNMN7VOedGpl/YhA5qbwrgXGrYNItxFMWJZoZGZsknJwSoCn0IFapfGciEnhI0UDtH2r+/wQ2ir3c80hW5QEkxRxNlgTge8QNvDNQlIhY6TgBdSYC9waq5x64ElxoX+zgGhR01Y9r5DC/A1Z+HaU4TUP1cq9qzZiMaBduEWiyyaGLAYJ1DGFxvvnpW1tOqlpaczR2JHA8fDqs6jhZNLgffPiFrxtFiuWCPnUFOgA4QaQNzyIOM/GsfY9RLXMJmaQQTZ19OnP5J+uiZTmzCLWzbzXBd/I+Hj6f0/GvQCd0OU+n7uHny+CyjE2TOLX9vHy5/Fasv++opl7GStscwVQ1zmOuMisqc8+f4/wCvlVUb3RndyeR59D1+Kte0PGNnmPp0WFGD67H16H+v+lTe0tfjb5j5qDSHNwnyK2Ub58iD+I+v51NzCXBwP+lAOAaWlYxvnyx89/yqRYC4O5KIdYEIx1qWAYsXFcxG2FY/3+X5VxrQCTzQXEgBZHL6/P8A39K4xmEk8811zsVui1zgfU/79MVFrcGJ7lJxxWa1ZAxz59fLyrkTSTvHanToF2QgDA3Qe8rQb+n4/wClRLjKcLe7xPyH1XQBGLu14D5lbk0w1oaLDRUuJcbnVaFQ2M7gcvU+H9aWe/GbxgH/ACOg+qYa3AO2fLj/AAmU/BnjhEuAq7l9RC6VG4PnnlgeVY/9booancl2Jx4jPPlYaJ4bPqJYsdsI5aZc0uhl5MPUV6IEOHRZJFjZPOLlC9lfOqMqSLHNrUMuhjgsQf3Ty8NVeCEXsW0JKb9L+01enjl9opGycW5FX6ymkgS+urnSqKWMWNOkQRKSmMeJLHxyfSmDY2A81wakqmwcTjaa1VZzct93+7XEoVzG0nvp+tIwxz3gA8DSW1qcvgLgLEZhXUkmF4HNcoso5H7pxStPJiaHBMyNsSFfuzV5lcVptOJqRcLFWGuLqKELSZ9KknoM/KoSOwsJXWi5svNuzoSW6vJpJhD7Ito5NSqyu6945TXtqAK9KpoGEQ34k3V1URisp1t2Y4lbSK9vfmePIJjuCxyud9zq3x1GmtASNOTglrclXuISRpxDiVyoGI8LnxcRjXj4rprM2g5zmMgH6j7k1SixdIeCqVkDpy27HcnxJOT9TXs6WIRxBg5LAneXPJUzYjBGR/vp1qO4mZ/bdiHJ2fv19bo3sbu823VuXu0+C2aEFtQOWwBvzwvIY8qjHNHCTvGYL6ngfMfOyHRvkFmOxW9fRYI6GtFpa9txYgpQ4mmxyK2D55/Pr/rSnsz4M6fTi06eXL4K/fNlFptf3cfPn8Vh08weu3+9jTLSJmdppHQ/fvVDrxuyPmEM9WtbYWUHG5usaqkoLBNdQsZoXEV1dWM0IWc0Liwd6g9mMWKmx2E3WSag97Y7NA8AF1rC+7ifElY0+O/4f61HdOkzk9OHnz+ClvA3uev05IJpjIBVartdXsrxiIMFh0FSoA9rJyWJPUbYxyxWBUbPpZqozm7nZWtwt109VqQ1M0UIjyaOvHy1XFEAGOtbEW9/WAB6lZ8hj/Tcp5wiET29xbH9pCV8j/zpPwrzX4phwNjqm6tNj4LV2JJ23QnRwU3srwazurG3a6nuApPc/djcSd00qMfdTOS2MHSpwMbCqnSkm7QM87plrQMjwyTztRwqGG0nhtrYxGJRcqyhQHaBlfGdRZmxkZI6neqjeQdo65eqsHZOQSTimO91jk6hh8R/xXnqE2aWHgStOXOzuacdnLnDYrYhckpWq8rNtV+FULvUFNLe0c2i3kPiMfM4pStdaE9cldALyBfNdzNrd2O+p2b5n+laVK3BE0KiU4nlNOz3aWe0kV43cqvOIuwRvIjl8cUw5ocLFVjJOb4FLBSx9u5l1sfEuxc/RfrWU1m82k1v7QmnOwUpPNLCDp259K9e8SYfy7X6rCaWYu3p0UVb1x+znB36H8TWWdrSRuwyMz8VojZscrcUbjb76rccTOfdHPG5I/8AWpjbbeLPeo/0g8H+5dv01p2YAj11fgMilTW098cbXMP+JA9RofRXewzDsvc1w63Pv1C0n4uvMKR66iPh7Iq2Lbbw2z23PPT3ZqD9jsJuHW8ifoox45y9n6E/I8qmdtv4MHqojZDBq4+i7xcSJ/Z+Byp+tSZt6x7bPQodsS47D/UKTBdhthsfA8/9RW1TVcVQ28ZWRUUksBs8JlFewKmiSBmbc94pO2+wwCDWHtmDabpWvpHkNA0HNPbPkpGsLZmi/Mr0Dsnw+2ubdWeMGLGhUljjByrEFw3v76l5nY+orOElQy28JD+OadwxO7tsPBUXtPww2t3JDsEP6yLBJ/VsSADnfIII+W5r0mzaozMs45hZNZAI3XboUtzWkkVwluwPP0/rWdU7Up6c4SbnkPuyfptmzzjEBYcyoD8cQeB9D+eMUp/XWcGH3Jn+kEavHvWycbU9PqPpnFA27FxY73FcOx5ODx7wu36VTrt8iT8Aa6dtRONm5dSCfcPquf0mRouc+gI+/cujX6AZJPxFdG0KJ3feXeRt6Wsg0FWO6wN8x8brn+mI/E/T8c1d/V6RoyJ9CqhsupJzA9Qs2/Eg7YUHzO2BV9NXtqD2WutzNvqqaiiMA7TgTyCsXZmfTcJ4NlT8R/xVO2qff0MjOijQybuoY7qoqdpIrKS6tpY5ji4M0LwuEaMyJhsMeWQ2OR615jZ156Vjr8LLfqhgmcOarFr2ru41lVJnxKfaZ8SSFdxpLuCcYPTHwrU3TSBcJcHkvQFbVa2jjrGB8hj8q8kW7uulZ5rWYcUDSpvDJcOKfjNiqHjJXZLjYelN3S1k8qKkq529m02jHz/BSfypCu0aOqYpu8T0XzrHyFbbBYBKO1W1WBRV37WjStrH0Vc/4Y1X/wBjWbskY66V6vrjaBoSwCvYtWAVBldXlaPAyvJsZyR7w9M1nSNiq3OjORGhTUMklOA8Z9FyksGG/s48s/hsQPjWdPsmWNuJpxfFacO1I3uwuGFQgg/45fXNZRutIW1WBGByI9Bk5+PSuXK7YcCtSynw9Pyzzb4V3NFwUM5wRqPnz+HNtulGWqM7Wv8AfqursRGGz7WRjyOrGx86vo3ObUNwZKqqDXU5x5qzWcDSMqINTscKBjc4zjf0Pyr3D5WRtxPNgvGtjc92Fq9i7N2Zgt44yV1Dd9841dBjmcY8tq8jVSCWVzxxW7AwsjDSqf8Aalwt3eG6jBdYkaOXGchdXvAAYOkq2cbgHOMcmNnTiKXPQqurjxx5aqkNgq3p+dbW03vbTOLEhs9jHVLQ9VybXq2bl4efljlXiwRZevcHXWo33Yk+H57YGfx2o00UddVoQD7uPUnb4EjOfKjPiuZHRDJjmd/M6vlj+lF+SC22q1GduZJ2G+T64xkD4irYoXyuwsF1XJK2JuJ5U6Hh7nAOVXruMn0A2FbNJsZ+LFNa3JZVTtZuHDFfxTODQrtEuzIBkeoz8/Gt2ndECY2cFiS43DG7imXDnxLGfBx+NXTtvG4dCqWmzgfBJftJi037/wASI34r+VeF2EfyHN5OIXq63NwPMBVmtxJr1Xghzw23PgSP8zf1ryVcLbRPULUps6fzU22PKr2qLlao5th6U1dLq31JcVS+0v8A6NvRv/BqQrO8zxTNP+rwXgKjYVuN0SRWV51MKKuvbM/roP5G/FKz9hf35T1V+0f7bUt7wL7THAB/2K9Y94a25WEBc2CrtjIe9U9STn4g1iUTjvwnpR2FZhXpAssrk1oh30jJ6jY/OqZKSGUWc0KxlTLGbtcVFl4YT+2fRgCPpis52w4T3SR70+3bE36gCol3Zuu5OpfIAY+BYDr51kV2zzS2N7grUo6/2m4ItZQxzGkeXQ79OWF8sA9az094ffyXUrkENkjI5c1bpy5n05V1ji0hzciF17Q4Fr8woMlw2oNqbI3BDEEEjmMHY7n516AOMrAX5rDLGscQ1CXcinIkkByDs78xjHXppX/CPAUbtnJFysPdyHYySEZzgu53JJJ588s3+I+Nc3bOSLrvw24YZAZjsAEzt16nlypSunka3dg9k6pqkhjL8ZGY0W8oYjxyeeBz+RIx4YPLnWULXWk69s1hwMbA4HkDjHmPzFdFyVHIC4UqCykYBvZXPzx59DW1FsN7mgl1lkSbZa02DVJXhOfeYY8FGn65zT8Ow4mG7yXJObbErxZoA8FLt7JE3UbnrzP1rVhpoohZjbLNknkkzcbqXbjLLnlkZ9M1Y/JpIVKqfCrgm41E7uWz6nf8a85s6Q+058Vq1DRuvBXCw3lT+YfiK9HJ3D4FZQ1CXfaj/wBd/wDyX/yavA7D7sn/AFFetrf0eAVSreSS9W4AP/xcH8x/8jXkto//ANIeC1KX/wAOfFS4RVwUSn8Umw9KYBVBCvdWqKrH2hx6rRvj9Uaka39B6pin1I6L5/toWcqqgszYAA3JJ6AVtNOSTOq2u7V4nKSIyOOasCpGeWxqxrgdFyyt/a1gxtnHIo31CH8qztinDVyt6q7aGcLCkHFJCoQgA4fODuDttkfOtzaV8LVlU3eKXcQg7scsF8uuGzpTfA26nl/d86yWPLHWadE44Ai5T21bKr6D8K9bEbtCx5BZxXerVUs1JcXC9i1IQBk+8Pd6fzbcqztqQb2A9M09s6bdzDrkkDJnqDjnvnA8zyHoN68aMl6wi6yARyO3ntgYyeQ54yfLI8ako5jIK68J4HbSohMCZ/RkjtjP9tFJ3Zbn7wIIzVxmkBsHG1lFkEZjBLc8YHku8PZq1zF+pU54W0x57ygH2+fPlXBPJl2jouup4rO7I79vLktrLs1anuswrvwx5jz3kHJjvzFdE8uXaOiH08QxWaO+B5Zqrcfto4/u6woq5tkaQg7s5LHJ57gFPnVbnue0Fx4ILBHK8MGVylATO53PPl8M4/HqKhe2SkG3zKJIdTKuM6uux264POnKCAyzAJWvlEURJViRcACvcAWFl45xubrNSXEUIXHiUxSB3HNShHT/ALgpHaEro4sTVdTsDn2Krd9CI1JGf1hBQ+EZGT8dwp9DXl2vd3hlqFsEBW3s2CzQZ5kr+VerLj7KXHl8livH5thzUD7UHzfekSj/ADMfzrw34fzie7m4r1dfkWjoqmDXoUgvXeEpp4bbDxGfmSa8hXG+0j0C1afKm81JiWmQqym8Y2HpVoVS9Aq9QSbtbDqtn8sH64/Okq4fl35EK+nPbXjn2ecNga6drmQIlsDLucA923XyHOtRjzuwRxS7hZxTv7Wfudwsd3FdRNIF7sRrhjINWRyOV05bmKIsTToomyR8ROuxtZP3H0n0IZPx00pRu3W03N/cr6gY6UHkoLxB10nr88+XnXr5ImyswuWAHFrrhJr21cldXIDRq6BVZufzJ+Irz7YgJsDiAtKz3NuAT5J9EoAAHQV6lgsLLHcbldasVRRXVxBFdXLqFdcP1bqcHoCMqPQDG+d988zWTVbIimcXNNiVp0+1JYgGnMKI/DJByK+pJ9fDx3Pjjfbas87Dkv3gnhtlhHdVi7HxmCS5jkJDNZTFQQRuVRsKG3OV9vPXLGs6qgZE6zXYss1o0lS+VrQ5tu0CP5Vltl9uHw/QrfiR+f0pPj5J85g/+ouaTBFiZuQ4M3xzsB6k4HxqbeA6KqY2Dz/n9V59Y8EuJ4pJYFWQRsC6ZOsLIuoMFx7Y95cDfCDbYVOKIPsCbcEvUVJDy62ua4R8OkbfKgdCCWPqDtv+PWteLYbnZucPJZku2A02a1T7OwVMnmx3LHGfoK3aWjjpxZoWPUVUkxu4qXTiVWKFxFdQuF/FriePOC49nzZWDAfTHxpOui3sRYNVdA7A8O4KvxWrO6LKNKooG+2QTqA38dVYFDSbyS7sh81pzS4WZK99lYc3CY5Lk/AD/itfbEogoZHdEhRs3lSwdUi4jYG/4w0CuFy4jDHcAImTt1PPavKbFbuqMOPivRV7sUth4K+/a72YWa2juIWiBtlZXJbBdANlBA3cMNgf3jTULyH58VS5vZsuLxaLe2j/AHUH4f6155x3lfK7lktFgw07QukS06FSU5jTYelWgKu6vVXKCjcSh1xOvipx642qmoZiicFON2FwK+b+0EGi4lXoW1D+9v8Ajmr9nvxQBcqW2kKWmtAJdWzgP66xnhG7p7aj/MP8y/WsbaH5NTFP5FOwduJ0ahWcuVDA+Y/GvaREOavOvu1y48UvAg0aAUYkg535YOcc+nyrBqqYMkANgOFs/jx8Fsw11zizJ/Vc2v0y4LvZe4u+rbnXo6cWjGd+qxJyC8kC3RSRV4S5Wa6FEoLfWguDcybLoaTosax4io76P9w9Qu7p/wC0+hVp7Aw27SlpHVmX3Ih7TM2++kbkAAnwG2ay9qVLgzAzQ6lO0UILsT+GgVV+0i4J4jcahpbK49oHSDDGfgdt+g33PXzDxmvRQOs3qn6X8kMaPdRiPXw57WHSS7SsFV1JUL7GQ4Bz7IPMjIq1lO+R1mDgumsjYztH9WK6X9u+GzpHau5TSkKwqUJIbQgfUSQPe1bdPZx1BqpzMIF/BSbUbx7raE3CnfZJcSd7OuUCusY7t1Yd5p1j2X5BlwSVw2Rkj3TUonN0vmqKi5N1A7SNH98m7qN4gGIkRtO0oPtFdLH2W2bfG5J616nZZfus8xwXn64Nx5aqHDGXbSgLN4KMn445eppyprKembimeG+P01KWip5ZjaNpK5cQcQsiuU1OSMKwYrj97Gw8Oed6QpNt09VLu4w63MiwPhx9yam2dJCzE4jwGazWys9FdXFE4oIwivLnCHKgHBJ22HlsM1nbQbCGiR5sRpZNUrn4sLdOKjRILlu/fY59lQdgBsPwqihpQ9jZXm5V1ROWksaLBXbsqBHHNO3uouM+g1H6AfOsn8XVFqdlONXn3JrYcWKcyHRoXlP3x+8MwZlkLl9QJBBJzsRuDvU6aIRxNZyCakdjeSpPA7cyzxRjPtyDI+OSfXzqx5DWkngoa5L2DibZlwOSgCvG0HaxScyVsTZWbyCzEu9aSWKsMcOw9KtsqlbqsXEUIXhX2o8N7q51AbElf/ZfoT8qW2e7BI+Iq6oGJgeqSa2QUmnXZG/7q4XJ9l/YPx5H54pTaMG+p3AajMK6mkwSBSru17meSLoDqX+Vtx8tx8K0dh1e/phfUZFJbRh3cptxULi9sXUFdyudvHOP6U5tCndI0ObqEpTyBpIKjcJnKx8s/rNIHqMn5c6qo6pzGtZhJz9Ew+nZI1zy4C2g5p0DW2FlFZFSUViRARgjNVyRMlaWvFwpMkcw4mmxUr9NTxxssbOWxhR7w8Nwd19VIrx1d+F270OjF23z5j6+a3qba5wWebH4qDwe7mtWDxyBQMln2JwQdWc8+fPn1zWrWU08dLgaAQNLZEeWYStPPE+fEbgnnmpVlxS3lIknjbREoOp/2pHGRls5cagd2yeWa8bUU1VEdc3fD75LeimicMtAteKcQeR4u9kVhFH3UTLsCgGdZGchmUKT/KMV6/YtRAW5mz7ZgrD2hFLw7qZxcX0oqXb6olVoo4iAwIcZbJUZOAAAD0JxyrC2tKKyTDRg8yeo5BaFEwwMvORy/wBpRdcXEZ7h1jEaaSpYhvZc6joUDGTvvzqil2dvWum3lnDhoSfirZarAQwNuDxSuwuXxspZsk6m5HfYn4Yr2FHJKIQxjDfiTkPqVhVDIzIXOdlyCslvdRGId/38rf8AwIUhg/vMvtN6gA1lf/j7jMXvsSeOqc/qbQwNGnJaXnF5HjaFEiggbnHEgGoDf2nOWY+eRWzT7KiisTmUhLXOdkFAxWsEgTmtoxkn0OPXBx9cVF5LWktF0CxIuqpxO6edkGgrpGnHgSdyfDp8q8zVPkqpAACPktaKNsTTndWDh1vojVeeBXoqeLdRhqzZn4nEp521ufu3D0gG0kxwfT3m+mF+NeEq5Pb9r5d2PLzXpKOP2aiudXLzGt5Lq5/ZfYarlpT7sSZ/vNsPzrK2zUbmkdzOQTFLHjlHTNXhfaYt4msmlj3cTWpyV2JxKnWceWFMgKoq0pBsPSrrKm6fVJCKEKi/alwbvoNSj2sfUbr+Y+NIznczNl8imYu2wsXh2a3Wm4uEiRZYHlViirhdy/ebWO4XeSEaZPEr1P4N/irGpJPYK8sPcfonJ2e0U+LiFGtpdwc7HYkb7EYOPhXtXNEkZHPy968/G8xSBw4HiL+5R7yMGAhNikmGPXBONfjnlXndzMyVpfdrdBnfPqeq2nVMZa8Ms4niW29BwS3hvFTkK/XkfPzrVo68vdu5NeayJqcAYmp5nbatdIrrYzIN5oyd+jNp/wAq6q87tP8Aq5vuLBv+OZ9/yWrSewj+5e/XT3KBczF7mRogiqFVQFJ06cZ/cBzktnO9Q2JDVtjOJ3avnjBJ+KltCSAkADLhht9Ft3cmN9G/r6HO1bbm1Tha7PQ//ZZwdADo71H0RGZExnuiqjGG3Xy5jmMn5ms3aGy31LQZHtbbiAR8ynKWsbESGNJvw1+SiXcpkACgZRyyhAQMsqrjJzjkemNx51kQ0E8U35DsX+XD36p99TG5n5gt0WLpZncOFI0xooGrAyFwdOx69aZp9mVkIdgsDfXifAqmSsp32xaKLDqB/WZDf/Zvy2GMLjAFM08boTZxa0n9zT8cVlVI8SDs3I6EfCys3AwjBu+lhQYGkvE0y7c/dxpPLfy6debSpK2cNLZDb/C7fXNFJNTxkgtz/wAs1P8AutseV1ZeotJqyv6XXfvk/wDcfqnfa6fkz0SGKHQ8i6g41khlBVWB3GkMAQN8YxzB9a9Zs1j2Qhr7365lYlY5rpLtt5Lsoz5DGST0AGSfgM085waLlKAXyCTWPEnmuUVARHq5dSPE+H5VhjaTpJssmi/2U+aUNZY5kqTxJUuZG0nEYI5YBcjI1HyOedFJTvqQXTHU3A6cFZNI2CzWDTJWLsrw0M4z7ke5+HIVZtqvbQUZcNTk3xVNFTmqqA06alU7tpxn71dOwOY0/Vp5gHdvifoBXndj0hhhxP7zsyt6slD34W6DJIq2EmvWOx9j93sRkYknOs+OOQ+n415basntFY2EaMzPitKkbgiMh46JzClXKN044Pb5bNTaM1Fytqw7VdYKtSqEIoQo9/aiWNkPUfI9DVU8e8YWqbH4XAr517XcJNvcsuMK5JHkc+0Pnv8AGp7NnL2YDqMl2pZY4hoVeeC9nbbhSpeX0v64bxxJzyR0A3Y7/wAopx0hf2WpcC2qrzzLbTpdRIy2F7kaWx+rbPtLgbYByV8RqHSlK2l38WD9QzCup5d26/AqNxCx+7y6RvE/tRHpjnpz5Z28sVq7C2l7RHu5O+3IpHaVJu3Y26FL+IKygvHzxpYYyGUjfI60/tGnLmY2eYSVPLhdYpP90LqJEP7QD/wEnY/ymsYSDetOl/insJwlWKKb22TqpxmvTU1SJgbAi2Wazqul3JHaBuL5fBd6bSal2VsGPtMFXr1PoFG5P0HWsPa22mUbcEYxP5cB4laNDs905xOyb8fBQb9z94kVRpQYKBse7pAztnO4PhzpTYtVVVMNi8X4nU+XBM7QihieDhPTgFr92B945/CtxtGy+J93Hr9NAsw1LrWZkOi6qgHIU2ABklyVtXVxasuedBAIsV0Eg5Is7WISBn1KvUqAx8vZJwcHB+FZdbs1skRbF2SeRsD8k7T1jmvBfmOuae/oVJv7B7ec+AJtZ/8ACfZb5GvLmlr6I3je5vQ9oe+62RNT1A7TQfDIpBeI0c7RFZFKAahKFDAnce7sRjrtXpdkVdTUMO/DcuIv8FkV8EMR/Lv5qFfXW08KgmQKE28XIDY9Bmp1tUx0T2tOiqhgcHNceKrffNEWRGG4wxX6qG8PSvOMkOEgcVqFtnXKd9mOHsd8Es5AA8q9Ds2PdRmWTLx5LOq34nBjVaO2HElsrUW0Z/XSj2iOaqdmb/1HxPSvIyzO2xXY/wDhM06reghFDT2/W7Va2H2TC4gjmtbxGWRAQHjIx4jKscYOx26VruqMBwlqWa3ELhJ37ByQ3sVtK8bkjvHEZJ0IG/ayBu2Dj0qM1cyGF0p0HvKk2Fz3Bo4q+zsGfb3V2A9K85RRuwmV/edmtKcgWY3QKRDHk08l1a+CWuKsaFAlPKsUUUIRQhFCFRPtM7Mi4iLqPaG+fBhyPoeRrPmLqeYTN04pmK0jN2fJU3ht39/YPJYie8t0WJi8+iPSGIDyIeYUkk42Od+YrZaWloe12RSbgQbEKy3UcMvCrySaY3OARqUaIVeMewLdeQUMwGrm3nUTfELCyOCp9nGyE8NvvZcANDJ0GRldJPMcwPRlPhWdVxPhkFbTajvDmmonNkZuZPJQpoHicxyDDDr0YfvDy/CvYbM2jHWxB7NeI5LArKV0D7FEcSqHwACy42HP1qVbRsljJa3tdLX96lQVAjmBkPZ43uR7lE4w4Ku6qwYaQfTJyVPjkjPSsaOGphON4Nr5kZHLnwIWpNUxAbtpa4EZZXAvy4ghaWvF42IGSD5+PrW/DXwyENBz6rCfTPbmpywrjGkY9KYNPETfCL+AVO9kAtiPqt0jA5AD0GKsDGt0CgXE6repKKxXUIoQsUIWDQhYYeOMDffltvmuOLQLu0QNckpm49HqyAztsMkncDkN98Csg7SgYSIm3J8k97NI8dspje/rC7RosZZtWrmxPn5eW9Vw0FQ4l73AE8LZefMqx9TE0BjRe3FQuG8ICe8A7Z2OKdpqFkQu8Anml5qkv7uQVw1pYQ9/KMyt7McfUk9B+Z6CvK7a2m+ul9hpD2f1u+S2dnUQgb7TPr+kfNRBO9lZ/pGSATXdzKYXEwbu4E39gpkc9OkZ8R8bIIGRNEDMgPeVY95kJkcs9kr9Y+H3Tzt3dnO7LFFEzq4kADGKNiCQjrtz20Gr5W3c0DX5Kth1PBMeB20kcZmnYvd3GC7NjIUDCjYADYDYDwrzlbL7ZUCFncZr1K0oG7qPGdTp4JnbQ050VKc8NtMmurhVstYtK1aFWu1SQihCKEIoQtJYwwIIyCMEVF7A8FpXQSDcLxzt92fltZTc2xIOkhtP7SEYO3IkA4I8PQUnRzmmk3EndOhTErd63G3XimXAOLsbG2tOHQd65ADzOhMMD++dRIwXBwR05c+VbD2jES45JK+Vgp3aLgNrNEtnNdBr2JdYnkddStI2ytk+67HZByAB22zEF18QGXJdsqis5LGx4iDFcRnEcvjnkdXIg+PJuRwazZIZaOT2uj0/U37+wmg9lQzdTeRUO7tnhfRKMH9lh7r+YP5cxXrtmbWhro7sNncRxCwKyikp3Z6c1oyggg7ggg+h2NajmhwLToUhcg3Cr9zwJwfY9odOhrBl2XK114zcei0GVjCO1kmk1vOIlfBDAd2ygZwejn8+nPyqI2hK2bdl4uRkMrD+U6aenkp8WEgjjn2volUnF5kOGC58x/Q1N206mM4XAen8pIU0ThcJrwviYlBBGGHTx8xWrSVjahvI8kpPAY/BT6dSyDQupbxjiYiwo3c7kdFHTPmeePCsyt2gIDhaLlNQU5k7RyCh8NuLm4kCL7IPNtOyjqcmkG7SnddziA0alMmljGQFytePwOrOe81KRp94DSM+7jO7bAn40s6rdUAuaTY88gmRAI7NsLhHDODDZ2YHqAOVaNHs0Ah7zfwSc9Se6An8cZYgAEk8gK2S4NFybALPzJsE6kMVhH3twcyn3IxuSf8AfM8hXiNp7alr3mkoO7+p/wBF6Ki2c2Ab6p14N+qk8J4Hd6m4ldwRytGneR2zOVaNQdWQukjVpDEBsZIHLFRpqeKlj3TDmdTzV8sjpnYjpwCtaXsclu9zbrHcWk+XmjlcJ3bafaPtgjGwyh5HcHep4bHC7IqIN8wqbwyX773UpgS3soCTBbqNmc83bYZx6ePPekdp1Zi/JiN5HceQTFNCHdo5NHvTsKWOT1qmmpxCzCPNTlkL3XTKztcmmFWrPw6z0jNSaFEpjViiihCKEIoQihCKEKLxCyWVCrfA+Bpeop2zMwnXgVZHIWOuF5Nf29zwed5rcaoG/tYt9P8AMPAeY5elRoqvP2eo1GhU5ogRvI/NSOyPD7W0gfitxOLhicqRksJG5qQ25l1HGT0367ary7+2BZJgDUpnZwJxmyklvEMRV2aOUBR3S45Kx3YDGW1DBPwxxwMThhXe9qqxeCewAhv07+0bHdzqCcDpz3U/wk5HQms6egxv31KcEg9CmY6js4JRdq0k4Rle8tXE8R6A+2vl5+mx9a0aH8SGN25r24Xfu4H79EjU7JxDHTm45KCkvvDkcFSMYIz5HlXqHiOqisHXaeIPzWTE+SllDgMxzF/cor2xCKI2KlW1A5O/jnHPfx8KVn2a1+Et4C1jmPTmr49oyBrmkDtG9wM/I8uiT3kVyzfrB3nmQpHwxuKx3bNnabBvorxVsdmT6qZwm0w4Lw6R46jjwzjc/Wm4KSpZmAB1/wBGyqfNCdVbeHT2p1K8ZQq2pJDqcPj9h156T0I3FXRs2lu7udc8sguOdSYrAKNxiW3CB4FbLghkJOYj5Fs6lPTqOtDjtAkNxADwvfzGiAKXMgX81Uns5VJKomT+0TrPr7XX4VRJQVBvdoN+P+11tTEOa0jsLltmdgvXLE/TlUYdkzF4c6wsuvrWgWvdOUtRoCsA3jsNz448a39y0swPAPks4ynFiabJtwvgbye6ulP3jsPh41nV+2KPZ7bPOfBo1/jzTVNQ1FUbtGXM6LtNxmKBu5skNzdN7OVBYA/Dn6D4mvJzy121zeX8uHlxPityGGnou72n81YOy/Yx4pFu74PcXTZKIoVkiKjIB3xq54HugjnnBpuNsULN1CLD4qD3OkdierJwW/ingN93KJK8eiQynu8xxuQdXvYA9o4IyOR8aHNIOG+SAb58VRe+W/GiGBbXh6vqkCAL94dTge6B7GwPy67BavrvZWhoOKQ6DkroIN4TwbxKd4BwFAVFGFUbAAUhR0pZeSTN51KvlkB7LdAp9pbZp1UKycOscc6ALoKaAVaAoLNdQihCKEIoQihCKEIoQonEbBZl0sPQ+H+lLVNM2ZtjrwKsjlLDcLyLtL2RltXLQoZIGYNLbamCSBTkYx+HMdPCoUu0XQu3NV5O+/vmrJIBIMcXmFc+zvaBLm3WPh4iRo4yvcTEhkbYKTsSyD2icbk45b1qPZ+om4PEJQcgsXMstpZpFdlbu6nYQqh3STLHGRgbBTqY48B4UCz3dnIBByGa887acFew4iqWGsd8gdY0yxB1FSuN8rtkA55nwqW7jqYy2YAjr9VzG6J12myk3vFSmleKWbxMR7MqqQD8QefkCfSsxtDU0rsez5f+0/dimXTQzDDUM810g4XFNva3KP8AwPs303/y0/H+J6in7NbAf+pv0OXvSb9jxSZwP8j9/Jcp+DXCc4ifNSGH03+lbFP+JdnTf8TCeTrj+Pes+XZNUz9N/BQ3jYe8rD1Uj8RWtHVwSdx7T4EH5pJ1PK3vNI8itavxDmq8J5LIUnkD8BXDI1upHqgMcdApMPC5m5Rv8sfjikZtrUMP9yZo87+4XTEdDUv7rD6W+Kmr2eZRqmkSJfFiP+PrWLP+L6QHDTtdIegsPfn7loRbDnOchDR6/wAe9Qrjj9jbnEStcycgRjRn1O3yBrNkq9sV+WULOmv1+CdZS0VNn3z7vp8VrG1xe3f3S+mNiDpxCFIL6zhQDyOfEnHPbY0U2y4IAZAMbuJKskqpJOz3Qr12U7IDhL3Exl12/c6iSuHTQdTZA2IxvkeHKmJJt40NtmqWswm6kQ5sJLpZWCcOkUzRya9JikkJ7yJMHUcnLrp5Z2rnfAt3gpaHoqzdyyX6hWDwcPVtQRtpbls6tcmOQJ3x558MZ1ZtFsB3cPakPoEzBTlwxOyb8UyQDAVQFRRhVGwApSmpSwmWU3edSrpJLjC3IJlZWZNPXS9lY7CwA50DNBKZqMVcBZVrNdQihCKEIoQihCKEIoQihCKELlcW6uNLDIqqaFkrcLwpMeWG4Xn3ajsJl+/t2aOZdxImxz/EBz9RSMclRQHLtR8kwRHPrk5Ip+2tzasjXlnHLPGpSK4zp2bnuFIycDOMHatimnp6oflutzCVljfH3h5rt2SuZZZJuMzhnMbCIRxrnTGSFcgc8IrlvE+140zI1rRuhxVINziKtfGr1beZLVIu+N+7OBIdUceNGvKHfSQS2BtnPKqGtxC5NrKZNvNVjtl2b4cZZYIIzFeLEjxrG2lXeRiqqEO22AxwBgNmrYnSFtzmOKi4NBUCDspxKCZoVvFUJCJizs3d7sV0+0Dggj03peWlo5hd0Q8svgrWzzM0cmb8L45H+zbS48CAT89NZ7tjbPdpiHn/ALV4rZhqAVGnfjKgk2KHAycFW5eAEhJ9BXBsOk4SO+/JHt0n7QuHF7ri8ELTSQwJGoBbGGZckAZXXnqKk3YVETYucfP+Fw10vAAKLw+O+uLY3Vzei0ts4D6N2ydPshd8Z2500NkUMTsLY8R6lVGsnfxsFYuD/ZjAx1XUkt0SNaPrIjZTyB3LA7+OCPiKZD2xi0TQ3yVRxP7xJVR+0nh8MMtmkduLeUxh5UQDT7TDA1Z9plKuM0zTuc4kk3Cg4WC9N7UcKtL5WheRUuLdA4lGzQ5GxLcsEjJXPQHoDSrHPYcQUyA4WVW4t2nZwYLR/vcs0PdXGn/plPdsjSIxwdRJXODpIHjXJnxQtxzHCOHPwXWNc42bmuLWJLiW+l+8zj3Y+UUf8qDb44rDm2jNVXjphhZxdxK0I6dsfakzPJME1yHJ+A8K7T08cI7OvEokeX6p1YcP8aZuqbKw2dsBUwLqJTFRV7RZVlZqS4ihCKEIoQihCKEIoQihCKEIoQihCKEJXxPgcUwIZRvz2BB9QdqQn2ex5xMOF3MK9lQ5oscwqLfdgpLdzLZSvbv/AAZZD5FT08uXlXG19ZTDDO3eN5/f31UjDDJmw4SlXC728s7g3N7bvePjSsyPkxr1CoABg/yj1p+HalHUNwh2A8iPmqH0srDci/gpFh2ksEuLm+Ehe6lZdMU6tEY1wqFQyhhnA97oOfU0+I3lgaLW5jNUZXuVYO0lgb24sJbd1kjV8TiOVWXQCsg1bjUAyeHUbVWwmPEHDwyXXC9rJf2lubg8dt4kDiIxoGwuzoJDIxzjkCFBIxy867EG7pxK449oBWvjvfmSMWmFlMq968ikp3IjkPxwxUYGNz61Sy1u1opHXLVIe1ccctnxF2he1nEWiR2UBZtG6ANykVsBQfeGrG1TbcFoBuFw2N1XOGXkXEODGxEsUVxFpwJG0qwSQMDnwI2PPB8sVfIxzJcYFwotsW4U+l7bWln91t+/19xH+sMQ1q5WPQseRtkk6vLu98ZqvcveXOta/NSBtYKi8ahuL66Wa1hmEaMXT7zpwrNIZGx/9eTsvtY3qp+0aWlBEjxfkMz9+ikKeSXujLqmnF7QSSd7xO675wMCGIaUUZzpwNyM9Tg+dY7tsTydmjjwj9x+/qnW0jW5yu8gubccYL3dtEsMfkBk+e3/AD50q2iL3Y53F7ldvQ0WYLBdLPvSc439M/jToiysFSX808skuPT0C/0qwQFQdKE4t4JzzZ/h/oKtbAVWZUzt7OXq7fM1aIrKsyKdFaMObH5mphgUC9So4cV3JcxLsq1xAW4qKmEUIus0LqKEIoQihCKEIoQihCKEIoQihCg3XD1bfAz8qWmooJe83PmMlYyaRmhSPiXZmOT+0iRx/EoP1pH+mPiN4JSPvor/AGgO77QVW7r7PrbOoRvGfGN2Hy51a2o2rFkHBw6/YXCymdwIUYdjtLh47q7RwNIbUSQD0Bxy8ql/VdoDvQg+X8rns8B0eu54Tc8v0ld4/wB9a5/Vqv8A8uPej2aP/mfBQ7vsuZVCzXd7Kuc6SHYZ9NJFSG1K892AD78kezw8XrS37B26/wD611Kf4sqPrprhqtrSftb9+a4GUreJKbWvAJY/+nsYoj+85XP03+tUOoKqb+/KT0v9/BTFRCzuNXaXsrfS7SzBQeibD+tXQ7LhjzA9c1B9a4rez+ztV95yTTwgbxKoMxKc2nZCFOmfWphjAoF7imcPBo15KKn2RwUblSktFHSjEuWK6iIeFcxFdwrIjoujCtsVy6lhRii6MKziuLtlmhdWKFyy/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Rounded Rectangle 35"/>
          <p:cNvSpPr/>
          <p:nvPr/>
        </p:nvSpPr>
        <p:spPr bwMode="auto">
          <a:xfrm>
            <a:off x="4991804" y="974152"/>
            <a:ext cx="2242868" cy="2035856"/>
          </a:xfrm>
          <a:prstGeom prst="roundRect">
            <a:avLst/>
          </a:prstGeom>
          <a:solidFill>
            <a:srgbClr val="2C7802">
              <a:alpha val="66000"/>
            </a:srgbClr>
          </a:solidFill>
          <a:ln w="9525">
            <a:noFill/>
            <a:miter lim="800000"/>
            <a:headEnd/>
            <a:tailEnd/>
          </a:ln>
          <a:effectLst>
            <a:innerShdw blurRad="228600" dist="723900" dir="18180000">
              <a:schemeClr val="tx1">
                <a:alpha val="55000"/>
              </a:schemeClr>
            </a:innerShdw>
          </a:effectLst>
          <a:scene3d>
            <a:camera prst="orthographicFront">
              <a:rot lat="300000" lon="21599992" rev="0"/>
            </a:camera>
            <a:lightRig rig="threePt" dir="t"/>
          </a:scene3d>
          <a:sp3d extrusionH="120650">
            <a:bevelT/>
            <a:bevelB/>
          </a:sp3d>
        </p:spPr>
        <p:txBody>
          <a:bodyPr wrap="none" rtlCol="0" anchor="t" anchorCtr="0"/>
          <a:lstStyle/>
          <a:p>
            <a:endParaRPr lang="en-US" sz="1400" dirty="0">
              <a:solidFill>
                <a:prstClr val="black"/>
              </a:solidFill>
            </a:endParaRPr>
          </a:p>
          <a:p>
            <a:endParaRPr lang="en-US" sz="1400" dirty="0">
              <a:solidFill>
                <a:prstClr val="black"/>
              </a:solidFill>
            </a:endParaRPr>
          </a:p>
        </p:txBody>
      </p:sp>
      <p:pic>
        <p:nvPicPr>
          <p:cNvPr id="6158" name="Picture 14" descr="http://upload.wikimedia.org/wikipedia/commons/thumb/f/fa/United_States_Department_of_the_Army_Seal.svg/1024px-United_States_Department_of_the_Army_Seal.svg.png"/>
          <p:cNvPicPr>
            <a:picLocks noChangeAspect="1" noChangeArrowheads="1"/>
          </p:cNvPicPr>
          <p:nvPr/>
        </p:nvPicPr>
        <p:blipFill>
          <a:blip r:embed="rId2" cstate="print"/>
          <a:srcRect/>
          <a:stretch>
            <a:fillRect/>
          </a:stretch>
        </p:blipFill>
        <p:spPr bwMode="auto">
          <a:xfrm>
            <a:off x="6592274" y="1030252"/>
            <a:ext cx="595223" cy="595223"/>
          </a:xfrm>
          <a:prstGeom prst="rect">
            <a:avLst/>
          </a:prstGeom>
          <a:noFill/>
          <a:scene3d>
            <a:camera prst="orthographicFront">
              <a:rot lat="300000" lon="21599992" rev="0"/>
            </a:camera>
            <a:lightRig rig="threePt" dir="t"/>
          </a:scene3d>
        </p:spPr>
      </p:pic>
      <p:sp>
        <p:nvSpPr>
          <p:cNvPr id="38" name="TextBox 37"/>
          <p:cNvSpPr txBox="1"/>
          <p:nvPr/>
        </p:nvSpPr>
        <p:spPr>
          <a:xfrm>
            <a:off x="5070013" y="984037"/>
            <a:ext cx="2508068" cy="2192908"/>
          </a:xfrm>
          <a:prstGeom prst="rect">
            <a:avLst/>
          </a:prstGeom>
          <a:noFill/>
          <a:effectLst/>
          <a:scene3d>
            <a:camera prst="orthographicFront">
              <a:rot lat="300000" lon="21599992" rev="0"/>
            </a:camera>
            <a:lightRig rig="threePt" dir="t"/>
          </a:scene3d>
        </p:spPr>
        <p:txBody>
          <a:bodyPr wrap="square" rtlCol="0">
            <a:spAutoFit/>
          </a:bodyPr>
          <a:lstStyle/>
          <a:p>
            <a:pPr>
              <a:buFont typeface="Arial" pitchFamily="34" charset="0"/>
              <a:buChar char="•"/>
            </a:pPr>
            <a:r>
              <a:rPr lang="en-US" sz="1050" b="1" dirty="0">
                <a:solidFill>
                  <a:prstClr val="black"/>
                </a:solidFill>
                <a:latin typeface="Calibri" pitchFamily="34" charset="0"/>
              </a:rPr>
              <a:t> SA, CSA, USA, VCSA  </a:t>
            </a:r>
          </a:p>
          <a:p>
            <a:pPr>
              <a:buFont typeface="Arial" pitchFamily="34" charset="0"/>
              <a:buChar char="•"/>
            </a:pPr>
            <a:r>
              <a:rPr lang="en-US" sz="1050" b="1" dirty="0">
                <a:solidFill>
                  <a:prstClr val="black"/>
                </a:solidFill>
                <a:latin typeface="Calibri" pitchFamily="34" charset="0"/>
              </a:rPr>
              <a:t> Secretariat</a:t>
            </a:r>
          </a:p>
          <a:p>
            <a:pPr marL="174625" lvl="1" indent="-61913">
              <a:buFont typeface="Arial" pitchFamily="34" charset="0"/>
              <a:buChar char="•"/>
            </a:pPr>
            <a:r>
              <a:rPr lang="en-US" sz="1050" b="1" dirty="0">
                <a:solidFill>
                  <a:prstClr val="black"/>
                </a:solidFill>
                <a:latin typeface="Calibri" pitchFamily="34" charset="0"/>
              </a:rPr>
              <a:t> </a:t>
            </a:r>
            <a:r>
              <a:rPr lang="en-US" sz="1050" b="1" dirty="0">
                <a:solidFill>
                  <a:prstClr val="black"/>
                </a:solidFill>
                <a:latin typeface="Calibri" pitchFamily="34" charset="0"/>
              </a:rPr>
              <a:t>ASA, AL&amp;T</a:t>
            </a:r>
          </a:p>
          <a:p>
            <a:pPr marL="174625" lvl="1" indent="-61913">
              <a:buFont typeface="Arial" pitchFamily="34" charset="0"/>
              <a:buChar char="•"/>
            </a:pPr>
            <a:r>
              <a:rPr lang="en-US" sz="1050" b="1" dirty="0">
                <a:solidFill>
                  <a:prstClr val="black"/>
                </a:solidFill>
                <a:latin typeface="Calibri" pitchFamily="34" charset="0"/>
              </a:rPr>
              <a:t> </a:t>
            </a:r>
            <a:r>
              <a:rPr lang="en-US" sz="1050" b="1" dirty="0">
                <a:solidFill>
                  <a:prstClr val="black"/>
                </a:solidFill>
                <a:latin typeface="Calibri" pitchFamily="34" charset="0"/>
              </a:rPr>
              <a:t>ASA, M&amp;RA</a:t>
            </a:r>
          </a:p>
          <a:p>
            <a:pPr marL="174625" lvl="1" indent="-61913">
              <a:buFont typeface="Arial" pitchFamily="34" charset="0"/>
              <a:buChar char="•"/>
            </a:pPr>
            <a:r>
              <a:rPr lang="en-US" sz="1050" b="1" dirty="0">
                <a:solidFill>
                  <a:prstClr val="black"/>
                </a:solidFill>
                <a:latin typeface="Calibri" pitchFamily="34" charset="0"/>
              </a:rPr>
              <a:t> </a:t>
            </a:r>
            <a:r>
              <a:rPr lang="en-US" sz="1050" b="1" dirty="0">
                <a:solidFill>
                  <a:prstClr val="black"/>
                </a:solidFill>
                <a:latin typeface="Calibri" pitchFamily="34" charset="0"/>
              </a:rPr>
              <a:t>ASA, FM&amp;C</a:t>
            </a:r>
          </a:p>
          <a:p>
            <a:pPr marL="174625" lvl="1" indent="-61913">
              <a:buFont typeface="Arial" pitchFamily="34" charset="0"/>
              <a:buChar char="•"/>
            </a:pPr>
            <a:r>
              <a:rPr lang="en-US" sz="1050" b="1" dirty="0">
                <a:solidFill>
                  <a:prstClr val="black"/>
                </a:solidFill>
                <a:latin typeface="Calibri" pitchFamily="34" charset="0"/>
              </a:rPr>
              <a:t> </a:t>
            </a:r>
            <a:r>
              <a:rPr lang="en-US" sz="1050" b="1" dirty="0">
                <a:solidFill>
                  <a:prstClr val="black"/>
                </a:solidFill>
                <a:latin typeface="Calibri" pitchFamily="34" charset="0"/>
              </a:rPr>
              <a:t>ASA, IE&amp;E</a:t>
            </a:r>
          </a:p>
          <a:p>
            <a:pPr marL="174625" lvl="1" indent="-61913">
              <a:buFont typeface="Arial" pitchFamily="34" charset="0"/>
              <a:buChar char="•"/>
            </a:pPr>
            <a:r>
              <a:rPr lang="en-US" sz="1050" b="1" dirty="0">
                <a:solidFill>
                  <a:prstClr val="black"/>
                </a:solidFill>
                <a:latin typeface="Calibri" pitchFamily="34" charset="0"/>
              </a:rPr>
              <a:t> </a:t>
            </a:r>
            <a:r>
              <a:rPr lang="en-US" sz="1050" b="1" dirty="0">
                <a:solidFill>
                  <a:prstClr val="black"/>
                </a:solidFill>
                <a:latin typeface="Calibri" pitchFamily="34" charset="0"/>
              </a:rPr>
              <a:t>ASA, CW</a:t>
            </a:r>
          </a:p>
          <a:p>
            <a:pPr marL="174625" lvl="1" indent="-61913">
              <a:buFont typeface="Arial" pitchFamily="34" charset="0"/>
              <a:buChar char="•"/>
            </a:pPr>
            <a:r>
              <a:rPr lang="en-US" sz="1050" b="1" dirty="0">
                <a:solidFill>
                  <a:prstClr val="black"/>
                </a:solidFill>
                <a:latin typeface="Calibri" pitchFamily="34" charset="0"/>
              </a:rPr>
              <a:t> </a:t>
            </a:r>
            <a:r>
              <a:rPr lang="en-US" sz="1050" b="1" dirty="0">
                <a:solidFill>
                  <a:prstClr val="black"/>
                </a:solidFill>
                <a:latin typeface="Calibri" pitchFamily="34" charset="0"/>
              </a:rPr>
              <a:t>AASA</a:t>
            </a:r>
          </a:p>
          <a:p>
            <a:pPr>
              <a:buFont typeface="Arial" pitchFamily="34" charset="0"/>
              <a:buChar char="•"/>
            </a:pPr>
            <a:r>
              <a:rPr lang="en-US" sz="1050" b="1" dirty="0">
                <a:solidFill>
                  <a:prstClr val="black"/>
                </a:solidFill>
                <a:latin typeface="Calibri" pitchFamily="34" charset="0"/>
              </a:rPr>
              <a:t> ARSTAFF (G1-G8)</a:t>
            </a:r>
          </a:p>
          <a:p>
            <a:pPr>
              <a:buFont typeface="Arial" pitchFamily="34" charset="0"/>
              <a:buChar char="•"/>
            </a:pPr>
            <a:r>
              <a:rPr lang="en-US" sz="1050" b="1" dirty="0">
                <a:solidFill>
                  <a:prstClr val="black"/>
                </a:solidFill>
                <a:latin typeface="Calibri" pitchFamily="34" charset="0"/>
              </a:rPr>
              <a:t> OCLL / OCPA / ACSIM /ANMC</a:t>
            </a:r>
          </a:p>
          <a:p>
            <a:r>
              <a:rPr lang="en-US" sz="1050" b="1" dirty="0">
                <a:solidFill>
                  <a:prstClr val="black"/>
                </a:solidFill>
                <a:latin typeface="Calibri" pitchFamily="34" charset="0"/>
              </a:rPr>
              <a:t> </a:t>
            </a:r>
            <a:r>
              <a:rPr lang="en-US" sz="1050" b="1" dirty="0">
                <a:solidFill>
                  <a:prstClr val="black"/>
                </a:solidFill>
                <a:latin typeface="Calibri" pitchFamily="34" charset="0"/>
              </a:rPr>
              <a:t> OGC / TJAG / OTSG / DAIG / AAA</a:t>
            </a:r>
          </a:p>
          <a:p>
            <a:pPr>
              <a:buFont typeface="Arial" pitchFamily="34" charset="0"/>
              <a:buChar char="•"/>
            </a:pPr>
            <a:r>
              <a:rPr lang="en-US" sz="1050" b="1" dirty="0">
                <a:solidFill>
                  <a:prstClr val="black"/>
                </a:solidFill>
                <a:latin typeface="Calibri" pitchFamily="34" charset="0"/>
              </a:rPr>
              <a:t> ARNG / USAR</a:t>
            </a:r>
          </a:p>
          <a:p>
            <a:r>
              <a:rPr lang="en-US" sz="1050" b="1" dirty="0">
                <a:solidFill>
                  <a:prstClr val="black"/>
                </a:solidFill>
                <a:latin typeface="Calibri" pitchFamily="34" charset="0"/>
              </a:rPr>
              <a:t> </a:t>
            </a:r>
          </a:p>
        </p:txBody>
      </p:sp>
      <p:sp>
        <p:nvSpPr>
          <p:cNvPr id="34" name="Rounded Rectangle 33"/>
          <p:cNvSpPr/>
          <p:nvPr/>
        </p:nvSpPr>
        <p:spPr bwMode="auto">
          <a:xfrm>
            <a:off x="1660590" y="1030252"/>
            <a:ext cx="2044459" cy="1768419"/>
          </a:xfrm>
          <a:prstGeom prst="roundRect">
            <a:avLst/>
          </a:prstGeom>
          <a:solidFill>
            <a:schemeClr val="tx2"/>
          </a:solidFill>
          <a:ln w="9525">
            <a:noFill/>
            <a:miter lim="800000"/>
            <a:headEnd/>
            <a:tailEnd/>
          </a:ln>
          <a:effectLst>
            <a:innerShdw blurRad="228600" dist="723900" dir="18180000">
              <a:schemeClr val="tx1">
                <a:alpha val="55000"/>
              </a:schemeClr>
            </a:innerShdw>
          </a:effectLst>
          <a:scene3d>
            <a:camera prst="orthographicFront">
              <a:rot lat="42637" lon="247649" rev="21586144"/>
            </a:camera>
            <a:lightRig rig="threePt" dir="t"/>
          </a:scene3d>
          <a:sp3d>
            <a:bevelT/>
            <a:bevelB/>
          </a:sp3d>
        </p:spPr>
        <p:txBody>
          <a:bodyPr wrap="none" rtlCol="0" anchor="t" anchorCtr="0"/>
          <a:lstStyle/>
          <a:p>
            <a:endParaRPr lang="en-US" sz="1400" dirty="0">
              <a:solidFill>
                <a:prstClr val="black"/>
              </a:solidFill>
            </a:endParaRPr>
          </a:p>
          <a:p>
            <a:endParaRPr lang="en-US" sz="1400" dirty="0">
              <a:solidFill>
                <a:prstClr val="black"/>
              </a:solidFill>
            </a:endParaRPr>
          </a:p>
        </p:txBody>
      </p:sp>
      <p:pic>
        <p:nvPicPr>
          <p:cNvPr id="6156" name="Picture 12" descr="http://cdn.firespring.com/images/e474bd21-97a2-4b38-bef0-52635281f63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5849" y="1091533"/>
            <a:ext cx="598458" cy="598458"/>
          </a:xfrm>
          <a:prstGeom prst="rect">
            <a:avLst/>
          </a:prstGeom>
          <a:noFill/>
          <a:scene3d>
            <a:camera prst="orthographicFront">
              <a:rot lat="42637" lon="247649" rev="21586144"/>
            </a:camera>
            <a:lightRig rig="threePt" dir="t"/>
          </a:scene3d>
        </p:spPr>
      </p:pic>
      <p:sp>
        <p:nvSpPr>
          <p:cNvPr id="35" name="TextBox 34"/>
          <p:cNvSpPr txBox="1"/>
          <p:nvPr/>
        </p:nvSpPr>
        <p:spPr>
          <a:xfrm>
            <a:off x="1645508" y="1085428"/>
            <a:ext cx="1935715" cy="1615827"/>
          </a:xfrm>
          <a:prstGeom prst="rect">
            <a:avLst/>
          </a:prstGeom>
          <a:noFill/>
          <a:effectLst/>
          <a:scene3d>
            <a:camera prst="orthographicFront">
              <a:rot lat="42637" lon="247649" rev="21586144"/>
            </a:camera>
            <a:lightRig rig="threePt" dir="t"/>
          </a:scene3d>
          <a:sp3d extrusionH="63500"/>
        </p:spPr>
        <p:txBody>
          <a:bodyPr wrap="square" rtlCol="0">
            <a:spAutoFit/>
          </a:bodyPr>
          <a:lstStyle/>
          <a:p>
            <a:pPr>
              <a:buFont typeface="Arial" pitchFamily="34" charset="0"/>
              <a:buChar char="•"/>
            </a:pPr>
            <a:r>
              <a:rPr lang="en-US" sz="1100" b="1" dirty="0">
                <a:solidFill>
                  <a:prstClr val="white"/>
                </a:solidFill>
                <a:latin typeface="Calibri" pitchFamily="34" charset="0"/>
              </a:rPr>
              <a:t> OUSD</a:t>
            </a:r>
          </a:p>
          <a:p>
            <a:r>
              <a:rPr lang="en-US" sz="1100" b="1" dirty="0">
                <a:solidFill>
                  <a:prstClr val="white"/>
                </a:solidFill>
                <a:latin typeface="Calibri" pitchFamily="34" charset="0"/>
              </a:rPr>
              <a:t>   (Comptroller)</a:t>
            </a:r>
          </a:p>
          <a:p>
            <a:pPr>
              <a:buFont typeface="Arial" pitchFamily="34" charset="0"/>
              <a:buChar char="•"/>
            </a:pPr>
            <a:r>
              <a:rPr lang="en-US" sz="1100" b="1" dirty="0">
                <a:solidFill>
                  <a:prstClr val="white"/>
                </a:solidFill>
                <a:latin typeface="Calibri" pitchFamily="34" charset="0"/>
              </a:rPr>
              <a:t> Cost Assessment</a:t>
            </a:r>
          </a:p>
          <a:p>
            <a:r>
              <a:rPr lang="en-US" sz="1100" b="1" dirty="0">
                <a:solidFill>
                  <a:prstClr val="white"/>
                </a:solidFill>
                <a:latin typeface="Calibri" pitchFamily="34" charset="0"/>
              </a:rPr>
              <a:t>   &amp; Program Evaluation  </a:t>
            </a:r>
          </a:p>
          <a:p>
            <a:r>
              <a:rPr lang="en-US" sz="1100" b="1" dirty="0">
                <a:solidFill>
                  <a:prstClr val="white"/>
                </a:solidFill>
                <a:latin typeface="Calibri" pitchFamily="34" charset="0"/>
              </a:rPr>
              <a:t>   (CAPE)</a:t>
            </a:r>
          </a:p>
          <a:p>
            <a:pPr>
              <a:buFont typeface="Arial" pitchFamily="34" charset="0"/>
              <a:buChar char="•"/>
            </a:pPr>
            <a:r>
              <a:rPr lang="en-US" sz="1100" b="1" dirty="0">
                <a:solidFill>
                  <a:prstClr val="white"/>
                </a:solidFill>
                <a:latin typeface="Calibri" pitchFamily="34" charset="0"/>
              </a:rPr>
              <a:t> OUSD Legislative Affairs (LA)</a:t>
            </a:r>
          </a:p>
          <a:p>
            <a:pPr>
              <a:buFont typeface="Arial" pitchFamily="34" charset="0"/>
              <a:buChar char="•"/>
            </a:pPr>
            <a:r>
              <a:rPr lang="en-US" sz="1100" b="1" dirty="0">
                <a:solidFill>
                  <a:prstClr val="white"/>
                </a:solidFill>
                <a:latin typeface="Calibri" pitchFamily="34" charset="0"/>
              </a:rPr>
              <a:t> Joint Staff</a:t>
            </a:r>
          </a:p>
          <a:p>
            <a:pPr>
              <a:buFont typeface="Arial" pitchFamily="34" charset="0"/>
              <a:buChar char="•"/>
            </a:pPr>
            <a:r>
              <a:rPr lang="en-US" sz="1100" b="1" dirty="0">
                <a:solidFill>
                  <a:prstClr val="white"/>
                </a:solidFill>
                <a:latin typeface="Calibri" pitchFamily="34" charset="0"/>
              </a:rPr>
              <a:t> Defense Finance &amp;  </a:t>
            </a:r>
          </a:p>
          <a:p>
            <a:r>
              <a:rPr lang="en-US" sz="1100" b="1" dirty="0">
                <a:solidFill>
                  <a:prstClr val="white"/>
                </a:solidFill>
                <a:latin typeface="Calibri" pitchFamily="34" charset="0"/>
              </a:rPr>
              <a:t>   Accounting Service (DFAS)</a:t>
            </a:r>
          </a:p>
        </p:txBody>
      </p:sp>
      <p:grpSp>
        <p:nvGrpSpPr>
          <p:cNvPr id="58" name="Group 57"/>
          <p:cNvGrpSpPr/>
          <p:nvPr/>
        </p:nvGrpSpPr>
        <p:grpSpPr>
          <a:xfrm rot="157113">
            <a:off x="1917895" y="3052494"/>
            <a:ext cx="1686188" cy="1449234"/>
            <a:chOff x="6817732" y="3427566"/>
            <a:chExt cx="1524010" cy="1256578"/>
          </a:xfrm>
          <a:scene3d>
            <a:camera prst="orthographicFront">
              <a:rot lat="20699998" lon="900000" rev="0"/>
            </a:camera>
            <a:lightRig rig="threePt" dir="t"/>
          </a:scene3d>
        </p:grpSpPr>
        <p:sp>
          <p:nvSpPr>
            <p:cNvPr id="40" name="Rounded Rectangle 39"/>
            <p:cNvSpPr/>
            <p:nvPr/>
          </p:nvSpPr>
          <p:spPr bwMode="auto">
            <a:xfrm>
              <a:off x="6820603" y="3427566"/>
              <a:ext cx="1365863" cy="1256578"/>
            </a:xfrm>
            <a:prstGeom prst="roundRect">
              <a:avLst/>
            </a:prstGeom>
            <a:solidFill>
              <a:schemeClr val="bg1">
                <a:alpha val="66000"/>
              </a:schemeClr>
            </a:solidFill>
            <a:ln w="9525">
              <a:noFill/>
              <a:miter lim="800000"/>
              <a:headEnd/>
              <a:tailEnd/>
            </a:ln>
            <a:effectLst>
              <a:innerShdw blurRad="228600" dist="723900" dir="18180000">
                <a:schemeClr val="tx1">
                  <a:alpha val="55000"/>
                </a:schemeClr>
              </a:innerShdw>
            </a:effectLst>
            <a:sp3d extrusionH="139700">
              <a:bevelT/>
              <a:bevelB/>
              <a:extrusionClr>
                <a:schemeClr val="tx1">
                  <a:lumMod val="75000"/>
                  <a:lumOff val="25000"/>
                </a:schemeClr>
              </a:extrusionClr>
            </a:sp3d>
          </p:spPr>
          <p:txBody>
            <a:bodyPr wrap="none" rtlCol="0" anchor="t" anchorCtr="0"/>
            <a:lstStyle/>
            <a:p>
              <a:endParaRPr lang="en-US" sz="1400" dirty="0">
                <a:solidFill>
                  <a:prstClr val="black"/>
                </a:solidFill>
              </a:endParaRPr>
            </a:p>
            <a:p>
              <a:endParaRPr lang="en-US" sz="1400" dirty="0">
                <a:solidFill>
                  <a:prstClr val="black"/>
                </a:solidFill>
              </a:endParaRPr>
            </a:p>
          </p:txBody>
        </p:sp>
        <p:pic>
          <p:nvPicPr>
            <p:cNvPr id="6160" name="Picture 16" descr="File:US-WhiteHouse-Logo.svg">
              <a:hlinkClick r:id="rId4"/>
            </p:cNvPr>
            <p:cNvPicPr>
              <a:picLocks noChangeAspect="1" noChangeArrowheads="1"/>
            </p:cNvPicPr>
            <p:nvPr/>
          </p:nvPicPr>
          <p:blipFill>
            <a:blip r:embed="rId5" cstate="print"/>
            <a:srcRect/>
            <a:stretch>
              <a:fillRect/>
            </a:stretch>
          </p:blipFill>
          <p:spPr bwMode="auto">
            <a:xfrm>
              <a:off x="7531160" y="3467819"/>
              <a:ext cx="575198" cy="391454"/>
            </a:xfrm>
            <a:prstGeom prst="rect">
              <a:avLst/>
            </a:prstGeom>
            <a:noFill/>
          </p:spPr>
        </p:pic>
        <p:sp>
          <p:nvSpPr>
            <p:cNvPr id="41" name="TextBox 40"/>
            <p:cNvSpPr txBox="1"/>
            <p:nvPr/>
          </p:nvSpPr>
          <p:spPr>
            <a:xfrm>
              <a:off x="6817732" y="3902020"/>
              <a:ext cx="1524010" cy="400293"/>
            </a:xfrm>
            <a:prstGeom prst="rect">
              <a:avLst/>
            </a:prstGeom>
            <a:noFill/>
            <a:effectLst/>
          </p:spPr>
          <p:txBody>
            <a:bodyPr wrap="square" rtlCol="0">
              <a:spAutoFit/>
            </a:bodyPr>
            <a:lstStyle/>
            <a:p>
              <a:r>
                <a:rPr lang="en-US" sz="1200" b="1" dirty="0">
                  <a:solidFill>
                    <a:prstClr val="black"/>
                  </a:solidFill>
                  <a:latin typeface="Calibri" pitchFamily="34" charset="0"/>
                </a:rPr>
                <a:t>Office of Management and Budget (OMB)</a:t>
              </a:r>
            </a:p>
          </p:txBody>
        </p:sp>
      </p:grpSp>
      <p:grpSp>
        <p:nvGrpSpPr>
          <p:cNvPr id="76" name="Group 75"/>
          <p:cNvGrpSpPr/>
          <p:nvPr/>
        </p:nvGrpSpPr>
        <p:grpSpPr>
          <a:xfrm rot="157113">
            <a:off x="2000091" y="4682494"/>
            <a:ext cx="1698266" cy="1414087"/>
            <a:chOff x="6927574" y="4661583"/>
            <a:chExt cx="1698266" cy="1414087"/>
          </a:xfrm>
        </p:grpSpPr>
        <p:sp>
          <p:nvSpPr>
            <p:cNvPr id="53" name="Rounded Rectangle 52"/>
            <p:cNvSpPr/>
            <p:nvPr/>
          </p:nvSpPr>
          <p:spPr bwMode="auto">
            <a:xfrm>
              <a:off x="6928585" y="4661583"/>
              <a:ext cx="1522036" cy="1414087"/>
            </a:xfrm>
            <a:prstGeom prst="roundRect">
              <a:avLst/>
            </a:prstGeom>
            <a:solidFill>
              <a:schemeClr val="bg2">
                <a:lumMod val="60000"/>
                <a:lumOff val="40000"/>
                <a:alpha val="66000"/>
              </a:schemeClr>
            </a:solidFill>
            <a:ln w="9525">
              <a:noFill/>
              <a:miter lim="800000"/>
              <a:headEnd/>
              <a:tailEnd/>
            </a:ln>
            <a:effectLst>
              <a:innerShdw blurRad="228600" dist="723900" dir="18180000">
                <a:schemeClr val="tx1">
                  <a:alpha val="55000"/>
                </a:schemeClr>
              </a:innerShdw>
            </a:effectLst>
            <a:scene3d>
              <a:camera prst="orthographicFront">
                <a:rot lat="20700000" lon="900000" rev="0"/>
              </a:camera>
              <a:lightRig rig="threePt" dir="t"/>
            </a:scene3d>
            <a:sp3d extrusionH="139700">
              <a:bevelT/>
              <a:bevelB/>
              <a:extrusionClr>
                <a:schemeClr val="tx1">
                  <a:lumMod val="75000"/>
                  <a:lumOff val="25000"/>
                </a:schemeClr>
              </a:extrusionClr>
            </a:sp3d>
          </p:spPr>
          <p:txBody>
            <a:bodyPr wrap="none" rtlCol="0" anchor="t" anchorCtr="0"/>
            <a:lstStyle/>
            <a:p>
              <a:endParaRPr lang="en-US" sz="1400" dirty="0">
                <a:solidFill>
                  <a:prstClr val="black"/>
                </a:solidFill>
              </a:endParaRPr>
            </a:p>
            <a:p>
              <a:endParaRPr lang="en-US" sz="1400" dirty="0">
                <a:solidFill>
                  <a:prstClr val="black"/>
                </a:solidFill>
              </a:endParaRPr>
            </a:p>
          </p:txBody>
        </p:sp>
        <p:pic>
          <p:nvPicPr>
            <p:cNvPr id="6168" name="Picture 24" descr="http://www.genderhealth.org/images/uploads/pepfar_watch/about_pepfar/government_agencies/GAO.JPG"/>
            <p:cNvPicPr>
              <a:picLocks noChangeAspect="1" noChangeArrowheads="1"/>
            </p:cNvPicPr>
            <p:nvPr/>
          </p:nvPicPr>
          <p:blipFill>
            <a:blip r:embed="rId6" cstate="print"/>
            <a:srcRect/>
            <a:stretch>
              <a:fillRect/>
            </a:stretch>
          </p:blipFill>
          <p:spPr bwMode="auto">
            <a:xfrm>
              <a:off x="7403776" y="4673600"/>
              <a:ext cx="1098167" cy="648569"/>
            </a:xfrm>
            <a:prstGeom prst="ellipse">
              <a:avLst/>
            </a:prstGeom>
            <a:ln>
              <a:noFill/>
            </a:ln>
            <a:effectLst>
              <a:softEdge rad="112500"/>
            </a:effectLst>
            <a:scene3d>
              <a:camera prst="orthographicFront">
                <a:rot lat="20700000" lon="900000" rev="0"/>
              </a:camera>
              <a:lightRig rig="threePt" dir="t"/>
            </a:scene3d>
          </p:spPr>
        </p:pic>
        <p:sp>
          <p:nvSpPr>
            <p:cNvPr id="56" name="TextBox 55"/>
            <p:cNvSpPr txBox="1"/>
            <p:nvPr/>
          </p:nvSpPr>
          <p:spPr>
            <a:xfrm>
              <a:off x="6927574" y="5176090"/>
              <a:ext cx="1698266" cy="646330"/>
            </a:xfrm>
            <a:prstGeom prst="rect">
              <a:avLst/>
            </a:prstGeom>
            <a:noFill/>
            <a:effectLst/>
            <a:scene3d>
              <a:camera prst="orthographicFront">
                <a:rot lat="20700000" lon="900000" rev="0"/>
              </a:camera>
              <a:lightRig rig="threePt" dir="t"/>
            </a:scene3d>
          </p:spPr>
          <p:txBody>
            <a:bodyPr wrap="square" rtlCol="0">
              <a:spAutoFit/>
            </a:bodyPr>
            <a:lstStyle/>
            <a:p>
              <a:r>
                <a:rPr lang="en-US" sz="1200" b="1" dirty="0">
                  <a:solidFill>
                    <a:prstClr val="black"/>
                  </a:solidFill>
                  <a:latin typeface="Calibri" pitchFamily="34" charset="0"/>
                </a:rPr>
                <a:t>Government Accountability </a:t>
              </a:r>
            </a:p>
            <a:p>
              <a:r>
                <a:rPr lang="en-US" sz="1200" b="1" dirty="0">
                  <a:solidFill>
                    <a:prstClr val="black"/>
                  </a:solidFill>
                  <a:latin typeface="Calibri" pitchFamily="34" charset="0"/>
                </a:rPr>
                <a:t>Office</a:t>
              </a:r>
            </a:p>
          </p:txBody>
        </p:sp>
      </p:grpSp>
      <p:pic>
        <p:nvPicPr>
          <p:cNvPr id="50" name="Picture 3" descr="AFM seal bright"/>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63581" y="3476625"/>
            <a:ext cx="1360553" cy="1276350"/>
          </a:xfrm>
          <a:prstGeom prst="rect">
            <a:avLst/>
          </a:prstGeom>
          <a:noFill/>
          <a:ln w="9525">
            <a:noFill/>
            <a:miter lim="800000"/>
            <a:headEnd/>
            <a:tailEnd/>
          </a:ln>
          <a:scene3d>
            <a:camera prst="orthographicFront">
              <a:rot lat="0" lon="0" rev="0"/>
            </a:camera>
            <a:lightRig rig="threePt" dir="t"/>
          </a:scene3d>
          <a:sp3d>
            <a:bevelT/>
          </a:sp3d>
        </p:spPr>
      </p:pic>
      <p:sp>
        <p:nvSpPr>
          <p:cNvPr id="49" name="Rounded Rectangle 48"/>
          <p:cNvSpPr/>
          <p:nvPr/>
        </p:nvSpPr>
        <p:spPr bwMode="auto">
          <a:xfrm>
            <a:off x="5038593" y="5071643"/>
            <a:ext cx="2634173" cy="1062457"/>
          </a:xfrm>
          <a:prstGeom prst="roundRect">
            <a:avLst/>
          </a:prstGeom>
          <a:solidFill>
            <a:srgbClr val="92C783"/>
          </a:solidFill>
          <a:ln w="9525">
            <a:noFill/>
            <a:miter lim="800000"/>
            <a:headEnd/>
            <a:tailEnd/>
          </a:ln>
          <a:effectLst>
            <a:innerShdw blurRad="228600" dist="723900" dir="18180000">
              <a:schemeClr val="tx1">
                <a:alpha val="55000"/>
              </a:schemeClr>
            </a:innerShdw>
          </a:effectLst>
          <a:scene3d>
            <a:camera prst="orthographicFront">
              <a:rot lat="20699999" lon="0" rev="0"/>
            </a:camera>
            <a:lightRig rig="threePt" dir="t"/>
          </a:scene3d>
          <a:sp3d>
            <a:bevelT/>
            <a:bevelB/>
          </a:sp3d>
        </p:spPr>
        <p:txBody>
          <a:bodyPr wrap="none" rtlCol="0" anchor="t" anchorCtr="0"/>
          <a:lstStyle/>
          <a:p>
            <a:endParaRPr lang="en-US" sz="1400" dirty="0">
              <a:solidFill>
                <a:prstClr val="black"/>
              </a:solidFill>
            </a:endParaRPr>
          </a:p>
          <a:p>
            <a:endParaRPr lang="en-US" sz="1400" dirty="0">
              <a:solidFill>
                <a:prstClr val="black"/>
              </a:solidFill>
            </a:endParaRPr>
          </a:p>
        </p:txBody>
      </p:sp>
      <p:sp>
        <p:nvSpPr>
          <p:cNvPr id="51" name="TextBox 50"/>
          <p:cNvSpPr txBox="1"/>
          <p:nvPr/>
        </p:nvSpPr>
        <p:spPr>
          <a:xfrm>
            <a:off x="5189725" y="5071642"/>
            <a:ext cx="3027680" cy="1107996"/>
          </a:xfrm>
          <a:prstGeom prst="rect">
            <a:avLst/>
          </a:prstGeom>
          <a:noFill/>
          <a:effectLst/>
          <a:scene3d>
            <a:camera prst="orthographicFront">
              <a:rot lat="20099998" lon="0" rev="0"/>
            </a:camera>
            <a:lightRig rig="threePt" dir="t"/>
          </a:scene3d>
        </p:spPr>
        <p:txBody>
          <a:bodyPr wrap="square" rtlCol="0">
            <a:spAutoFit/>
          </a:bodyPr>
          <a:lstStyle/>
          <a:p>
            <a:pPr>
              <a:buFont typeface="Arial" pitchFamily="34" charset="0"/>
              <a:buChar char="•"/>
            </a:pPr>
            <a:r>
              <a:rPr lang="en-US" sz="1100" b="1" dirty="0">
                <a:solidFill>
                  <a:prstClr val="black"/>
                </a:solidFill>
                <a:latin typeface="Calibri" pitchFamily="34" charset="0"/>
              </a:rPr>
              <a:t> Army Commands</a:t>
            </a:r>
          </a:p>
          <a:p>
            <a:pPr>
              <a:buFont typeface="Arial" pitchFamily="34" charset="0"/>
              <a:buChar char="•"/>
            </a:pPr>
            <a:r>
              <a:rPr lang="en-US" sz="1100" b="1" dirty="0">
                <a:solidFill>
                  <a:prstClr val="black"/>
                </a:solidFill>
                <a:latin typeface="Calibri" pitchFamily="34" charset="0"/>
              </a:rPr>
              <a:t> Army Service Component </a:t>
            </a:r>
          </a:p>
          <a:p>
            <a:r>
              <a:rPr lang="en-US" sz="1100" b="1" dirty="0">
                <a:solidFill>
                  <a:prstClr val="black"/>
                </a:solidFill>
                <a:latin typeface="Calibri" pitchFamily="34" charset="0"/>
              </a:rPr>
              <a:t>    Commands (ASCC)</a:t>
            </a:r>
          </a:p>
          <a:p>
            <a:pPr>
              <a:buFont typeface="Arial" pitchFamily="34" charset="0"/>
              <a:buChar char="•"/>
            </a:pPr>
            <a:r>
              <a:rPr lang="en-US" sz="1100" b="1" dirty="0">
                <a:solidFill>
                  <a:prstClr val="black"/>
                </a:solidFill>
                <a:latin typeface="Calibri" pitchFamily="34" charset="0"/>
              </a:rPr>
              <a:t> Direct Reporting Units</a:t>
            </a:r>
          </a:p>
          <a:p>
            <a:pPr>
              <a:buFont typeface="Arial" pitchFamily="34" charset="0"/>
              <a:buChar char="•"/>
            </a:pPr>
            <a:r>
              <a:rPr lang="en-US" sz="1100" b="1" dirty="0">
                <a:solidFill>
                  <a:prstClr val="black"/>
                </a:solidFill>
                <a:latin typeface="Calibri" pitchFamily="34" charset="0"/>
              </a:rPr>
              <a:t> Field Operating Agencies</a:t>
            </a:r>
          </a:p>
          <a:p>
            <a:pPr>
              <a:buFont typeface="Arial" pitchFamily="34" charset="0"/>
              <a:buChar char="•"/>
            </a:pPr>
            <a:r>
              <a:rPr lang="en-US" sz="1100" b="1" dirty="0">
                <a:solidFill>
                  <a:prstClr val="black"/>
                </a:solidFill>
                <a:latin typeface="Calibri" pitchFamily="34" charset="0"/>
              </a:rPr>
              <a:t> PEO / PMs</a:t>
            </a:r>
          </a:p>
        </p:txBody>
      </p:sp>
      <p:pic>
        <p:nvPicPr>
          <p:cNvPr id="6166" name="Picture 22" descr="http://www.clipartbest.com/cliparts/RiA/K4G/RiAK4GBiL.jpeg"/>
          <p:cNvPicPr>
            <a:picLocks noChangeAspect="1" noChangeArrowheads="1"/>
          </p:cNvPicPr>
          <p:nvPr/>
        </p:nvPicPr>
        <p:blipFill>
          <a:blip r:embed="rId8" cstate="print"/>
          <a:srcRect/>
          <a:stretch>
            <a:fillRect/>
          </a:stretch>
        </p:blipFill>
        <p:spPr bwMode="auto">
          <a:xfrm>
            <a:off x="7039769" y="5191220"/>
            <a:ext cx="368291" cy="487572"/>
          </a:xfrm>
          <a:prstGeom prst="rect">
            <a:avLst/>
          </a:prstGeom>
          <a:noFill/>
          <a:scene3d>
            <a:camera prst="orthographicFront">
              <a:rot lat="20699999" lon="0" rev="0"/>
            </a:camera>
            <a:lightRig rig="threePt" dir="t"/>
          </a:scene3d>
        </p:spPr>
      </p:pic>
      <p:sp>
        <p:nvSpPr>
          <p:cNvPr id="66" name="Left Arrow 65"/>
          <p:cNvSpPr/>
          <p:nvPr/>
        </p:nvSpPr>
        <p:spPr bwMode="auto">
          <a:xfrm rot="1390569">
            <a:off x="3632926" y="2902435"/>
            <a:ext cx="2141975" cy="578810"/>
          </a:xfrm>
          <a:prstGeom prst="leftArrow">
            <a:avLst/>
          </a:prstGeom>
          <a:solidFill>
            <a:schemeClr val="accent1">
              <a:lumMod val="50000"/>
            </a:schemeClr>
          </a:solid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rtlCol="0" anchor="ctr"/>
          <a:lstStyle/>
          <a:p>
            <a:pPr algn="ctr"/>
            <a:endParaRPr lang="en-US" dirty="0">
              <a:solidFill>
                <a:prstClr val="black"/>
              </a:solidFill>
            </a:endParaRPr>
          </a:p>
        </p:txBody>
      </p:sp>
      <p:sp>
        <p:nvSpPr>
          <p:cNvPr id="69" name="Rectangle 68"/>
          <p:cNvSpPr/>
          <p:nvPr/>
        </p:nvSpPr>
        <p:spPr>
          <a:xfrm>
            <a:off x="2352675" y="6172200"/>
            <a:ext cx="7486650" cy="447676"/>
          </a:xfrm>
          <a:prstGeom prst="rect">
            <a:avLst/>
          </a:prstGeom>
          <a:solidFill>
            <a:srgbClr val="FFC000"/>
          </a:solidFill>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t"/>
          <a:lstStyle/>
          <a:p>
            <a:pPr algn="ctr">
              <a:defRPr/>
            </a:pPr>
            <a:r>
              <a:rPr lang="en-US" sz="1300" b="1" dirty="0">
                <a:solidFill>
                  <a:prstClr val="black"/>
                </a:solidFill>
                <a:latin typeface="Franklin Gothic Book" panose="020B0503020102020204" pitchFamily="34" charset="0"/>
              </a:rPr>
              <a:t>Executing Title 10 requirements while maintaining relationships across multifunctional                          domains to provide transparent and responsible stewardship of the Public’s Funds </a:t>
            </a:r>
            <a:endParaRPr lang="en-US" sz="1300" dirty="0">
              <a:solidFill>
                <a:prstClr val="black"/>
              </a:solidFill>
              <a:latin typeface="Franklin Gothic Book" panose="020B0503020102020204" pitchFamily="34" charset="0"/>
              <a:cs typeface="Arial" pitchFamily="34" charset="0"/>
            </a:endParaRPr>
          </a:p>
        </p:txBody>
      </p:sp>
      <p:sp>
        <p:nvSpPr>
          <p:cNvPr id="47" name="Down Arrow 46"/>
          <p:cNvSpPr/>
          <p:nvPr/>
        </p:nvSpPr>
        <p:spPr bwMode="auto">
          <a:xfrm rot="10800000">
            <a:off x="5895974" y="3075369"/>
            <a:ext cx="400050" cy="480075"/>
          </a:xfrm>
          <a:prstGeom prst="downArrow">
            <a:avLst/>
          </a:prstGeom>
          <a:solidFill>
            <a:srgbClr val="2C7802">
              <a:alpha val="66000"/>
            </a:srgbClr>
          </a:solidFill>
          <a:ln w="9525">
            <a:noFill/>
            <a:miter lim="800000"/>
            <a:headEnd/>
            <a:tailEnd/>
          </a:ln>
          <a:scene3d>
            <a:camera prst="orthographicFront">
              <a:rot lat="20099991" lon="0" rev="0"/>
            </a:camera>
            <a:lightRig rig="threePt" dir="t">
              <a:rot lat="0" lon="0" rev="600000"/>
            </a:lightRig>
          </a:scene3d>
          <a:sp3d extrusionH="139700">
            <a:bevelT w="165100" prst="coolSlant"/>
            <a:bevelB w="165100" prst="coolSlant"/>
            <a:contourClr>
              <a:schemeClr val="bg1">
                <a:lumMod val="85000"/>
              </a:schemeClr>
            </a:contourClr>
          </a:sp3d>
        </p:spPr>
        <p:txBody>
          <a:bodyPr wrap="none" rtlCol="0" anchor="ctr"/>
          <a:lstStyle/>
          <a:p>
            <a:pPr algn="ctr"/>
            <a:endParaRPr lang="en-US" dirty="0">
              <a:solidFill>
                <a:prstClr val="black"/>
              </a:solidFill>
            </a:endParaRPr>
          </a:p>
        </p:txBody>
      </p:sp>
      <p:sp>
        <p:nvSpPr>
          <p:cNvPr id="52" name="Left Arrow 51"/>
          <p:cNvSpPr/>
          <p:nvPr/>
        </p:nvSpPr>
        <p:spPr bwMode="auto">
          <a:xfrm rot="11933570">
            <a:off x="6629894" y="4380399"/>
            <a:ext cx="1766235" cy="526232"/>
          </a:xfrm>
          <a:prstGeom prst="leftArrow">
            <a:avLst>
              <a:gd name="adj1" fmla="val 50000"/>
              <a:gd name="adj2" fmla="val 57240"/>
            </a:avLst>
          </a:prstGeom>
          <a:solidFill>
            <a:schemeClr val="bg1"/>
          </a:solidFill>
          <a:ln w="9525">
            <a:solidFill>
              <a:srgbClr val="FF0000"/>
            </a:solidFill>
            <a:miter lim="800000"/>
            <a:headEnd/>
            <a:tailEnd/>
          </a:ln>
          <a:effectLst>
            <a:outerShdw blurRad="127000" dist="38100" dir="2700000" algn="ctr">
              <a:srgbClr val="000000">
                <a:alpha val="45000"/>
              </a:srgbClr>
            </a:outerShdw>
          </a:effectLst>
          <a:scene3d>
            <a:camera prst="perspectiveFront" fov="2700000">
              <a:rot lat="1088684" lon="20591668" rev="21055669"/>
            </a:camera>
            <a:lightRig rig="soft" dir="t">
              <a:rot lat="0" lon="0" rev="0"/>
            </a:lightRig>
          </a:scene3d>
          <a:sp3d extrusionH="63500" prstMaterial="translucentPowder">
            <a:bevelT w="203200" h="50800" prst="softRound"/>
          </a:sp3d>
        </p:spPr>
        <p:txBody>
          <a:bodyPr wrap="none" rtlCol="0" anchor="ctr"/>
          <a:lstStyle/>
          <a:p>
            <a:pPr algn="ctr"/>
            <a:endParaRPr lang="en-US" dirty="0">
              <a:solidFill>
                <a:prstClr val="black"/>
              </a:solidFill>
            </a:endParaRPr>
          </a:p>
        </p:txBody>
      </p:sp>
      <p:sp>
        <p:nvSpPr>
          <p:cNvPr id="55" name="Left Arrow 54"/>
          <p:cNvSpPr/>
          <p:nvPr/>
        </p:nvSpPr>
        <p:spPr bwMode="auto">
          <a:xfrm rot="8135523">
            <a:off x="6502855" y="2934040"/>
            <a:ext cx="1747843" cy="526232"/>
          </a:xfrm>
          <a:prstGeom prst="leftArrow">
            <a:avLst/>
          </a:prstGeom>
          <a:solidFill>
            <a:schemeClr val="tx2">
              <a:lumMod val="60000"/>
              <a:lumOff val="40000"/>
            </a:schemeClr>
          </a:solidFill>
          <a:ln w="9525">
            <a:noFill/>
            <a:miter lim="800000"/>
            <a:headEnd/>
            <a:tailEnd/>
          </a:ln>
          <a:effectLst>
            <a:outerShdw blurRad="127000" dist="38100" dir="2700000" algn="ctr">
              <a:srgbClr val="000000">
                <a:alpha val="45000"/>
              </a:srgbClr>
            </a:outerShdw>
          </a:effectLst>
          <a:scene3d>
            <a:camera prst="perspectiveFront" fov="2700000">
              <a:rot lat="2109117" lon="925720" rev="109093"/>
            </a:camera>
            <a:lightRig rig="soft" dir="t">
              <a:rot lat="0" lon="0" rev="0"/>
            </a:lightRig>
          </a:scene3d>
          <a:sp3d extrusionH="63500" prstMaterial="translucentPowder">
            <a:bevelT w="203200" h="50800" prst="softRound"/>
          </a:sp3d>
        </p:spPr>
        <p:txBody>
          <a:bodyPr wrap="none" rtlCol="0" anchor="ctr"/>
          <a:lstStyle/>
          <a:p>
            <a:pPr algn="ctr"/>
            <a:endParaRPr lang="en-US" dirty="0">
              <a:solidFill>
                <a:prstClr val="black"/>
              </a:solidFill>
            </a:endParaRPr>
          </a:p>
        </p:txBody>
      </p:sp>
      <p:sp>
        <p:nvSpPr>
          <p:cNvPr id="57" name="Left Arrow 56"/>
          <p:cNvSpPr/>
          <p:nvPr/>
        </p:nvSpPr>
        <p:spPr bwMode="auto">
          <a:xfrm rot="10101390">
            <a:off x="6823761" y="3730820"/>
            <a:ext cx="1581112" cy="577062"/>
          </a:xfrm>
          <a:prstGeom prst="leftArrow">
            <a:avLst/>
          </a:prstGeom>
          <a:solidFill>
            <a:schemeClr val="accent4">
              <a:lumMod val="75000"/>
            </a:schemeClr>
          </a:solidFill>
          <a:ln w="9525">
            <a:noFill/>
            <a:miter lim="800000"/>
            <a:headEnd/>
            <a:tailEnd/>
          </a:ln>
          <a:effectLst>
            <a:outerShdw blurRad="127000" dist="38100" dir="2700000" algn="ctr">
              <a:srgbClr val="000000">
                <a:alpha val="45000"/>
              </a:srgbClr>
            </a:outerShdw>
          </a:effectLst>
          <a:scene3d>
            <a:camera prst="perspectiveFront" fov="2700000">
              <a:rot lat="19675859" lon="20602023" rev="171642"/>
            </a:camera>
            <a:lightRig rig="soft" dir="t">
              <a:rot lat="0" lon="0" rev="0"/>
            </a:lightRig>
          </a:scene3d>
          <a:sp3d prstMaterial="translucentPowder">
            <a:bevelT w="203200" h="50800" prst="softRound"/>
          </a:sp3d>
        </p:spPr>
        <p:txBody>
          <a:bodyPr wrap="none" rtlCol="0" anchor="ctr"/>
          <a:lstStyle/>
          <a:p>
            <a:pPr algn="ctr"/>
            <a:endParaRPr lang="en-US" dirty="0">
              <a:solidFill>
                <a:prstClr val="black"/>
              </a:solidFill>
            </a:endParaRPr>
          </a:p>
        </p:txBody>
      </p:sp>
      <p:sp>
        <p:nvSpPr>
          <p:cNvPr id="59" name="Down Arrow 58"/>
          <p:cNvSpPr/>
          <p:nvPr/>
        </p:nvSpPr>
        <p:spPr bwMode="auto">
          <a:xfrm rot="21111379">
            <a:off x="5895974" y="4600576"/>
            <a:ext cx="400050" cy="400049"/>
          </a:xfrm>
          <a:prstGeom prst="downArrow">
            <a:avLst/>
          </a:prstGeom>
          <a:solidFill>
            <a:srgbClr val="92C783">
              <a:alpha val="69000"/>
            </a:srgbClr>
          </a:solidFill>
          <a:ln w="9525">
            <a:noFill/>
            <a:miter lim="800000"/>
            <a:headEnd/>
            <a:tailEnd/>
          </a:ln>
          <a:scene3d>
            <a:camera prst="orthographicFront">
              <a:rot lat="20399988" lon="0" rev="0"/>
            </a:camera>
            <a:lightRig rig="threePt" dir="t">
              <a:rot lat="0" lon="0" rev="600000"/>
            </a:lightRig>
          </a:scene3d>
          <a:sp3d extrusionH="139700">
            <a:bevelT w="165100" prst="coolSlant"/>
            <a:bevelB w="165100" prst="coolSlant"/>
            <a:contourClr>
              <a:schemeClr val="bg1">
                <a:lumMod val="85000"/>
              </a:schemeClr>
            </a:contourClr>
          </a:sp3d>
        </p:spPr>
        <p:txBody>
          <a:bodyPr wrap="none" rtlCol="0" anchor="ctr"/>
          <a:lstStyle/>
          <a:p>
            <a:pPr algn="ctr"/>
            <a:endParaRPr lang="en-US" dirty="0">
              <a:solidFill>
                <a:prstClr val="black"/>
              </a:solidFill>
            </a:endParaRPr>
          </a:p>
        </p:txBody>
      </p:sp>
      <p:sp>
        <p:nvSpPr>
          <p:cNvPr id="54" name="Slide Number Placeholder 4"/>
          <p:cNvSpPr txBox="1">
            <a:spLocks/>
          </p:cNvSpPr>
          <p:nvPr/>
        </p:nvSpPr>
        <p:spPr>
          <a:xfrm>
            <a:off x="8886826" y="6578601"/>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6A8BA6D-8EE0-4EC7-AF52-1310FE3AF3ED}" type="slidenum">
              <a:rPr lang="en-US" sz="1400">
                <a:solidFill>
                  <a:prstClr val="black"/>
                </a:solidFill>
                <a:latin typeface="Calibri" pitchFamily="34" charset="0"/>
              </a:rPr>
              <a:pPr algn="ctr"/>
              <a:t>8</a:t>
            </a:fld>
            <a:endParaRPr lang="en-US" sz="1400" dirty="0">
              <a:solidFill>
                <a:prstClr val="black"/>
              </a:solidFill>
              <a:latin typeface="Calibri" pitchFamily="34" charset="0"/>
            </a:endParaRPr>
          </a:p>
        </p:txBody>
      </p:sp>
      <p:grpSp>
        <p:nvGrpSpPr>
          <p:cNvPr id="3" name="Group 2"/>
          <p:cNvGrpSpPr/>
          <p:nvPr/>
        </p:nvGrpSpPr>
        <p:grpSpPr>
          <a:xfrm>
            <a:off x="8428939" y="917039"/>
            <a:ext cx="2170265" cy="5064563"/>
            <a:chOff x="9216500" y="955585"/>
            <a:chExt cx="2170265" cy="5064563"/>
          </a:xfrm>
        </p:grpSpPr>
        <p:grpSp>
          <p:nvGrpSpPr>
            <p:cNvPr id="60" name="Group 59"/>
            <p:cNvGrpSpPr/>
            <p:nvPr/>
          </p:nvGrpSpPr>
          <p:grpSpPr>
            <a:xfrm>
              <a:off x="9243645" y="4682063"/>
              <a:ext cx="2040467" cy="1338085"/>
              <a:chOff x="6817732" y="3427566"/>
              <a:chExt cx="1524010" cy="1256578"/>
            </a:xfrm>
            <a:scene3d>
              <a:camera prst="orthographicFront">
                <a:rot lat="20699998" lon="900000" rev="0"/>
              </a:camera>
              <a:lightRig rig="threePt" dir="t"/>
            </a:scene3d>
          </p:grpSpPr>
          <p:sp>
            <p:nvSpPr>
              <p:cNvPr id="61" name="Rounded Rectangle 60"/>
              <p:cNvSpPr/>
              <p:nvPr/>
            </p:nvSpPr>
            <p:spPr bwMode="auto">
              <a:xfrm>
                <a:off x="6820603" y="3427566"/>
                <a:ext cx="1365863" cy="1256578"/>
              </a:xfrm>
              <a:prstGeom prst="roundRect">
                <a:avLst/>
              </a:prstGeom>
              <a:solidFill>
                <a:schemeClr val="bg1">
                  <a:alpha val="66000"/>
                </a:schemeClr>
              </a:solidFill>
              <a:ln w="9525">
                <a:noFill/>
                <a:miter lim="800000"/>
                <a:headEnd/>
                <a:tailEnd/>
              </a:ln>
              <a:effectLst>
                <a:innerShdw blurRad="228600" dist="723900" dir="18180000">
                  <a:schemeClr val="tx1">
                    <a:alpha val="55000"/>
                  </a:schemeClr>
                </a:innerShdw>
              </a:effectLst>
              <a:sp3d extrusionH="139700">
                <a:bevelT/>
                <a:bevelB/>
                <a:extrusionClr>
                  <a:schemeClr val="tx1">
                    <a:lumMod val="75000"/>
                    <a:lumOff val="25000"/>
                  </a:schemeClr>
                </a:extrusionClr>
              </a:sp3d>
            </p:spPr>
            <p:txBody>
              <a:bodyPr wrap="none" rtlCol="0" anchor="t" anchorCtr="0"/>
              <a:lstStyle/>
              <a:p>
                <a:endParaRPr lang="en-US" sz="1400" dirty="0">
                  <a:solidFill>
                    <a:prstClr val="black"/>
                  </a:solidFill>
                </a:endParaRPr>
              </a:p>
              <a:p>
                <a:endParaRPr lang="en-US" sz="1400" dirty="0">
                  <a:solidFill>
                    <a:prstClr val="black"/>
                  </a:solidFill>
                </a:endParaRPr>
              </a:p>
            </p:txBody>
          </p:sp>
          <p:sp>
            <p:nvSpPr>
              <p:cNvPr id="63" name="TextBox 62"/>
              <p:cNvSpPr txBox="1"/>
              <p:nvPr/>
            </p:nvSpPr>
            <p:spPr>
              <a:xfrm>
                <a:off x="6817732" y="3982079"/>
                <a:ext cx="1524010" cy="260126"/>
              </a:xfrm>
              <a:prstGeom prst="rect">
                <a:avLst/>
              </a:prstGeom>
              <a:noFill/>
              <a:effectLst/>
            </p:spPr>
            <p:txBody>
              <a:bodyPr wrap="square" rtlCol="0">
                <a:spAutoFit/>
              </a:bodyPr>
              <a:lstStyle/>
              <a:p>
                <a:endParaRPr lang="en-US" sz="1200" b="1" dirty="0">
                  <a:solidFill>
                    <a:prstClr val="black"/>
                  </a:solidFill>
                  <a:latin typeface="Calibri" pitchFamily="34" charset="0"/>
                </a:endParaRPr>
              </a:p>
            </p:txBody>
          </p:sp>
        </p:grpSp>
        <p:sp>
          <p:nvSpPr>
            <p:cNvPr id="42" name="Rounded Rectangle 41"/>
            <p:cNvSpPr/>
            <p:nvPr/>
          </p:nvSpPr>
          <p:spPr bwMode="auto">
            <a:xfrm>
              <a:off x="9260305" y="985999"/>
              <a:ext cx="1998399" cy="1884200"/>
            </a:xfrm>
            <a:prstGeom prst="roundRect">
              <a:avLst/>
            </a:prstGeom>
            <a:solidFill>
              <a:schemeClr val="tx2">
                <a:lumMod val="60000"/>
                <a:lumOff val="40000"/>
                <a:alpha val="66000"/>
              </a:schemeClr>
            </a:solidFill>
            <a:ln w="9525">
              <a:noFill/>
              <a:miter lim="800000"/>
              <a:headEnd/>
              <a:tailEnd/>
            </a:ln>
            <a:effectLst>
              <a:innerShdw blurRad="228600" dist="723900" dir="18180000">
                <a:schemeClr val="tx1">
                  <a:alpha val="55000"/>
                </a:schemeClr>
              </a:innerShdw>
            </a:effectLst>
            <a:scene3d>
              <a:camera prst="orthographicFront">
                <a:rot lat="0" lon="20699991" rev="21599991"/>
              </a:camera>
              <a:lightRig rig="threePt" dir="t"/>
            </a:scene3d>
            <a:sp3d extrusionH="88900">
              <a:bevelT/>
              <a:bevelB/>
            </a:sp3d>
          </p:spPr>
          <p:txBody>
            <a:bodyPr wrap="none" rtlCol="0" anchor="t" anchorCtr="0"/>
            <a:lstStyle/>
            <a:p>
              <a:endParaRPr lang="en-US" sz="1400" dirty="0">
                <a:solidFill>
                  <a:prstClr val="black"/>
                </a:solidFill>
              </a:endParaRPr>
            </a:p>
            <a:p>
              <a:endParaRPr lang="en-US" sz="1400" dirty="0">
                <a:solidFill>
                  <a:prstClr val="black"/>
                </a:solidFill>
              </a:endParaRPr>
            </a:p>
          </p:txBody>
        </p:sp>
        <p:sp>
          <p:nvSpPr>
            <p:cNvPr id="44" name="TextBox 43"/>
            <p:cNvSpPr txBox="1"/>
            <p:nvPr/>
          </p:nvSpPr>
          <p:spPr>
            <a:xfrm>
              <a:off x="9260481" y="1501837"/>
              <a:ext cx="2126284" cy="1446550"/>
            </a:xfrm>
            <a:prstGeom prst="rect">
              <a:avLst/>
            </a:prstGeom>
            <a:noFill/>
            <a:ln>
              <a:no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sz="1100" b="1" dirty="0">
                  <a:solidFill>
                    <a:prstClr val="black"/>
                  </a:solidFill>
                  <a:latin typeface="Calibri" pitchFamily="34" charset="0"/>
                </a:rPr>
                <a:t> Senate Appropriation  </a:t>
              </a:r>
            </a:p>
            <a:p>
              <a:r>
                <a:rPr lang="en-US" sz="1100" b="1" dirty="0">
                  <a:solidFill>
                    <a:prstClr val="black"/>
                  </a:solidFill>
                  <a:latin typeface="Calibri" pitchFamily="34" charset="0"/>
                </a:rPr>
                <a:t>    Committees (Defense and       </a:t>
              </a:r>
            </a:p>
            <a:p>
              <a:r>
                <a:rPr lang="en-US" sz="1100" b="1" dirty="0">
                  <a:solidFill>
                    <a:prstClr val="black"/>
                  </a:solidFill>
                  <a:latin typeface="Calibri" pitchFamily="34" charset="0"/>
                </a:rPr>
                <a:t>    Military Construction)</a:t>
              </a:r>
            </a:p>
            <a:p>
              <a:pPr>
                <a:buFont typeface="Arial" pitchFamily="34" charset="0"/>
                <a:buChar char="•"/>
              </a:pPr>
              <a:r>
                <a:rPr lang="en-US" sz="1100" b="1" dirty="0">
                  <a:solidFill>
                    <a:prstClr val="black"/>
                  </a:solidFill>
                  <a:latin typeface="Calibri" pitchFamily="34" charset="0"/>
                </a:rPr>
                <a:t> House Appropriation </a:t>
              </a:r>
            </a:p>
            <a:p>
              <a:r>
                <a:rPr lang="en-US" sz="1100" b="1" dirty="0">
                  <a:solidFill>
                    <a:prstClr val="black"/>
                  </a:solidFill>
                  <a:latin typeface="Calibri" pitchFamily="34" charset="0"/>
                </a:rPr>
                <a:t>    Committees (Defense and </a:t>
              </a:r>
            </a:p>
            <a:p>
              <a:r>
                <a:rPr lang="en-US" sz="1100" b="1" dirty="0">
                  <a:solidFill>
                    <a:prstClr val="black"/>
                  </a:solidFill>
                  <a:latin typeface="Calibri" pitchFamily="34" charset="0"/>
                </a:rPr>
                <a:t>    Military Construction)</a:t>
              </a:r>
            </a:p>
            <a:p>
              <a:pPr>
                <a:buFont typeface="Arial" pitchFamily="34" charset="0"/>
                <a:buChar char="•"/>
              </a:pPr>
              <a:r>
                <a:rPr lang="en-US" sz="1100" b="1" dirty="0">
                  <a:solidFill>
                    <a:prstClr val="black"/>
                  </a:solidFill>
                  <a:latin typeface="Calibri" pitchFamily="34" charset="0"/>
                </a:rPr>
                <a:t> Congressional Budget Office</a:t>
              </a:r>
            </a:p>
            <a:p>
              <a:endParaRPr lang="en-US" sz="1100" b="1" dirty="0">
                <a:solidFill>
                  <a:prstClr val="black"/>
                </a:solidFill>
                <a:latin typeface="Calibri" pitchFamily="34" charset="0"/>
              </a:endParaRPr>
            </a:p>
          </p:txBody>
        </p:sp>
        <p:pic>
          <p:nvPicPr>
            <p:cNvPr id="6164" name="Picture 20" descr="http://blog.timesunion.com/opinion/files/2011/09/0923_WVgovt.jpg"/>
            <p:cNvPicPr>
              <a:picLocks noChangeAspect="1" noChangeArrowheads="1"/>
            </p:cNvPicPr>
            <p:nvPr/>
          </p:nvPicPr>
          <p:blipFill>
            <a:blip r:embed="rId9" cstate="print"/>
            <a:srcRect t="6281" r="250"/>
            <a:stretch>
              <a:fillRect/>
            </a:stretch>
          </p:blipFill>
          <p:spPr bwMode="auto">
            <a:xfrm>
              <a:off x="9216500" y="955585"/>
              <a:ext cx="1054294" cy="674039"/>
            </a:xfrm>
            <a:prstGeom prst="ellipse">
              <a:avLst/>
            </a:prstGeom>
            <a:ln>
              <a:noFill/>
            </a:ln>
            <a:effectLst>
              <a:softEdge rad="112500"/>
            </a:effectLst>
            <a:scene3d>
              <a:camera prst="orthographicFront">
                <a:rot lat="0" lon="20699991" rev="21599991"/>
              </a:camera>
              <a:lightRig rig="threePt" dir="t"/>
            </a:scene3d>
          </p:spPr>
        </p:pic>
        <p:grpSp>
          <p:nvGrpSpPr>
            <p:cNvPr id="74" name="Group 73"/>
            <p:cNvGrpSpPr/>
            <p:nvPr/>
          </p:nvGrpSpPr>
          <p:grpSpPr>
            <a:xfrm>
              <a:off x="9227188" y="2941970"/>
              <a:ext cx="1650727" cy="1585535"/>
              <a:chOff x="401593" y="4378960"/>
              <a:chExt cx="1650727" cy="1585535"/>
            </a:xfrm>
            <a:scene3d>
              <a:camera prst="orthographicFront">
                <a:rot lat="20755424" lon="20361185" rev="314173"/>
              </a:camera>
              <a:lightRig rig="threePt" dir="t"/>
            </a:scene3d>
          </p:grpSpPr>
          <p:sp>
            <p:nvSpPr>
              <p:cNvPr id="46" name="Rounded Rectangle 45"/>
              <p:cNvSpPr/>
              <p:nvPr/>
            </p:nvSpPr>
            <p:spPr bwMode="auto">
              <a:xfrm>
                <a:off x="401593" y="4378960"/>
                <a:ext cx="1650727" cy="1585535"/>
              </a:xfrm>
              <a:prstGeom prst="roundRect">
                <a:avLst/>
              </a:prstGeom>
              <a:solidFill>
                <a:schemeClr val="accent4">
                  <a:alpha val="66000"/>
                </a:schemeClr>
              </a:solidFill>
              <a:ln w="9525">
                <a:noFill/>
                <a:miter lim="800000"/>
                <a:headEnd/>
                <a:tailEnd/>
              </a:ln>
              <a:effectLst>
                <a:innerShdw blurRad="228600" dist="723900" dir="18180000">
                  <a:schemeClr val="tx1">
                    <a:alpha val="55000"/>
                  </a:schemeClr>
                </a:innerShdw>
              </a:effectLst>
              <a:sp3d extrusionH="127000">
                <a:bevelT/>
                <a:bevelB/>
              </a:sp3d>
            </p:spPr>
            <p:txBody>
              <a:bodyPr wrap="none" rtlCol="0" anchor="t" anchorCtr="0"/>
              <a:lstStyle/>
              <a:p>
                <a:endParaRPr lang="en-US" sz="1400" dirty="0">
                  <a:solidFill>
                    <a:prstClr val="black"/>
                  </a:solidFill>
                </a:endParaRPr>
              </a:p>
              <a:p>
                <a:endParaRPr lang="en-US" sz="1400" dirty="0">
                  <a:solidFill>
                    <a:prstClr val="black"/>
                  </a:solidFill>
                </a:endParaRPr>
              </a:p>
            </p:txBody>
          </p:sp>
          <p:pic>
            <p:nvPicPr>
              <p:cNvPr id="33" name="Picture 32"/>
              <p:cNvPicPr>
                <a:picLocks noChangeAspect="1"/>
              </p:cNvPicPr>
              <p:nvPr/>
            </p:nvPicPr>
            <p:blipFill>
              <a:blip r:embed="rId10" cstate="print"/>
              <a:stretch>
                <a:fillRect/>
              </a:stretch>
            </p:blipFill>
            <p:spPr>
              <a:xfrm>
                <a:off x="528320" y="4754880"/>
                <a:ext cx="739471" cy="748029"/>
              </a:xfrm>
              <a:prstGeom prst="rect">
                <a:avLst/>
              </a:prstGeom>
            </p:spPr>
          </p:pic>
          <p:pic>
            <p:nvPicPr>
              <p:cNvPr id="45" name="Picture 44"/>
              <p:cNvPicPr>
                <a:picLocks noChangeAspect="1"/>
              </p:cNvPicPr>
              <p:nvPr/>
            </p:nvPicPr>
            <p:blipFill>
              <a:blip r:embed="rId11" cstate="print"/>
              <a:stretch>
                <a:fillRect/>
              </a:stretch>
            </p:blipFill>
            <p:spPr>
              <a:xfrm>
                <a:off x="1041400" y="4490720"/>
                <a:ext cx="762000" cy="762000"/>
              </a:xfrm>
              <a:prstGeom prst="rect">
                <a:avLst/>
              </a:prstGeom>
            </p:spPr>
          </p:pic>
          <p:pic>
            <p:nvPicPr>
              <p:cNvPr id="43" name="Picture 42"/>
              <p:cNvPicPr>
                <a:picLocks noChangeAspect="1"/>
              </p:cNvPicPr>
              <p:nvPr/>
            </p:nvPicPr>
            <p:blipFill>
              <a:blip r:embed="rId12" cstate="print"/>
              <a:stretch>
                <a:fillRect/>
              </a:stretch>
            </p:blipFill>
            <p:spPr>
              <a:xfrm>
                <a:off x="1074420" y="5013960"/>
                <a:ext cx="774700" cy="774700"/>
              </a:xfrm>
              <a:prstGeom prst="rect">
                <a:avLst/>
              </a:prstGeom>
            </p:spPr>
          </p:pic>
        </p:grpSp>
      </p:grpSp>
      <p:sp>
        <p:nvSpPr>
          <p:cNvPr id="64" name="Left Arrow 63"/>
          <p:cNvSpPr/>
          <p:nvPr/>
        </p:nvSpPr>
        <p:spPr bwMode="auto">
          <a:xfrm rot="20095685">
            <a:off x="3779801" y="4677423"/>
            <a:ext cx="2012005" cy="526232"/>
          </a:xfrm>
          <a:prstGeom prst="leftArrow">
            <a:avLst>
              <a:gd name="adj1" fmla="val 50000"/>
              <a:gd name="adj2" fmla="val 57240"/>
            </a:avLst>
          </a:prstGeom>
          <a:solidFill>
            <a:schemeClr val="bg1"/>
          </a:solidFill>
          <a:ln w="9525">
            <a:solidFill>
              <a:srgbClr val="FF0000"/>
            </a:solidFill>
            <a:miter lim="800000"/>
            <a:headEnd/>
            <a:tailEnd/>
          </a:ln>
          <a:effectLst>
            <a:outerShdw blurRad="127000" dist="38100" dir="2700000" algn="ctr">
              <a:srgbClr val="000000">
                <a:alpha val="45000"/>
              </a:srgbClr>
            </a:outerShdw>
          </a:effectLst>
          <a:scene3d>
            <a:camera prst="perspectiveFront" fov="2700000">
              <a:rot lat="1088684" lon="20591668" rev="21055669"/>
            </a:camera>
            <a:lightRig rig="soft" dir="t">
              <a:rot lat="0" lon="0" rev="0"/>
            </a:lightRig>
          </a:scene3d>
          <a:sp3d extrusionH="63500" prstMaterial="translucentPowder">
            <a:bevelT w="203200" h="50800" prst="softRound"/>
          </a:sp3d>
        </p:spPr>
        <p:txBody>
          <a:bodyPr wrap="none" rtlCol="0" anchor="ctr"/>
          <a:lstStyle/>
          <a:p>
            <a:pPr algn="ctr"/>
            <a:endParaRPr lang="en-US" dirty="0">
              <a:solidFill>
                <a:prstClr val="black"/>
              </a:solidFill>
            </a:endParaRPr>
          </a:p>
        </p:txBody>
      </p:sp>
      <p:sp>
        <p:nvSpPr>
          <p:cNvPr id="62" name="Left Arrow 61"/>
          <p:cNvSpPr/>
          <p:nvPr/>
        </p:nvSpPr>
        <p:spPr bwMode="auto">
          <a:xfrm rot="216895">
            <a:off x="3768639" y="3857768"/>
            <a:ext cx="1692479" cy="526232"/>
          </a:xfrm>
          <a:prstGeom prst="leftArrow">
            <a:avLst>
              <a:gd name="adj1" fmla="val 50000"/>
              <a:gd name="adj2" fmla="val 57240"/>
            </a:avLst>
          </a:prstGeom>
          <a:solidFill>
            <a:schemeClr val="bg1"/>
          </a:solidFill>
          <a:ln w="9525">
            <a:solidFill>
              <a:srgbClr val="FF0000"/>
            </a:solidFill>
            <a:miter lim="800000"/>
            <a:headEnd/>
            <a:tailEnd/>
          </a:ln>
          <a:effectLst>
            <a:outerShdw blurRad="127000" dist="38100" dir="2700000" algn="ctr">
              <a:srgbClr val="000000">
                <a:alpha val="45000"/>
              </a:srgbClr>
            </a:outerShdw>
          </a:effectLst>
          <a:scene3d>
            <a:camera prst="perspectiveFront" fov="2700000">
              <a:rot lat="1088684" lon="20591668" rev="21055669"/>
            </a:camera>
            <a:lightRig rig="soft" dir="t">
              <a:rot lat="0" lon="0" rev="0"/>
            </a:lightRig>
          </a:scene3d>
          <a:sp3d extrusionH="63500" prstMaterial="translucentPowder">
            <a:bevelT w="203200" h="50800" prst="softRound"/>
          </a:sp3d>
        </p:spPr>
        <p:txBody>
          <a:bodyPr wrap="none" rtlCol="0" anchor="ctr"/>
          <a:lstStyle/>
          <a:p>
            <a:pPr algn="ctr"/>
            <a:endParaRPr lang="en-US" dirty="0">
              <a:solidFill>
                <a:prstClr val="black"/>
              </a:solidFill>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2454" y="4739280"/>
            <a:ext cx="1081838" cy="675660"/>
          </a:xfrm>
          <a:prstGeom prst="rect">
            <a:avLst/>
          </a:prstGeom>
        </p:spPr>
      </p:pic>
      <p:sp>
        <p:nvSpPr>
          <p:cNvPr id="67" name="TextBox 66"/>
          <p:cNvSpPr txBox="1"/>
          <p:nvPr/>
        </p:nvSpPr>
        <p:spPr>
          <a:xfrm>
            <a:off x="8541715" y="5360416"/>
            <a:ext cx="2126284" cy="769441"/>
          </a:xfrm>
          <a:prstGeom prst="rect">
            <a:avLst/>
          </a:prstGeom>
          <a:noFill/>
          <a:ln>
            <a:noFill/>
          </a:ln>
          <a:scene3d>
            <a:camera prst="orthographicFront">
              <a:rot lat="0" lon="0" rev="0"/>
            </a:camera>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sz="1100" b="1" dirty="0">
                <a:solidFill>
                  <a:prstClr val="black"/>
                </a:solidFill>
                <a:latin typeface="Calibri" pitchFamily="34" charset="0"/>
              </a:rPr>
              <a:t> Media</a:t>
            </a:r>
          </a:p>
          <a:p>
            <a:pPr>
              <a:buFont typeface="Arial" pitchFamily="34" charset="0"/>
              <a:buChar char="•"/>
            </a:pPr>
            <a:r>
              <a:rPr lang="en-US" sz="1100" b="1" dirty="0">
                <a:solidFill>
                  <a:prstClr val="black"/>
                </a:solidFill>
                <a:latin typeface="Calibri" pitchFamily="34" charset="0"/>
              </a:rPr>
              <a:t> </a:t>
            </a:r>
            <a:r>
              <a:rPr lang="en-US" sz="1100" b="1" dirty="0">
                <a:solidFill>
                  <a:prstClr val="black"/>
                </a:solidFill>
                <a:latin typeface="Calibri" pitchFamily="34" charset="0"/>
              </a:rPr>
              <a:t>Non-Profit Organizations </a:t>
            </a:r>
          </a:p>
          <a:p>
            <a:pPr>
              <a:buFont typeface="Arial" pitchFamily="34" charset="0"/>
              <a:buChar char="•"/>
            </a:pPr>
            <a:r>
              <a:rPr lang="en-US" sz="1100" b="1" dirty="0">
                <a:solidFill>
                  <a:prstClr val="black"/>
                </a:solidFill>
                <a:latin typeface="Calibri" pitchFamily="34" charset="0"/>
              </a:rPr>
              <a:t> </a:t>
            </a:r>
            <a:r>
              <a:rPr lang="en-US" sz="1100" b="1" dirty="0">
                <a:solidFill>
                  <a:prstClr val="black"/>
                </a:solidFill>
                <a:latin typeface="Calibri" pitchFamily="34" charset="0"/>
              </a:rPr>
              <a:t>NGOs </a:t>
            </a:r>
          </a:p>
          <a:p>
            <a:r>
              <a:rPr lang="en-US" sz="1100" b="1" dirty="0">
                <a:solidFill>
                  <a:prstClr val="black"/>
                </a:solidFill>
                <a:latin typeface="Calibri" pitchFamily="34" charset="0"/>
              </a:rPr>
              <a:t>    </a:t>
            </a:r>
          </a:p>
        </p:txBody>
      </p:sp>
    </p:spTree>
    <p:extLst>
      <p:ext uri="{BB962C8B-B14F-4D97-AF65-F5344CB8AC3E}">
        <p14:creationId xmlns:p14="http://schemas.microsoft.com/office/powerpoint/2010/main" val="237031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5373694" y="2452688"/>
            <a:ext cx="6777037" cy="0"/>
          </a:xfrm>
          <a:prstGeom prst="rect">
            <a:avLst/>
          </a:prstGeom>
          <a:solidFill>
            <a:srgbClr val="2B156A"/>
          </a:solidFill>
          <a:ln w="9525">
            <a:noFill/>
            <a:miter lim="800000"/>
            <a:headEnd/>
            <a:tailEnd/>
          </a:ln>
        </p:spPr>
        <p:txBody>
          <a:bodyPr lIns="91408" tIns="45704" rIns="91408" bIns="45704"/>
          <a:lstStyle/>
          <a:p>
            <a:pPr eaLnBrk="0" hangingPunct="0"/>
            <a:endParaRPr lang="en-US" dirty="0"/>
          </a:p>
        </p:txBody>
      </p:sp>
      <p:sp>
        <p:nvSpPr>
          <p:cNvPr id="1030" name="Text Box 6"/>
          <p:cNvSpPr txBox="1">
            <a:spLocks noChangeArrowheads="1"/>
          </p:cNvSpPr>
          <p:nvPr/>
        </p:nvSpPr>
        <p:spPr bwMode="auto">
          <a:xfrm>
            <a:off x="5246689" y="206381"/>
            <a:ext cx="5111750" cy="384175"/>
          </a:xfrm>
          <a:prstGeom prst="rect">
            <a:avLst/>
          </a:prstGeom>
          <a:noFill/>
          <a:ln w="12700">
            <a:noFill/>
            <a:miter lim="800000"/>
            <a:headEnd/>
            <a:tailEnd/>
          </a:ln>
        </p:spPr>
        <p:txBody>
          <a:bodyPr lIns="91408" tIns="45704" rIns="91408" bIns="45704">
            <a:spAutoFit/>
          </a:bodyPr>
          <a:lstStyle/>
          <a:p>
            <a:pPr algn="ctr" eaLnBrk="0" hangingPunct="0">
              <a:lnSpc>
                <a:spcPct val="80000"/>
              </a:lnSpc>
            </a:pPr>
            <a:endParaRPr lang="en-US" sz="2400" b="1" i="1" dirty="0">
              <a:solidFill>
                <a:schemeClr val="bg1"/>
              </a:solidFill>
            </a:endParaRPr>
          </a:p>
        </p:txBody>
      </p:sp>
      <p:sp>
        <p:nvSpPr>
          <p:cNvPr id="1038" name="Text Box 24"/>
          <p:cNvSpPr txBox="1">
            <a:spLocks noChangeArrowheads="1"/>
          </p:cNvSpPr>
          <p:nvPr/>
        </p:nvSpPr>
        <p:spPr bwMode="auto">
          <a:xfrm>
            <a:off x="2514600" y="175845"/>
            <a:ext cx="7239000" cy="584743"/>
          </a:xfrm>
          <a:prstGeom prst="rect">
            <a:avLst/>
          </a:prstGeom>
          <a:noFill/>
          <a:ln w="12700">
            <a:noFill/>
            <a:miter lim="800000"/>
            <a:headEnd/>
            <a:tailEnd/>
          </a:ln>
        </p:spPr>
        <p:txBody>
          <a:bodyPr wrap="square" lIns="91408" tIns="45704" rIns="91408" bIns="45704">
            <a:spAutoFit/>
          </a:bodyPr>
          <a:lstStyle/>
          <a:p>
            <a:pPr algn="ctr" eaLnBrk="0" hangingPunct="0">
              <a:spcBef>
                <a:spcPct val="50000"/>
              </a:spcBef>
            </a:pPr>
            <a:r>
              <a:rPr lang="en-US" altLang="en-US" sz="3200" b="1" dirty="0">
                <a:effectLst>
                  <a:outerShdw blurRad="38100" dist="38100" dir="2700000" algn="tl">
                    <a:srgbClr val="000000">
                      <a:alpha val="43137"/>
                    </a:srgbClr>
                  </a:outerShdw>
                </a:effectLst>
                <a:latin typeface="Calibri" panose="020F0502020204030204" pitchFamily="34" charset="0"/>
              </a:rPr>
              <a:t>Army Congressional Budget Liaison</a:t>
            </a:r>
            <a:endParaRPr lang="en-US" sz="3200" b="1" dirty="0">
              <a:effectLst>
                <a:outerShdw blurRad="38100" dist="38100" dir="2700000" algn="tl">
                  <a:srgbClr val="000000">
                    <a:alpha val="43137"/>
                  </a:srgbClr>
                </a:outerShdw>
              </a:effectLst>
              <a:latin typeface="Calibri" panose="020F0502020204030204" pitchFamily="34" charset="0"/>
            </a:endParaRPr>
          </a:p>
        </p:txBody>
      </p:sp>
      <p:sp>
        <p:nvSpPr>
          <p:cNvPr id="1040" name="Rectangle 20"/>
          <p:cNvSpPr>
            <a:spLocks noChangeArrowheads="1"/>
          </p:cNvSpPr>
          <p:nvPr/>
        </p:nvSpPr>
        <p:spPr bwMode="auto">
          <a:xfrm>
            <a:off x="1752788" y="6058862"/>
            <a:ext cx="8732333" cy="551401"/>
          </a:xfrm>
          <a:prstGeom prst="rect">
            <a:avLst/>
          </a:prstGeom>
          <a:solidFill>
            <a:srgbClr val="FFC000"/>
          </a:solidFill>
          <a:ln w="12700">
            <a:solidFill>
              <a:schemeClr val="tx1"/>
            </a:solidFill>
            <a:miter lim="800000"/>
            <a:headEnd/>
            <a:tailEnd/>
          </a:ln>
        </p:spPr>
        <p:txBody>
          <a:bodyPr wrap="square" lIns="90455" tIns="44434" rIns="90455" bIns="44434">
            <a:spAutoFit/>
          </a:bodyPr>
          <a:lstStyle/>
          <a:p>
            <a:pPr algn="ctr" eaLnBrk="0" hangingPunct="0"/>
            <a:r>
              <a:rPr lang="en-US" sz="1500" b="1" i="1" dirty="0"/>
              <a:t>OCLL works authorizations with the Armed Services Committees.  Budget Liaison (BUL) works funding with the Appropriations Committees. </a:t>
            </a:r>
            <a:endParaRPr lang="en-US" sz="1500" b="1" i="1" dirty="0"/>
          </a:p>
        </p:txBody>
      </p:sp>
      <p:sp>
        <p:nvSpPr>
          <p:cNvPr id="1041" name="Slide Number Placeholder 13"/>
          <p:cNvSpPr txBox="1">
            <a:spLocks/>
          </p:cNvSpPr>
          <p:nvPr/>
        </p:nvSpPr>
        <p:spPr bwMode="auto">
          <a:xfrm>
            <a:off x="8763000" y="6400800"/>
            <a:ext cx="1905000" cy="457200"/>
          </a:xfrm>
          <a:prstGeom prst="rect">
            <a:avLst/>
          </a:prstGeom>
          <a:noFill/>
          <a:ln w="9525">
            <a:noFill/>
            <a:miter lim="800000"/>
            <a:headEnd/>
            <a:tailEnd/>
          </a:ln>
        </p:spPr>
        <p:txBody>
          <a:bodyPr lIns="89360" tIns="44680" rIns="89360" bIns="44680"/>
          <a:lstStyle/>
          <a:p>
            <a:pPr algn="r"/>
            <a:endParaRPr lang="en-US" dirty="0"/>
          </a:p>
        </p:txBody>
      </p:sp>
      <p:sp>
        <p:nvSpPr>
          <p:cNvPr id="25" name="Slide Number Placeholder 4"/>
          <p:cNvSpPr txBox="1">
            <a:spLocks/>
          </p:cNvSpPr>
          <p:nvPr/>
        </p:nvSpPr>
        <p:spPr>
          <a:xfrm>
            <a:off x="9025726" y="6601751"/>
            <a:ext cx="54292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Calibri" pitchFamily="34" charset="0"/>
              </a:rPr>
              <a:t>8</a:t>
            </a:r>
            <a:endParaRPr lang="en-US" sz="1400" dirty="0">
              <a:latin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932494"/>
            <a:ext cx="9144000" cy="5925506"/>
          </a:xfrm>
          <a:prstGeom prst="rect">
            <a:avLst/>
          </a:prstGeom>
          <a:effectLst>
            <a:outerShdw blurRad="50800" dist="50800" dir="5400000" algn="ctr" rotWithShape="0">
              <a:schemeClr val="bg1">
                <a:alpha val="0"/>
              </a:schemeClr>
            </a:outerShdw>
            <a:reflection stA="0" endPos="65000" dist="50800" dir="5400000" sy="-100000" algn="bl" rotWithShape="0"/>
          </a:effectLst>
        </p:spPr>
      </p:pic>
      <p:graphicFrame>
        <p:nvGraphicFramePr>
          <p:cNvPr id="12" name="Diagram 11"/>
          <p:cNvGraphicFramePr/>
          <p:nvPr>
            <p:extLst>
              <p:ext uri="{D42A27DB-BD31-4B8C-83A1-F6EECF244321}">
                <p14:modId xmlns:p14="http://schemas.microsoft.com/office/powerpoint/2010/main" val="3361264059"/>
              </p:ext>
            </p:extLst>
          </p:nvPr>
        </p:nvGraphicFramePr>
        <p:xfrm>
          <a:off x="1752788" y="1022696"/>
          <a:ext cx="8587591" cy="4927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762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urrent Army Slide Template">
  <a:themeElements>
    <a:clrScheme name="Army Strong">
      <a:dk1>
        <a:srgbClr val="000000"/>
      </a:dk1>
      <a:lt1>
        <a:srgbClr val="FFFFFF"/>
      </a:lt1>
      <a:dk2>
        <a:srgbClr val="6B583C"/>
      </a:dk2>
      <a:lt2>
        <a:srgbClr val="808080"/>
      </a:lt2>
      <a:accent1>
        <a:srgbClr val="FFDB05"/>
      </a:accent1>
      <a:accent2>
        <a:srgbClr val="75846C"/>
      </a:accent2>
      <a:accent3>
        <a:srgbClr val="C3C7B1"/>
      </a:accent3>
      <a:accent4>
        <a:srgbClr val="979F83"/>
      </a:accent4>
      <a:accent5>
        <a:srgbClr val="A9B19D"/>
      </a:accent5>
      <a:accent6>
        <a:srgbClr val="2D2D8A"/>
      </a:accent6>
      <a:hlink>
        <a:srgbClr val="FF0000"/>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030A0">
            <a:alpha val="27000"/>
          </a:srgbClr>
        </a:solidFill>
        <a:ln w="9525">
          <a:noFill/>
          <a:miter lim="800000"/>
          <a:headEnd/>
          <a:tailEnd/>
        </a:ln>
      </a:spPr>
      <a:bodyPr wrap="none" rtlCol="0" anchor="ctr"/>
      <a:lstStyle>
        <a:defPPr algn="ctr">
          <a:defRPr dirty="0"/>
        </a:defPPr>
      </a:lstStyle>
    </a:spDef>
    <a:txDef>
      <a:spPr>
        <a:solidFill>
          <a:srgbClr val="900000">
            <a:alpha val="13000"/>
          </a:srgbClr>
        </a:solidFill>
        <a:effectLst/>
      </a:spPr>
      <a:bodyPr wrap="square" rtlCol="0">
        <a:spAutoFit/>
      </a:bodyPr>
      <a:lstStyle>
        <a:defPPr algn="ctr">
          <a:defRPr sz="28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rrent Army Slide Template">
  <a:themeElements>
    <a:clrScheme name="Army Strong">
      <a:dk1>
        <a:srgbClr val="000000"/>
      </a:dk1>
      <a:lt1>
        <a:srgbClr val="FFFFFF"/>
      </a:lt1>
      <a:dk2>
        <a:srgbClr val="6B583C"/>
      </a:dk2>
      <a:lt2>
        <a:srgbClr val="808080"/>
      </a:lt2>
      <a:accent1>
        <a:srgbClr val="FFDB05"/>
      </a:accent1>
      <a:accent2>
        <a:srgbClr val="75846C"/>
      </a:accent2>
      <a:accent3>
        <a:srgbClr val="C3C7B1"/>
      </a:accent3>
      <a:accent4>
        <a:srgbClr val="979F83"/>
      </a:accent4>
      <a:accent5>
        <a:srgbClr val="A9B19D"/>
      </a:accent5>
      <a:accent6>
        <a:srgbClr val="2D2D8A"/>
      </a:accent6>
      <a:hlink>
        <a:srgbClr val="FF0000"/>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030A0">
            <a:alpha val="27000"/>
          </a:srgbClr>
        </a:solidFill>
        <a:ln w="9525">
          <a:noFill/>
          <a:miter lim="800000"/>
          <a:headEnd/>
          <a:tailEnd/>
        </a:ln>
      </a:spPr>
      <a:bodyPr wrap="none" rtlCol="0" anchor="ctr"/>
      <a:lstStyle>
        <a:defPPr algn="ctr">
          <a:defRPr dirty="0"/>
        </a:defPPr>
      </a:lstStyle>
    </a:spDef>
    <a:txDef>
      <a:spPr>
        <a:solidFill>
          <a:srgbClr val="900000">
            <a:alpha val="13000"/>
          </a:srgbClr>
        </a:solidFill>
        <a:effectLst/>
      </a:spPr>
      <a:bodyPr wrap="square" rtlCol="0">
        <a:spAutoFit/>
      </a:bodyPr>
      <a:lstStyle>
        <a:defPPr algn="ctr">
          <a:defRPr sz="28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rrent Arm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3399"/>
        </a:solidFill>
        <a:ln w="9525">
          <a:noFill/>
          <a:miter lim="800000"/>
          <a:headEnd/>
          <a:tailEnd/>
        </a:ln>
      </a:spPr>
      <a:bodyPr wrap="none" anchor="ctr"/>
      <a:lstStyle>
        <a:defPPr>
          <a:defRPr dirty="0"/>
        </a:defPPr>
      </a:lstStyle>
    </a:spDef>
    <a:txDef>
      <a:spPr>
        <a:solidFill>
          <a:schemeClr val="bg1"/>
        </a:solidFill>
      </a:spPr>
      <a:bodyPr wrap="square" rtlCol="0">
        <a:spAutoFit/>
      </a:bodyPr>
      <a:lstStyle>
        <a:defPPr>
          <a:defRPr sz="1200" b="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lor-Paper-100">
    <a:dk1>
      <a:sysClr val="windowText" lastClr="000000"/>
    </a:dk1>
    <a:lt1>
      <a:sysClr val="window" lastClr="FFFFFF"/>
    </a:lt1>
    <a:dk2>
      <a:srgbClr val="8AAAA3"/>
    </a:dk2>
    <a:lt2>
      <a:srgbClr val="FFFFFF"/>
    </a:lt2>
    <a:accent1>
      <a:srgbClr val="394A23"/>
    </a:accent1>
    <a:accent2>
      <a:srgbClr val="A58F67"/>
    </a:accent2>
    <a:accent3>
      <a:srgbClr val="83725E"/>
    </a:accent3>
    <a:accent4>
      <a:srgbClr val="6F3F10"/>
    </a:accent4>
    <a:accent5>
      <a:srgbClr val="9F915B"/>
    </a:accent5>
    <a:accent6>
      <a:srgbClr val="5D4C37"/>
    </a:accent6>
    <a:hlink>
      <a:srgbClr val="002060"/>
    </a:hlink>
    <a:folHlink>
      <a:srgbClr val="5B38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20533</TotalTime>
  <Words>3690</Words>
  <Application>Microsoft Office PowerPoint</Application>
  <PresentationFormat>Widescreen</PresentationFormat>
  <Paragraphs>784</Paragraphs>
  <Slides>20</Slides>
  <Notes>9</Notes>
  <HiddenSlides>0</HiddenSlides>
  <MMClips>0</MMClips>
  <ScaleCrop>false</ScaleCrop>
  <HeadingPairs>
    <vt:vector size="8" baseType="variant">
      <vt:variant>
        <vt:lpstr>Fonts Used</vt:lpstr>
      </vt:variant>
      <vt:variant>
        <vt:i4>13</vt:i4>
      </vt:variant>
      <vt:variant>
        <vt:lpstr>Theme</vt:lpstr>
      </vt:variant>
      <vt:variant>
        <vt:i4>14</vt:i4>
      </vt:variant>
      <vt:variant>
        <vt:lpstr>Embedded OLE Servers</vt:lpstr>
      </vt:variant>
      <vt:variant>
        <vt:i4>1</vt:i4>
      </vt:variant>
      <vt:variant>
        <vt:lpstr>Slide Titles</vt:lpstr>
      </vt:variant>
      <vt:variant>
        <vt:i4>20</vt:i4>
      </vt:variant>
    </vt:vector>
  </HeadingPairs>
  <TitlesOfParts>
    <vt:vector size="48" baseType="lpstr">
      <vt:lpstr> Arial</vt:lpstr>
      <vt:lpstr>Arial</vt:lpstr>
      <vt:lpstr>Arial Black</vt:lpstr>
      <vt:lpstr>Calibri</vt:lpstr>
      <vt:lpstr>Calibri (Body)</vt:lpstr>
      <vt:lpstr>Franklin Gothic Book</vt:lpstr>
      <vt:lpstr>Franklin Gothic Demi</vt:lpstr>
      <vt:lpstr>Franklin Gothic Demi Cond</vt:lpstr>
      <vt:lpstr>Geneva</vt:lpstr>
      <vt:lpstr>Times New Roman</vt:lpstr>
      <vt:lpstr>Wingdings</vt:lpstr>
      <vt:lpstr>Wingdings 3</vt:lpstr>
      <vt:lpstr>ヒラギノ角ゴ Pro W3</vt:lpstr>
      <vt:lpstr>13_Current Army Slide Template</vt:lpstr>
      <vt:lpstr>Custom Design</vt:lpstr>
      <vt:lpstr>3_Current Army Slide Template</vt:lpstr>
      <vt:lpstr>1_Custom Design</vt:lpstr>
      <vt:lpstr>14_Current Army Slide Template</vt:lpstr>
      <vt:lpstr>4_Current Army Slide Template</vt:lpstr>
      <vt:lpstr>Current Army Slide Template</vt:lpstr>
      <vt:lpstr>15_Current Army Slide Template</vt:lpstr>
      <vt:lpstr>5_Current Army Slide Template</vt:lpstr>
      <vt:lpstr>6_Current Army Slide Template</vt:lpstr>
      <vt:lpstr>2_Current Army Slide Template</vt:lpstr>
      <vt:lpstr>11_Current Army Slide Template</vt:lpstr>
      <vt:lpstr>16_Current Army Slide Template</vt:lpstr>
      <vt:lpstr>7_Current Army Slide Template</vt:lpstr>
      <vt:lpstr>Worksheet</vt:lpstr>
      <vt:lpstr>PowerPoint Presentation</vt:lpstr>
      <vt:lpstr>PowerPoint Presentation</vt:lpstr>
      <vt:lpstr>PowerPoint Presentation</vt:lpstr>
      <vt:lpstr>PowerPoint Presentation</vt:lpstr>
      <vt:lpstr>PowerPoint Presentation</vt:lpstr>
      <vt:lpstr>Planning The Army Plan (TAP)</vt:lpstr>
      <vt:lpstr>PowerPoint Presentation</vt:lpstr>
      <vt:lpstr>PowerPoint Presentation</vt:lpstr>
      <vt:lpstr>PowerPoint Presentation</vt:lpstr>
      <vt:lpstr>Army Budget Trends FY2001 – FY  2018 ($B) Current Dollars</vt:lpstr>
      <vt:lpstr>PowerPoint Presentation</vt:lpstr>
      <vt:lpstr>PowerPoint Presentation</vt:lpstr>
      <vt:lpstr>FY 2017/18 OCO Budget</vt:lpstr>
      <vt:lpstr> Current State of Play </vt:lpstr>
      <vt:lpstr>Fiscal Rules &amp; Limitations</vt:lpstr>
      <vt:lpstr>FY16 April Above Threshold Reprogramming (ATR) Timeline </vt:lpstr>
      <vt:lpstr>PowerPoint Presentation</vt:lpstr>
      <vt:lpstr>Keys to Accountability and Stewardship</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LTC Jones</dc:creator>
  <cp:lastModifiedBy>US Army user</cp:lastModifiedBy>
  <cp:revision>1837</cp:revision>
  <cp:lastPrinted>2017-05-09T14:13:05Z</cp:lastPrinted>
  <dcterms:created xsi:type="dcterms:W3CDTF">2013-06-17T17:53:06Z</dcterms:created>
  <dcterms:modified xsi:type="dcterms:W3CDTF">2017-05-23T19:27:23Z</dcterms:modified>
</cp:coreProperties>
</file>