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63" r:id="rId2"/>
  </p:sldMasterIdLst>
  <p:notesMasterIdLst>
    <p:notesMasterId r:id="rId24"/>
  </p:notesMasterIdLst>
  <p:handoutMasterIdLst>
    <p:handoutMasterId r:id="rId25"/>
  </p:handoutMasterIdLst>
  <p:sldIdLst>
    <p:sldId id="598" r:id="rId3"/>
    <p:sldId id="597" r:id="rId4"/>
    <p:sldId id="670" r:id="rId5"/>
    <p:sldId id="647" r:id="rId6"/>
    <p:sldId id="652" r:id="rId7"/>
    <p:sldId id="680" r:id="rId8"/>
    <p:sldId id="705" r:id="rId9"/>
    <p:sldId id="679" r:id="rId10"/>
    <p:sldId id="674" r:id="rId11"/>
    <p:sldId id="650" r:id="rId12"/>
    <p:sldId id="700" r:id="rId13"/>
    <p:sldId id="706" r:id="rId14"/>
    <p:sldId id="665" r:id="rId15"/>
    <p:sldId id="701" r:id="rId16"/>
    <p:sldId id="659" r:id="rId17"/>
    <p:sldId id="702" r:id="rId18"/>
    <p:sldId id="606" r:id="rId19"/>
    <p:sldId id="603" r:id="rId20"/>
    <p:sldId id="703" r:id="rId21"/>
    <p:sldId id="688" r:id="rId22"/>
    <p:sldId id="694" r:id="rId23"/>
  </p:sldIdLst>
  <p:sldSz cx="12192000" cy="6858000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98" userDrawn="1">
          <p15:clr>
            <a:srgbClr val="A4A3A4"/>
          </p15:clr>
        </p15:guide>
        <p15:guide id="2" pos="2080" userDrawn="1">
          <p15:clr>
            <a:srgbClr val="A4A3A4"/>
          </p15:clr>
        </p15:guide>
        <p15:guide id="3" orient="horz" pos="2909" userDrawn="1">
          <p15:clr>
            <a:srgbClr val="A4A3A4"/>
          </p15:clr>
        </p15:guide>
        <p15:guide id="4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wn" initials="D" lastIdx="10" clrIdx="0">
    <p:extLst>
      <p:ext uri="{19B8F6BF-5375-455C-9EA6-DF929625EA0E}">
        <p15:presenceInfo xmlns:p15="http://schemas.microsoft.com/office/powerpoint/2012/main" userId="Dawn" providerId="None"/>
      </p:ext>
    </p:extLst>
  </p:cmAuthor>
  <p:cmAuthor id="2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6F9"/>
    <a:srgbClr val="FFFFCC"/>
    <a:srgbClr val="1C4154"/>
    <a:srgbClr val="FFFF99"/>
    <a:srgbClr val="FF5050"/>
    <a:srgbClr val="DC8402"/>
    <a:srgbClr val="AC770D"/>
    <a:srgbClr val="B43500"/>
    <a:srgbClr val="AF5200"/>
    <a:srgbClr val="FF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93341" autoAdjust="0"/>
  </p:normalViewPr>
  <p:slideViewPr>
    <p:cSldViewPr>
      <p:cViewPr>
        <p:scale>
          <a:sx n="100" d="100"/>
          <a:sy n="100" d="100"/>
        </p:scale>
        <p:origin x="708" y="5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10" y="-96"/>
      </p:cViewPr>
      <p:guideLst>
        <p:guide orient="horz" pos="2798"/>
        <p:guide pos="2080"/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AEFD8A-54AB-4A4F-866C-3E397756BB2E}" type="doc">
      <dgm:prSet loTypeId="urn:microsoft.com/office/officeart/2008/layout/AlternatingPictureBlocks" loCatId="list" qsTypeId="urn:microsoft.com/office/officeart/2005/8/quickstyle/simple4" qsCatId="simple" csTypeId="urn:microsoft.com/office/officeart/2005/8/colors/accent2_5" csCatId="accent2" phldr="1"/>
      <dgm:spPr/>
    </dgm:pt>
    <dgm:pt modelId="{CE248031-3E9D-43C1-9349-10B033F3943F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Lack of Full Cost</a:t>
          </a:r>
        </a:p>
        <a:p>
          <a:pPr lvl="0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/>
            <a:t>Visibility</a:t>
          </a:r>
          <a:endParaRPr lang="en-US" dirty="0"/>
        </a:p>
      </dgm:t>
    </dgm:pt>
    <dgm:pt modelId="{4DD2BBE5-16AF-4111-8428-27C8B2C1B8CD}" type="parTrans" cxnId="{7990376A-52CF-4320-9C37-5777031E06BE}">
      <dgm:prSet/>
      <dgm:spPr/>
      <dgm:t>
        <a:bodyPr/>
        <a:lstStyle/>
        <a:p>
          <a:endParaRPr lang="en-US"/>
        </a:p>
      </dgm:t>
    </dgm:pt>
    <dgm:pt modelId="{1471FBA1-B8E8-4832-BB7C-707ED4975278}" type="sibTrans" cxnId="{7990376A-52CF-4320-9C37-5777031E06BE}">
      <dgm:prSet/>
      <dgm:spPr/>
      <dgm:t>
        <a:bodyPr/>
        <a:lstStyle/>
        <a:p>
          <a:endParaRPr lang="en-US"/>
        </a:p>
      </dgm:t>
    </dgm:pt>
    <dgm:pt modelId="{7CDBF2AB-8532-4A11-BB7C-8CC597DBF6FD}">
      <dgm:prSet phldrT="[Text]"/>
      <dgm:spPr/>
      <dgm:t>
        <a:bodyPr/>
        <a:lstStyle/>
        <a:p>
          <a:r>
            <a:rPr lang="en-US" dirty="0" smtClean="0"/>
            <a:t>Difficulty Linking Resource Usage to Readiness Outputs</a:t>
          </a:r>
          <a:endParaRPr lang="en-US" dirty="0"/>
        </a:p>
      </dgm:t>
    </dgm:pt>
    <dgm:pt modelId="{3B61DB5B-ACB8-42AB-9E1F-0E5C0A01B8B4}" type="parTrans" cxnId="{21CD117A-E9C8-429F-B292-66CB5B32B4BE}">
      <dgm:prSet/>
      <dgm:spPr/>
      <dgm:t>
        <a:bodyPr/>
        <a:lstStyle/>
        <a:p>
          <a:endParaRPr lang="en-US"/>
        </a:p>
      </dgm:t>
    </dgm:pt>
    <dgm:pt modelId="{0D50460A-8D69-4D14-A9BE-D90979F5C6D1}" type="sibTrans" cxnId="{21CD117A-E9C8-429F-B292-66CB5B32B4BE}">
      <dgm:prSet/>
      <dgm:spPr/>
      <dgm:t>
        <a:bodyPr/>
        <a:lstStyle/>
        <a:p>
          <a:endParaRPr lang="en-US"/>
        </a:p>
      </dgm:t>
    </dgm:pt>
    <dgm:pt modelId="{142A4051-2B87-43FF-8A99-0002128AF34F}">
      <dgm:prSet phldrT="[Text]"/>
      <dgm:spPr/>
      <dgm:t>
        <a:bodyPr/>
        <a:lstStyle/>
        <a:p>
          <a:r>
            <a:rPr lang="en-US" dirty="0" smtClean="0"/>
            <a:t>Incomplete or Unreliable Data in ERPs</a:t>
          </a:r>
          <a:endParaRPr lang="en-US" dirty="0"/>
        </a:p>
      </dgm:t>
    </dgm:pt>
    <dgm:pt modelId="{565DA3ED-6675-4FC8-8B3B-F8E3D6AA427C}" type="parTrans" cxnId="{A8CC85D3-A97C-4B8C-B298-D805DB0EEBF0}">
      <dgm:prSet/>
      <dgm:spPr/>
      <dgm:t>
        <a:bodyPr/>
        <a:lstStyle/>
        <a:p>
          <a:endParaRPr lang="en-US"/>
        </a:p>
      </dgm:t>
    </dgm:pt>
    <dgm:pt modelId="{AB2360A1-9A68-4186-B7FE-880032039C72}" type="sibTrans" cxnId="{A8CC85D3-A97C-4B8C-B298-D805DB0EEBF0}">
      <dgm:prSet/>
      <dgm:spPr/>
      <dgm:t>
        <a:bodyPr/>
        <a:lstStyle/>
        <a:p>
          <a:endParaRPr lang="en-US"/>
        </a:p>
      </dgm:t>
    </dgm:pt>
    <dgm:pt modelId="{9428929D-F4A0-4696-AFD5-B9BCE6A3956D}">
      <dgm:prSet phldrT="[Text]"/>
      <dgm:spPr/>
      <dgm:t>
        <a:bodyPr/>
        <a:lstStyle/>
        <a:p>
          <a:r>
            <a:rPr lang="en-US" dirty="0" smtClean="0"/>
            <a:t>Inability to Produce  Auditable Financial Statements</a:t>
          </a:r>
          <a:endParaRPr lang="en-US" dirty="0"/>
        </a:p>
      </dgm:t>
    </dgm:pt>
    <dgm:pt modelId="{9C0E8A47-06D7-49B1-A6FD-A4DD6B7CE970}" type="parTrans" cxnId="{5CED48BF-031D-42C0-BFC4-CB4A2F28F5A7}">
      <dgm:prSet/>
      <dgm:spPr/>
      <dgm:t>
        <a:bodyPr/>
        <a:lstStyle/>
        <a:p>
          <a:endParaRPr lang="en-US"/>
        </a:p>
      </dgm:t>
    </dgm:pt>
    <dgm:pt modelId="{39C26C95-6F2E-451F-A524-A8B4BF89FB96}" type="sibTrans" cxnId="{5CED48BF-031D-42C0-BFC4-CB4A2F28F5A7}">
      <dgm:prSet/>
      <dgm:spPr/>
      <dgm:t>
        <a:bodyPr/>
        <a:lstStyle/>
        <a:p>
          <a:endParaRPr lang="en-US"/>
        </a:p>
      </dgm:t>
    </dgm:pt>
    <dgm:pt modelId="{567B8B07-5C6D-46DB-9FEB-6FED5A9398DC}">
      <dgm:prSet phldrT="[Text]"/>
      <dgm:spPr/>
      <dgm:t>
        <a:bodyPr/>
        <a:lstStyle/>
        <a:p>
          <a:r>
            <a:rPr lang="en-US" dirty="0" smtClean="0"/>
            <a:t>No Common Metrics Between Command Levels</a:t>
          </a:r>
          <a:endParaRPr lang="en-US" dirty="0"/>
        </a:p>
      </dgm:t>
    </dgm:pt>
    <dgm:pt modelId="{D2164F77-3AE1-42EB-88F6-22560022D303}" type="parTrans" cxnId="{7806992E-E5D8-4BAE-8850-E704AD7D6FE1}">
      <dgm:prSet/>
      <dgm:spPr/>
      <dgm:t>
        <a:bodyPr/>
        <a:lstStyle/>
        <a:p>
          <a:endParaRPr lang="en-US"/>
        </a:p>
      </dgm:t>
    </dgm:pt>
    <dgm:pt modelId="{867B4F51-AB08-4588-A53E-233B0268B8FD}" type="sibTrans" cxnId="{7806992E-E5D8-4BAE-8850-E704AD7D6FE1}">
      <dgm:prSet/>
      <dgm:spPr/>
      <dgm:t>
        <a:bodyPr/>
        <a:lstStyle/>
        <a:p>
          <a:endParaRPr lang="en-US"/>
        </a:p>
      </dgm:t>
    </dgm:pt>
    <dgm:pt modelId="{702DA216-7320-4526-9887-4A1A77A55A57}" type="pres">
      <dgm:prSet presAssocID="{79AEFD8A-54AB-4A4F-866C-3E397756BB2E}" presName="linearFlow" presStyleCnt="0">
        <dgm:presLayoutVars>
          <dgm:dir/>
          <dgm:resizeHandles val="exact"/>
        </dgm:presLayoutVars>
      </dgm:prSet>
      <dgm:spPr/>
    </dgm:pt>
    <dgm:pt modelId="{B10BFE95-064F-41A9-86B8-31C6481AD6A2}" type="pres">
      <dgm:prSet presAssocID="{CE248031-3E9D-43C1-9349-10B033F3943F}" presName="comp" presStyleCnt="0"/>
      <dgm:spPr/>
    </dgm:pt>
    <dgm:pt modelId="{E4DE37AB-0269-4B52-A9AC-5637FEEECB45}" type="pres">
      <dgm:prSet presAssocID="{CE248031-3E9D-43C1-9349-10B033F3943F}" presName="rect2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9150EB-428C-40C7-ABDB-95515622934A}" type="pres">
      <dgm:prSet presAssocID="{CE248031-3E9D-43C1-9349-10B033F3943F}" presName="rect1" presStyleLbl="ln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2B3461D0-E1DC-4D24-84E6-3025EC96AA4E}" type="pres">
      <dgm:prSet presAssocID="{1471FBA1-B8E8-4832-BB7C-707ED4975278}" presName="sibTrans" presStyleCnt="0"/>
      <dgm:spPr/>
    </dgm:pt>
    <dgm:pt modelId="{AB15F388-28F9-4A17-8C6A-0FBFDA4E2E1E}" type="pres">
      <dgm:prSet presAssocID="{7CDBF2AB-8532-4A11-BB7C-8CC597DBF6FD}" presName="comp" presStyleCnt="0"/>
      <dgm:spPr/>
    </dgm:pt>
    <dgm:pt modelId="{F46A1DE5-598B-41D7-B4D4-FAA27B663B0C}" type="pres">
      <dgm:prSet presAssocID="{7CDBF2AB-8532-4A11-BB7C-8CC597DBF6FD}" presName="rect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ED5C76-DD9D-4A9E-B069-8E47F80DA5E0}" type="pres">
      <dgm:prSet presAssocID="{7CDBF2AB-8532-4A11-BB7C-8CC597DBF6FD}" presName="rect1" presStyleLbl="lnNod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03C6D605-4BC0-4291-BFCC-0A8CEC48F35B}" type="pres">
      <dgm:prSet presAssocID="{0D50460A-8D69-4D14-A9BE-D90979F5C6D1}" presName="sibTrans" presStyleCnt="0"/>
      <dgm:spPr/>
    </dgm:pt>
    <dgm:pt modelId="{5B23FE27-AA16-4AEF-9437-7F492C335F77}" type="pres">
      <dgm:prSet presAssocID="{142A4051-2B87-43FF-8A99-0002128AF34F}" presName="comp" presStyleCnt="0"/>
      <dgm:spPr/>
    </dgm:pt>
    <dgm:pt modelId="{20435B0C-C2AF-4237-BE26-0CBF65D9660B}" type="pres">
      <dgm:prSet presAssocID="{142A4051-2B87-43FF-8A99-0002128AF34F}" presName="rect2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36362-21D5-477C-A86F-319DDE50EF73}" type="pres">
      <dgm:prSet presAssocID="{142A4051-2B87-43FF-8A99-0002128AF34F}" presName="rect1" presStyleLbl="lnNod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AAE8F179-40C0-49F4-A845-A3723CD58337}" type="pres">
      <dgm:prSet presAssocID="{AB2360A1-9A68-4186-B7FE-880032039C72}" presName="sibTrans" presStyleCnt="0"/>
      <dgm:spPr/>
    </dgm:pt>
    <dgm:pt modelId="{CB37640E-CF7E-4BE4-B1ED-5B47046195EE}" type="pres">
      <dgm:prSet presAssocID="{9428929D-F4A0-4696-AFD5-B9BCE6A3956D}" presName="comp" presStyleCnt="0"/>
      <dgm:spPr/>
    </dgm:pt>
    <dgm:pt modelId="{705679C4-5F06-460B-A225-E1DC87395114}" type="pres">
      <dgm:prSet presAssocID="{9428929D-F4A0-4696-AFD5-B9BCE6A3956D}" presName="rect2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861894-5EDC-4D33-8B61-555C7CF132E7}" type="pres">
      <dgm:prSet presAssocID="{9428929D-F4A0-4696-AFD5-B9BCE6A3956D}" presName="rect1" presStyleLbl="ln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50F4DBDF-BCA6-43A3-801E-875E6F14BA06}" type="pres">
      <dgm:prSet presAssocID="{39C26C95-6F2E-451F-A524-A8B4BF89FB96}" presName="sibTrans" presStyleCnt="0"/>
      <dgm:spPr/>
    </dgm:pt>
    <dgm:pt modelId="{2CD3DDAC-08D2-4E23-A2CD-9CEE19909665}" type="pres">
      <dgm:prSet presAssocID="{567B8B07-5C6D-46DB-9FEB-6FED5A9398DC}" presName="comp" presStyleCnt="0"/>
      <dgm:spPr/>
    </dgm:pt>
    <dgm:pt modelId="{E65350BA-00A8-4B92-B4DD-FDD3077D7DC7}" type="pres">
      <dgm:prSet presAssocID="{567B8B07-5C6D-46DB-9FEB-6FED5A9398DC}" presName="rect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3C2FCF-696B-4536-AB54-F723F351C398}" type="pres">
      <dgm:prSet presAssocID="{567B8B07-5C6D-46DB-9FEB-6FED5A9398DC}" presName="rect1" presStyleLbl="ln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</dgm:pt>
  </dgm:ptLst>
  <dgm:cxnLst>
    <dgm:cxn modelId="{5CED48BF-031D-42C0-BFC4-CB4A2F28F5A7}" srcId="{79AEFD8A-54AB-4A4F-866C-3E397756BB2E}" destId="{9428929D-F4A0-4696-AFD5-B9BCE6A3956D}" srcOrd="3" destOrd="0" parTransId="{9C0E8A47-06D7-49B1-A6FD-A4DD6B7CE970}" sibTransId="{39C26C95-6F2E-451F-A524-A8B4BF89FB96}"/>
    <dgm:cxn modelId="{DE539FDB-6533-4EA4-A9FE-80B0E7585400}" type="presOf" srcId="{9428929D-F4A0-4696-AFD5-B9BCE6A3956D}" destId="{705679C4-5F06-460B-A225-E1DC87395114}" srcOrd="0" destOrd="0" presId="urn:microsoft.com/office/officeart/2008/layout/AlternatingPictureBlocks"/>
    <dgm:cxn modelId="{7806992E-E5D8-4BAE-8850-E704AD7D6FE1}" srcId="{79AEFD8A-54AB-4A4F-866C-3E397756BB2E}" destId="{567B8B07-5C6D-46DB-9FEB-6FED5A9398DC}" srcOrd="4" destOrd="0" parTransId="{D2164F77-3AE1-42EB-88F6-22560022D303}" sibTransId="{867B4F51-AB08-4588-A53E-233B0268B8FD}"/>
    <dgm:cxn modelId="{D8642754-B6F8-47FC-8B14-B8255E3B4D04}" type="presOf" srcId="{142A4051-2B87-43FF-8A99-0002128AF34F}" destId="{20435B0C-C2AF-4237-BE26-0CBF65D9660B}" srcOrd="0" destOrd="0" presId="urn:microsoft.com/office/officeart/2008/layout/AlternatingPictureBlocks"/>
    <dgm:cxn modelId="{A8CC85D3-A97C-4B8C-B298-D805DB0EEBF0}" srcId="{79AEFD8A-54AB-4A4F-866C-3E397756BB2E}" destId="{142A4051-2B87-43FF-8A99-0002128AF34F}" srcOrd="2" destOrd="0" parTransId="{565DA3ED-6675-4FC8-8B3B-F8E3D6AA427C}" sibTransId="{AB2360A1-9A68-4186-B7FE-880032039C72}"/>
    <dgm:cxn modelId="{7DA0AF55-620E-483A-B545-C4EE5AA1524E}" type="presOf" srcId="{567B8B07-5C6D-46DB-9FEB-6FED5A9398DC}" destId="{E65350BA-00A8-4B92-B4DD-FDD3077D7DC7}" srcOrd="0" destOrd="0" presId="urn:microsoft.com/office/officeart/2008/layout/AlternatingPictureBlocks"/>
    <dgm:cxn modelId="{CE2C6410-26A9-4CA3-AA21-5B85A13F7961}" type="presOf" srcId="{7CDBF2AB-8532-4A11-BB7C-8CC597DBF6FD}" destId="{F46A1DE5-598B-41D7-B4D4-FAA27B663B0C}" srcOrd="0" destOrd="0" presId="urn:microsoft.com/office/officeart/2008/layout/AlternatingPictureBlocks"/>
    <dgm:cxn modelId="{D607C500-75F9-4BED-9717-2EA8C8E20105}" type="presOf" srcId="{CE248031-3E9D-43C1-9349-10B033F3943F}" destId="{E4DE37AB-0269-4B52-A9AC-5637FEEECB45}" srcOrd="0" destOrd="0" presId="urn:microsoft.com/office/officeart/2008/layout/AlternatingPictureBlocks"/>
    <dgm:cxn modelId="{0A47EDD9-B151-4230-AD73-7D3E97D5FB9A}" type="presOf" srcId="{79AEFD8A-54AB-4A4F-866C-3E397756BB2E}" destId="{702DA216-7320-4526-9887-4A1A77A55A57}" srcOrd="0" destOrd="0" presId="urn:microsoft.com/office/officeart/2008/layout/AlternatingPictureBlocks"/>
    <dgm:cxn modelId="{7990376A-52CF-4320-9C37-5777031E06BE}" srcId="{79AEFD8A-54AB-4A4F-866C-3E397756BB2E}" destId="{CE248031-3E9D-43C1-9349-10B033F3943F}" srcOrd="0" destOrd="0" parTransId="{4DD2BBE5-16AF-4111-8428-27C8B2C1B8CD}" sibTransId="{1471FBA1-B8E8-4832-BB7C-707ED4975278}"/>
    <dgm:cxn modelId="{21CD117A-E9C8-429F-B292-66CB5B32B4BE}" srcId="{79AEFD8A-54AB-4A4F-866C-3E397756BB2E}" destId="{7CDBF2AB-8532-4A11-BB7C-8CC597DBF6FD}" srcOrd="1" destOrd="0" parTransId="{3B61DB5B-ACB8-42AB-9E1F-0E5C0A01B8B4}" sibTransId="{0D50460A-8D69-4D14-A9BE-D90979F5C6D1}"/>
    <dgm:cxn modelId="{3827E7B8-804A-4B37-9A01-5BAE5A7C8B41}" type="presParOf" srcId="{702DA216-7320-4526-9887-4A1A77A55A57}" destId="{B10BFE95-064F-41A9-86B8-31C6481AD6A2}" srcOrd="0" destOrd="0" presId="urn:microsoft.com/office/officeart/2008/layout/AlternatingPictureBlocks"/>
    <dgm:cxn modelId="{8D261887-C721-4964-A883-89913710B9FA}" type="presParOf" srcId="{B10BFE95-064F-41A9-86B8-31C6481AD6A2}" destId="{E4DE37AB-0269-4B52-A9AC-5637FEEECB45}" srcOrd="0" destOrd="0" presId="urn:microsoft.com/office/officeart/2008/layout/AlternatingPictureBlocks"/>
    <dgm:cxn modelId="{0D475C89-722A-4CA5-9CBF-FAC00AFF3510}" type="presParOf" srcId="{B10BFE95-064F-41A9-86B8-31C6481AD6A2}" destId="{049150EB-428C-40C7-ABDB-95515622934A}" srcOrd="1" destOrd="0" presId="urn:microsoft.com/office/officeart/2008/layout/AlternatingPictureBlocks"/>
    <dgm:cxn modelId="{09D598A1-A583-4B8E-A6EF-53E4BA87B5B5}" type="presParOf" srcId="{702DA216-7320-4526-9887-4A1A77A55A57}" destId="{2B3461D0-E1DC-4D24-84E6-3025EC96AA4E}" srcOrd="1" destOrd="0" presId="urn:microsoft.com/office/officeart/2008/layout/AlternatingPictureBlocks"/>
    <dgm:cxn modelId="{976464D8-7CFC-4DEA-95D5-8F34DC345DE2}" type="presParOf" srcId="{702DA216-7320-4526-9887-4A1A77A55A57}" destId="{AB15F388-28F9-4A17-8C6A-0FBFDA4E2E1E}" srcOrd="2" destOrd="0" presId="urn:microsoft.com/office/officeart/2008/layout/AlternatingPictureBlocks"/>
    <dgm:cxn modelId="{499B82E6-6F4D-4578-B49B-55265D81B640}" type="presParOf" srcId="{AB15F388-28F9-4A17-8C6A-0FBFDA4E2E1E}" destId="{F46A1DE5-598B-41D7-B4D4-FAA27B663B0C}" srcOrd="0" destOrd="0" presId="urn:microsoft.com/office/officeart/2008/layout/AlternatingPictureBlocks"/>
    <dgm:cxn modelId="{F44C1510-3FFC-4649-960B-E2DC9F370EB6}" type="presParOf" srcId="{AB15F388-28F9-4A17-8C6A-0FBFDA4E2E1E}" destId="{BAED5C76-DD9D-4A9E-B069-8E47F80DA5E0}" srcOrd="1" destOrd="0" presId="urn:microsoft.com/office/officeart/2008/layout/AlternatingPictureBlocks"/>
    <dgm:cxn modelId="{52B44CB0-0444-4F42-ABC4-D5F9C29690B0}" type="presParOf" srcId="{702DA216-7320-4526-9887-4A1A77A55A57}" destId="{03C6D605-4BC0-4291-BFCC-0A8CEC48F35B}" srcOrd="3" destOrd="0" presId="urn:microsoft.com/office/officeart/2008/layout/AlternatingPictureBlocks"/>
    <dgm:cxn modelId="{391B9418-4E08-44E6-96A9-44C6FBFC7A81}" type="presParOf" srcId="{702DA216-7320-4526-9887-4A1A77A55A57}" destId="{5B23FE27-AA16-4AEF-9437-7F492C335F77}" srcOrd="4" destOrd="0" presId="urn:microsoft.com/office/officeart/2008/layout/AlternatingPictureBlocks"/>
    <dgm:cxn modelId="{22F692E9-AB63-4671-854C-4C74DEF20530}" type="presParOf" srcId="{5B23FE27-AA16-4AEF-9437-7F492C335F77}" destId="{20435B0C-C2AF-4237-BE26-0CBF65D9660B}" srcOrd="0" destOrd="0" presId="urn:microsoft.com/office/officeart/2008/layout/AlternatingPictureBlocks"/>
    <dgm:cxn modelId="{3B7ABBE9-1221-4566-A79C-504B37D2FE85}" type="presParOf" srcId="{5B23FE27-AA16-4AEF-9437-7F492C335F77}" destId="{B3136362-21D5-477C-A86F-319DDE50EF73}" srcOrd="1" destOrd="0" presId="urn:microsoft.com/office/officeart/2008/layout/AlternatingPictureBlocks"/>
    <dgm:cxn modelId="{235A32FB-5FD0-4593-96AD-29945BF39F70}" type="presParOf" srcId="{702DA216-7320-4526-9887-4A1A77A55A57}" destId="{AAE8F179-40C0-49F4-A845-A3723CD58337}" srcOrd="5" destOrd="0" presId="urn:microsoft.com/office/officeart/2008/layout/AlternatingPictureBlocks"/>
    <dgm:cxn modelId="{F9850442-6263-44EB-A97E-61FCD8CF6FC0}" type="presParOf" srcId="{702DA216-7320-4526-9887-4A1A77A55A57}" destId="{CB37640E-CF7E-4BE4-B1ED-5B47046195EE}" srcOrd="6" destOrd="0" presId="urn:microsoft.com/office/officeart/2008/layout/AlternatingPictureBlocks"/>
    <dgm:cxn modelId="{4A629957-32AA-4F79-BE9A-B08AB6436E87}" type="presParOf" srcId="{CB37640E-CF7E-4BE4-B1ED-5B47046195EE}" destId="{705679C4-5F06-460B-A225-E1DC87395114}" srcOrd="0" destOrd="0" presId="urn:microsoft.com/office/officeart/2008/layout/AlternatingPictureBlocks"/>
    <dgm:cxn modelId="{08E60FFE-CFC4-4C01-997F-186F44719A7D}" type="presParOf" srcId="{CB37640E-CF7E-4BE4-B1ED-5B47046195EE}" destId="{19861894-5EDC-4D33-8B61-555C7CF132E7}" srcOrd="1" destOrd="0" presId="urn:microsoft.com/office/officeart/2008/layout/AlternatingPictureBlocks"/>
    <dgm:cxn modelId="{D3A65917-85BA-4373-A22D-86AEB57939EA}" type="presParOf" srcId="{702DA216-7320-4526-9887-4A1A77A55A57}" destId="{50F4DBDF-BCA6-43A3-801E-875E6F14BA06}" srcOrd="7" destOrd="0" presId="urn:microsoft.com/office/officeart/2008/layout/AlternatingPictureBlocks"/>
    <dgm:cxn modelId="{53217956-0864-45F8-91EC-7C7E3002A88A}" type="presParOf" srcId="{702DA216-7320-4526-9887-4A1A77A55A57}" destId="{2CD3DDAC-08D2-4E23-A2CD-9CEE19909665}" srcOrd="8" destOrd="0" presId="urn:microsoft.com/office/officeart/2008/layout/AlternatingPictureBlocks"/>
    <dgm:cxn modelId="{F0336A63-C2A7-4648-AB1A-98EA70301DE1}" type="presParOf" srcId="{2CD3DDAC-08D2-4E23-A2CD-9CEE19909665}" destId="{E65350BA-00A8-4B92-B4DD-FDD3077D7DC7}" srcOrd="0" destOrd="0" presId="urn:microsoft.com/office/officeart/2008/layout/AlternatingPictureBlocks"/>
    <dgm:cxn modelId="{C9A5CE60-BCC1-462A-BC33-7109FD8DC691}" type="presParOf" srcId="{2CD3DDAC-08D2-4E23-A2CD-9CEE19909665}" destId="{B03C2FCF-696B-4536-AB54-F723F351C398}" srcOrd="1" destOrd="0" presId="urn:microsoft.com/office/officeart/2008/layout/AlternatingPictureBlocks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6A5966-E42A-44F8-A151-0AF6A36C139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</dgm:pt>
    <dgm:pt modelId="{7B9DA742-BC15-4B11-B643-C1CFD7D71438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>
            <a:lnSpc>
              <a:spcPct val="90000"/>
            </a:lnSpc>
          </a:pPr>
          <a:r>
            <a:rPr lang="en-US" sz="2000" b="1" dirty="0" smtClean="0"/>
            <a:t>People</a:t>
          </a:r>
          <a:endParaRPr lang="en-US" sz="2000" b="1" dirty="0"/>
        </a:p>
      </dgm:t>
    </dgm:pt>
    <dgm:pt modelId="{BFE16667-B8E5-42B4-AA80-08473AC75B36}" type="parTrans" cxnId="{0CF8BF74-97DD-49F3-9F2E-C42D97924742}">
      <dgm:prSet/>
      <dgm:spPr/>
      <dgm:t>
        <a:bodyPr/>
        <a:lstStyle/>
        <a:p>
          <a:endParaRPr lang="en-US" sz="3200"/>
        </a:p>
      </dgm:t>
    </dgm:pt>
    <dgm:pt modelId="{99222C0A-3C05-43F1-9646-5DA96A99F138}" type="sibTrans" cxnId="{0CF8BF74-97DD-49F3-9F2E-C42D97924742}">
      <dgm:prSet/>
      <dgm:spPr/>
      <dgm:t>
        <a:bodyPr/>
        <a:lstStyle/>
        <a:p>
          <a:endParaRPr lang="en-US" sz="3200"/>
        </a:p>
      </dgm:t>
    </dgm:pt>
    <dgm:pt modelId="{71FA73E6-F3E6-4F50-A0D6-8B03FC6DA10F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US" sz="1050" b="1" dirty="0" smtClean="0"/>
            <a:t> </a:t>
          </a:r>
          <a:endParaRPr lang="en-US" sz="2000" b="1" dirty="0" smtClean="0"/>
        </a:p>
        <a:p>
          <a:pPr algn="ctr"/>
          <a:r>
            <a:rPr lang="en-US" sz="2000" b="1" dirty="0" smtClean="0"/>
            <a:t>Technology</a:t>
          </a:r>
          <a:endParaRPr lang="en-US" sz="2000" b="1" dirty="0"/>
        </a:p>
      </dgm:t>
    </dgm:pt>
    <dgm:pt modelId="{D293E4BC-77AB-49A0-BD8D-7B001CF19D71}" type="parTrans" cxnId="{DB33F029-5F91-4C42-B393-2CC0AA27EFDE}">
      <dgm:prSet/>
      <dgm:spPr/>
      <dgm:t>
        <a:bodyPr/>
        <a:lstStyle/>
        <a:p>
          <a:endParaRPr lang="en-US" sz="3200"/>
        </a:p>
      </dgm:t>
    </dgm:pt>
    <dgm:pt modelId="{87E72C06-C02E-42DE-99F7-5D823B7B9447}" type="sibTrans" cxnId="{DB33F029-5F91-4C42-B393-2CC0AA27EFDE}">
      <dgm:prSet/>
      <dgm:spPr/>
      <dgm:t>
        <a:bodyPr/>
        <a:lstStyle/>
        <a:p>
          <a:endParaRPr lang="en-US" sz="3200"/>
        </a:p>
      </dgm:t>
    </dgm:pt>
    <dgm:pt modelId="{F9BBEB24-A384-4F41-B3C4-BA93891D4045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>
            <a:lnSpc>
              <a:spcPct val="90000"/>
            </a:lnSpc>
          </a:pPr>
          <a:r>
            <a:rPr lang="en-US" sz="2000" b="1" dirty="0" smtClean="0"/>
            <a:t>    Process</a:t>
          </a:r>
          <a:endParaRPr lang="en-US" sz="2000" b="1" dirty="0"/>
        </a:p>
      </dgm:t>
    </dgm:pt>
    <dgm:pt modelId="{8F0BFE61-D012-490B-A1CA-1D63A2CE450B}" type="parTrans" cxnId="{8ACDBEEB-B1C3-4AD9-A2BA-77066F1FD389}">
      <dgm:prSet/>
      <dgm:spPr/>
      <dgm:t>
        <a:bodyPr/>
        <a:lstStyle/>
        <a:p>
          <a:endParaRPr lang="en-US" sz="3200"/>
        </a:p>
      </dgm:t>
    </dgm:pt>
    <dgm:pt modelId="{5892DB0C-7BA7-40B8-AC0A-1D3D97746A93}" type="sibTrans" cxnId="{8ACDBEEB-B1C3-4AD9-A2BA-77066F1FD389}">
      <dgm:prSet/>
      <dgm:spPr/>
      <dgm:t>
        <a:bodyPr/>
        <a:lstStyle/>
        <a:p>
          <a:endParaRPr lang="en-US" sz="3200"/>
        </a:p>
      </dgm:t>
    </dgm:pt>
    <dgm:pt modelId="{D0F43EA6-0E65-4F9E-8441-A7672CD9FA1F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>
            <a:lnSpc>
              <a:spcPct val="90000"/>
            </a:lnSpc>
          </a:pPr>
          <a:r>
            <a:rPr lang="en-US" sz="1400" dirty="0" smtClean="0"/>
            <a:t>ICPM/ERP Training (across Army POIs)</a:t>
          </a:r>
          <a:endParaRPr lang="en-US" sz="1400" dirty="0"/>
        </a:p>
      </dgm:t>
    </dgm:pt>
    <dgm:pt modelId="{4F85C941-CAA6-419B-8C94-513B75E50FBB}" type="parTrans" cxnId="{B154ACE9-7240-4AAB-B41B-3B291714F359}">
      <dgm:prSet/>
      <dgm:spPr/>
      <dgm:t>
        <a:bodyPr/>
        <a:lstStyle/>
        <a:p>
          <a:endParaRPr lang="en-US" sz="3200"/>
        </a:p>
      </dgm:t>
    </dgm:pt>
    <dgm:pt modelId="{0F352B3A-715F-422C-B75F-7734FDB3F4C3}" type="sibTrans" cxnId="{B154ACE9-7240-4AAB-B41B-3B291714F359}">
      <dgm:prSet/>
      <dgm:spPr/>
      <dgm:t>
        <a:bodyPr/>
        <a:lstStyle/>
        <a:p>
          <a:endParaRPr lang="en-US" sz="3200"/>
        </a:p>
      </dgm:t>
    </dgm:pt>
    <dgm:pt modelId="{05DC6BD5-D4DD-4370-ADC6-B2CCA74F564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US" sz="1400" dirty="0" smtClean="0"/>
            <a:t>ERPs (e.g., Master data)</a:t>
          </a:r>
          <a:endParaRPr lang="en-US" sz="1400" dirty="0"/>
        </a:p>
      </dgm:t>
    </dgm:pt>
    <dgm:pt modelId="{46B3B43E-ABB6-48EF-BCD9-D68291C83F0C}" type="parTrans" cxnId="{77E3D4DA-CD04-4608-833B-790FDC3785DD}">
      <dgm:prSet/>
      <dgm:spPr/>
      <dgm:t>
        <a:bodyPr/>
        <a:lstStyle/>
        <a:p>
          <a:endParaRPr lang="en-US" sz="3200"/>
        </a:p>
      </dgm:t>
    </dgm:pt>
    <dgm:pt modelId="{64031F21-E750-4C56-AC55-7CE88B6B4293}" type="sibTrans" cxnId="{77E3D4DA-CD04-4608-833B-790FDC3785DD}">
      <dgm:prSet/>
      <dgm:spPr/>
      <dgm:t>
        <a:bodyPr/>
        <a:lstStyle/>
        <a:p>
          <a:endParaRPr lang="en-US" sz="3200"/>
        </a:p>
      </dgm:t>
    </dgm:pt>
    <dgm:pt modelId="{8311CB05-0041-4F32-817E-72F3EB06431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US" sz="1400" dirty="0" smtClean="0"/>
            <a:t>Best practices in the ERP environment</a:t>
          </a:r>
        </a:p>
        <a:p>
          <a:pPr algn="ctr"/>
          <a:endParaRPr lang="en-US" sz="1200" dirty="0"/>
        </a:p>
      </dgm:t>
    </dgm:pt>
    <dgm:pt modelId="{28DE0EA7-AF81-43D8-ACEE-E9305F6197AE}" type="parTrans" cxnId="{0644B4A9-A468-4AC0-B701-544C81C3783E}">
      <dgm:prSet/>
      <dgm:spPr/>
      <dgm:t>
        <a:bodyPr/>
        <a:lstStyle/>
        <a:p>
          <a:endParaRPr lang="en-US" sz="3200"/>
        </a:p>
      </dgm:t>
    </dgm:pt>
    <dgm:pt modelId="{2A112037-FBAD-4B30-AD2D-7BC960C0AB04}" type="sibTrans" cxnId="{0644B4A9-A468-4AC0-B701-544C81C3783E}">
      <dgm:prSet/>
      <dgm:spPr/>
      <dgm:t>
        <a:bodyPr/>
        <a:lstStyle/>
        <a:p>
          <a:endParaRPr lang="en-US" sz="3200"/>
        </a:p>
      </dgm:t>
    </dgm:pt>
    <dgm:pt modelId="{A4D322F5-2F20-4D96-AA4A-3B23D21B15A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>
            <a:lnSpc>
              <a:spcPct val="90000"/>
            </a:lnSpc>
          </a:pPr>
          <a:r>
            <a:rPr lang="en-US" sz="1600" dirty="0" smtClean="0"/>
            <a:t>Cost Accounting </a:t>
          </a:r>
          <a:endParaRPr lang="en-US" sz="1600" dirty="0"/>
        </a:p>
      </dgm:t>
    </dgm:pt>
    <dgm:pt modelId="{F7AAAEB8-F5E4-40C5-8522-6A9235E86936}" type="parTrans" cxnId="{E4E8E94D-DAFD-4C59-9566-8E1DF43288A6}">
      <dgm:prSet/>
      <dgm:spPr/>
      <dgm:t>
        <a:bodyPr/>
        <a:lstStyle/>
        <a:p>
          <a:endParaRPr lang="en-US" sz="3200"/>
        </a:p>
      </dgm:t>
    </dgm:pt>
    <dgm:pt modelId="{1B24B6D8-2BA6-41A1-B22A-3D0EEB94F3E6}" type="sibTrans" cxnId="{E4E8E94D-DAFD-4C59-9566-8E1DF43288A6}">
      <dgm:prSet/>
      <dgm:spPr/>
      <dgm:t>
        <a:bodyPr/>
        <a:lstStyle/>
        <a:p>
          <a:endParaRPr lang="en-US" sz="3200"/>
        </a:p>
      </dgm:t>
    </dgm:pt>
    <dgm:pt modelId="{89D72FC0-B05B-4291-A224-9C90680AA3C4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>
            <a:lnSpc>
              <a:spcPct val="90000"/>
            </a:lnSpc>
          </a:pPr>
          <a:r>
            <a:rPr lang="en-US" sz="1600" dirty="0" smtClean="0"/>
            <a:t>Reimbursable</a:t>
          </a:r>
          <a:endParaRPr lang="en-US" sz="1600" dirty="0"/>
        </a:p>
      </dgm:t>
    </dgm:pt>
    <dgm:pt modelId="{1B17CE76-AB75-423A-8BCF-49734A4C1CC8}" type="parTrans" cxnId="{883376FE-1C38-42BF-A6B8-FD31AA3D07ED}">
      <dgm:prSet/>
      <dgm:spPr/>
      <dgm:t>
        <a:bodyPr/>
        <a:lstStyle/>
        <a:p>
          <a:endParaRPr lang="en-US" sz="3200"/>
        </a:p>
      </dgm:t>
    </dgm:pt>
    <dgm:pt modelId="{0EA78C5C-3265-4222-882E-8F19545A7BD6}" type="sibTrans" cxnId="{883376FE-1C38-42BF-A6B8-FD31AA3D07ED}">
      <dgm:prSet/>
      <dgm:spPr/>
      <dgm:t>
        <a:bodyPr/>
        <a:lstStyle/>
        <a:p>
          <a:endParaRPr lang="en-US" sz="3200"/>
        </a:p>
      </dgm:t>
    </dgm:pt>
    <dgm:pt modelId="{912B68C9-0913-4A0F-AC92-4AC281F6B25D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endParaRPr lang="en-US" sz="1400" dirty="0"/>
        </a:p>
      </dgm:t>
    </dgm:pt>
    <dgm:pt modelId="{99C50CC5-FA46-4D2D-B007-038BE416C236}" type="parTrans" cxnId="{38714CCF-3661-4A4E-BEDA-803BA2DE5069}">
      <dgm:prSet/>
      <dgm:spPr/>
      <dgm:t>
        <a:bodyPr/>
        <a:lstStyle/>
        <a:p>
          <a:endParaRPr lang="en-US" sz="3200"/>
        </a:p>
      </dgm:t>
    </dgm:pt>
    <dgm:pt modelId="{DD55202A-AE64-47C4-A03D-6FDF4F038DFA}" type="sibTrans" cxnId="{38714CCF-3661-4A4E-BEDA-803BA2DE5069}">
      <dgm:prSet/>
      <dgm:spPr/>
      <dgm:t>
        <a:bodyPr/>
        <a:lstStyle/>
        <a:p>
          <a:endParaRPr lang="en-US" sz="3200"/>
        </a:p>
      </dgm:t>
    </dgm:pt>
    <dgm:pt modelId="{50D74F5A-73BA-4612-86C6-11190E819E45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>
            <a:lnSpc>
              <a:spcPct val="90000"/>
            </a:lnSpc>
          </a:pPr>
          <a:r>
            <a:rPr lang="en-US" sz="1400" dirty="0" smtClean="0"/>
            <a:t>Analysts</a:t>
          </a:r>
          <a:endParaRPr lang="en-US" sz="1400" dirty="0"/>
        </a:p>
      </dgm:t>
    </dgm:pt>
    <dgm:pt modelId="{032A4E84-DF60-4F58-B148-345716F0230C}" type="parTrans" cxnId="{2371963D-9F09-44D5-8B76-89522A78F62A}">
      <dgm:prSet/>
      <dgm:spPr/>
      <dgm:t>
        <a:bodyPr/>
        <a:lstStyle/>
        <a:p>
          <a:endParaRPr lang="en-US"/>
        </a:p>
      </dgm:t>
    </dgm:pt>
    <dgm:pt modelId="{95954E79-FA94-4E14-9FCB-DFD3BACF88A0}" type="sibTrans" cxnId="{2371963D-9F09-44D5-8B76-89522A78F62A}">
      <dgm:prSet/>
      <dgm:spPr/>
      <dgm:t>
        <a:bodyPr/>
        <a:lstStyle/>
        <a:p>
          <a:endParaRPr lang="en-US"/>
        </a:p>
      </dgm:t>
    </dgm:pt>
    <dgm:pt modelId="{E6273DA0-47DE-4886-BCC9-C6EFA5F38109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>
            <a:lnSpc>
              <a:spcPct val="90000"/>
            </a:lnSpc>
          </a:pPr>
          <a:r>
            <a:rPr lang="en-US" sz="1400" dirty="0" smtClean="0"/>
            <a:t>Leaders</a:t>
          </a:r>
          <a:endParaRPr lang="en-US" sz="1400" dirty="0"/>
        </a:p>
      </dgm:t>
    </dgm:pt>
    <dgm:pt modelId="{C12BF4D7-910F-40F8-BE60-FDA62FB701D8}" type="parTrans" cxnId="{211D8DDA-9953-4980-AF7E-AFF2C0BCC68B}">
      <dgm:prSet/>
      <dgm:spPr/>
      <dgm:t>
        <a:bodyPr/>
        <a:lstStyle/>
        <a:p>
          <a:endParaRPr lang="en-US"/>
        </a:p>
      </dgm:t>
    </dgm:pt>
    <dgm:pt modelId="{6C67A15D-3E86-421A-9433-219E1815DC69}" type="sibTrans" cxnId="{211D8DDA-9953-4980-AF7E-AFF2C0BCC68B}">
      <dgm:prSet/>
      <dgm:spPr/>
      <dgm:t>
        <a:bodyPr/>
        <a:lstStyle/>
        <a:p>
          <a:endParaRPr lang="en-US"/>
        </a:p>
      </dgm:t>
    </dgm:pt>
    <dgm:pt modelId="{A76487ED-BB97-4EB0-AA38-2A5C23F13BF3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>
            <a:lnSpc>
              <a:spcPct val="90000"/>
            </a:lnSpc>
          </a:pPr>
          <a:r>
            <a:rPr lang="en-US" sz="1600" dirty="0" smtClean="0"/>
            <a:t>ICPM aligned to PPBE decision making process and forums</a:t>
          </a:r>
          <a:endParaRPr lang="en-US" sz="1600" dirty="0"/>
        </a:p>
      </dgm:t>
    </dgm:pt>
    <dgm:pt modelId="{B4A1AE81-DB11-4974-9652-A1D05C17DA78}" type="parTrans" cxnId="{52D8631C-9DCE-4458-BAC6-C92436996234}">
      <dgm:prSet/>
      <dgm:spPr/>
      <dgm:t>
        <a:bodyPr/>
        <a:lstStyle/>
        <a:p>
          <a:endParaRPr lang="en-US"/>
        </a:p>
      </dgm:t>
    </dgm:pt>
    <dgm:pt modelId="{A20F7251-9500-4329-8139-7562A7AA43AA}" type="sibTrans" cxnId="{52D8631C-9DCE-4458-BAC6-C92436996234}">
      <dgm:prSet/>
      <dgm:spPr/>
      <dgm:t>
        <a:bodyPr/>
        <a:lstStyle/>
        <a:p>
          <a:endParaRPr lang="en-US"/>
        </a:p>
      </dgm:t>
    </dgm:pt>
    <dgm:pt modelId="{6DFC1B15-E052-437B-9A40-E469A8D514FC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>
            <a:lnSpc>
              <a:spcPct val="90000"/>
            </a:lnSpc>
          </a:pPr>
          <a:r>
            <a:rPr lang="en-US" sz="1400" dirty="0" smtClean="0"/>
            <a:t>Key decision positions (Update skills)</a:t>
          </a:r>
          <a:endParaRPr lang="en-US" sz="1400" dirty="0"/>
        </a:p>
      </dgm:t>
    </dgm:pt>
    <dgm:pt modelId="{386CE2EF-5E61-4444-8A8A-6B15F1F0B15F}" type="sibTrans" cxnId="{3236B222-FBF2-40B7-B443-0939FC75F5CB}">
      <dgm:prSet/>
      <dgm:spPr/>
      <dgm:t>
        <a:bodyPr/>
        <a:lstStyle/>
        <a:p>
          <a:endParaRPr lang="en-US" sz="3200"/>
        </a:p>
      </dgm:t>
    </dgm:pt>
    <dgm:pt modelId="{CCE1202E-02DB-4D5F-A0D5-BBFE9B86922F}" type="parTrans" cxnId="{3236B222-FBF2-40B7-B443-0939FC75F5CB}">
      <dgm:prSet/>
      <dgm:spPr/>
      <dgm:t>
        <a:bodyPr/>
        <a:lstStyle/>
        <a:p>
          <a:endParaRPr lang="en-US" sz="3200"/>
        </a:p>
      </dgm:t>
    </dgm:pt>
    <dgm:pt modelId="{E6CE7A80-71EC-473E-8253-AFDE4D2ACC58}" type="pres">
      <dgm:prSet presAssocID="{426A5966-E42A-44F8-A151-0AF6A36C1393}" presName="compositeShape" presStyleCnt="0">
        <dgm:presLayoutVars>
          <dgm:chMax val="7"/>
          <dgm:dir/>
          <dgm:resizeHandles val="exact"/>
        </dgm:presLayoutVars>
      </dgm:prSet>
      <dgm:spPr/>
    </dgm:pt>
    <dgm:pt modelId="{CE9E5795-3493-4069-A04D-A12B8A7D9AB8}" type="pres">
      <dgm:prSet presAssocID="{7B9DA742-BC15-4B11-B643-C1CFD7D71438}" presName="circ1" presStyleLbl="vennNode1" presStyleIdx="0" presStyleCnt="3" custLinFactNeighborY="-5555"/>
      <dgm:spPr/>
      <dgm:t>
        <a:bodyPr/>
        <a:lstStyle/>
        <a:p>
          <a:endParaRPr lang="en-US"/>
        </a:p>
      </dgm:t>
    </dgm:pt>
    <dgm:pt modelId="{A733E343-A53B-4925-AC20-DE512D8E5129}" type="pres">
      <dgm:prSet presAssocID="{7B9DA742-BC15-4B11-B643-C1CFD7D7143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CB011-E79C-47C0-A5A5-8C25D7E098D0}" type="pres">
      <dgm:prSet presAssocID="{71FA73E6-F3E6-4F50-A0D6-8B03FC6DA10F}" presName="circ2" presStyleLbl="vennNode1" presStyleIdx="1" presStyleCnt="3" custLinFactNeighborX="1159" custLinFactNeighborY="-2088"/>
      <dgm:spPr/>
      <dgm:t>
        <a:bodyPr/>
        <a:lstStyle/>
        <a:p>
          <a:endParaRPr lang="en-US"/>
        </a:p>
      </dgm:t>
    </dgm:pt>
    <dgm:pt modelId="{6C2F2791-03E3-426E-A1B6-D917BE7E5FB0}" type="pres">
      <dgm:prSet presAssocID="{71FA73E6-F3E6-4F50-A0D6-8B03FC6DA10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30E47-9458-4AA6-B7A6-C13A1D14DE1D}" type="pres">
      <dgm:prSet presAssocID="{F9BBEB24-A384-4F41-B3C4-BA93891D4045}" presName="circ3" presStyleLbl="vennNode1" presStyleIdx="2" presStyleCnt="3" custScaleX="105840"/>
      <dgm:spPr/>
      <dgm:t>
        <a:bodyPr/>
        <a:lstStyle/>
        <a:p>
          <a:endParaRPr lang="en-US"/>
        </a:p>
      </dgm:t>
    </dgm:pt>
    <dgm:pt modelId="{E50048F3-9E49-4DE5-9496-94A40D3BCE44}" type="pres">
      <dgm:prSet presAssocID="{F9BBEB24-A384-4F41-B3C4-BA93891D404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414554-A8AE-46AF-B330-EB09778A6D5C}" type="presOf" srcId="{A4D322F5-2F20-4D96-AA4A-3B23D21B15A1}" destId="{47630E47-9458-4AA6-B7A6-C13A1D14DE1D}" srcOrd="0" destOrd="2" presId="urn:microsoft.com/office/officeart/2005/8/layout/venn1"/>
    <dgm:cxn modelId="{8ACDBEEB-B1C3-4AD9-A2BA-77066F1FD389}" srcId="{426A5966-E42A-44F8-A151-0AF6A36C1393}" destId="{F9BBEB24-A384-4F41-B3C4-BA93891D4045}" srcOrd="2" destOrd="0" parTransId="{8F0BFE61-D012-490B-A1CA-1D63A2CE450B}" sibTransId="{5892DB0C-7BA7-40B8-AC0A-1D3D97746A93}"/>
    <dgm:cxn modelId="{A454D71F-A236-421E-9D35-520EEF7A52D2}" type="presOf" srcId="{50D74F5A-73BA-4612-86C6-11190E819E45}" destId="{CE9E5795-3493-4069-A04D-A12B8A7D9AB8}" srcOrd="0" destOrd="2" presId="urn:microsoft.com/office/officeart/2005/8/layout/venn1"/>
    <dgm:cxn modelId="{6431ACDB-AA1A-40BA-9F8F-A5CFB190A161}" type="presOf" srcId="{912B68C9-0913-4A0F-AC92-4AC281F6B25D}" destId="{6C2F2791-03E3-426E-A1B6-D917BE7E5FB0}" srcOrd="1" destOrd="2" presId="urn:microsoft.com/office/officeart/2005/8/layout/venn1"/>
    <dgm:cxn modelId="{211D8DDA-9953-4980-AF7E-AFF2C0BCC68B}" srcId="{7B9DA742-BC15-4B11-B643-C1CFD7D71438}" destId="{E6273DA0-47DE-4886-BCC9-C6EFA5F38109}" srcOrd="2" destOrd="0" parTransId="{C12BF4D7-910F-40F8-BE60-FDA62FB701D8}" sibTransId="{6C67A15D-3E86-421A-9433-219E1815DC69}"/>
    <dgm:cxn modelId="{4C5AC04D-BA3D-4FCE-8A7F-526738DFF57F}" type="presOf" srcId="{50D74F5A-73BA-4612-86C6-11190E819E45}" destId="{A733E343-A53B-4925-AC20-DE512D8E5129}" srcOrd="1" destOrd="2" presId="urn:microsoft.com/office/officeart/2005/8/layout/venn1"/>
    <dgm:cxn modelId="{CAE9CF46-AAFD-41FA-B201-3BC7E9818420}" type="presOf" srcId="{7B9DA742-BC15-4B11-B643-C1CFD7D71438}" destId="{A733E343-A53B-4925-AC20-DE512D8E5129}" srcOrd="1" destOrd="0" presId="urn:microsoft.com/office/officeart/2005/8/layout/venn1"/>
    <dgm:cxn modelId="{6C0D137B-DA23-4748-9671-97E63AA85E68}" type="presOf" srcId="{7B9DA742-BC15-4B11-B643-C1CFD7D71438}" destId="{CE9E5795-3493-4069-A04D-A12B8A7D9AB8}" srcOrd="0" destOrd="0" presId="urn:microsoft.com/office/officeart/2005/8/layout/venn1"/>
    <dgm:cxn modelId="{513D5EA7-EAD0-417B-92D9-27147E584FBF}" type="presOf" srcId="{D0F43EA6-0E65-4F9E-8441-A7672CD9FA1F}" destId="{CE9E5795-3493-4069-A04D-A12B8A7D9AB8}" srcOrd="0" destOrd="4" presId="urn:microsoft.com/office/officeart/2005/8/layout/venn1"/>
    <dgm:cxn modelId="{E4E8E94D-DAFD-4C59-9566-8E1DF43288A6}" srcId="{F9BBEB24-A384-4F41-B3C4-BA93891D4045}" destId="{A4D322F5-2F20-4D96-AA4A-3B23D21B15A1}" srcOrd="1" destOrd="0" parTransId="{F7AAAEB8-F5E4-40C5-8522-6A9235E86936}" sibTransId="{1B24B6D8-2BA6-41A1-B22A-3D0EEB94F3E6}"/>
    <dgm:cxn modelId="{68ADA85E-3A2E-4468-A132-4780B57CBA3A}" type="presOf" srcId="{6DFC1B15-E052-437B-9A40-E469A8D514FC}" destId="{A733E343-A53B-4925-AC20-DE512D8E5129}" srcOrd="1" destOrd="1" presId="urn:microsoft.com/office/officeart/2005/8/layout/venn1"/>
    <dgm:cxn modelId="{77E3D4DA-CD04-4608-833B-790FDC3785DD}" srcId="{71FA73E6-F3E6-4F50-A0D6-8B03FC6DA10F}" destId="{05DC6BD5-D4DD-4370-ADC6-B2CCA74F5640}" srcOrd="0" destOrd="0" parTransId="{46B3B43E-ABB6-48EF-BCD9-D68291C83F0C}" sibTransId="{64031F21-E750-4C56-AC55-7CE88B6B4293}"/>
    <dgm:cxn modelId="{5BBEB92E-EA43-4553-8948-B1922F50F066}" type="presOf" srcId="{71FA73E6-F3E6-4F50-A0D6-8B03FC6DA10F}" destId="{E02CB011-E79C-47C0-A5A5-8C25D7E098D0}" srcOrd="0" destOrd="0" presId="urn:microsoft.com/office/officeart/2005/8/layout/venn1"/>
    <dgm:cxn modelId="{3236B222-FBF2-40B7-B443-0939FC75F5CB}" srcId="{7B9DA742-BC15-4B11-B643-C1CFD7D71438}" destId="{6DFC1B15-E052-437B-9A40-E469A8D514FC}" srcOrd="0" destOrd="0" parTransId="{CCE1202E-02DB-4D5F-A0D5-BBFE9B86922F}" sibTransId="{386CE2EF-5E61-4444-8A8A-6B15F1F0B15F}"/>
    <dgm:cxn modelId="{3C489D56-1ACA-4C08-A2DC-81D1C62851C8}" type="presOf" srcId="{05DC6BD5-D4DD-4370-ADC6-B2CCA74F5640}" destId="{6C2F2791-03E3-426E-A1B6-D917BE7E5FB0}" srcOrd="1" destOrd="1" presId="urn:microsoft.com/office/officeart/2005/8/layout/venn1"/>
    <dgm:cxn modelId="{633A30EE-C3A5-4578-A037-23D076F9F4A1}" type="presOf" srcId="{A4D322F5-2F20-4D96-AA4A-3B23D21B15A1}" destId="{E50048F3-9E49-4DE5-9496-94A40D3BCE44}" srcOrd="1" destOrd="2" presId="urn:microsoft.com/office/officeart/2005/8/layout/venn1"/>
    <dgm:cxn modelId="{B154ACE9-7240-4AAB-B41B-3B291714F359}" srcId="{7B9DA742-BC15-4B11-B643-C1CFD7D71438}" destId="{D0F43EA6-0E65-4F9E-8441-A7672CD9FA1F}" srcOrd="3" destOrd="0" parTransId="{4F85C941-CAA6-419B-8C94-513B75E50FBB}" sibTransId="{0F352B3A-715F-422C-B75F-7734FDB3F4C3}"/>
    <dgm:cxn modelId="{39E089EA-171C-45C0-8AF9-F584B4B279D3}" type="presOf" srcId="{71FA73E6-F3E6-4F50-A0D6-8B03FC6DA10F}" destId="{6C2F2791-03E3-426E-A1B6-D917BE7E5FB0}" srcOrd="1" destOrd="0" presId="urn:microsoft.com/office/officeart/2005/8/layout/venn1"/>
    <dgm:cxn modelId="{2395A03D-CD4E-4ED6-9CA9-B53EE6922BF6}" type="presOf" srcId="{F9BBEB24-A384-4F41-B3C4-BA93891D4045}" destId="{E50048F3-9E49-4DE5-9496-94A40D3BCE44}" srcOrd="1" destOrd="0" presId="urn:microsoft.com/office/officeart/2005/8/layout/venn1"/>
    <dgm:cxn modelId="{38714CCF-3661-4A4E-BEDA-803BA2DE5069}" srcId="{71FA73E6-F3E6-4F50-A0D6-8B03FC6DA10F}" destId="{912B68C9-0913-4A0F-AC92-4AC281F6B25D}" srcOrd="1" destOrd="0" parTransId="{99C50CC5-FA46-4D2D-B007-038BE416C236}" sibTransId="{DD55202A-AE64-47C4-A03D-6FDF4F038DFA}"/>
    <dgm:cxn modelId="{8F1DC4BF-0658-46A9-B8D2-B1D96F5A8367}" type="presOf" srcId="{8311CB05-0041-4F32-817E-72F3EB064314}" destId="{E02CB011-E79C-47C0-A5A5-8C25D7E098D0}" srcOrd="0" destOrd="3" presId="urn:microsoft.com/office/officeart/2005/8/layout/venn1"/>
    <dgm:cxn modelId="{2371963D-9F09-44D5-8B76-89522A78F62A}" srcId="{7B9DA742-BC15-4B11-B643-C1CFD7D71438}" destId="{50D74F5A-73BA-4612-86C6-11190E819E45}" srcOrd="1" destOrd="0" parTransId="{032A4E84-DF60-4F58-B148-345716F0230C}" sibTransId="{95954E79-FA94-4E14-9FCB-DFD3BACF88A0}"/>
    <dgm:cxn modelId="{2F61EB86-E1D6-407C-84DD-98AB9D03A59B}" type="presOf" srcId="{E6273DA0-47DE-4886-BCC9-C6EFA5F38109}" destId="{A733E343-A53B-4925-AC20-DE512D8E5129}" srcOrd="1" destOrd="3" presId="urn:microsoft.com/office/officeart/2005/8/layout/venn1"/>
    <dgm:cxn modelId="{26ED668B-999A-4C89-AB17-FF18298080C6}" type="presOf" srcId="{05DC6BD5-D4DD-4370-ADC6-B2CCA74F5640}" destId="{E02CB011-E79C-47C0-A5A5-8C25D7E098D0}" srcOrd="0" destOrd="1" presId="urn:microsoft.com/office/officeart/2005/8/layout/venn1"/>
    <dgm:cxn modelId="{1D229720-D36C-4D5B-8881-F77BBBF23815}" type="presOf" srcId="{6DFC1B15-E052-437B-9A40-E469A8D514FC}" destId="{CE9E5795-3493-4069-A04D-A12B8A7D9AB8}" srcOrd="0" destOrd="1" presId="urn:microsoft.com/office/officeart/2005/8/layout/venn1"/>
    <dgm:cxn modelId="{626461D5-1E21-444C-BFD0-C127BE11D76B}" type="presOf" srcId="{A76487ED-BB97-4EB0-AA38-2A5C23F13BF3}" destId="{E50048F3-9E49-4DE5-9496-94A40D3BCE44}" srcOrd="1" destOrd="1" presId="urn:microsoft.com/office/officeart/2005/8/layout/venn1"/>
    <dgm:cxn modelId="{84DDC54A-B98F-4C87-BB95-7E8B6C2D5015}" type="presOf" srcId="{D0F43EA6-0E65-4F9E-8441-A7672CD9FA1F}" destId="{A733E343-A53B-4925-AC20-DE512D8E5129}" srcOrd="1" destOrd="4" presId="urn:microsoft.com/office/officeart/2005/8/layout/venn1"/>
    <dgm:cxn modelId="{1CFAE965-7E26-44E8-BD94-792790719F15}" type="presOf" srcId="{912B68C9-0913-4A0F-AC92-4AC281F6B25D}" destId="{E02CB011-E79C-47C0-A5A5-8C25D7E098D0}" srcOrd="0" destOrd="2" presId="urn:microsoft.com/office/officeart/2005/8/layout/venn1"/>
    <dgm:cxn modelId="{0CF8BF74-97DD-49F3-9F2E-C42D97924742}" srcId="{426A5966-E42A-44F8-A151-0AF6A36C1393}" destId="{7B9DA742-BC15-4B11-B643-C1CFD7D71438}" srcOrd="0" destOrd="0" parTransId="{BFE16667-B8E5-42B4-AA80-08473AC75B36}" sibTransId="{99222C0A-3C05-43F1-9646-5DA96A99F138}"/>
    <dgm:cxn modelId="{01514745-EC67-4156-9415-61D812E17EB1}" type="presOf" srcId="{89D72FC0-B05B-4291-A224-9C90680AA3C4}" destId="{E50048F3-9E49-4DE5-9496-94A40D3BCE44}" srcOrd="1" destOrd="3" presId="urn:microsoft.com/office/officeart/2005/8/layout/venn1"/>
    <dgm:cxn modelId="{21A1B73B-172D-4123-B09D-569B303EA46D}" type="presOf" srcId="{8311CB05-0041-4F32-817E-72F3EB064314}" destId="{6C2F2791-03E3-426E-A1B6-D917BE7E5FB0}" srcOrd="1" destOrd="3" presId="urn:microsoft.com/office/officeart/2005/8/layout/venn1"/>
    <dgm:cxn modelId="{0644B4A9-A468-4AC0-B701-544C81C3783E}" srcId="{71FA73E6-F3E6-4F50-A0D6-8B03FC6DA10F}" destId="{8311CB05-0041-4F32-817E-72F3EB064314}" srcOrd="2" destOrd="0" parTransId="{28DE0EA7-AF81-43D8-ACEE-E9305F6197AE}" sibTransId="{2A112037-FBAD-4B30-AD2D-7BC960C0AB04}"/>
    <dgm:cxn modelId="{DB33F029-5F91-4C42-B393-2CC0AA27EFDE}" srcId="{426A5966-E42A-44F8-A151-0AF6A36C1393}" destId="{71FA73E6-F3E6-4F50-A0D6-8B03FC6DA10F}" srcOrd="1" destOrd="0" parTransId="{D293E4BC-77AB-49A0-BD8D-7B001CF19D71}" sibTransId="{87E72C06-C02E-42DE-99F7-5D823B7B9447}"/>
    <dgm:cxn modelId="{05CDDBFD-0D41-4E57-BC66-A265F5A7D88F}" type="presOf" srcId="{426A5966-E42A-44F8-A151-0AF6A36C1393}" destId="{E6CE7A80-71EC-473E-8253-AFDE4D2ACC58}" srcOrd="0" destOrd="0" presId="urn:microsoft.com/office/officeart/2005/8/layout/venn1"/>
    <dgm:cxn modelId="{883376FE-1C38-42BF-A6B8-FD31AA3D07ED}" srcId="{F9BBEB24-A384-4F41-B3C4-BA93891D4045}" destId="{89D72FC0-B05B-4291-A224-9C90680AA3C4}" srcOrd="2" destOrd="0" parTransId="{1B17CE76-AB75-423A-8BCF-49734A4C1CC8}" sibTransId="{0EA78C5C-3265-4222-882E-8F19545A7BD6}"/>
    <dgm:cxn modelId="{206D44A5-6A36-425C-8982-033E23E989B6}" type="presOf" srcId="{F9BBEB24-A384-4F41-B3C4-BA93891D4045}" destId="{47630E47-9458-4AA6-B7A6-C13A1D14DE1D}" srcOrd="0" destOrd="0" presId="urn:microsoft.com/office/officeart/2005/8/layout/venn1"/>
    <dgm:cxn modelId="{52D8631C-9DCE-4458-BAC6-C92436996234}" srcId="{F9BBEB24-A384-4F41-B3C4-BA93891D4045}" destId="{A76487ED-BB97-4EB0-AA38-2A5C23F13BF3}" srcOrd="0" destOrd="0" parTransId="{B4A1AE81-DB11-4974-9652-A1D05C17DA78}" sibTransId="{A20F7251-9500-4329-8139-7562A7AA43AA}"/>
    <dgm:cxn modelId="{B9DDD4F3-727C-4F4B-A267-86420505E4CB}" type="presOf" srcId="{A76487ED-BB97-4EB0-AA38-2A5C23F13BF3}" destId="{47630E47-9458-4AA6-B7A6-C13A1D14DE1D}" srcOrd="0" destOrd="1" presId="urn:microsoft.com/office/officeart/2005/8/layout/venn1"/>
    <dgm:cxn modelId="{84519E0D-7ED7-4819-90F1-1E61D8BA1AB8}" type="presOf" srcId="{89D72FC0-B05B-4291-A224-9C90680AA3C4}" destId="{47630E47-9458-4AA6-B7A6-C13A1D14DE1D}" srcOrd="0" destOrd="3" presId="urn:microsoft.com/office/officeart/2005/8/layout/venn1"/>
    <dgm:cxn modelId="{3EC31667-EDF3-4BD6-8C66-DCD8C41CD473}" type="presOf" srcId="{E6273DA0-47DE-4886-BCC9-C6EFA5F38109}" destId="{CE9E5795-3493-4069-A04D-A12B8A7D9AB8}" srcOrd="0" destOrd="3" presId="urn:microsoft.com/office/officeart/2005/8/layout/venn1"/>
    <dgm:cxn modelId="{D4239564-3FAD-4D05-9AC9-D8CF2298829E}" type="presParOf" srcId="{E6CE7A80-71EC-473E-8253-AFDE4D2ACC58}" destId="{CE9E5795-3493-4069-A04D-A12B8A7D9AB8}" srcOrd="0" destOrd="0" presId="urn:microsoft.com/office/officeart/2005/8/layout/venn1"/>
    <dgm:cxn modelId="{A2C3AC71-C67E-4762-919C-D2B8648C886B}" type="presParOf" srcId="{E6CE7A80-71EC-473E-8253-AFDE4D2ACC58}" destId="{A733E343-A53B-4925-AC20-DE512D8E5129}" srcOrd="1" destOrd="0" presId="urn:microsoft.com/office/officeart/2005/8/layout/venn1"/>
    <dgm:cxn modelId="{1D675EA9-FB5E-434C-BC54-6660A6B3FDE8}" type="presParOf" srcId="{E6CE7A80-71EC-473E-8253-AFDE4D2ACC58}" destId="{E02CB011-E79C-47C0-A5A5-8C25D7E098D0}" srcOrd="2" destOrd="0" presId="urn:microsoft.com/office/officeart/2005/8/layout/venn1"/>
    <dgm:cxn modelId="{39915B7A-4A7A-4320-8767-7C717755D333}" type="presParOf" srcId="{E6CE7A80-71EC-473E-8253-AFDE4D2ACC58}" destId="{6C2F2791-03E3-426E-A1B6-D917BE7E5FB0}" srcOrd="3" destOrd="0" presId="urn:microsoft.com/office/officeart/2005/8/layout/venn1"/>
    <dgm:cxn modelId="{7C3D4B1A-EF78-404F-A947-2FF340D6253A}" type="presParOf" srcId="{E6CE7A80-71EC-473E-8253-AFDE4D2ACC58}" destId="{47630E47-9458-4AA6-B7A6-C13A1D14DE1D}" srcOrd="4" destOrd="0" presId="urn:microsoft.com/office/officeart/2005/8/layout/venn1"/>
    <dgm:cxn modelId="{69CFC713-218B-4654-BB2E-D073AE09357C}" type="presParOf" srcId="{E6CE7A80-71EC-473E-8253-AFDE4D2ACC58}" destId="{E50048F3-9E49-4DE5-9496-94A40D3BCE4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AF721D-1ECB-441C-85FA-EB0722F5947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16110A4-6C4B-4964-838A-D74DD54D09AF}">
      <dgm:prSet phldrT="[Text]" custT="1"/>
      <dgm:spPr/>
      <dgm:t>
        <a:bodyPr/>
        <a:lstStyle/>
        <a:p>
          <a:r>
            <a:rPr lang="en-US" sz="1800" dirty="0" smtClean="0"/>
            <a:t>Prepare KSD packets for 11 Cost Management “Use Cases” </a:t>
          </a:r>
          <a:endParaRPr lang="en-US" sz="1800" dirty="0"/>
        </a:p>
      </dgm:t>
    </dgm:pt>
    <dgm:pt modelId="{256CE68E-1510-40C0-8C04-C83D5808A62C}" type="parTrans" cxnId="{005E6753-2862-4C55-9F64-FEDEC7A2EC94}">
      <dgm:prSet/>
      <dgm:spPr/>
      <dgm:t>
        <a:bodyPr/>
        <a:lstStyle/>
        <a:p>
          <a:endParaRPr lang="en-US"/>
        </a:p>
      </dgm:t>
    </dgm:pt>
    <dgm:pt modelId="{F3B70054-F64D-4523-B101-22A6D121009F}" type="sibTrans" cxnId="{005E6753-2862-4C55-9F64-FEDEC7A2EC94}">
      <dgm:prSet/>
      <dgm:spPr/>
      <dgm:t>
        <a:bodyPr/>
        <a:lstStyle/>
        <a:p>
          <a:endParaRPr lang="en-US"/>
        </a:p>
      </dgm:t>
    </dgm:pt>
    <dgm:pt modelId="{1ECCF2D2-8E0C-48DD-92A3-7A3CEC72BE29}">
      <dgm:prSet phldrT="[Text]" custT="1"/>
      <dgm:spPr/>
      <dgm:t>
        <a:bodyPr/>
        <a:lstStyle/>
        <a:p>
          <a:r>
            <a:rPr lang="en-US" sz="1800" dirty="0" smtClean="0"/>
            <a:t>Close CAP actions for FY15 NFRs</a:t>
          </a:r>
          <a:endParaRPr lang="en-US" sz="1800" dirty="0"/>
        </a:p>
      </dgm:t>
    </dgm:pt>
    <dgm:pt modelId="{9D7B551A-91C6-4061-8CB7-6DB37D17FFC6}" type="parTrans" cxnId="{D7249EC5-C761-49CC-8C8A-557E63C16740}">
      <dgm:prSet/>
      <dgm:spPr/>
      <dgm:t>
        <a:bodyPr/>
        <a:lstStyle/>
        <a:p>
          <a:endParaRPr lang="en-US"/>
        </a:p>
      </dgm:t>
    </dgm:pt>
    <dgm:pt modelId="{FEE27811-B4DE-40FB-926D-93C4E1F51C49}" type="sibTrans" cxnId="{D7249EC5-C761-49CC-8C8A-557E63C16740}">
      <dgm:prSet/>
      <dgm:spPr/>
      <dgm:t>
        <a:bodyPr/>
        <a:lstStyle/>
        <a:p>
          <a:endParaRPr lang="en-US"/>
        </a:p>
      </dgm:t>
    </dgm:pt>
    <dgm:pt modelId="{03F45EBA-063F-4692-B504-3C0DF2A7DA90}">
      <dgm:prSet phldrT="[Text]" custT="1"/>
      <dgm:spPr/>
      <dgm:t>
        <a:bodyPr/>
        <a:lstStyle/>
        <a:p>
          <a:r>
            <a:rPr lang="en-US" sz="1800" dirty="0" smtClean="0"/>
            <a:t>Perform Audit 101 training ICW USAFMCOM</a:t>
          </a:r>
          <a:endParaRPr lang="en-US" sz="1800" dirty="0"/>
        </a:p>
      </dgm:t>
    </dgm:pt>
    <dgm:pt modelId="{D835C244-34E1-4F12-B05F-5B006FACB7D3}" type="parTrans" cxnId="{F286178D-22B3-427C-A17D-8782E64C1F1F}">
      <dgm:prSet/>
      <dgm:spPr/>
      <dgm:t>
        <a:bodyPr/>
        <a:lstStyle/>
        <a:p>
          <a:endParaRPr lang="en-US"/>
        </a:p>
      </dgm:t>
    </dgm:pt>
    <dgm:pt modelId="{C8895722-6FE5-41A9-A6AB-C4961DF903AC}" type="sibTrans" cxnId="{F286178D-22B3-427C-A17D-8782E64C1F1F}">
      <dgm:prSet/>
      <dgm:spPr/>
      <dgm:t>
        <a:bodyPr/>
        <a:lstStyle/>
        <a:p>
          <a:endParaRPr lang="en-US"/>
        </a:p>
      </dgm:t>
    </dgm:pt>
    <dgm:pt modelId="{2852530E-3603-43AB-956F-33D2E35AB8EC}">
      <dgm:prSet phldrT="[Text]" custT="1"/>
      <dgm:spPr/>
      <dgm:t>
        <a:bodyPr/>
        <a:lstStyle/>
        <a:p>
          <a:r>
            <a:rPr lang="en-US" sz="1800" dirty="0" smtClean="0"/>
            <a:t>Analyze FY17 audit NFRs</a:t>
          </a:r>
          <a:endParaRPr lang="en-US" sz="1800" dirty="0"/>
        </a:p>
      </dgm:t>
    </dgm:pt>
    <dgm:pt modelId="{290A86A3-E35B-461D-B76C-69DEBFDE477D}" type="parTrans" cxnId="{E929C560-2650-4BFB-8333-1CC78E44FB5F}">
      <dgm:prSet/>
      <dgm:spPr/>
      <dgm:t>
        <a:bodyPr/>
        <a:lstStyle/>
        <a:p>
          <a:endParaRPr lang="en-US"/>
        </a:p>
      </dgm:t>
    </dgm:pt>
    <dgm:pt modelId="{FF1E342F-A4BC-4704-A9F8-3D1471F7EE87}" type="sibTrans" cxnId="{E929C560-2650-4BFB-8333-1CC78E44FB5F}">
      <dgm:prSet/>
      <dgm:spPr/>
      <dgm:t>
        <a:bodyPr/>
        <a:lstStyle/>
        <a:p>
          <a:endParaRPr lang="en-US"/>
        </a:p>
      </dgm:t>
    </dgm:pt>
    <dgm:pt modelId="{C3C54671-DFE6-4D77-8731-F118262C7F06}">
      <dgm:prSet phldrT="[Text]" custT="1"/>
      <dgm:spPr/>
      <dgm:t>
        <a:bodyPr/>
        <a:lstStyle/>
        <a:p>
          <a:r>
            <a:rPr lang="en-US" sz="1800" dirty="0" smtClean="0"/>
            <a:t>Implement process change before FY18 Audit</a:t>
          </a:r>
          <a:endParaRPr lang="en-US" sz="1800" dirty="0"/>
        </a:p>
      </dgm:t>
    </dgm:pt>
    <dgm:pt modelId="{02297C80-E5F9-4997-894F-BCCF1BD74775}" type="parTrans" cxnId="{8DC13B64-5E09-49AB-B37F-402329B6F098}">
      <dgm:prSet/>
      <dgm:spPr/>
      <dgm:t>
        <a:bodyPr/>
        <a:lstStyle/>
        <a:p>
          <a:endParaRPr lang="en-US"/>
        </a:p>
      </dgm:t>
    </dgm:pt>
    <dgm:pt modelId="{5C1D5D08-A73A-4378-85FB-C9D1F4DD0801}" type="sibTrans" cxnId="{8DC13B64-5E09-49AB-B37F-402329B6F098}">
      <dgm:prSet/>
      <dgm:spPr/>
      <dgm:t>
        <a:bodyPr/>
        <a:lstStyle/>
        <a:p>
          <a:endParaRPr lang="en-US"/>
        </a:p>
      </dgm:t>
    </dgm:pt>
    <dgm:pt modelId="{473A3210-08CE-4926-B693-13317E4ACEE2}" type="pres">
      <dgm:prSet presAssocID="{DCAF721D-1ECB-441C-85FA-EB0722F5947F}" presName="CompostProcess" presStyleCnt="0">
        <dgm:presLayoutVars>
          <dgm:dir/>
          <dgm:resizeHandles val="exact"/>
        </dgm:presLayoutVars>
      </dgm:prSet>
      <dgm:spPr/>
    </dgm:pt>
    <dgm:pt modelId="{9315C89F-EAD6-4779-9AAF-2DABA7300688}" type="pres">
      <dgm:prSet presAssocID="{DCAF721D-1ECB-441C-85FA-EB0722F5947F}" presName="arrow" presStyleLbl="bgShp" presStyleIdx="0" presStyleCnt="1" custLinFactNeighborX="-1233" custLinFactNeighborY="554"/>
      <dgm:spPr/>
    </dgm:pt>
    <dgm:pt modelId="{CB07C06C-1506-442E-8BA7-74728F723584}" type="pres">
      <dgm:prSet presAssocID="{DCAF721D-1ECB-441C-85FA-EB0722F5947F}" presName="linearProcess" presStyleCnt="0"/>
      <dgm:spPr/>
    </dgm:pt>
    <dgm:pt modelId="{5C45662B-F4C9-4315-AE1C-55D3B7BCBD78}" type="pres">
      <dgm:prSet presAssocID="{C16110A4-6C4B-4964-838A-D74DD54D09AF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29772A-9E3D-48A3-BCB6-2EE9D0C6B354}" type="pres">
      <dgm:prSet presAssocID="{F3B70054-F64D-4523-B101-22A6D121009F}" presName="sibTrans" presStyleCnt="0"/>
      <dgm:spPr/>
    </dgm:pt>
    <dgm:pt modelId="{3D81DDDD-E808-40D2-B839-E74F97A27E13}" type="pres">
      <dgm:prSet presAssocID="{1ECCF2D2-8E0C-48DD-92A3-7A3CEC72BE29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CFCC8D-BD61-4870-9179-95BCF195B105}" type="pres">
      <dgm:prSet presAssocID="{FEE27811-B4DE-40FB-926D-93C4E1F51C49}" presName="sibTrans" presStyleCnt="0"/>
      <dgm:spPr/>
    </dgm:pt>
    <dgm:pt modelId="{B6E6DAAE-3270-40B2-B019-C31D62043AFE}" type="pres">
      <dgm:prSet presAssocID="{03F45EBA-063F-4692-B504-3C0DF2A7DA90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5B45DF-3855-49F0-8E4B-4A4D2577DF2C}" type="pres">
      <dgm:prSet presAssocID="{C8895722-6FE5-41A9-A6AB-C4961DF903AC}" presName="sibTrans" presStyleCnt="0"/>
      <dgm:spPr/>
    </dgm:pt>
    <dgm:pt modelId="{236F796F-754C-45C1-B097-6B351BAA2FC0}" type="pres">
      <dgm:prSet presAssocID="{2852530E-3603-43AB-956F-33D2E35AB8EC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96DB9C-F264-4E9D-B682-7401E876E42E}" type="pres">
      <dgm:prSet presAssocID="{FF1E342F-A4BC-4704-A9F8-3D1471F7EE87}" presName="sibTrans" presStyleCnt="0"/>
      <dgm:spPr/>
    </dgm:pt>
    <dgm:pt modelId="{EFC43FF1-D465-4A0A-A2EB-0881104550D3}" type="pres">
      <dgm:prSet presAssocID="{C3C54671-DFE6-4D77-8731-F118262C7F06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4CA98D-0310-4019-BFDF-DB16EAB1BE39}" type="presOf" srcId="{2852530E-3603-43AB-956F-33D2E35AB8EC}" destId="{236F796F-754C-45C1-B097-6B351BAA2FC0}" srcOrd="0" destOrd="0" presId="urn:microsoft.com/office/officeart/2005/8/layout/hProcess9"/>
    <dgm:cxn modelId="{8DC13B64-5E09-49AB-B37F-402329B6F098}" srcId="{DCAF721D-1ECB-441C-85FA-EB0722F5947F}" destId="{C3C54671-DFE6-4D77-8731-F118262C7F06}" srcOrd="4" destOrd="0" parTransId="{02297C80-E5F9-4997-894F-BCCF1BD74775}" sibTransId="{5C1D5D08-A73A-4378-85FB-C9D1F4DD0801}"/>
    <dgm:cxn modelId="{BB32278D-DF46-4484-B9AF-8E369C3C456D}" type="presOf" srcId="{DCAF721D-1ECB-441C-85FA-EB0722F5947F}" destId="{473A3210-08CE-4926-B693-13317E4ACEE2}" srcOrd="0" destOrd="0" presId="urn:microsoft.com/office/officeart/2005/8/layout/hProcess9"/>
    <dgm:cxn modelId="{E929C560-2650-4BFB-8333-1CC78E44FB5F}" srcId="{DCAF721D-1ECB-441C-85FA-EB0722F5947F}" destId="{2852530E-3603-43AB-956F-33D2E35AB8EC}" srcOrd="3" destOrd="0" parTransId="{290A86A3-E35B-461D-B76C-69DEBFDE477D}" sibTransId="{FF1E342F-A4BC-4704-A9F8-3D1471F7EE87}"/>
    <dgm:cxn modelId="{0F470702-3DEC-40C5-9E2F-7BDFA52141DA}" type="presOf" srcId="{C3C54671-DFE6-4D77-8731-F118262C7F06}" destId="{EFC43FF1-D465-4A0A-A2EB-0881104550D3}" srcOrd="0" destOrd="0" presId="urn:microsoft.com/office/officeart/2005/8/layout/hProcess9"/>
    <dgm:cxn modelId="{D7249EC5-C761-49CC-8C8A-557E63C16740}" srcId="{DCAF721D-1ECB-441C-85FA-EB0722F5947F}" destId="{1ECCF2D2-8E0C-48DD-92A3-7A3CEC72BE29}" srcOrd="1" destOrd="0" parTransId="{9D7B551A-91C6-4061-8CB7-6DB37D17FFC6}" sibTransId="{FEE27811-B4DE-40FB-926D-93C4E1F51C49}"/>
    <dgm:cxn modelId="{F286178D-22B3-427C-A17D-8782E64C1F1F}" srcId="{DCAF721D-1ECB-441C-85FA-EB0722F5947F}" destId="{03F45EBA-063F-4692-B504-3C0DF2A7DA90}" srcOrd="2" destOrd="0" parTransId="{D835C244-34E1-4F12-B05F-5B006FACB7D3}" sibTransId="{C8895722-6FE5-41A9-A6AB-C4961DF903AC}"/>
    <dgm:cxn modelId="{3AD2799C-9189-408D-B788-06068797D20F}" type="presOf" srcId="{1ECCF2D2-8E0C-48DD-92A3-7A3CEC72BE29}" destId="{3D81DDDD-E808-40D2-B839-E74F97A27E13}" srcOrd="0" destOrd="0" presId="urn:microsoft.com/office/officeart/2005/8/layout/hProcess9"/>
    <dgm:cxn modelId="{A451FF9C-F67C-4A9B-99C7-91776AC9D3BC}" type="presOf" srcId="{03F45EBA-063F-4692-B504-3C0DF2A7DA90}" destId="{B6E6DAAE-3270-40B2-B019-C31D62043AFE}" srcOrd="0" destOrd="0" presId="urn:microsoft.com/office/officeart/2005/8/layout/hProcess9"/>
    <dgm:cxn modelId="{005E6753-2862-4C55-9F64-FEDEC7A2EC94}" srcId="{DCAF721D-1ECB-441C-85FA-EB0722F5947F}" destId="{C16110A4-6C4B-4964-838A-D74DD54D09AF}" srcOrd="0" destOrd="0" parTransId="{256CE68E-1510-40C0-8C04-C83D5808A62C}" sibTransId="{F3B70054-F64D-4523-B101-22A6D121009F}"/>
    <dgm:cxn modelId="{01209024-2A32-47AE-AB26-025DF626876F}" type="presOf" srcId="{C16110A4-6C4B-4964-838A-D74DD54D09AF}" destId="{5C45662B-F4C9-4315-AE1C-55D3B7BCBD78}" srcOrd="0" destOrd="0" presId="urn:microsoft.com/office/officeart/2005/8/layout/hProcess9"/>
    <dgm:cxn modelId="{D8FBB77D-32D2-4D7D-80B5-A7F3AC3191EB}" type="presParOf" srcId="{473A3210-08CE-4926-B693-13317E4ACEE2}" destId="{9315C89F-EAD6-4779-9AAF-2DABA7300688}" srcOrd="0" destOrd="0" presId="urn:microsoft.com/office/officeart/2005/8/layout/hProcess9"/>
    <dgm:cxn modelId="{692ABD5B-798A-4C30-8F48-CBF6C5E9F674}" type="presParOf" srcId="{473A3210-08CE-4926-B693-13317E4ACEE2}" destId="{CB07C06C-1506-442E-8BA7-74728F723584}" srcOrd="1" destOrd="0" presId="urn:microsoft.com/office/officeart/2005/8/layout/hProcess9"/>
    <dgm:cxn modelId="{CB7A1AA1-C231-4F31-AEB6-939E8FA95AE3}" type="presParOf" srcId="{CB07C06C-1506-442E-8BA7-74728F723584}" destId="{5C45662B-F4C9-4315-AE1C-55D3B7BCBD78}" srcOrd="0" destOrd="0" presId="urn:microsoft.com/office/officeart/2005/8/layout/hProcess9"/>
    <dgm:cxn modelId="{F30C0664-4350-40A2-A5A8-6C663FD7FB7D}" type="presParOf" srcId="{CB07C06C-1506-442E-8BA7-74728F723584}" destId="{D929772A-9E3D-48A3-BCB6-2EE9D0C6B354}" srcOrd="1" destOrd="0" presId="urn:microsoft.com/office/officeart/2005/8/layout/hProcess9"/>
    <dgm:cxn modelId="{94BEBFC7-3D49-4DE4-9215-0F24A3BA135E}" type="presParOf" srcId="{CB07C06C-1506-442E-8BA7-74728F723584}" destId="{3D81DDDD-E808-40D2-B839-E74F97A27E13}" srcOrd="2" destOrd="0" presId="urn:microsoft.com/office/officeart/2005/8/layout/hProcess9"/>
    <dgm:cxn modelId="{C7DCB609-2E82-4189-9A62-CA1A90A72941}" type="presParOf" srcId="{CB07C06C-1506-442E-8BA7-74728F723584}" destId="{91CFCC8D-BD61-4870-9179-95BCF195B105}" srcOrd="3" destOrd="0" presId="urn:microsoft.com/office/officeart/2005/8/layout/hProcess9"/>
    <dgm:cxn modelId="{1C46C630-365C-446D-B0FA-085A3D8DF272}" type="presParOf" srcId="{CB07C06C-1506-442E-8BA7-74728F723584}" destId="{B6E6DAAE-3270-40B2-B019-C31D62043AFE}" srcOrd="4" destOrd="0" presId="urn:microsoft.com/office/officeart/2005/8/layout/hProcess9"/>
    <dgm:cxn modelId="{22DD8FBE-379B-45B5-922F-BE9F7304C1B0}" type="presParOf" srcId="{CB07C06C-1506-442E-8BA7-74728F723584}" destId="{A95B45DF-3855-49F0-8E4B-4A4D2577DF2C}" srcOrd="5" destOrd="0" presId="urn:microsoft.com/office/officeart/2005/8/layout/hProcess9"/>
    <dgm:cxn modelId="{DFBEB450-9D36-4B2E-8BFA-87FDB6927A18}" type="presParOf" srcId="{CB07C06C-1506-442E-8BA7-74728F723584}" destId="{236F796F-754C-45C1-B097-6B351BAA2FC0}" srcOrd="6" destOrd="0" presId="urn:microsoft.com/office/officeart/2005/8/layout/hProcess9"/>
    <dgm:cxn modelId="{B1B3C8FF-4E77-4441-9FC4-1E7636F2184E}" type="presParOf" srcId="{CB07C06C-1506-442E-8BA7-74728F723584}" destId="{BF96DB9C-F264-4E9D-B682-7401E876E42E}" srcOrd="7" destOrd="0" presId="urn:microsoft.com/office/officeart/2005/8/layout/hProcess9"/>
    <dgm:cxn modelId="{EDFE1108-8AB9-4D4B-9D22-784A7B8C61E7}" type="presParOf" srcId="{CB07C06C-1506-442E-8BA7-74728F723584}" destId="{EFC43FF1-D465-4A0A-A2EB-0881104550D3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2FB41B-1B0C-481A-ADB8-673570F2E4FB}" type="doc">
      <dgm:prSet loTypeId="urn:microsoft.com/office/officeart/2005/8/layout/hChevron3" loCatId="process" qsTypeId="urn:microsoft.com/office/officeart/2005/8/quickstyle/simple2" qsCatId="simple" csTypeId="urn:microsoft.com/office/officeart/2005/8/colors/accent5_5" csCatId="accent5" phldr="1"/>
      <dgm:spPr/>
    </dgm:pt>
    <dgm:pt modelId="{3903B3F6-0D20-4600-835C-447812359E4A}">
      <dgm:prSet phldrT="[Text]"/>
      <dgm:spPr/>
      <dgm:t>
        <a:bodyPr/>
        <a:lstStyle/>
        <a:p>
          <a:r>
            <a:rPr lang="en-US" b="1" dirty="0" smtClean="0">
              <a:solidFill>
                <a:schemeClr val="tx2">
                  <a:lumMod val="75000"/>
                </a:schemeClr>
              </a:solidFill>
            </a:rPr>
            <a:t>Complete Business Process Documentation</a:t>
          </a:r>
          <a:endParaRPr lang="en-US" b="1" dirty="0">
            <a:solidFill>
              <a:schemeClr val="tx2">
                <a:lumMod val="75000"/>
              </a:schemeClr>
            </a:solidFill>
          </a:endParaRPr>
        </a:p>
      </dgm:t>
    </dgm:pt>
    <dgm:pt modelId="{D85624EB-171A-4FBE-98A8-4E4CDFA7C47D}" type="parTrans" cxnId="{2391B6A9-3F0B-4C8F-98A6-F5ADE506EE64}">
      <dgm:prSet/>
      <dgm:spPr/>
      <dgm:t>
        <a:bodyPr/>
        <a:lstStyle/>
        <a:p>
          <a:endParaRPr lang="en-US"/>
        </a:p>
      </dgm:t>
    </dgm:pt>
    <dgm:pt modelId="{7E63B4A3-DBD9-4392-AA59-EFFA7DB0CD3B}" type="sibTrans" cxnId="{2391B6A9-3F0B-4C8F-98A6-F5ADE506EE64}">
      <dgm:prSet/>
      <dgm:spPr/>
      <dgm:t>
        <a:bodyPr/>
        <a:lstStyle/>
        <a:p>
          <a:endParaRPr lang="en-US"/>
        </a:p>
      </dgm:t>
    </dgm:pt>
    <dgm:pt modelId="{F7DD571A-E9F5-4EA3-A3B8-AAE509B2025E}">
      <dgm:prSet phldrT="[Text]"/>
      <dgm:spPr/>
      <dgm:t>
        <a:bodyPr/>
        <a:lstStyle/>
        <a:p>
          <a:r>
            <a:rPr lang="en-US" b="1" dirty="0" smtClean="0">
              <a:solidFill>
                <a:schemeClr val="tx2">
                  <a:lumMod val="75000"/>
                </a:schemeClr>
              </a:solidFill>
            </a:rPr>
            <a:t>Publish Standard Business Process Steps</a:t>
          </a:r>
          <a:endParaRPr lang="en-US" b="1" dirty="0">
            <a:solidFill>
              <a:schemeClr val="tx2">
                <a:lumMod val="75000"/>
              </a:schemeClr>
            </a:solidFill>
          </a:endParaRPr>
        </a:p>
      </dgm:t>
    </dgm:pt>
    <dgm:pt modelId="{929CFEAD-13B0-48A9-9850-37DB5F8A8387}" type="parTrans" cxnId="{2380BEB0-6A9A-471E-975F-8B25F7617D67}">
      <dgm:prSet/>
      <dgm:spPr/>
      <dgm:t>
        <a:bodyPr/>
        <a:lstStyle/>
        <a:p>
          <a:endParaRPr lang="en-US"/>
        </a:p>
      </dgm:t>
    </dgm:pt>
    <dgm:pt modelId="{D515F125-B836-4CB1-AFD4-2C401C309936}" type="sibTrans" cxnId="{2380BEB0-6A9A-471E-975F-8B25F7617D67}">
      <dgm:prSet/>
      <dgm:spPr/>
      <dgm:t>
        <a:bodyPr/>
        <a:lstStyle/>
        <a:p>
          <a:endParaRPr lang="en-US"/>
        </a:p>
      </dgm:t>
    </dgm:pt>
    <dgm:pt modelId="{C95DCF8E-9133-40E0-A5CB-75E890511A1F}">
      <dgm:prSet phldrT="[Text]"/>
      <dgm:spPr/>
      <dgm:t>
        <a:bodyPr/>
        <a:lstStyle/>
        <a:p>
          <a:r>
            <a:rPr lang="en-US" b="1" dirty="0" smtClean="0">
              <a:solidFill>
                <a:schemeClr val="tx2">
                  <a:lumMod val="75000"/>
                </a:schemeClr>
              </a:solidFill>
            </a:rPr>
            <a:t>Issue Compliance Instructions</a:t>
          </a:r>
          <a:endParaRPr lang="en-US" b="1" dirty="0">
            <a:solidFill>
              <a:schemeClr val="tx2">
                <a:lumMod val="75000"/>
              </a:schemeClr>
            </a:solidFill>
          </a:endParaRPr>
        </a:p>
      </dgm:t>
    </dgm:pt>
    <dgm:pt modelId="{26DC7795-510D-465B-977C-6CD94AD0DA64}" type="parTrans" cxnId="{4908166A-114D-4919-ABE7-82A63678C440}">
      <dgm:prSet/>
      <dgm:spPr/>
      <dgm:t>
        <a:bodyPr/>
        <a:lstStyle/>
        <a:p>
          <a:endParaRPr lang="en-US"/>
        </a:p>
      </dgm:t>
    </dgm:pt>
    <dgm:pt modelId="{79BD3AA5-7227-493F-9ACD-8657B08A615C}" type="sibTrans" cxnId="{4908166A-114D-4919-ABE7-82A63678C440}">
      <dgm:prSet/>
      <dgm:spPr/>
      <dgm:t>
        <a:bodyPr/>
        <a:lstStyle/>
        <a:p>
          <a:endParaRPr lang="en-US"/>
        </a:p>
      </dgm:t>
    </dgm:pt>
    <dgm:pt modelId="{4764BB15-6EC7-49D0-B1A9-E28A00D43B51}">
      <dgm:prSet phldrT="[Text]"/>
      <dgm:spPr/>
      <dgm:t>
        <a:bodyPr/>
        <a:lstStyle/>
        <a:p>
          <a:r>
            <a:rPr lang="en-US" b="1" dirty="0" smtClean="0">
              <a:solidFill>
                <a:schemeClr val="tx2">
                  <a:lumMod val="75000"/>
                </a:schemeClr>
              </a:solidFill>
            </a:rPr>
            <a:t>Validate Compliance</a:t>
          </a:r>
          <a:endParaRPr lang="en-US" b="1" dirty="0">
            <a:solidFill>
              <a:schemeClr val="tx2">
                <a:lumMod val="75000"/>
              </a:schemeClr>
            </a:solidFill>
          </a:endParaRPr>
        </a:p>
      </dgm:t>
    </dgm:pt>
    <dgm:pt modelId="{9E503FF0-1A0F-4B99-AC3F-A3D52CA8776B}" type="parTrans" cxnId="{404464A3-003F-4297-9AB4-4D33A23E6261}">
      <dgm:prSet/>
      <dgm:spPr/>
      <dgm:t>
        <a:bodyPr/>
        <a:lstStyle/>
        <a:p>
          <a:endParaRPr lang="en-US"/>
        </a:p>
      </dgm:t>
    </dgm:pt>
    <dgm:pt modelId="{E9584A68-710E-471F-AFC1-9E106C562644}" type="sibTrans" cxnId="{404464A3-003F-4297-9AB4-4D33A23E6261}">
      <dgm:prSet/>
      <dgm:spPr/>
      <dgm:t>
        <a:bodyPr/>
        <a:lstStyle/>
        <a:p>
          <a:endParaRPr lang="en-US"/>
        </a:p>
      </dgm:t>
    </dgm:pt>
    <dgm:pt modelId="{17F82AB8-25AF-42F0-BCA3-043C4F992035}">
      <dgm:prSet phldrT="[Text]"/>
      <dgm:spPr/>
      <dgm:t>
        <a:bodyPr/>
        <a:lstStyle/>
        <a:p>
          <a:r>
            <a:rPr lang="en-US" b="1" dirty="0" smtClean="0">
              <a:solidFill>
                <a:schemeClr val="tx2">
                  <a:lumMod val="75000"/>
                </a:schemeClr>
              </a:solidFill>
            </a:rPr>
            <a:t>Training and Process Improvement</a:t>
          </a:r>
          <a:endParaRPr lang="en-US" b="1" dirty="0">
            <a:solidFill>
              <a:schemeClr val="tx2">
                <a:lumMod val="75000"/>
              </a:schemeClr>
            </a:solidFill>
          </a:endParaRPr>
        </a:p>
      </dgm:t>
    </dgm:pt>
    <dgm:pt modelId="{4F66B934-9584-4E49-8725-0FCBA07F24D7}" type="parTrans" cxnId="{987C4A0A-E4E8-4758-835C-A9B9577B581F}">
      <dgm:prSet/>
      <dgm:spPr/>
      <dgm:t>
        <a:bodyPr/>
        <a:lstStyle/>
        <a:p>
          <a:endParaRPr lang="en-US"/>
        </a:p>
      </dgm:t>
    </dgm:pt>
    <dgm:pt modelId="{6617BCD1-BCB8-4940-AB35-AB34750162EC}" type="sibTrans" cxnId="{987C4A0A-E4E8-4758-835C-A9B9577B581F}">
      <dgm:prSet/>
      <dgm:spPr/>
      <dgm:t>
        <a:bodyPr/>
        <a:lstStyle/>
        <a:p>
          <a:endParaRPr lang="en-US"/>
        </a:p>
      </dgm:t>
    </dgm:pt>
    <dgm:pt modelId="{4BC46638-E94D-4B4F-B674-55CE8FF4A81E}" type="pres">
      <dgm:prSet presAssocID="{472FB41B-1B0C-481A-ADB8-673570F2E4FB}" presName="Name0" presStyleCnt="0">
        <dgm:presLayoutVars>
          <dgm:dir/>
          <dgm:resizeHandles val="exact"/>
        </dgm:presLayoutVars>
      </dgm:prSet>
      <dgm:spPr/>
    </dgm:pt>
    <dgm:pt modelId="{904927BD-360F-481D-B405-B3ED42D9B2FD}" type="pres">
      <dgm:prSet presAssocID="{3903B3F6-0D20-4600-835C-447812359E4A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6D7070-AEA1-41B9-A58F-86B8EE9DB28F}" type="pres">
      <dgm:prSet presAssocID="{7E63B4A3-DBD9-4392-AA59-EFFA7DB0CD3B}" presName="parSpace" presStyleCnt="0"/>
      <dgm:spPr/>
    </dgm:pt>
    <dgm:pt modelId="{1D76CF6E-CF59-4216-9D7F-720A32F24084}" type="pres">
      <dgm:prSet presAssocID="{F7DD571A-E9F5-4EA3-A3B8-AAE509B2025E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CDB5D7-6ED1-4E94-AE7E-195DFCC6DBD5}" type="pres">
      <dgm:prSet presAssocID="{D515F125-B836-4CB1-AFD4-2C401C309936}" presName="parSpace" presStyleCnt="0"/>
      <dgm:spPr/>
    </dgm:pt>
    <dgm:pt modelId="{510F591E-2BCF-4618-BA45-EAEEBED8071E}" type="pres">
      <dgm:prSet presAssocID="{C95DCF8E-9133-40E0-A5CB-75E890511A1F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7C6770-3424-472A-8E74-EA3841ACC638}" type="pres">
      <dgm:prSet presAssocID="{79BD3AA5-7227-493F-9ACD-8657B08A615C}" presName="parSpace" presStyleCnt="0"/>
      <dgm:spPr/>
    </dgm:pt>
    <dgm:pt modelId="{9B07C9F7-2982-4DA8-ACD6-83AB57113BF5}" type="pres">
      <dgm:prSet presAssocID="{4764BB15-6EC7-49D0-B1A9-E28A00D43B51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DD446C-04B5-4031-8846-B22E694CA477}" type="pres">
      <dgm:prSet presAssocID="{E9584A68-710E-471F-AFC1-9E106C562644}" presName="parSpace" presStyleCnt="0"/>
      <dgm:spPr/>
    </dgm:pt>
    <dgm:pt modelId="{022998DC-F81B-43C1-B33F-B6C482E3B4C7}" type="pres">
      <dgm:prSet presAssocID="{17F82AB8-25AF-42F0-BCA3-043C4F992035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EB26E4-4DCD-485C-A37C-D4A809E13A8A}" type="presOf" srcId="{C95DCF8E-9133-40E0-A5CB-75E890511A1F}" destId="{510F591E-2BCF-4618-BA45-EAEEBED8071E}" srcOrd="0" destOrd="0" presId="urn:microsoft.com/office/officeart/2005/8/layout/hChevron3"/>
    <dgm:cxn modelId="{987C4A0A-E4E8-4758-835C-A9B9577B581F}" srcId="{472FB41B-1B0C-481A-ADB8-673570F2E4FB}" destId="{17F82AB8-25AF-42F0-BCA3-043C4F992035}" srcOrd="4" destOrd="0" parTransId="{4F66B934-9584-4E49-8725-0FCBA07F24D7}" sibTransId="{6617BCD1-BCB8-4940-AB35-AB34750162EC}"/>
    <dgm:cxn modelId="{D5A4910A-2D8F-49F4-98C7-529C60F20307}" type="presOf" srcId="{F7DD571A-E9F5-4EA3-A3B8-AAE509B2025E}" destId="{1D76CF6E-CF59-4216-9D7F-720A32F24084}" srcOrd="0" destOrd="0" presId="urn:microsoft.com/office/officeart/2005/8/layout/hChevron3"/>
    <dgm:cxn modelId="{2391B6A9-3F0B-4C8F-98A6-F5ADE506EE64}" srcId="{472FB41B-1B0C-481A-ADB8-673570F2E4FB}" destId="{3903B3F6-0D20-4600-835C-447812359E4A}" srcOrd="0" destOrd="0" parTransId="{D85624EB-171A-4FBE-98A8-4E4CDFA7C47D}" sibTransId="{7E63B4A3-DBD9-4392-AA59-EFFA7DB0CD3B}"/>
    <dgm:cxn modelId="{404464A3-003F-4297-9AB4-4D33A23E6261}" srcId="{472FB41B-1B0C-481A-ADB8-673570F2E4FB}" destId="{4764BB15-6EC7-49D0-B1A9-E28A00D43B51}" srcOrd="3" destOrd="0" parTransId="{9E503FF0-1A0F-4B99-AC3F-A3D52CA8776B}" sibTransId="{E9584A68-710E-471F-AFC1-9E106C562644}"/>
    <dgm:cxn modelId="{DFD63D2B-C207-4674-9EC0-C54D4FF1C755}" type="presOf" srcId="{472FB41B-1B0C-481A-ADB8-673570F2E4FB}" destId="{4BC46638-E94D-4B4F-B674-55CE8FF4A81E}" srcOrd="0" destOrd="0" presId="urn:microsoft.com/office/officeart/2005/8/layout/hChevron3"/>
    <dgm:cxn modelId="{4908166A-114D-4919-ABE7-82A63678C440}" srcId="{472FB41B-1B0C-481A-ADB8-673570F2E4FB}" destId="{C95DCF8E-9133-40E0-A5CB-75E890511A1F}" srcOrd="2" destOrd="0" parTransId="{26DC7795-510D-465B-977C-6CD94AD0DA64}" sibTransId="{79BD3AA5-7227-493F-9ACD-8657B08A615C}"/>
    <dgm:cxn modelId="{2380BEB0-6A9A-471E-975F-8B25F7617D67}" srcId="{472FB41B-1B0C-481A-ADB8-673570F2E4FB}" destId="{F7DD571A-E9F5-4EA3-A3B8-AAE509B2025E}" srcOrd="1" destOrd="0" parTransId="{929CFEAD-13B0-48A9-9850-37DB5F8A8387}" sibTransId="{D515F125-B836-4CB1-AFD4-2C401C309936}"/>
    <dgm:cxn modelId="{3B1309B8-3146-489E-ACAE-CE8660D3D0B2}" type="presOf" srcId="{4764BB15-6EC7-49D0-B1A9-E28A00D43B51}" destId="{9B07C9F7-2982-4DA8-ACD6-83AB57113BF5}" srcOrd="0" destOrd="0" presId="urn:microsoft.com/office/officeart/2005/8/layout/hChevron3"/>
    <dgm:cxn modelId="{D9FD6563-68F4-4068-B996-6D7C236025CA}" type="presOf" srcId="{17F82AB8-25AF-42F0-BCA3-043C4F992035}" destId="{022998DC-F81B-43C1-B33F-B6C482E3B4C7}" srcOrd="0" destOrd="0" presId="urn:microsoft.com/office/officeart/2005/8/layout/hChevron3"/>
    <dgm:cxn modelId="{BE737A8D-9DB4-4045-BF4D-12906D986AAB}" type="presOf" srcId="{3903B3F6-0D20-4600-835C-447812359E4A}" destId="{904927BD-360F-481D-B405-B3ED42D9B2FD}" srcOrd="0" destOrd="0" presId="urn:microsoft.com/office/officeart/2005/8/layout/hChevron3"/>
    <dgm:cxn modelId="{11869E03-34D1-40D9-BD8C-1212CDC61BD2}" type="presParOf" srcId="{4BC46638-E94D-4B4F-B674-55CE8FF4A81E}" destId="{904927BD-360F-481D-B405-B3ED42D9B2FD}" srcOrd="0" destOrd="0" presId="urn:microsoft.com/office/officeart/2005/8/layout/hChevron3"/>
    <dgm:cxn modelId="{622079FD-C103-44B9-BA5E-83C64443DA59}" type="presParOf" srcId="{4BC46638-E94D-4B4F-B674-55CE8FF4A81E}" destId="{586D7070-AEA1-41B9-A58F-86B8EE9DB28F}" srcOrd="1" destOrd="0" presId="urn:microsoft.com/office/officeart/2005/8/layout/hChevron3"/>
    <dgm:cxn modelId="{DB6E6D75-03D1-4BFC-BC31-7C748B3268B6}" type="presParOf" srcId="{4BC46638-E94D-4B4F-B674-55CE8FF4A81E}" destId="{1D76CF6E-CF59-4216-9D7F-720A32F24084}" srcOrd="2" destOrd="0" presId="urn:microsoft.com/office/officeart/2005/8/layout/hChevron3"/>
    <dgm:cxn modelId="{31D9CB55-A1B1-4239-BDC0-D43D6D7231D7}" type="presParOf" srcId="{4BC46638-E94D-4B4F-B674-55CE8FF4A81E}" destId="{F0CDB5D7-6ED1-4E94-AE7E-195DFCC6DBD5}" srcOrd="3" destOrd="0" presId="urn:microsoft.com/office/officeart/2005/8/layout/hChevron3"/>
    <dgm:cxn modelId="{71FD06C2-3522-43D7-A97C-23DE85380123}" type="presParOf" srcId="{4BC46638-E94D-4B4F-B674-55CE8FF4A81E}" destId="{510F591E-2BCF-4618-BA45-EAEEBED8071E}" srcOrd="4" destOrd="0" presId="urn:microsoft.com/office/officeart/2005/8/layout/hChevron3"/>
    <dgm:cxn modelId="{480C0ADC-21E0-488D-B3E9-717D7EA78020}" type="presParOf" srcId="{4BC46638-E94D-4B4F-B674-55CE8FF4A81E}" destId="{C17C6770-3424-472A-8E74-EA3841ACC638}" srcOrd="5" destOrd="0" presId="urn:microsoft.com/office/officeart/2005/8/layout/hChevron3"/>
    <dgm:cxn modelId="{EC510537-3D2B-4BD2-BC80-B5B5C4F60914}" type="presParOf" srcId="{4BC46638-E94D-4B4F-B674-55CE8FF4A81E}" destId="{9B07C9F7-2982-4DA8-ACD6-83AB57113BF5}" srcOrd="6" destOrd="0" presId="urn:microsoft.com/office/officeart/2005/8/layout/hChevron3"/>
    <dgm:cxn modelId="{95BE145F-1E40-472B-B9A5-7E744DAACC0C}" type="presParOf" srcId="{4BC46638-E94D-4B4F-B674-55CE8FF4A81E}" destId="{BCDD446C-04B5-4031-8846-B22E694CA477}" srcOrd="7" destOrd="0" presId="urn:microsoft.com/office/officeart/2005/8/layout/hChevron3"/>
    <dgm:cxn modelId="{70AADE20-8575-459D-8AB5-D578986854A0}" type="presParOf" srcId="{4BC46638-E94D-4B4F-B674-55CE8FF4A81E}" destId="{022998DC-F81B-43C1-B33F-B6C482E3B4C7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DE37AB-0269-4B52-A9AC-5637FEEECB45}">
      <dsp:nvSpPr>
        <dsp:cNvPr id="0" name=""/>
        <dsp:cNvSpPr/>
      </dsp:nvSpPr>
      <dsp:spPr>
        <a:xfrm>
          <a:off x="1482252" y="165"/>
          <a:ext cx="2116597" cy="957303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900" kern="1200" dirty="0" smtClean="0"/>
            <a:t>Lack of Full Cost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Visibility</a:t>
          </a:r>
          <a:endParaRPr lang="en-US" sz="1900" kern="1200" dirty="0"/>
        </a:p>
      </dsp:txBody>
      <dsp:txXfrm>
        <a:off x="1482252" y="165"/>
        <a:ext cx="2116597" cy="957303"/>
      </dsp:txXfrm>
    </dsp:sp>
    <dsp:sp modelId="{049150EB-428C-40C7-ABDB-95515622934A}">
      <dsp:nvSpPr>
        <dsp:cNvPr id="0" name=""/>
        <dsp:cNvSpPr/>
      </dsp:nvSpPr>
      <dsp:spPr>
        <a:xfrm>
          <a:off x="439749" y="165"/>
          <a:ext cx="947730" cy="9573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6A1DE5-598B-41D7-B4D4-FAA27B663B0C}">
      <dsp:nvSpPr>
        <dsp:cNvPr id="0" name=""/>
        <dsp:cNvSpPr/>
      </dsp:nvSpPr>
      <dsp:spPr>
        <a:xfrm>
          <a:off x="439749" y="1115423"/>
          <a:ext cx="2116597" cy="957303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Difficulty Linking Resource Usage to Readiness Outputs</a:t>
          </a:r>
          <a:endParaRPr lang="en-US" sz="1900" kern="1200" dirty="0"/>
        </a:p>
      </dsp:txBody>
      <dsp:txXfrm>
        <a:off x="439749" y="1115423"/>
        <a:ext cx="2116597" cy="957303"/>
      </dsp:txXfrm>
    </dsp:sp>
    <dsp:sp modelId="{BAED5C76-DD9D-4A9E-B069-8E47F80DA5E0}">
      <dsp:nvSpPr>
        <dsp:cNvPr id="0" name=""/>
        <dsp:cNvSpPr/>
      </dsp:nvSpPr>
      <dsp:spPr>
        <a:xfrm>
          <a:off x="2651120" y="1115423"/>
          <a:ext cx="947730" cy="95730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435B0C-C2AF-4237-BE26-0CBF65D9660B}">
      <dsp:nvSpPr>
        <dsp:cNvPr id="0" name=""/>
        <dsp:cNvSpPr/>
      </dsp:nvSpPr>
      <dsp:spPr>
        <a:xfrm>
          <a:off x="1482252" y="2230681"/>
          <a:ext cx="2116597" cy="957303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Incomplete or Unreliable Data in ERPs</a:t>
          </a:r>
          <a:endParaRPr lang="en-US" sz="1900" kern="1200" dirty="0"/>
        </a:p>
      </dsp:txBody>
      <dsp:txXfrm>
        <a:off x="1482252" y="2230681"/>
        <a:ext cx="2116597" cy="957303"/>
      </dsp:txXfrm>
    </dsp:sp>
    <dsp:sp modelId="{B3136362-21D5-477C-A86F-319DDE50EF73}">
      <dsp:nvSpPr>
        <dsp:cNvPr id="0" name=""/>
        <dsp:cNvSpPr/>
      </dsp:nvSpPr>
      <dsp:spPr>
        <a:xfrm>
          <a:off x="439749" y="2230681"/>
          <a:ext cx="947730" cy="95730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5679C4-5F06-460B-A225-E1DC87395114}">
      <dsp:nvSpPr>
        <dsp:cNvPr id="0" name=""/>
        <dsp:cNvSpPr/>
      </dsp:nvSpPr>
      <dsp:spPr>
        <a:xfrm>
          <a:off x="439749" y="3345940"/>
          <a:ext cx="2116597" cy="957303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Inability to Produce  Auditable Financial Statements</a:t>
          </a:r>
          <a:endParaRPr lang="en-US" sz="1900" kern="1200" dirty="0"/>
        </a:p>
      </dsp:txBody>
      <dsp:txXfrm>
        <a:off x="439749" y="3345940"/>
        <a:ext cx="2116597" cy="957303"/>
      </dsp:txXfrm>
    </dsp:sp>
    <dsp:sp modelId="{19861894-5EDC-4D33-8B61-555C7CF132E7}">
      <dsp:nvSpPr>
        <dsp:cNvPr id="0" name=""/>
        <dsp:cNvSpPr/>
      </dsp:nvSpPr>
      <dsp:spPr>
        <a:xfrm>
          <a:off x="2651120" y="3345940"/>
          <a:ext cx="947730" cy="95730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5350BA-00A8-4B92-B4DD-FDD3077D7DC7}">
      <dsp:nvSpPr>
        <dsp:cNvPr id="0" name=""/>
        <dsp:cNvSpPr/>
      </dsp:nvSpPr>
      <dsp:spPr>
        <a:xfrm>
          <a:off x="1482252" y="4461198"/>
          <a:ext cx="2116597" cy="957303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No Common Metrics Between Command Levels</a:t>
          </a:r>
          <a:endParaRPr lang="en-US" sz="1900" kern="1200" dirty="0"/>
        </a:p>
      </dsp:txBody>
      <dsp:txXfrm>
        <a:off x="1482252" y="4461198"/>
        <a:ext cx="2116597" cy="957303"/>
      </dsp:txXfrm>
    </dsp:sp>
    <dsp:sp modelId="{B03C2FCF-696B-4536-AB54-F723F351C398}">
      <dsp:nvSpPr>
        <dsp:cNvPr id="0" name=""/>
        <dsp:cNvSpPr/>
      </dsp:nvSpPr>
      <dsp:spPr>
        <a:xfrm>
          <a:off x="439749" y="4461198"/>
          <a:ext cx="947730" cy="9573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E5795-3493-4069-A04D-A12B8A7D9AB8}">
      <dsp:nvSpPr>
        <dsp:cNvPr id="0" name=""/>
        <dsp:cNvSpPr/>
      </dsp:nvSpPr>
      <dsp:spPr>
        <a:xfrm>
          <a:off x="2063825" y="0"/>
          <a:ext cx="2624776" cy="262477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People</a:t>
          </a:r>
          <a:endParaRPr lang="en-US" sz="2000" b="1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Key decision positions (Update skills)</a:t>
          </a:r>
          <a:endParaRPr lang="en-US" sz="14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Analysts</a:t>
          </a:r>
          <a:endParaRPr lang="en-US" sz="14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Leaders</a:t>
          </a:r>
          <a:endParaRPr lang="en-US" sz="14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ICPM/ERP Training (across Army POIs)</a:t>
          </a:r>
          <a:endParaRPr lang="en-US" sz="1400" kern="1200" dirty="0"/>
        </a:p>
      </dsp:txBody>
      <dsp:txXfrm>
        <a:off x="2413795" y="459335"/>
        <a:ext cx="1924836" cy="1181149"/>
      </dsp:txXfrm>
    </dsp:sp>
    <dsp:sp modelId="{E02CB011-E79C-47C0-A5A5-8C25D7E098D0}">
      <dsp:nvSpPr>
        <dsp:cNvPr id="0" name=""/>
        <dsp:cNvSpPr/>
      </dsp:nvSpPr>
      <dsp:spPr>
        <a:xfrm>
          <a:off x="3041353" y="1712544"/>
          <a:ext cx="2624776" cy="262477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 </a:t>
          </a:r>
          <a:endParaRPr lang="en-US" sz="2000" b="1" kern="1200" dirty="0" smtClean="0"/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Technology</a:t>
          </a:r>
          <a:endParaRPr lang="en-US" sz="2000" b="1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ERPs (e.g., Master data)</a:t>
          </a:r>
          <a:endParaRPr lang="en-US" sz="14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Best practices in the ERP environment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</dsp:txBody>
      <dsp:txXfrm>
        <a:off x="3844097" y="2390611"/>
        <a:ext cx="1574866" cy="1443627"/>
      </dsp:txXfrm>
    </dsp:sp>
    <dsp:sp modelId="{47630E47-9458-4AA6-B7A6-C13A1D14DE1D}">
      <dsp:nvSpPr>
        <dsp:cNvPr id="0" name=""/>
        <dsp:cNvSpPr/>
      </dsp:nvSpPr>
      <dsp:spPr>
        <a:xfrm>
          <a:off x="1040074" y="1767349"/>
          <a:ext cx="2778063" cy="262477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    Process</a:t>
          </a:r>
          <a:endParaRPr lang="en-US" sz="20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ICPM aligned to PPBE decision making process and forums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Cost Accounting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Reimbursable</a:t>
          </a:r>
          <a:endParaRPr lang="en-US" sz="1600" kern="1200" dirty="0"/>
        </a:p>
      </dsp:txBody>
      <dsp:txXfrm>
        <a:off x="1301675" y="2445417"/>
        <a:ext cx="1666838" cy="14436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5C89F-EAD6-4779-9AAF-2DABA7300688}">
      <dsp:nvSpPr>
        <dsp:cNvPr id="0" name=""/>
        <dsp:cNvSpPr/>
      </dsp:nvSpPr>
      <dsp:spPr>
        <a:xfrm>
          <a:off x="762039" y="0"/>
          <a:ext cx="10039350" cy="331893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5662B-F4C9-4315-AE1C-55D3B7BCBD78}">
      <dsp:nvSpPr>
        <dsp:cNvPr id="0" name=""/>
        <dsp:cNvSpPr/>
      </dsp:nvSpPr>
      <dsp:spPr>
        <a:xfrm>
          <a:off x="3460" y="995679"/>
          <a:ext cx="2083072" cy="13275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Prepare KSD packets for 11 Cost Management “Use Cases” </a:t>
          </a:r>
          <a:endParaRPr lang="en-US" sz="1800" kern="1200" dirty="0"/>
        </a:p>
      </dsp:txBody>
      <dsp:txXfrm>
        <a:off x="68267" y="1060486"/>
        <a:ext cx="1953458" cy="1197959"/>
      </dsp:txXfrm>
    </dsp:sp>
    <dsp:sp modelId="{3D81DDDD-E808-40D2-B839-E74F97A27E13}">
      <dsp:nvSpPr>
        <dsp:cNvPr id="0" name=""/>
        <dsp:cNvSpPr/>
      </dsp:nvSpPr>
      <dsp:spPr>
        <a:xfrm>
          <a:off x="2433711" y="995679"/>
          <a:ext cx="2083072" cy="13275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Close CAP actions for FY15 NFRs</a:t>
          </a:r>
          <a:endParaRPr lang="en-US" sz="1800" kern="1200" dirty="0"/>
        </a:p>
      </dsp:txBody>
      <dsp:txXfrm>
        <a:off x="2498518" y="1060486"/>
        <a:ext cx="1953458" cy="1197959"/>
      </dsp:txXfrm>
    </dsp:sp>
    <dsp:sp modelId="{B6E6DAAE-3270-40B2-B019-C31D62043AFE}">
      <dsp:nvSpPr>
        <dsp:cNvPr id="0" name=""/>
        <dsp:cNvSpPr/>
      </dsp:nvSpPr>
      <dsp:spPr>
        <a:xfrm>
          <a:off x="4863963" y="995679"/>
          <a:ext cx="2083072" cy="13275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Perform Audit 101 training ICW USAFMCOM</a:t>
          </a:r>
          <a:endParaRPr lang="en-US" sz="1800" kern="1200" dirty="0"/>
        </a:p>
      </dsp:txBody>
      <dsp:txXfrm>
        <a:off x="4928770" y="1060486"/>
        <a:ext cx="1953458" cy="1197959"/>
      </dsp:txXfrm>
    </dsp:sp>
    <dsp:sp modelId="{236F796F-754C-45C1-B097-6B351BAA2FC0}">
      <dsp:nvSpPr>
        <dsp:cNvPr id="0" name=""/>
        <dsp:cNvSpPr/>
      </dsp:nvSpPr>
      <dsp:spPr>
        <a:xfrm>
          <a:off x="7294215" y="995679"/>
          <a:ext cx="2083072" cy="13275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Analyze FY17 audit NFRs</a:t>
          </a:r>
          <a:endParaRPr lang="en-US" sz="1800" kern="1200" dirty="0"/>
        </a:p>
      </dsp:txBody>
      <dsp:txXfrm>
        <a:off x="7359022" y="1060486"/>
        <a:ext cx="1953458" cy="1197959"/>
      </dsp:txXfrm>
    </dsp:sp>
    <dsp:sp modelId="{EFC43FF1-D465-4A0A-A2EB-0881104550D3}">
      <dsp:nvSpPr>
        <dsp:cNvPr id="0" name=""/>
        <dsp:cNvSpPr/>
      </dsp:nvSpPr>
      <dsp:spPr>
        <a:xfrm>
          <a:off x="9724466" y="995679"/>
          <a:ext cx="2083072" cy="13275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Implement process change before FY18 Audit</a:t>
          </a:r>
          <a:endParaRPr lang="en-US" sz="1800" kern="1200" dirty="0"/>
        </a:p>
      </dsp:txBody>
      <dsp:txXfrm>
        <a:off x="9789273" y="1060486"/>
        <a:ext cx="1953458" cy="11979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927BD-360F-481D-B405-B3ED42D9B2FD}">
      <dsp:nvSpPr>
        <dsp:cNvPr id="0" name=""/>
        <dsp:cNvSpPr/>
      </dsp:nvSpPr>
      <dsp:spPr>
        <a:xfrm>
          <a:off x="1218" y="2234106"/>
          <a:ext cx="2376134" cy="950453"/>
        </a:xfrm>
        <a:prstGeom prst="homePlate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2">
                  <a:lumMod val="75000"/>
                </a:schemeClr>
              </a:solidFill>
            </a:rPr>
            <a:t>Complete Business Process Documentation</a:t>
          </a:r>
          <a:endParaRPr lang="en-US" sz="15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1218" y="2234106"/>
        <a:ext cx="2138521" cy="950453"/>
      </dsp:txXfrm>
    </dsp:sp>
    <dsp:sp modelId="{1D76CF6E-CF59-4216-9D7F-720A32F24084}">
      <dsp:nvSpPr>
        <dsp:cNvPr id="0" name=""/>
        <dsp:cNvSpPr/>
      </dsp:nvSpPr>
      <dsp:spPr>
        <a:xfrm>
          <a:off x="1902125" y="2234106"/>
          <a:ext cx="2376134" cy="950453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2">
                  <a:lumMod val="75000"/>
                </a:schemeClr>
              </a:solidFill>
            </a:rPr>
            <a:t>Publish Standard Business Process Steps</a:t>
          </a:r>
          <a:endParaRPr lang="en-US" sz="15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377352" y="2234106"/>
        <a:ext cx="1425681" cy="950453"/>
      </dsp:txXfrm>
    </dsp:sp>
    <dsp:sp modelId="{510F591E-2BCF-4618-BA45-EAEEBED8071E}">
      <dsp:nvSpPr>
        <dsp:cNvPr id="0" name=""/>
        <dsp:cNvSpPr/>
      </dsp:nvSpPr>
      <dsp:spPr>
        <a:xfrm>
          <a:off x="3803032" y="2234106"/>
          <a:ext cx="2376134" cy="950453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2">
                  <a:lumMod val="75000"/>
                </a:schemeClr>
              </a:solidFill>
            </a:rPr>
            <a:t>Issue Compliance Instructions</a:t>
          </a:r>
          <a:endParaRPr lang="en-US" sz="15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278259" y="2234106"/>
        <a:ext cx="1425681" cy="950453"/>
      </dsp:txXfrm>
    </dsp:sp>
    <dsp:sp modelId="{9B07C9F7-2982-4DA8-ACD6-83AB57113BF5}">
      <dsp:nvSpPr>
        <dsp:cNvPr id="0" name=""/>
        <dsp:cNvSpPr/>
      </dsp:nvSpPr>
      <dsp:spPr>
        <a:xfrm>
          <a:off x="5703940" y="2234106"/>
          <a:ext cx="2376134" cy="950453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2">
                  <a:lumMod val="75000"/>
                </a:schemeClr>
              </a:solidFill>
            </a:rPr>
            <a:t>Validate Compliance</a:t>
          </a:r>
          <a:endParaRPr lang="en-US" sz="15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179167" y="2234106"/>
        <a:ext cx="1425681" cy="950453"/>
      </dsp:txXfrm>
    </dsp:sp>
    <dsp:sp modelId="{022998DC-F81B-43C1-B33F-B6C482E3B4C7}">
      <dsp:nvSpPr>
        <dsp:cNvPr id="0" name=""/>
        <dsp:cNvSpPr/>
      </dsp:nvSpPr>
      <dsp:spPr>
        <a:xfrm>
          <a:off x="7604847" y="2234106"/>
          <a:ext cx="2376134" cy="950453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2">
                  <a:lumMod val="75000"/>
                </a:schemeClr>
              </a:solidFill>
            </a:rPr>
            <a:t>Training and Process Improvement</a:t>
          </a:r>
          <a:endParaRPr lang="en-US" sz="15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8080074" y="2234106"/>
        <a:ext cx="1425681" cy="950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12018" cy="462759"/>
          </a:xfrm>
          <a:prstGeom prst="rect">
            <a:avLst/>
          </a:prstGeom>
        </p:spPr>
        <p:txBody>
          <a:bodyPr vert="horz" lIns="91675" tIns="45838" rIns="91675" bIns="45838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467" y="2"/>
            <a:ext cx="3012018" cy="462759"/>
          </a:xfrm>
          <a:prstGeom prst="rect">
            <a:avLst/>
          </a:prstGeom>
        </p:spPr>
        <p:txBody>
          <a:bodyPr vert="horz" lIns="91675" tIns="45838" rIns="91675" bIns="45838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9D8E79-AB0D-4BC3-B055-6EE429C2FEB5}" type="datetimeFigureOut">
              <a:rPr lang="en-US"/>
              <a:pPr>
                <a:defRPr/>
              </a:pPr>
              <a:t>5/25/2017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1730"/>
            <a:ext cx="3012018" cy="462759"/>
          </a:xfrm>
          <a:prstGeom prst="rect">
            <a:avLst/>
          </a:prstGeom>
        </p:spPr>
        <p:txBody>
          <a:bodyPr vert="horz" lIns="91675" tIns="45838" rIns="91675" bIns="45838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467" y="8771730"/>
            <a:ext cx="3012018" cy="462759"/>
          </a:xfrm>
          <a:prstGeom prst="rect">
            <a:avLst/>
          </a:prstGeom>
        </p:spPr>
        <p:txBody>
          <a:bodyPr vert="horz" lIns="91675" tIns="45838" rIns="91675" bIns="45838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9D0C77-C158-48BE-AD46-B33038EF74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102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12018" cy="462759"/>
          </a:xfrm>
          <a:prstGeom prst="rect">
            <a:avLst/>
          </a:prstGeom>
        </p:spPr>
        <p:txBody>
          <a:bodyPr vert="horz" lIns="91675" tIns="45838" rIns="91675" bIns="45838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467" y="2"/>
            <a:ext cx="3012018" cy="462759"/>
          </a:xfrm>
          <a:prstGeom prst="rect">
            <a:avLst/>
          </a:prstGeom>
        </p:spPr>
        <p:txBody>
          <a:bodyPr vert="horz" lIns="91675" tIns="45838" rIns="91675" bIns="45838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64C139D-19B1-4744-A733-0C27C7B7525D}" type="datetimeFigureOut">
              <a:rPr lang="en-US"/>
              <a:pPr>
                <a:defRPr/>
              </a:pPr>
              <a:t>5/25/2017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3738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75" tIns="45838" rIns="91675" bIns="4583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8" y="4387455"/>
            <a:ext cx="5559424" cy="4156870"/>
          </a:xfrm>
          <a:prstGeom prst="rect">
            <a:avLst/>
          </a:prstGeom>
        </p:spPr>
        <p:txBody>
          <a:bodyPr vert="horz" lIns="91675" tIns="45838" rIns="91675" bIns="45838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1730"/>
            <a:ext cx="3012018" cy="462759"/>
          </a:xfrm>
          <a:prstGeom prst="rect">
            <a:avLst/>
          </a:prstGeom>
        </p:spPr>
        <p:txBody>
          <a:bodyPr vert="horz" lIns="91675" tIns="45838" rIns="91675" bIns="45838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467" y="8771730"/>
            <a:ext cx="3012018" cy="462759"/>
          </a:xfrm>
          <a:prstGeom prst="rect">
            <a:avLst/>
          </a:prstGeom>
        </p:spPr>
        <p:txBody>
          <a:bodyPr vert="horz" lIns="91675" tIns="45838" rIns="91675" bIns="45838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1BB872A-C719-405D-8D03-B8D5F1A907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194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3738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BB872A-C719-405D-8D03-B8D5F1A9076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50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3738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BB872A-C719-405D-8D03-B8D5F1A9076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7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E01D95F9-5A08-40DB-8E15-B5B19A5650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E01D95F9-5A08-40DB-8E15-B5B19A5650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E01D95F9-5A08-40DB-8E15-B5B19A5650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3C88AAF0-0255-4829-A1FA-EAC6DADD20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/>
          <p:cNvSpPr>
            <a:spLocks noChangeArrowheads="1" noChangeShapeType="1"/>
          </p:cNvSpPr>
          <p:nvPr userDrawn="1"/>
        </p:nvSpPr>
        <p:spPr bwMode="auto">
          <a:xfrm>
            <a:off x="-1" y="0"/>
            <a:ext cx="3048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0" algn="in">
            <a:noFill/>
            <a:miter lim="800000"/>
            <a:headEnd/>
            <a:tailEnd/>
          </a:ln>
          <a:effectLst/>
        </p:spPr>
        <p:txBody>
          <a:bodyPr vert="vert270" lIns="36576" tIns="36576" rIns="36576" bIns="36576"/>
          <a:lstStyle/>
          <a:p>
            <a:pPr algn="ctr">
              <a:defRPr/>
            </a:pPr>
            <a:endParaRPr lang="en-US" sz="1100" b="1" dirty="0">
              <a:solidFill>
                <a:prstClr val="white">
                  <a:lumMod val="65000"/>
                </a:prstClr>
              </a:solidFill>
              <a:latin typeface="Calisto MT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/>
          <a:lstStyle/>
          <a:p>
            <a:fld id="{35025372-EF71-49E1-BEC3-09728625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16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7843" y="1874520"/>
            <a:ext cx="10182860" cy="461772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81151" y="0"/>
            <a:ext cx="8985252" cy="1200150"/>
          </a:xfrm>
          <a:prstGeom prst="rect">
            <a:avLst/>
          </a:prstGeom>
        </p:spPr>
        <p:txBody>
          <a:bodyPr anchor="ctr"/>
          <a:lstStyle>
            <a:lvl1pPr>
              <a:defRPr sz="3600" b="1" i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0"/>
          </p:nvPr>
        </p:nvSpPr>
        <p:spPr>
          <a:xfrm>
            <a:off x="9347200" y="6650040"/>
            <a:ext cx="2844800" cy="19526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dirty="0" smtClean="0"/>
              <a:t>Slide </a:t>
            </a:r>
            <a:fld id="{FEB74FD1-8247-4646-84FF-59EA98C024AC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8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8866"/>
            <a:ext cx="10972800" cy="44843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62005"/>
            <a:ext cx="109728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4573" y="6541883"/>
            <a:ext cx="1192707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25AF99-0FFC-49CB-AC8A-11CC93FF93B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227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E2DE-38BA-4582-AA03-2E2800F82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E2DE-38BA-4582-AA03-2E2800F82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E2DE-38BA-4582-AA03-2E2800F82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E2DE-38BA-4582-AA03-2E2800F82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E2DE-38BA-4582-AA03-2E2800F82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E2DE-38BA-4582-AA03-2E2800F82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E2DE-38BA-4582-AA03-2E2800F82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0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E2DE-38BA-4582-AA03-2E2800F82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0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E2DE-38BA-4582-AA03-2E2800F82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E2DE-38BA-4582-AA03-2E2800F82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E2DE-38BA-4582-AA03-2E2800F82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E01D95F9-5A08-40DB-8E15-B5B19A5650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E01D95F9-5A08-40DB-8E15-B5B19A5650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E01D95F9-5A08-40DB-8E15-B5B19A5650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E01D95F9-5A08-40DB-8E15-B5B19A5650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0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E01D95F9-5A08-40DB-8E15-B5B19A5650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0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E01D95F9-5A08-40DB-8E15-B5B19A5650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 descr="P-300-Md-BOTG-Brand-Banner-Horz"/>
          <p:cNvPicPr>
            <a:picLocks noChangeAspect="1" noChangeArrowheads="1"/>
          </p:cNvPicPr>
          <p:nvPr userDrawn="1"/>
        </p:nvPicPr>
        <p:blipFill>
          <a:blip r:embed="rId17" cstate="print"/>
          <a:srcRect l="2744" t="10001" r="77745"/>
          <a:stretch>
            <a:fillRect/>
          </a:stretch>
        </p:blipFill>
        <p:spPr bwMode="auto">
          <a:xfrm>
            <a:off x="304800" y="-7414"/>
            <a:ext cx="9144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1" descr="DASA-CE LOGO.jpg"/>
          <p:cNvPicPr>
            <a:picLocks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1176000" y="49735"/>
            <a:ext cx="91440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Rectangle 18"/>
          <p:cNvSpPr>
            <a:spLocks noChangeArrowheads="1"/>
          </p:cNvSpPr>
          <p:nvPr userDrawn="1"/>
        </p:nvSpPr>
        <p:spPr bwMode="auto">
          <a:xfrm>
            <a:off x="1143000" y="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32" tIns="45716" rIns="91432" bIns="45716" anchor="ctr"/>
          <a:lstStyle/>
          <a:p>
            <a:pPr>
              <a:defRPr/>
            </a:pPr>
            <a:r>
              <a:rPr lang="en-US" sz="1200" b="1" dirty="0">
                <a:solidFill>
                  <a:srgbClr val="98A068"/>
                </a:solidFill>
              </a:rPr>
              <a:t>AMERICA’S </a:t>
            </a:r>
            <a:r>
              <a:rPr lang="en-US" sz="1200" b="1" dirty="0" smtClean="0">
                <a:solidFill>
                  <a:srgbClr val="98A068"/>
                </a:solidFill>
              </a:rPr>
              <a:t>ARMY</a:t>
            </a:r>
            <a:endParaRPr lang="en-US" sz="1200" b="1" dirty="0">
              <a:solidFill>
                <a:srgbClr val="98A068"/>
              </a:solidFill>
            </a:endParaRPr>
          </a:p>
          <a:p>
            <a:pPr>
              <a:defRPr/>
            </a:pPr>
            <a:r>
              <a:rPr lang="en-US" sz="700" b="1" dirty="0">
                <a:solidFill>
                  <a:srgbClr val="969696"/>
                </a:solidFill>
              </a:rPr>
              <a:t>THE STRENGTH OF THE NATION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04800" y="990607"/>
            <a:ext cx="11785600" cy="85725"/>
          </a:xfrm>
          <a:prstGeom prst="rect">
            <a:avLst/>
          </a:prstGeom>
          <a:solidFill>
            <a:srgbClr val="FFD521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04800" y="1059392"/>
            <a:ext cx="11785600" cy="8360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3" name="Rectangle 2"/>
          <p:cNvSpPr>
            <a:spLocks noChangeArrowheads="1" noChangeShapeType="1"/>
          </p:cNvSpPr>
          <p:nvPr userDrawn="1"/>
        </p:nvSpPr>
        <p:spPr bwMode="auto">
          <a:xfrm>
            <a:off x="0" y="0"/>
            <a:ext cx="3048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0" algn="in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vert270" lIns="36576" tIns="36576" rIns="36576" bIns="36576" anchor="ctr"/>
          <a:lstStyle/>
          <a:p>
            <a:pPr algn="ctr">
              <a:defRPr/>
            </a:pPr>
            <a:r>
              <a:rPr lang="en-US" sz="1100" b="1" dirty="0" smtClean="0">
                <a:solidFill>
                  <a:schemeClr val="tx1"/>
                </a:solidFill>
                <a:latin typeface="Calisto MT" pitchFamily="18" charset="0"/>
              </a:rPr>
              <a:t>Cost </a:t>
            </a:r>
            <a:r>
              <a:rPr lang="en-US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1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75" r:id="rId13"/>
    <p:sldLayoutId id="2147483676" r:id="rId14"/>
    <p:sldLayoutId id="2147483677" r:id="rId15"/>
  </p:sldLayoutIdLst>
  <p:hf hdr="0" ftr="0" dt="0"/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4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6E2DE-38BA-4582-AA03-2E2800F82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4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39.png"/><Relationship Id="rId9" Type="http://schemas.microsoft.com/office/2007/relationships/diagramDrawing" Target="../diagrams/drawin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00303" y="274641"/>
            <a:ext cx="7810500" cy="563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Army Cost Management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9791" y="57912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Stephen Barth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Deputy Assistant Secretary for the Army –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Cost &amp; Economics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8191" y="3694097"/>
            <a:ext cx="10972800" cy="155923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“It is my expressed intent to field a larger, more capable, and lethal Joint Force. It is incumbent on each of us to accomplish this task in the most cost-effective, efficient manner possible.” 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                    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                                                                                            - SECDEF DIRECTIVE (17 FEB 17)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4691" y="1981200"/>
            <a:ext cx="9819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Cost Management &amp; Financial Auditability Relationship </a:t>
            </a:r>
          </a:p>
        </p:txBody>
      </p:sp>
    </p:spTree>
    <p:extLst>
      <p:ext uri="{BB962C8B-B14F-4D97-AF65-F5344CB8AC3E}">
        <p14:creationId xmlns:p14="http://schemas.microsoft.com/office/powerpoint/2010/main" val="327172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353373"/>
            <a:ext cx="2057400" cy="26919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356110178"/>
              </p:ext>
            </p:extLst>
          </p:nvPr>
        </p:nvGraphicFramePr>
        <p:xfrm>
          <a:off x="304800" y="3539067"/>
          <a:ext cx="11811000" cy="331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1600200" y="285606"/>
            <a:ext cx="7810500" cy="563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CM Audit Support - Way Ahead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1879" y="1473441"/>
            <a:ext cx="1950876" cy="25030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7034" y="1600200"/>
            <a:ext cx="3552724" cy="19865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16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43076" y="315690"/>
            <a:ext cx="8191497" cy="563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Major Objective - Leverage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ERP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Systems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514600" y="5227817"/>
            <a:ext cx="3184624" cy="11430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14600" y="5063699"/>
            <a:ext cx="2100921" cy="369332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en-US" b="1" dirty="0" smtClean="0"/>
              <a:t>CRITICAL PATH</a:t>
            </a:r>
            <a:endParaRPr lang="en-US" b="1" dirty="0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11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99225" y="4891786"/>
            <a:ext cx="25159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Complete </a:t>
            </a:r>
            <a:r>
              <a:rPr lang="en-US" sz="1600" b="1" dirty="0"/>
              <a:t>Level 3&amp;4 Business Procedure Documents (BPP) for </a:t>
            </a:r>
            <a:r>
              <a:rPr lang="en-US" sz="1600" b="1" dirty="0" smtClean="0"/>
              <a:t>audit- critical Cost Accounting operations </a:t>
            </a:r>
            <a:r>
              <a:rPr lang="en-US" sz="1600" b="1" dirty="0"/>
              <a:t>before 30-SEP.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b="1" dirty="0" smtClean="0"/>
              <a:t>[19/64 Complete</a:t>
            </a:r>
            <a:r>
              <a:rPr lang="en-US" sz="1600" b="1" dirty="0"/>
              <a:t>]</a:t>
            </a:r>
            <a:endParaRPr lang="en-US" sz="1600" b="1" dirty="0"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5329451"/>
            <a:ext cx="1962632" cy="14523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451" y="1186374"/>
            <a:ext cx="3721549" cy="4090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2118544"/>
            <a:ext cx="3336184" cy="1615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41" y="1266816"/>
            <a:ext cx="4902410" cy="26193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6368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7140953" y="4267200"/>
            <a:ext cx="3679447" cy="2338100"/>
          </a:xfrm>
          <a:prstGeom prst="ellipse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08879" y="2308445"/>
            <a:ext cx="3679447" cy="2338100"/>
          </a:xfrm>
          <a:prstGeom prst="ellipse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987929" y="2133559"/>
            <a:ext cx="3679447" cy="2338100"/>
          </a:xfrm>
          <a:prstGeom prst="ellipse">
            <a:avLst/>
          </a:prstGeom>
          <a:solidFill>
            <a:srgbClr val="FFFF99">
              <a:alpha val="40000"/>
            </a:srgb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59972" y="4260878"/>
            <a:ext cx="3679447" cy="2338100"/>
          </a:xfrm>
          <a:prstGeom prst="ellipse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90686" y="3323983"/>
            <a:ext cx="3679447" cy="2338100"/>
          </a:xfrm>
          <a:prstGeom prst="ellipse">
            <a:avLst/>
          </a:prstGeom>
          <a:solidFill>
            <a:schemeClr val="accent3">
              <a:lumMod val="60000"/>
              <a:lumOff val="40000"/>
              <a:alpha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2400303" y="274641"/>
            <a:ext cx="7810500" cy="563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Cost Management Technology</a:t>
            </a:r>
            <a:endParaRPr lang="en-US" dirty="0"/>
          </a:p>
        </p:txBody>
      </p:sp>
      <p:pic>
        <p:nvPicPr>
          <p:cNvPr id="1026" name="Picture 2" descr="http://www.eis.army.mil/images/uploads/AESIP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37" y="4021209"/>
            <a:ext cx="28575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eis.army.mil/images/uploads/GFEBS_Logo_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131" y="2618303"/>
            <a:ext cx="2857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is.army.mil/images/uploads/GCSS-Army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895600"/>
            <a:ext cx="28575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is.army.mil/images/uploads/IPPS-A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773" y="4915191"/>
            <a:ext cx="2920027" cy="87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eis.army.mil/images/uploads/LMP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541" y="4419600"/>
            <a:ext cx="2547259" cy="168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19151" y="1162945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Cost management depends significantly on </a:t>
            </a:r>
            <a:r>
              <a:rPr lang="en-US" sz="2000" b="1" u="sng" dirty="0"/>
              <a:t>timely and accurate reporting</a:t>
            </a:r>
            <a:r>
              <a:rPr lang="en-US" sz="2000" dirty="0"/>
              <a:t> of accounting information resulting from financial transactions recorded in the Army’s </a:t>
            </a:r>
            <a:r>
              <a:rPr lang="en-US" sz="2000" b="1" u="sng" dirty="0"/>
              <a:t>Enterprise Resource Planning (ERP)</a:t>
            </a:r>
            <a:r>
              <a:rPr lang="en-US" sz="2000" b="1" dirty="0"/>
              <a:t> </a:t>
            </a:r>
            <a:r>
              <a:rPr lang="en-US" sz="2000" dirty="0"/>
              <a:t>systems.</a:t>
            </a:r>
          </a:p>
          <a:p>
            <a:endParaRPr lang="en-US" sz="2000" dirty="0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529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600" y="1417469"/>
            <a:ext cx="6400800" cy="3630390"/>
            <a:chOff x="3392028" y="3149569"/>
            <a:chExt cx="5473297" cy="2459086"/>
          </a:xfrm>
        </p:grpSpPr>
        <p:sp>
          <p:nvSpPr>
            <p:cNvPr id="3" name="Rounded Rectangle 2"/>
            <p:cNvSpPr/>
            <p:nvPr/>
          </p:nvSpPr>
          <p:spPr>
            <a:xfrm>
              <a:off x="4804953" y="3149569"/>
              <a:ext cx="4060370" cy="75655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Business Process Standardization Level</a:t>
              </a:r>
              <a:endParaRPr lang="en-US" sz="20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High Level Process View - System Agnostic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 [BPS </a:t>
              </a:r>
              <a:r>
                <a:rPr lang="en-US" sz="1600" dirty="0" smtClean="0">
                  <a:solidFill>
                    <a:schemeClr val="bg1"/>
                  </a:solidFill>
                </a:rPr>
                <a:t>Team/With Org SME’s]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804954" y="4000833"/>
              <a:ext cx="4060371" cy="756558"/>
            </a:xfrm>
            <a:prstGeom prst="roundRect">
              <a:avLst/>
            </a:prstGeom>
            <a:solidFill>
              <a:schemeClr val="accent5">
                <a:lumMod val="2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n w="0"/>
                  <a:solidFill>
                    <a:schemeClr val="bg1"/>
                  </a:solidFill>
                </a:rPr>
                <a:t>Business Process Procedures/SOP Level</a:t>
              </a:r>
              <a:endParaRPr lang="en-US" sz="2000" b="1" dirty="0">
                <a:ln w="0"/>
                <a:solidFill>
                  <a:schemeClr val="bg1"/>
                </a:solidFill>
              </a:endParaRPr>
            </a:p>
            <a:p>
              <a:pPr algn="ctr"/>
              <a:r>
                <a:rPr lang="en-US" sz="1600" dirty="0" smtClean="0">
                  <a:ln w="0"/>
                  <a:solidFill>
                    <a:schemeClr val="bg1"/>
                  </a:solidFill>
                </a:rPr>
                <a:t>Detailed </a:t>
              </a:r>
              <a:r>
                <a:rPr lang="en-US" sz="1600" dirty="0">
                  <a:ln w="0"/>
                  <a:solidFill>
                    <a:schemeClr val="bg1"/>
                  </a:solidFill>
                </a:rPr>
                <a:t>System Specific Process Steps [USAFMCOM/DASA-CE]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804953" y="4852097"/>
              <a:ext cx="4060371" cy="75655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</a:rPr>
                <a:t>Job Aides – </a:t>
              </a:r>
              <a:r>
                <a:rPr lang="en-US" sz="2000" b="1" dirty="0" smtClean="0">
                  <a:solidFill>
                    <a:schemeClr val="bg1">
                      <a:lumMod val="95000"/>
                    </a:schemeClr>
                  </a:solidFill>
                </a:rPr>
                <a:t>Desktop </a:t>
              </a:r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</a:rPr>
                <a:t>Level </a:t>
              </a:r>
              <a:r>
                <a:rPr lang="en-US" sz="2000" b="1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endParaRPr lang="en-US" sz="2000" b="1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Detailed </a:t>
              </a: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Transaction-Specific 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Steps</a:t>
              </a:r>
            </a:p>
            <a:p>
              <a:pPr algn="ctr"/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[USAFMCOM/System </a:t>
              </a: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Integrator</a:t>
              </a:r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</a:rPr>
                <a:t>]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92028" y="3170049"/>
              <a:ext cx="1293184" cy="2438606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Three Levels</a:t>
              </a:r>
            </a:p>
            <a:p>
              <a:pPr algn="ctr"/>
              <a:r>
                <a:rPr lang="en-US" sz="24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Required for </a:t>
              </a:r>
              <a:r>
                <a:rPr lang="en-US" sz="2400" b="1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End to End  </a:t>
              </a:r>
              <a:r>
                <a:rPr lang="en-US" sz="24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Process Detail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15448"/>
          <a:stretch/>
        </p:blipFill>
        <p:spPr>
          <a:xfrm>
            <a:off x="8699320" y="2548229"/>
            <a:ext cx="1371600" cy="12370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683" y="3921990"/>
            <a:ext cx="1244237" cy="11258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400303" y="274641"/>
            <a:ext cx="7810500" cy="563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Documenting Standard Process Steps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415" y="1452213"/>
            <a:ext cx="1316105" cy="1038055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010495304"/>
              </p:ext>
            </p:extLst>
          </p:nvPr>
        </p:nvGraphicFramePr>
        <p:xfrm>
          <a:off x="823484" y="3463156"/>
          <a:ext cx="9982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8200" y="5261206"/>
            <a:ext cx="6832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Standard Processes Way Ahead</a:t>
            </a:r>
            <a:endParaRPr lang="en-US" sz="2400" b="1" dirty="0"/>
          </a:p>
        </p:txBody>
      </p:sp>
      <p:sp>
        <p:nvSpPr>
          <p:cNvPr id="13" name="Right Arrow 12"/>
          <p:cNvSpPr/>
          <p:nvPr/>
        </p:nvSpPr>
        <p:spPr>
          <a:xfrm>
            <a:off x="7323626" y="1651617"/>
            <a:ext cx="393520" cy="4917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7323626" y="2853656"/>
            <a:ext cx="982174" cy="577073"/>
          </a:xfrm>
          <a:prstGeom prst="rightArrow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323626" y="4144595"/>
            <a:ext cx="1286974" cy="57707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47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66800" y="440690"/>
            <a:ext cx="9980094" cy="563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Major Objective-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Integrate P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erformance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ata into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PPBE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Process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703528" y="4912049"/>
            <a:ext cx="2464495" cy="11430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38400" y="4727383"/>
            <a:ext cx="2100921" cy="369332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en-US" b="1" dirty="0" smtClean="0"/>
              <a:t>CRITICAL PATH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794" y="1234966"/>
            <a:ext cx="3963278" cy="4225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756" y="5460056"/>
            <a:ext cx="2096916" cy="1397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346" y="2895600"/>
            <a:ext cx="3354454" cy="1636319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14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329346"/>
            <a:ext cx="5181600" cy="26786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233174" y="4959686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Develop/Pilot </a:t>
            </a:r>
            <a:r>
              <a:rPr lang="en-US" sz="1600" b="1" dirty="0" smtClean="0"/>
              <a:t>E2E </a:t>
            </a:r>
            <a:r>
              <a:rPr lang="en-US" sz="1600" b="1" dirty="0"/>
              <a:t>Performance Feedback Loop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b="1" dirty="0" smtClean="0"/>
              <a:t>[50% of Pilots Complete]</a:t>
            </a:r>
            <a:endParaRPr lang="en-US" sz="1600" b="1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4970921"/>
            <a:ext cx="1532139" cy="11196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796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905000" y="381000"/>
            <a:ext cx="906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Integrating </a:t>
            </a:r>
            <a:r>
              <a:rPr lang="en-US" sz="2800" b="1" dirty="0" smtClean="0"/>
              <a:t>CM and PPBE Performance Management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1081"/>
          <a:stretch/>
        </p:blipFill>
        <p:spPr>
          <a:xfrm>
            <a:off x="381000" y="1284135"/>
            <a:ext cx="11868728" cy="5269065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542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43076" y="368022"/>
            <a:ext cx="8191497" cy="563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Major Objective- Army Cost Framework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743077" y="5104269"/>
            <a:ext cx="3184044" cy="11430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19616" y="4919603"/>
            <a:ext cx="2100921" cy="369332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en-US" b="1" dirty="0" smtClean="0"/>
              <a:t>CRITICAL PATH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351499"/>
            <a:ext cx="4742619" cy="2229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44" y="3628016"/>
            <a:ext cx="2076356" cy="3096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775" y="3270882"/>
            <a:ext cx="3151350" cy="1529718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79" y="1295400"/>
            <a:ext cx="5407331" cy="2895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5030809"/>
            <a:ext cx="1608878" cy="13623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147042" y="5177651"/>
            <a:ext cx="1491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Perform ACF Pilot Projects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b="1" dirty="0" smtClean="0"/>
              <a:t>[7 Pilots Underway</a:t>
            </a:r>
            <a:r>
              <a:rPr lang="en-US" sz="1100" b="1" dirty="0" smtClean="0"/>
              <a:t>]</a:t>
            </a:r>
            <a:endParaRPr lang="en-US" sz="11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6872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00303" y="274641"/>
            <a:ext cx="7810500" cy="563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Army Cost Framework (ACF)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600200" y="5455415"/>
            <a:ext cx="8869680" cy="9144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/>
              <a:t>Enabling better cost management within ERPs</a:t>
            </a:r>
            <a:endParaRPr lang="en-US" sz="2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40" y="1600174"/>
            <a:ext cx="8778240" cy="385524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968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00303" y="274641"/>
            <a:ext cx="7810500" cy="563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ACF Project Steps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1192777" y="3375358"/>
            <a:ext cx="4663440" cy="548640"/>
          </a:xfrm>
          <a:prstGeom prst="rightArrow">
            <a:avLst/>
          </a:prstGeom>
          <a:gradFill flip="none" rotWithShape="1">
            <a:gsLst>
              <a:gs pos="39000">
                <a:srgbClr val="AEA87A"/>
              </a:gs>
              <a:gs pos="23000">
                <a:srgbClr val="D7D8E5"/>
              </a:gs>
              <a:gs pos="0">
                <a:srgbClr val="F8F8F8"/>
              </a:gs>
            </a:gsLst>
            <a:lin ang="5400000" scaled="1"/>
            <a:tileRect/>
          </a:gradFill>
          <a:ln>
            <a:solidFill>
              <a:srgbClr val="827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 anchorCtr="0"/>
          <a:lstStyle/>
          <a:p>
            <a:r>
              <a:rPr lang="en-US" sz="1600" b="1" kern="200" spc="200" dirty="0">
                <a:ln w="0">
                  <a:noFill/>
                </a:ln>
                <a:solidFill>
                  <a:schemeClr val="tx1"/>
                </a:solidFill>
                <a:effectLst>
                  <a:outerShdw dist="19050" sx="1000" sy="1000" algn="tl" rotWithShape="0">
                    <a:schemeClr val="dk1"/>
                  </a:outerShdw>
                </a:effectLst>
              </a:rPr>
              <a:t> SYSTEM BUILD &amp; CONFIGURATION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219200" y="3986208"/>
            <a:ext cx="4663440" cy="548640"/>
          </a:xfrm>
          <a:prstGeom prst="rightArrow">
            <a:avLst/>
          </a:prstGeom>
          <a:gradFill>
            <a:gsLst>
              <a:gs pos="60000">
                <a:srgbClr val="4F6228"/>
              </a:gs>
              <a:gs pos="20000">
                <a:srgbClr val="D7D8E5"/>
              </a:gs>
              <a:gs pos="0">
                <a:srgbClr val="F8F8F8"/>
              </a:gs>
            </a:gsLst>
            <a:lin ang="5400000" scaled="1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457200" bIns="0" rtlCol="0" anchor="ctr" anchorCtr="0"/>
          <a:lstStyle/>
          <a:p>
            <a:r>
              <a:rPr lang="en-US" sz="1600" b="1" kern="200" spc="200" dirty="0">
                <a:ln w="0">
                  <a:noFill/>
                </a:ln>
                <a:solidFill>
                  <a:schemeClr val="bg1"/>
                </a:solidFill>
                <a:effectLst>
                  <a:outerShdw dist="19050" sx="1000" sy="1000" algn="tl" rotWithShape="0">
                    <a:schemeClr val="dk1"/>
                  </a:outerShdw>
                </a:effectLst>
              </a:rPr>
              <a:t>VERIFICATION &amp; VALIDATION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219199" y="2751395"/>
            <a:ext cx="4663440" cy="548640"/>
          </a:xfrm>
          <a:prstGeom prst="rightArrow">
            <a:avLst/>
          </a:prstGeom>
          <a:gradFill flip="none" rotWithShape="1">
            <a:gsLst>
              <a:gs pos="39000">
                <a:srgbClr val="AEA87A"/>
              </a:gs>
              <a:gs pos="23000">
                <a:srgbClr val="D7D8E5"/>
              </a:gs>
              <a:gs pos="0">
                <a:srgbClr val="F8F8F8"/>
              </a:gs>
            </a:gsLst>
            <a:lin ang="5400000" scaled="1"/>
            <a:tileRect/>
          </a:gradFill>
          <a:ln>
            <a:solidFill>
              <a:srgbClr val="827C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 anchorCtr="0"/>
          <a:lstStyle/>
          <a:p>
            <a:r>
              <a:rPr lang="en-US" sz="1600" b="1" kern="200" spc="200" dirty="0">
                <a:ln w="0">
                  <a:noFill/>
                </a:ln>
                <a:solidFill>
                  <a:schemeClr val="tx1"/>
                </a:solidFill>
                <a:effectLst>
                  <a:outerShdw dist="19050" sx="1000" sy="1000" algn="tl" rotWithShape="0">
                    <a:schemeClr val="dk1"/>
                  </a:outerShdw>
                </a:effectLst>
              </a:rPr>
              <a:t>SOLUTION DESIGN &amp; BLUEPRINT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219199" y="4584178"/>
            <a:ext cx="4663440" cy="548640"/>
          </a:xfrm>
          <a:prstGeom prst="rightArrow">
            <a:avLst/>
          </a:prstGeom>
          <a:gradFill>
            <a:gsLst>
              <a:gs pos="60000">
                <a:srgbClr val="4F6228"/>
              </a:gs>
              <a:gs pos="20000">
                <a:srgbClr val="D7D8E5"/>
              </a:gs>
              <a:gs pos="0">
                <a:srgbClr val="F8F8F8"/>
              </a:gs>
            </a:gsLst>
            <a:lin ang="5400000" scaled="1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457200" bIns="0" rtlCol="0" anchor="ctr" anchorCtr="0"/>
          <a:lstStyle/>
          <a:p>
            <a:r>
              <a:rPr lang="en-US" sz="1600" b="1" kern="200" spc="200" dirty="0" smtClean="0">
                <a:ln w="0">
                  <a:noFill/>
                </a:ln>
                <a:solidFill>
                  <a:schemeClr val="bg1"/>
                </a:solidFill>
                <a:effectLst>
                  <a:outerShdw dist="19050" sx="1000" sy="1000" algn="tl" rotWithShape="0">
                    <a:schemeClr val="dk1"/>
                  </a:outerShdw>
                </a:effectLst>
              </a:rPr>
              <a:t>END-USER </a:t>
            </a:r>
            <a:r>
              <a:rPr lang="en-US" sz="1600" b="1" kern="200" spc="200" dirty="0">
                <a:ln w="0">
                  <a:noFill/>
                </a:ln>
                <a:solidFill>
                  <a:schemeClr val="bg1"/>
                </a:solidFill>
                <a:effectLst>
                  <a:outerShdw dist="19050" sx="1000" sy="1000" algn="tl" rotWithShape="0">
                    <a:schemeClr val="dk1"/>
                  </a:outerShdw>
                </a:effectLst>
              </a:rPr>
              <a:t>TRAINING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219199" y="5215920"/>
            <a:ext cx="4663440" cy="548640"/>
          </a:xfrm>
          <a:prstGeom prst="rightArrow">
            <a:avLst/>
          </a:prstGeom>
          <a:gradFill>
            <a:gsLst>
              <a:gs pos="60000">
                <a:srgbClr val="4F6228"/>
              </a:gs>
              <a:gs pos="20000">
                <a:srgbClr val="D7D8E5"/>
              </a:gs>
              <a:gs pos="0">
                <a:srgbClr val="F8F8F8"/>
              </a:gs>
            </a:gsLst>
            <a:lin ang="5400000" scaled="1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457200" bIns="0" rtlCol="0" anchor="ctr" anchorCtr="0"/>
          <a:lstStyle/>
          <a:p>
            <a:r>
              <a:rPr lang="en-US" sz="1600" b="1" kern="200" spc="200" dirty="0">
                <a:ln w="0">
                  <a:noFill/>
                </a:ln>
                <a:solidFill>
                  <a:schemeClr val="bg1"/>
                </a:solidFill>
                <a:effectLst>
                  <a:outerShdw dist="19050" sx="1000" sy="1000" algn="tl" rotWithShape="0">
                    <a:schemeClr val="dk1"/>
                  </a:outerShdw>
                </a:effectLst>
              </a:rPr>
              <a:t>DEPLOYMENT &amp; PROJECT </a:t>
            </a:r>
            <a:r>
              <a:rPr lang="en-US" sz="1600" b="1" kern="200" spc="200" dirty="0" smtClean="0">
                <a:ln w="0">
                  <a:noFill/>
                </a:ln>
                <a:solidFill>
                  <a:schemeClr val="bg1"/>
                </a:solidFill>
                <a:effectLst>
                  <a:outerShdw dist="19050" sx="1000" sy="1000" algn="tl" rotWithShape="0">
                    <a:schemeClr val="dk1"/>
                  </a:outerShdw>
                </a:effectLst>
              </a:rPr>
              <a:t>CLOSEOUT</a:t>
            </a:r>
            <a:endParaRPr lang="en-US" sz="1600" b="1" kern="200" spc="200" dirty="0">
              <a:ln w="0">
                <a:noFill/>
              </a:ln>
              <a:solidFill>
                <a:schemeClr val="bg1"/>
              </a:solidFill>
              <a:effectLst>
                <a:outerShdw dist="19050" sx="1000" sy="1000" algn="tl" rotWithShape="0">
                  <a:schemeClr val="dk1"/>
                </a:outerShdw>
              </a:effectLst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219200" y="1524000"/>
            <a:ext cx="4663440" cy="548640"/>
          </a:xfrm>
          <a:prstGeom prst="rightArrow">
            <a:avLst/>
          </a:prstGeom>
          <a:gradFill flip="none" rotWithShape="1">
            <a:gsLst>
              <a:gs pos="60000">
                <a:srgbClr val="203864"/>
              </a:gs>
              <a:gs pos="20000">
                <a:srgbClr val="D7D8E5"/>
              </a:gs>
              <a:gs pos="0">
                <a:srgbClr val="F8F8F8"/>
              </a:gs>
            </a:gsLst>
            <a:lin ang="5400000" scaled="1"/>
            <a:tileRect/>
          </a:gradFill>
          <a:ln>
            <a:solidFill>
              <a:srgbClr val="315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 anchorCtr="0"/>
          <a:lstStyle/>
          <a:p>
            <a:r>
              <a:rPr lang="en-US" sz="1600" b="1" kern="200" spc="200" dirty="0">
                <a:ln w="0">
                  <a:noFill/>
                </a:ln>
                <a:solidFill>
                  <a:schemeClr val="bg1"/>
                </a:solidFill>
                <a:effectLst>
                  <a:outerShdw dist="19050" sx="1000" sy="1000" algn="tl" rotWithShape="0">
                    <a:schemeClr val="dk1"/>
                  </a:outerShdw>
                </a:effectLst>
              </a:rPr>
              <a:t>PROJECT SCOPE &amp; REQUIREMENTS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1235032" y="2137875"/>
            <a:ext cx="4663440" cy="548640"/>
          </a:xfrm>
          <a:prstGeom prst="rightArrow">
            <a:avLst/>
          </a:prstGeom>
          <a:gradFill flip="none" rotWithShape="1">
            <a:gsLst>
              <a:gs pos="60000">
                <a:srgbClr val="223B68"/>
              </a:gs>
              <a:gs pos="20000">
                <a:srgbClr val="D7D8E5"/>
              </a:gs>
              <a:gs pos="0">
                <a:srgbClr val="F8F8F8"/>
              </a:gs>
            </a:gsLst>
            <a:lin ang="5400000" scaled="1"/>
            <a:tileRect/>
          </a:gradFill>
          <a:ln>
            <a:solidFill>
              <a:srgbClr val="315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 anchorCtr="0"/>
          <a:lstStyle/>
          <a:p>
            <a:r>
              <a:rPr lang="en-US" sz="1600" b="1" kern="200" spc="200" dirty="0">
                <a:ln w="0">
                  <a:noFill/>
                </a:ln>
                <a:solidFill>
                  <a:schemeClr val="bg1"/>
                </a:solidFill>
                <a:effectLst>
                  <a:outerShdw dist="19050" sx="1000" sy="1000" algn="tl" rotWithShape="0">
                    <a:schemeClr val="dk1"/>
                  </a:outerShdw>
                </a:effectLst>
              </a:rPr>
              <a:t>CURRENT CAPABILITY ASSESSMENT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3067" y="4565541"/>
            <a:ext cx="302983" cy="5093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algn="ctr">
              <a:defRPr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rgbClr val="F0EDDC"/>
                  </a:glow>
                  <a:outerShdw dist="38100" dir="2700000" algn="t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88" y="3309662"/>
            <a:ext cx="302982" cy="5093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algn="ctr">
              <a:defRPr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76200">
                    <a:srgbClr val="F0EDDC"/>
                  </a:glow>
                  <a:outerShdw dist="38100" dir="2700000" algn="t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effectLst>
                  <a:glow rad="63500">
                    <a:srgbClr val="F0EDDC"/>
                  </a:glow>
                  <a:outerShdw dist="38100" dir="2700000" algn="tl" rotWithShape="0">
                    <a:schemeClr val="tx2">
                      <a:lumMod val="75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5085" y="2080376"/>
            <a:ext cx="302982" cy="5093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algn="ctr">
              <a:defRPr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rgbClr val="F0EDDC"/>
                  </a:glow>
                  <a:outerShdw dist="38100" dir="2700000" algn="t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8417" y="3941579"/>
            <a:ext cx="302982" cy="5093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algn="ctr">
              <a:defRPr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rgbClr val="F0EDDC"/>
                  </a:glow>
                  <a:outerShdw dist="38100" dir="2700000" algn="t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3188" y="2680796"/>
            <a:ext cx="302982" cy="5093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algn="ctr">
              <a:defRPr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rgbClr val="F0EDDC"/>
                  </a:glow>
                  <a:outerShdw dist="38100" dir="2700000" algn="t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5088" y="5143609"/>
            <a:ext cx="302983" cy="51985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algn="ctr">
              <a:defRPr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rgbClr val="F0EDDC"/>
                  </a:glow>
                  <a:outerShdw dist="38100" dir="2700000" algn="t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3188" y="1451509"/>
            <a:ext cx="302982" cy="5093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algn="ctr">
              <a:defRPr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rgbClr val="F0EDDC"/>
                  </a:glow>
                  <a:outerShdw dist="38100" dir="2700000" algn="t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1219199" y="5835323"/>
            <a:ext cx="4663440" cy="548640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39000">
                <a:schemeClr val="accent3">
                  <a:shade val="67500"/>
                  <a:satMod val="115000"/>
                  <a:lumMod val="100000"/>
                </a:schemeClr>
              </a:gs>
              <a:gs pos="62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457200" bIns="0" rtlCol="0" anchor="ctr" anchorCtr="0"/>
          <a:lstStyle/>
          <a:p>
            <a:r>
              <a:rPr lang="en-US" sz="1600" b="1" kern="200" spc="200" dirty="0" smtClean="0">
                <a:ln w="0">
                  <a:noFill/>
                </a:ln>
                <a:solidFill>
                  <a:schemeClr val="bg1"/>
                </a:solidFill>
                <a:effectLst>
                  <a:outerShdw dist="19050" sx="1000" sy="1000" algn="tl" rotWithShape="0">
                    <a:schemeClr val="dk1"/>
                  </a:outerShdw>
                </a:effectLst>
              </a:rPr>
              <a:t>MAINTENANCE </a:t>
            </a:r>
            <a:r>
              <a:rPr lang="en-US" sz="1600" b="1" kern="200" spc="200" dirty="0">
                <a:ln w="0">
                  <a:noFill/>
                </a:ln>
                <a:solidFill>
                  <a:schemeClr val="bg1"/>
                </a:solidFill>
                <a:effectLst>
                  <a:outerShdw dist="19050" sx="1000" sy="1000" algn="tl" rotWithShape="0">
                    <a:schemeClr val="dk1"/>
                  </a:outerShdw>
                </a:effectLst>
              </a:rPr>
              <a:t>&amp; </a:t>
            </a:r>
            <a:r>
              <a:rPr lang="en-US" sz="1600" b="1" kern="200" spc="200" dirty="0" smtClean="0">
                <a:ln w="0">
                  <a:noFill/>
                </a:ln>
                <a:solidFill>
                  <a:schemeClr val="bg1"/>
                </a:solidFill>
                <a:effectLst>
                  <a:outerShdw dist="19050" sx="1000" sy="1000" algn="tl" rotWithShape="0">
                    <a:schemeClr val="dk1"/>
                  </a:outerShdw>
                </a:effectLst>
              </a:rPr>
              <a:t>SUPPORT</a:t>
            </a:r>
            <a:endParaRPr lang="en-US" sz="1600" b="1" kern="200" spc="200" dirty="0">
              <a:ln w="0">
                <a:noFill/>
              </a:ln>
              <a:solidFill>
                <a:schemeClr val="bg1"/>
              </a:solidFill>
              <a:effectLst>
                <a:outerShdw dist="19050" sx="1000" sy="1000" algn="tl" rotWithShape="0">
                  <a:schemeClr val="dk1"/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7813" y="5743790"/>
            <a:ext cx="307514" cy="53221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algn="ctr">
              <a:defRPr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rgbClr val="F0EDDC"/>
                  </a:glow>
                  <a:outerShdw dist="38100" dir="2700000" algn="t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870" y="1524000"/>
            <a:ext cx="5341130" cy="47260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1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622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0" y="362919"/>
            <a:ext cx="8191497" cy="563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Major Objective- Cost Managed Organizations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066640" y="4966282"/>
            <a:ext cx="3714748" cy="11430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70638" y="4704936"/>
            <a:ext cx="2100921" cy="369332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en-US" b="1" dirty="0" smtClean="0"/>
              <a:t>CRITICAL PATH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23" y="1371600"/>
            <a:ext cx="4424177" cy="5146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101" y="3048000"/>
            <a:ext cx="3413431" cy="1656936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19" y="1371599"/>
            <a:ext cx="5066038" cy="27432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069141" y="5099212"/>
            <a:ext cx="2022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Develop CMO Validation Methodology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b="1" dirty="0" smtClean="0"/>
              <a:t>[Underway]</a:t>
            </a:r>
            <a:endParaRPr lang="en-US" sz="16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53214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90751" y="271844"/>
            <a:ext cx="7810500" cy="563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SECDEF Directive (17 FEB 17)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68862" y="21012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75" y="1247774"/>
            <a:ext cx="2286000" cy="2857503"/>
          </a:xfrm>
          <a:prstGeom prst="rect">
            <a:avLst/>
          </a:prstGeom>
        </p:spPr>
      </p:pic>
      <p:pic>
        <p:nvPicPr>
          <p:cNvPr id="3" name="Content Placeholder 4"/>
          <p:cNvPicPr>
            <a:picLocks noChangeAspect="1"/>
          </p:cNvPicPr>
          <p:nvPr/>
        </p:nvPicPr>
        <p:blipFill rotWithShape="1">
          <a:blip r:embed="rId4"/>
          <a:srcRect l="34525" t="18224" r="31553" b="12646"/>
          <a:stretch/>
        </p:blipFill>
        <p:spPr>
          <a:xfrm>
            <a:off x="2286000" y="3233833"/>
            <a:ext cx="3108960" cy="3562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2524125" y="4154779"/>
            <a:ext cx="2560320" cy="64008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24129" y="1289075"/>
            <a:ext cx="3128027" cy="28657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520063" y="3108123"/>
            <a:ext cx="3132093" cy="16867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084449" y="1296419"/>
            <a:ext cx="6650355" cy="2858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084449" y="3108119"/>
            <a:ext cx="6650355" cy="16867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656223" y="1292239"/>
            <a:ext cx="6078583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It is my expressed intent to field a larger, more capable, and more lethal Joint force.  </a:t>
            </a:r>
            <a:r>
              <a:rPr lang="en-US" sz="1600" i="1" u="sng" dirty="0"/>
              <a:t>It is incumbent on each of us to accomplish this task in the most cost-effective, efficient manner possible</a:t>
            </a:r>
            <a:r>
              <a:rPr lang="en-US" sz="1600" i="1" dirty="0"/>
              <a:t>.  </a:t>
            </a:r>
            <a:r>
              <a:rPr lang="en-US" sz="1600" dirty="0"/>
              <a:t>If we are to ask the American taxpayers to provide more resources to our Nation’s defense, we must do the same – </a:t>
            </a:r>
            <a:r>
              <a:rPr lang="en-US" sz="1600" i="1" u="sng" dirty="0"/>
              <a:t>by making our business operations more efficient and freeing up funds for higher priority programs.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21863" y="3680599"/>
            <a:ext cx="5486400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24" indent="-285724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More cost-effective, efficient</a:t>
            </a:r>
            <a:endParaRPr lang="en-US" sz="1100" dirty="0"/>
          </a:p>
          <a:p>
            <a:pPr marL="285724" indent="-285724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Free up funds for higher priority programs</a:t>
            </a:r>
            <a:endParaRPr lang="en-US" sz="800" dirty="0"/>
          </a:p>
          <a:p>
            <a:pPr marL="285724" indent="-285724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Identify efficiencies across directed core business functions </a:t>
            </a:r>
            <a:endParaRPr lang="en-US" sz="1051" dirty="0"/>
          </a:p>
          <a:p>
            <a:pPr marL="285724" indent="-285724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Form cross-functional teams</a:t>
            </a: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34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129954" y="5129941"/>
            <a:ext cx="269402" cy="9924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20" name="Rectangle 19"/>
          <p:cNvSpPr/>
          <p:nvPr/>
        </p:nvSpPr>
        <p:spPr>
          <a:xfrm>
            <a:off x="11207214" y="5015600"/>
            <a:ext cx="269402" cy="10972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5" name="Snip Diagonal Corner Rectangle 4"/>
          <p:cNvSpPr/>
          <p:nvPr/>
        </p:nvSpPr>
        <p:spPr>
          <a:xfrm>
            <a:off x="432850" y="1955739"/>
            <a:ext cx="5848126" cy="4225581"/>
          </a:xfrm>
          <a:prstGeom prst="snip2DiagRect">
            <a:avLst/>
          </a:prstGeom>
          <a:solidFill>
            <a:srgbClr val="C7B866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Managed Organizations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Utilizes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Management tools in the ERPs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Implements Army Cost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Frameworks (ACF)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Uses Standard Cost Accounting Processes for CM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transactions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Develops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formal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Plans in the ERPs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Follows Army Cost Management best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Defined and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assigned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Management roles and responsibilities</a:t>
            </a:r>
            <a:endParaRPr lang="en-US" sz="2000" dirty="0">
              <a:solidFill>
                <a:schemeClr val="bg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5943600" y="5727208"/>
            <a:ext cx="1999495" cy="993569"/>
          </a:xfrm>
          <a:prstGeom prst="snip2DiagRect">
            <a:avLst/>
          </a:prstGeom>
          <a:solidFill>
            <a:srgbClr val="1C5FAF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u="sng" dirty="0" smtClean="0"/>
              <a:t>Cost Management Execution</a:t>
            </a:r>
            <a:endParaRPr lang="en-US" sz="1600" dirty="0"/>
          </a:p>
        </p:txBody>
      </p:sp>
      <p:sp>
        <p:nvSpPr>
          <p:cNvPr id="10" name="Striped Right Arrow 9"/>
          <p:cNvSpPr/>
          <p:nvPr/>
        </p:nvSpPr>
        <p:spPr>
          <a:xfrm>
            <a:off x="3521781" y="1246481"/>
            <a:ext cx="5114236" cy="430676"/>
          </a:xfrm>
          <a:prstGeom prst="striped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 smtClean="0"/>
              <a:t>Request for Cost &amp; Performance Metrics</a:t>
            </a:r>
            <a:endParaRPr lang="en-US" sz="1400" b="1" dirty="0"/>
          </a:p>
        </p:txBody>
      </p:sp>
      <p:sp>
        <p:nvSpPr>
          <p:cNvPr id="11" name="Striped Right Arrow 10"/>
          <p:cNvSpPr/>
          <p:nvPr/>
        </p:nvSpPr>
        <p:spPr>
          <a:xfrm rot="5400000">
            <a:off x="10395532" y="3317249"/>
            <a:ext cx="1892767" cy="480968"/>
          </a:xfrm>
          <a:prstGeom prst="striped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Technology</a:t>
            </a:r>
          </a:p>
        </p:txBody>
      </p:sp>
      <p:sp>
        <p:nvSpPr>
          <p:cNvPr id="2" name="Round Diagonal Corner Rectangle 1"/>
          <p:cNvSpPr/>
          <p:nvPr/>
        </p:nvSpPr>
        <p:spPr>
          <a:xfrm>
            <a:off x="1279451" y="1265063"/>
            <a:ext cx="2102047" cy="492778"/>
          </a:xfrm>
          <a:prstGeom prst="round2DiagRect">
            <a:avLst/>
          </a:prstGeom>
          <a:solidFill>
            <a:srgbClr val="9A2238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u="sng" dirty="0"/>
              <a:t>PPBE </a:t>
            </a:r>
          </a:p>
          <a:p>
            <a:endParaRPr lang="en-US" sz="1200" b="1" dirty="0"/>
          </a:p>
        </p:txBody>
      </p:sp>
      <p:sp>
        <p:nvSpPr>
          <p:cNvPr id="15" name="Striped Right Arrow 14"/>
          <p:cNvSpPr/>
          <p:nvPr/>
        </p:nvSpPr>
        <p:spPr>
          <a:xfrm rot="5400000">
            <a:off x="8337055" y="3295145"/>
            <a:ext cx="1855200" cy="393710"/>
          </a:xfrm>
          <a:prstGeom prst="striped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People</a:t>
            </a:r>
          </a:p>
        </p:txBody>
      </p:sp>
      <p:sp>
        <p:nvSpPr>
          <p:cNvPr id="6" name="Left Arrow Callout 5"/>
          <p:cNvSpPr/>
          <p:nvPr/>
        </p:nvSpPr>
        <p:spPr>
          <a:xfrm>
            <a:off x="7772400" y="6137324"/>
            <a:ext cx="4259482" cy="365760"/>
          </a:xfrm>
          <a:prstGeom prst="leftArrowCallout">
            <a:avLst>
              <a:gd name="adj1" fmla="val 42127"/>
              <a:gd name="adj2" fmla="val 50000"/>
              <a:gd name="adj3" fmla="val 54116"/>
              <a:gd name="adj4" fmla="val 88476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Process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848" t="4963" r="5299" b="4418"/>
          <a:stretch/>
        </p:blipFill>
        <p:spPr>
          <a:xfrm>
            <a:off x="8645358" y="1328660"/>
            <a:ext cx="3267793" cy="1373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Bent Arrow 7"/>
          <p:cNvSpPr/>
          <p:nvPr/>
        </p:nvSpPr>
        <p:spPr>
          <a:xfrm rot="16200000">
            <a:off x="4573053" y="4967369"/>
            <a:ext cx="914400" cy="1947119"/>
          </a:xfrm>
          <a:prstGeom prst="bentArrow">
            <a:avLst>
              <a:gd name="adj1" fmla="val 33850"/>
              <a:gd name="adj2" fmla="val 35177"/>
              <a:gd name="adj3" fmla="val 38689"/>
              <a:gd name="adj4" fmla="val 43750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         </a:t>
            </a:r>
            <a:r>
              <a:rPr lang="en-US" sz="1400" dirty="0" smtClean="0">
                <a:solidFill>
                  <a:schemeClr val="bg1"/>
                </a:solidFill>
              </a:rPr>
              <a:t>Outcome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Bent-Up Arrow 11"/>
          <p:cNvSpPr/>
          <p:nvPr/>
        </p:nvSpPr>
        <p:spPr>
          <a:xfrm rot="16200000" flipV="1">
            <a:off x="317506" y="1446107"/>
            <a:ext cx="1056317" cy="623468"/>
          </a:xfrm>
          <a:prstGeom prst="bentUpArrow">
            <a:avLst>
              <a:gd name="adj1" fmla="val 42936"/>
              <a:gd name="adj2" fmla="val 35910"/>
              <a:gd name="adj3" fmla="val 41742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Reporting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10537022" y="4518071"/>
            <a:ext cx="1376129" cy="539604"/>
          </a:xfrm>
          <a:prstGeom prst="snip2DiagRect">
            <a:avLst/>
          </a:prstGeom>
          <a:solidFill>
            <a:srgbClr val="598D69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1600" b="1" u="sng" dirty="0">
                <a:solidFill>
                  <a:schemeClr val="tx1"/>
                </a:solidFill>
              </a:rPr>
              <a:t>Army Cost </a:t>
            </a:r>
            <a:r>
              <a:rPr lang="en-US" sz="1600" b="1" u="sng" dirty="0" smtClean="0">
                <a:solidFill>
                  <a:schemeClr val="tx1"/>
                </a:solidFill>
              </a:rPr>
              <a:t>Framework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Round Diagonal Corner Rectangle 13"/>
          <p:cNvSpPr/>
          <p:nvPr/>
        </p:nvSpPr>
        <p:spPr>
          <a:xfrm>
            <a:off x="8388320" y="4504117"/>
            <a:ext cx="1720189" cy="625823"/>
          </a:xfrm>
          <a:prstGeom prst="round2Diag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317500"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>
                <a:solidFill>
                  <a:schemeClr val="bg1"/>
                </a:solidFill>
              </a:rPr>
              <a:t>Workforce Development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350551" y="2286000"/>
            <a:ext cx="2488649" cy="2517352"/>
            <a:chOff x="2761199" y="1600104"/>
            <a:chExt cx="3657600" cy="3657600"/>
          </a:xfrm>
          <a:effectLst/>
        </p:grpSpPr>
        <p:sp>
          <p:nvSpPr>
            <p:cNvPr id="22" name="Freeform 21"/>
            <p:cNvSpPr/>
            <p:nvPr/>
          </p:nvSpPr>
          <p:spPr>
            <a:xfrm>
              <a:off x="2865120" y="1722119"/>
              <a:ext cx="3413760" cy="3413760"/>
            </a:xfrm>
            <a:custGeom>
              <a:avLst/>
              <a:gdLst>
                <a:gd name="connsiteX0" fmla="*/ 0 w 3413760"/>
                <a:gd name="connsiteY0" fmla="*/ 1706880 h 3413760"/>
                <a:gd name="connsiteX1" fmla="*/ 1706880 w 3413760"/>
                <a:gd name="connsiteY1" fmla="*/ 0 h 3413760"/>
                <a:gd name="connsiteX2" fmla="*/ 3413760 w 3413760"/>
                <a:gd name="connsiteY2" fmla="*/ 1706880 h 3413760"/>
                <a:gd name="connsiteX3" fmla="*/ 1706880 w 3413760"/>
                <a:gd name="connsiteY3" fmla="*/ 3413760 h 3413760"/>
                <a:gd name="connsiteX4" fmla="*/ 0 w 3413760"/>
                <a:gd name="connsiteY4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96"/>
                    <a:pt x="764196" y="0"/>
                    <a:pt x="1706880" y="0"/>
                  </a:cubicBezTo>
                  <a:cubicBezTo>
                    <a:pt x="2649564" y="0"/>
                    <a:pt x="3413760" y="764196"/>
                    <a:pt x="3413760" y="1706880"/>
                  </a:cubicBezTo>
                  <a:cubicBezTo>
                    <a:pt x="3413760" y="2649564"/>
                    <a:pt x="2649564" y="3413760"/>
                    <a:pt x="1706880" y="3413760"/>
                  </a:cubicBezTo>
                  <a:cubicBezTo>
                    <a:pt x="764196" y="3413760"/>
                    <a:pt x="0" y="2649564"/>
                    <a:pt x="0" y="170688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Continuous Improvement of Cost </a:t>
              </a:r>
              <a:r>
                <a:rPr lang="en-US" dirty="0"/>
                <a:t>and Performance </a:t>
              </a:r>
            </a:p>
            <a:p>
              <a:pPr algn="ctr"/>
              <a:r>
                <a:rPr lang="en-US" dirty="0" smtClean="0"/>
                <a:t>Management </a:t>
              </a:r>
              <a:endParaRPr lang="en-US" dirty="0"/>
            </a:p>
          </p:txBody>
        </p:sp>
        <p:sp>
          <p:nvSpPr>
            <p:cNvPr id="23" name="Circular Arrow 22"/>
            <p:cNvSpPr/>
            <p:nvPr/>
          </p:nvSpPr>
          <p:spPr>
            <a:xfrm>
              <a:off x="2761199" y="1600104"/>
              <a:ext cx="3657600" cy="3657600"/>
            </a:xfrm>
            <a:prstGeom prst="circularArrow">
              <a:avLst>
                <a:gd name="adj1" fmla="val 5085"/>
                <a:gd name="adj2" fmla="val 327528"/>
                <a:gd name="adj3" fmla="val 15836218"/>
                <a:gd name="adj4" fmla="val 16236254"/>
                <a:gd name="adj5" fmla="val 5932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2040106" y="342236"/>
            <a:ext cx="7810500" cy="563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Cost Management Continuous Improvement</a:t>
            </a:r>
            <a:endParaRPr lang="en-US" dirty="0"/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>
          <a:xfrm>
            <a:off x="8915400" y="647684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7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371600"/>
            <a:ext cx="8798168" cy="523220"/>
          </a:xfrm>
          <a:prstGeom prst="rect">
            <a:avLst/>
          </a:prstGeom>
          <a:solidFill>
            <a:srgbClr val="EAE8E2"/>
          </a:solidFill>
          <a:ln/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chemeClr val="tx1"/>
                </a:solidFill>
              </a:rPr>
              <a:t>The “So What” of ICPM is </a:t>
            </a:r>
            <a:r>
              <a:rPr lang="en-US" sz="2800" b="1" u="sng" dirty="0" smtClean="0">
                <a:ln/>
                <a:solidFill>
                  <a:schemeClr val="tx1"/>
                </a:solidFill>
              </a:rPr>
              <a:t>Increased Readiness</a:t>
            </a:r>
            <a:endParaRPr lang="en-US" sz="2800" b="1" u="sng" dirty="0">
              <a:ln/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985" y="2284376"/>
            <a:ext cx="3187230" cy="17928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Rounded Rectangle 7"/>
          <p:cNvSpPr/>
          <p:nvPr/>
        </p:nvSpPr>
        <p:spPr>
          <a:xfrm>
            <a:off x="7741206" y="4390549"/>
            <a:ext cx="2428561" cy="2153863"/>
          </a:xfrm>
          <a:prstGeom prst="roundRect">
            <a:avLst/>
          </a:prstGeom>
          <a:solidFill>
            <a:srgbClr val="AAB18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 w="0"/>
                <a:solidFill>
                  <a:schemeClr val="tx1"/>
                </a:solidFill>
              </a:rPr>
              <a:t>Optimized Readiness Outcomes for Soldiers and Families</a:t>
            </a:r>
            <a:endParaRPr lang="en-US" sz="2000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4554065" y="5843238"/>
            <a:ext cx="365760" cy="731520"/>
          </a:xfrm>
          <a:prstGeom prst="homePlate">
            <a:avLst/>
          </a:prstGeom>
          <a:solidFill>
            <a:srgbClr val="F4F3BE">
              <a:alpha val="87451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877074" y="4817500"/>
            <a:ext cx="768148" cy="1525391"/>
          </a:xfrm>
          <a:prstGeom prst="rightArrow">
            <a:avLst/>
          </a:prstGeom>
          <a:solidFill>
            <a:srgbClr val="90A69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263328" y="2123488"/>
            <a:ext cx="3200400" cy="731520"/>
          </a:xfrm>
          <a:prstGeom prst="roundRect">
            <a:avLst/>
          </a:prstGeom>
          <a:solidFill>
            <a:srgbClr val="F4F3BE">
              <a:alpha val="87451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kern="0" dirty="0">
                <a:solidFill>
                  <a:schemeClr val="bg2">
                    <a:lumMod val="10000"/>
                  </a:schemeClr>
                </a:solidFill>
              </a:rPr>
              <a:t>Achieve &amp; sustain audit ready CM process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263328" y="3983364"/>
            <a:ext cx="3200400" cy="731520"/>
          </a:xfrm>
          <a:prstGeom prst="roundRect">
            <a:avLst/>
          </a:prstGeom>
          <a:solidFill>
            <a:srgbClr val="F4F3BE">
              <a:alpha val="87451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kern="0" dirty="0">
                <a:solidFill>
                  <a:schemeClr val="bg2">
                    <a:lumMod val="10000"/>
                  </a:schemeClr>
                </a:solidFill>
              </a:rPr>
              <a:t>Integrate performance and execution data into the PPBE</a:t>
            </a:r>
            <a:endParaRPr lang="en-US" b="1" dirty="0">
              <a:ln/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63328" y="3053426"/>
            <a:ext cx="3200400" cy="731520"/>
          </a:xfrm>
          <a:prstGeom prst="roundRect">
            <a:avLst/>
          </a:prstGeom>
          <a:solidFill>
            <a:srgbClr val="F4F3BE">
              <a:alpha val="87451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kern="0" dirty="0">
                <a:solidFill>
                  <a:schemeClr val="bg2">
                    <a:lumMod val="10000"/>
                  </a:schemeClr>
                </a:solidFill>
              </a:rPr>
              <a:t>Fully leverage Army </a:t>
            </a:r>
            <a:r>
              <a:rPr lang="en-US" b="1" kern="0" dirty="0" smtClean="0">
                <a:solidFill>
                  <a:schemeClr val="bg2">
                    <a:lumMod val="10000"/>
                  </a:schemeClr>
                </a:solidFill>
              </a:rPr>
              <a:t>ERP </a:t>
            </a:r>
            <a:r>
              <a:rPr lang="en-US" b="1" kern="0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b="1" kern="0" dirty="0" smtClean="0">
                <a:solidFill>
                  <a:schemeClr val="bg2">
                    <a:lumMod val="10000"/>
                  </a:schemeClr>
                </a:solidFill>
              </a:rPr>
              <a:t>ystems </a:t>
            </a:r>
            <a:r>
              <a:rPr lang="en-US" b="1" kern="0" dirty="0">
                <a:solidFill>
                  <a:schemeClr val="bg2">
                    <a:lumMod val="10000"/>
                  </a:schemeClr>
                </a:solidFill>
              </a:rPr>
              <a:t>for Cost Management</a:t>
            </a:r>
          </a:p>
          <a:p>
            <a:pPr algn="ctr"/>
            <a:endParaRPr lang="en-US" b="1" dirty="0">
              <a:ln/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63328" y="4913302"/>
            <a:ext cx="3200400" cy="731520"/>
          </a:xfrm>
          <a:prstGeom prst="roundRect">
            <a:avLst/>
          </a:prstGeom>
          <a:solidFill>
            <a:srgbClr val="F4F3BE">
              <a:alpha val="87451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kern="0" dirty="0">
                <a:solidFill>
                  <a:schemeClr val="bg2">
                    <a:lumMod val="10000"/>
                  </a:schemeClr>
                </a:solidFill>
              </a:rPr>
              <a:t>Establish Army Cost Frameworks (ACF)</a:t>
            </a:r>
          </a:p>
        </p:txBody>
      </p:sp>
      <p:sp>
        <p:nvSpPr>
          <p:cNvPr id="18" name="Pentagon 17"/>
          <p:cNvSpPr/>
          <p:nvPr/>
        </p:nvSpPr>
        <p:spPr>
          <a:xfrm>
            <a:off x="4585379" y="2134386"/>
            <a:ext cx="365760" cy="731520"/>
          </a:xfrm>
          <a:prstGeom prst="homePlate">
            <a:avLst/>
          </a:prstGeom>
          <a:solidFill>
            <a:srgbClr val="F4F3BE">
              <a:alpha val="87451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4580975" y="3099350"/>
            <a:ext cx="365760" cy="731520"/>
          </a:xfrm>
          <a:prstGeom prst="homePlate">
            <a:avLst/>
          </a:prstGeom>
          <a:solidFill>
            <a:srgbClr val="F4F3BE">
              <a:alpha val="87451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4578026" y="3983338"/>
            <a:ext cx="365760" cy="731520"/>
          </a:xfrm>
          <a:prstGeom prst="homePlate">
            <a:avLst/>
          </a:prstGeom>
          <a:solidFill>
            <a:srgbClr val="F4F3BE">
              <a:alpha val="87451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101670" y="2091158"/>
            <a:ext cx="1679419" cy="4532926"/>
          </a:xfrm>
          <a:prstGeom prst="roundRect">
            <a:avLst/>
          </a:prstGeom>
          <a:solidFill>
            <a:srgbClr val="90A69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bg2">
                    <a:lumMod val="10000"/>
                  </a:schemeClr>
                </a:solidFill>
              </a:rPr>
              <a:t>Transforming Our Business Operations to Be More Efficient and Effective</a:t>
            </a:r>
          </a:p>
          <a:p>
            <a:pPr algn="ctr"/>
            <a:r>
              <a:rPr lang="en-US" b="1" dirty="0" smtClean="0">
                <a:ln/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algn="ctr"/>
            <a:r>
              <a:rPr lang="en-US" b="1" u="sng" dirty="0" smtClean="0">
                <a:ln/>
                <a:solidFill>
                  <a:schemeClr val="bg2">
                    <a:lumMod val="10000"/>
                  </a:schemeClr>
                </a:solidFill>
              </a:rPr>
              <a:t>Achieving Clean Audit Opinion</a:t>
            </a:r>
          </a:p>
          <a:p>
            <a:pPr algn="ctr"/>
            <a:endParaRPr lang="en-US" b="1" dirty="0" smtClean="0">
              <a:ln/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b="1" dirty="0">
                <a:ln/>
                <a:solidFill>
                  <a:schemeClr val="bg2">
                    <a:lumMod val="10000"/>
                  </a:schemeClr>
                </a:solidFill>
              </a:rPr>
              <a:t>Maximizing Resources Available for Readiness</a:t>
            </a:r>
          </a:p>
          <a:p>
            <a:pPr algn="ctr"/>
            <a:endParaRPr lang="en-US" b="1" dirty="0">
              <a:ln/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07779" y="368208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j-lt"/>
              </a:rPr>
              <a:t>Readiness is the Driver</a:t>
            </a:r>
            <a:endParaRPr lang="en-US" sz="2800" b="1" dirty="0">
              <a:latin typeface="+mj-lt"/>
            </a:endParaRPr>
          </a:p>
        </p:txBody>
      </p:sp>
      <p:sp>
        <p:nvSpPr>
          <p:cNvPr id="23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21</a:t>
            </a:fld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1263328" y="5843238"/>
            <a:ext cx="3200400" cy="731520"/>
          </a:xfrm>
          <a:prstGeom prst="roundRect">
            <a:avLst/>
          </a:prstGeom>
          <a:solidFill>
            <a:srgbClr val="F4F3BE">
              <a:alpha val="87451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kern="0" dirty="0">
                <a:solidFill>
                  <a:schemeClr val="bg2">
                    <a:lumMod val="10000"/>
                  </a:schemeClr>
                </a:solidFill>
              </a:rPr>
              <a:t>Establish and sustain Cost Managed Organizations (CMO)</a:t>
            </a:r>
          </a:p>
        </p:txBody>
      </p:sp>
      <p:sp>
        <p:nvSpPr>
          <p:cNvPr id="25" name="Pentagon 24"/>
          <p:cNvSpPr/>
          <p:nvPr/>
        </p:nvSpPr>
        <p:spPr>
          <a:xfrm>
            <a:off x="4578026" y="4959250"/>
            <a:ext cx="365760" cy="731520"/>
          </a:xfrm>
          <a:prstGeom prst="homePlate">
            <a:avLst/>
          </a:prstGeom>
          <a:solidFill>
            <a:srgbClr val="F4F3BE">
              <a:alpha val="87451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5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91000" y="1219200"/>
            <a:ext cx="3810000" cy="563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1319210"/>
            <a:ext cx="3409950" cy="3416320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current </a:t>
            </a:r>
            <a:r>
              <a:rPr lang="en-US" sz="3600" b="1" dirty="0"/>
              <a:t>e</a:t>
            </a:r>
            <a:r>
              <a:rPr lang="en-US" sz="3600" b="1" dirty="0" smtClean="0"/>
              <a:t>nvironment </a:t>
            </a:r>
            <a:r>
              <a:rPr lang="en-US" sz="3600" b="1" dirty="0"/>
              <a:t>p</a:t>
            </a:r>
            <a:r>
              <a:rPr lang="en-US" sz="3600" b="1" dirty="0" smtClean="0"/>
              <a:t>oses several </a:t>
            </a:r>
            <a:r>
              <a:rPr lang="en-US" sz="3600" b="1" dirty="0"/>
              <a:t>c</a:t>
            </a:r>
            <a:r>
              <a:rPr lang="en-US" sz="3600" b="1" dirty="0" smtClean="0"/>
              <a:t>hallenges to meeting the SECDEF Vision</a:t>
            </a:r>
            <a:endParaRPr lang="en-US" sz="3600" b="1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87839781"/>
              </p:ext>
            </p:extLst>
          </p:nvPr>
        </p:nvGraphicFramePr>
        <p:xfrm>
          <a:off x="4076700" y="1304109"/>
          <a:ext cx="4038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5257800"/>
            <a:ext cx="1905000" cy="13948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8153400" y="1313914"/>
            <a:ext cx="4000500" cy="4096286"/>
          </a:xfrm>
          <a:prstGeom prst="rightArrow">
            <a:avLst/>
          </a:prstGeom>
          <a:solidFill>
            <a:schemeClr val="bg2">
              <a:lumMod val="90000"/>
            </a:schemeClr>
          </a:solidFill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We need a roadmap to get </a:t>
            </a:r>
            <a:r>
              <a:rPr lang="en-US" sz="3200" b="1" dirty="0"/>
              <a:t>w</a:t>
            </a:r>
            <a:r>
              <a:rPr lang="en-US" sz="3200" b="1" dirty="0" smtClean="0"/>
              <a:t>here we need to be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90750" y="133367"/>
            <a:ext cx="7810500" cy="563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 dirty="0"/>
              <a:t>Current Environment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537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204" y="2819401"/>
            <a:ext cx="5676900" cy="33476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82" y="1447801"/>
            <a:ext cx="5430592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41430" y="5089511"/>
            <a:ext cx="5462344" cy="10618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Financial Management Strategic Effort Focused on the cross-functional </a:t>
            </a:r>
            <a:r>
              <a:rPr lang="en-US" sz="2100" dirty="0"/>
              <a:t>r</a:t>
            </a:r>
            <a:r>
              <a:rPr lang="en-US" sz="2100" dirty="0" smtClean="0"/>
              <a:t>oadmap </a:t>
            </a:r>
            <a:r>
              <a:rPr lang="en-US" sz="2100" dirty="0"/>
              <a:t>for </a:t>
            </a:r>
            <a:r>
              <a:rPr lang="en-US" sz="2100" dirty="0" smtClean="0"/>
              <a:t>leading </a:t>
            </a:r>
            <a:r>
              <a:rPr lang="en-US" sz="2100" dirty="0"/>
              <a:t>c</a:t>
            </a:r>
            <a:r>
              <a:rPr lang="en-US" sz="2100" dirty="0" smtClean="0"/>
              <a:t>hange in </a:t>
            </a:r>
            <a:r>
              <a:rPr lang="en-US" sz="2100" dirty="0"/>
              <a:t>Process, People and </a:t>
            </a:r>
            <a:r>
              <a:rPr lang="en-US" sz="2100" dirty="0" smtClean="0"/>
              <a:t>Technology.</a:t>
            </a:r>
            <a:endParaRPr lang="en-US" sz="2100" dirty="0"/>
          </a:p>
        </p:txBody>
      </p:sp>
      <p:sp>
        <p:nvSpPr>
          <p:cNvPr id="6" name="TextBox 5"/>
          <p:cNvSpPr txBox="1"/>
          <p:nvPr/>
        </p:nvSpPr>
        <p:spPr>
          <a:xfrm>
            <a:off x="6312104" y="1232226"/>
            <a:ext cx="53340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Cost Management Strategic Plan (CMSP) outlines the Army’s high </a:t>
            </a:r>
            <a:r>
              <a:rPr lang="en-US" sz="2400" dirty="0"/>
              <a:t>l</a:t>
            </a:r>
            <a:r>
              <a:rPr lang="en-US" sz="2400" dirty="0" smtClean="0"/>
              <a:t>evel Cost Management goals</a:t>
            </a:r>
          </a:p>
        </p:txBody>
      </p:sp>
      <p:sp>
        <p:nvSpPr>
          <p:cNvPr id="7" name="Bent Arrow 6"/>
          <p:cNvSpPr/>
          <p:nvPr/>
        </p:nvSpPr>
        <p:spPr>
          <a:xfrm rot="5400000">
            <a:off x="5789733" y="1970651"/>
            <a:ext cx="853587" cy="876300"/>
          </a:xfrm>
          <a:prstGeom prst="bentArrow">
            <a:avLst>
              <a:gd name="adj1" fmla="val 25000"/>
              <a:gd name="adj2" fmla="val 31899"/>
              <a:gd name="adj3" fmla="val 25000"/>
              <a:gd name="adj4" fmla="val 466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90750" y="0"/>
            <a:ext cx="7810500" cy="563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 dirty="0" smtClean="0"/>
              <a:t>Cost &amp; Performance Management Strategic </a:t>
            </a:r>
            <a:r>
              <a:rPr lang="en-US" sz="2800" b="1" dirty="0" smtClean="0">
                <a:latin typeface=" Arial"/>
              </a:rPr>
              <a:t>Effort</a:t>
            </a:r>
            <a:endParaRPr lang="en-US" sz="2800" dirty="0">
              <a:latin typeface=" Arial"/>
              <a:cs typeface="Arial" panose="020B0604020202020204" pitchFamily="34" charset="0"/>
            </a:endParaRPr>
          </a:p>
        </p:txBody>
      </p:sp>
      <p:sp>
        <p:nvSpPr>
          <p:cNvPr id="12" name="Bent Arrow 11"/>
          <p:cNvSpPr/>
          <p:nvPr/>
        </p:nvSpPr>
        <p:spPr>
          <a:xfrm rot="16200000">
            <a:off x="5123620" y="4027472"/>
            <a:ext cx="822960" cy="1005840"/>
          </a:xfrm>
          <a:prstGeom prst="bentArrow">
            <a:avLst>
              <a:gd name="adj1" fmla="val 25000"/>
              <a:gd name="adj2" fmla="val 31899"/>
              <a:gd name="adj3" fmla="val 25000"/>
              <a:gd name="adj4" fmla="val 466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45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819400" y="109095"/>
            <a:ext cx="6705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ICPM Strategic Effort </a:t>
            </a:r>
            <a:r>
              <a:rPr lang="en-US" sz="3200" b="1" dirty="0" smtClean="0"/>
              <a:t>Overview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08189" y="1270328"/>
            <a:ext cx="8996533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350" b="1">
                <a:latin typeface=" Arial"/>
              </a:defRPr>
            </a:lvl1pPr>
          </a:lstStyle>
          <a:p>
            <a:r>
              <a:rPr lang="en-US" sz="1800" b="0" dirty="0" smtClean="0"/>
              <a:t>Integrating Army Cost &amp; Performance Management (ICPM) enables change to </a:t>
            </a:r>
            <a:r>
              <a:rPr lang="en-US" sz="1800" u="sng" dirty="0" smtClean="0"/>
              <a:t>people, process, technology capabilities</a:t>
            </a:r>
            <a:r>
              <a:rPr lang="en-US" sz="1800" dirty="0"/>
              <a:t> </a:t>
            </a:r>
            <a:r>
              <a:rPr lang="en-US" sz="1800" b="0" dirty="0" smtClean="0"/>
              <a:t>that support FM Campaign Objectives (CO).</a:t>
            </a:r>
            <a:endParaRPr lang="en-US" sz="1800" b="0" dirty="0"/>
          </a:p>
        </p:txBody>
      </p:sp>
      <p:sp>
        <p:nvSpPr>
          <p:cNvPr id="15" name="Rectangle 14"/>
          <p:cNvSpPr/>
          <p:nvPr/>
        </p:nvSpPr>
        <p:spPr>
          <a:xfrm>
            <a:off x="9134766" y="2493117"/>
            <a:ext cx="265125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Campaign Objectives:</a:t>
            </a:r>
          </a:p>
          <a:p>
            <a:pPr>
              <a:lnSpc>
                <a:spcPct val="80000"/>
              </a:lnSpc>
            </a:pPr>
            <a:endParaRPr lang="en-US" sz="1600" b="1" dirty="0"/>
          </a:p>
          <a:p>
            <a:pPr marL="119063" indent="-119063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600" dirty="0"/>
          </a:p>
          <a:p>
            <a:pPr>
              <a:lnSpc>
                <a:spcPct val="80000"/>
              </a:lnSpc>
            </a:pPr>
            <a:r>
              <a:rPr lang="en-US" u="sng" dirty="0" smtClean="0"/>
              <a:t>CO1: 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Achieve and Sustain Auditability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endParaRPr lang="en-US" dirty="0" smtClean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u="sng" dirty="0" smtClean="0"/>
              <a:t>CO2: 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Deliver FM Operations Efficiently and Effectively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endParaRPr lang="en-US" u="sng" dirty="0"/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u="sng" dirty="0" smtClean="0"/>
              <a:t>CO4: 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Improve Decision Making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 smtClean="0"/>
              <a:t>  </a:t>
            </a:r>
            <a:endParaRPr lang="en-US" dirty="0"/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547934396"/>
              </p:ext>
            </p:extLst>
          </p:nvPr>
        </p:nvGraphicFramePr>
        <p:xfrm>
          <a:off x="2439809" y="2254403"/>
          <a:ext cx="6675784" cy="4518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Right Arrow 16"/>
          <p:cNvSpPr/>
          <p:nvPr/>
        </p:nvSpPr>
        <p:spPr>
          <a:xfrm>
            <a:off x="7395007" y="2802289"/>
            <a:ext cx="1536135" cy="158711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3200400" y="3090888"/>
            <a:ext cx="1235098" cy="109380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24196" y="3428632"/>
            <a:ext cx="2901561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Authoritative Sources:</a:t>
            </a:r>
          </a:p>
          <a:p>
            <a:pPr algn="ctr">
              <a:lnSpc>
                <a:spcPct val="80000"/>
              </a:lnSpc>
            </a:pPr>
            <a:r>
              <a:rPr lang="en-US" sz="2000" b="1" dirty="0"/>
              <a:t> </a:t>
            </a:r>
            <a:endParaRPr lang="en-US" sz="1400" b="1" dirty="0" smtClean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sz="1400" dirty="0"/>
              <a:t>Title </a:t>
            </a:r>
            <a:r>
              <a:rPr lang="en-US" sz="1400" dirty="0" smtClean="0"/>
              <a:t>10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endParaRPr lang="en-US" sz="1000" dirty="0" smtClean="0"/>
          </a:p>
          <a:p>
            <a:pPr>
              <a:lnSpc>
                <a:spcPct val="80000"/>
              </a:lnSpc>
            </a:pPr>
            <a:r>
              <a:rPr lang="en-US" sz="1000" dirty="0" smtClean="0"/>
              <a:t> </a:t>
            </a:r>
            <a:endParaRPr lang="en-US" sz="1400" dirty="0" smtClean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sz="1400" dirty="0" smtClean="0"/>
              <a:t>17 FEB 17 SECDEF Memo</a:t>
            </a:r>
            <a:endParaRPr lang="en-US" sz="1000" dirty="0" smtClean="0"/>
          </a:p>
          <a:p>
            <a:pPr>
              <a:lnSpc>
                <a:spcPct val="80000"/>
              </a:lnSpc>
            </a:pPr>
            <a:r>
              <a:rPr lang="en-US" sz="1000" dirty="0" smtClean="0"/>
              <a:t> 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sz="1400" dirty="0" smtClean="0"/>
              <a:t>GO 1 2017-1</a:t>
            </a:r>
            <a:endParaRPr lang="en-US" sz="1000" dirty="0" smtClean="0"/>
          </a:p>
          <a:p>
            <a:pPr>
              <a:lnSpc>
                <a:spcPct val="80000"/>
              </a:lnSpc>
            </a:pPr>
            <a:r>
              <a:rPr lang="en-US" sz="1000" dirty="0" smtClean="0"/>
              <a:t> </a:t>
            </a:r>
          </a:p>
          <a:p>
            <a:pPr>
              <a:lnSpc>
                <a:spcPct val="80000"/>
              </a:lnSpc>
            </a:pPr>
            <a:endParaRPr lang="en-US" sz="1400" dirty="0" smtClean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sz="1400" dirty="0"/>
              <a:t>FMR </a:t>
            </a:r>
            <a:r>
              <a:rPr lang="en-US" sz="1400" dirty="0" smtClean="0"/>
              <a:t>37-1</a:t>
            </a:r>
            <a:endParaRPr lang="en-US" sz="1000" dirty="0" smtClean="0"/>
          </a:p>
          <a:p>
            <a:pPr>
              <a:lnSpc>
                <a:spcPct val="80000"/>
              </a:lnSpc>
            </a:pPr>
            <a:r>
              <a:rPr lang="en-US" sz="1000" dirty="0" smtClean="0"/>
              <a:t> 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sz="1400" dirty="0" smtClean="0"/>
              <a:t>AR 1-1</a:t>
            </a:r>
            <a:endParaRPr lang="en-US" sz="1000" dirty="0" smtClean="0"/>
          </a:p>
          <a:p>
            <a:pPr>
              <a:lnSpc>
                <a:spcPct val="80000"/>
              </a:lnSpc>
            </a:pPr>
            <a:r>
              <a:rPr lang="en-US" sz="1000" dirty="0" smtClean="0"/>
              <a:t>  </a:t>
            </a:r>
          </a:p>
          <a:p>
            <a:pPr>
              <a:lnSpc>
                <a:spcPct val="80000"/>
              </a:lnSpc>
            </a:pPr>
            <a:endParaRPr lang="en-US" sz="1400" dirty="0" smtClean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sz="1400" dirty="0" smtClean="0"/>
              <a:t>Cost Accounting Federal Standards</a:t>
            </a:r>
            <a:endParaRPr lang="en-US" dirty="0"/>
          </a:p>
        </p:txBody>
      </p:sp>
      <p:sp>
        <p:nvSpPr>
          <p:cNvPr id="20" name="Isosceles Triangle 19"/>
          <p:cNvSpPr/>
          <p:nvPr/>
        </p:nvSpPr>
        <p:spPr>
          <a:xfrm>
            <a:off x="5364344" y="4189219"/>
            <a:ext cx="920922" cy="755374"/>
          </a:xfrm>
          <a:prstGeom prst="triangl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444709" y="449048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ICPM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19781" y="3292140"/>
            <a:ext cx="16958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u="sng" dirty="0" smtClean="0"/>
              <a:t>Compliance</a:t>
            </a:r>
            <a:r>
              <a:rPr lang="en-US" sz="1400" b="1" dirty="0" smtClean="0"/>
              <a:t>:</a:t>
            </a:r>
          </a:p>
          <a:p>
            <a:pPr marL="119063" indent="-119063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119063" indent="-11906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FNQ</a:t>
            </a:r>
            <a:endParaRPr lang="en-US" sz="1400" dirty="0"/>
          </a:p>
          <a:p>
            <a:pPr marL="119063" indent="-11906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MICP</a:t>
            </a:r>
          </a:p>
          <a:p>
            <a:pPr marL="119063" indent="-119063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3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24196" y="2163021"/>
            <a:ext cx="2623804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Governance:</a:t>
            </a:r>
            <a:endParaRPr lang="en-US" sz="2800" b="1" dirty="0" smtClean="0"/>
          </a:p>
          <a:p>
            <a:pPr algn="ctr">
              <a:lnSpc>
                <a:spcPct val="80000"/>
              </a:lnSpc>
            </a:pPr>
            <a:r>
              <a:rPr lang="en-US" sz="2000" b="1" dirty="0"/>
              <a:t> </a:t>
            </a:r>
            <a:endParaRPr lang="en-US" sz="1400" b="1" dirty="0" smtClean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sz="1400" dirty="0" smtClean="0"/>
              <a:t>Cost Management Steering Group (CMSG)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185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00303" y="274641"/>
            <a:ext cx="7810500" cy="563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CM Behaviors Link to Army Outcomes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0632" y="1235389"/>
            <a:ext cx="10332168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Progress on ICPM Major Objectives Leads to Improved Army Wide Outcomes</a:t>
            </a:r>
            <a:endParaRPr lang="en-US" sz="2400" b="1" dirty="0"/>
          </a:p>
        </p:txBody>
      </p:sp>
      <p:sp>
        <p:nvSpPr>
          <p:cNvPr id="3" name="Down Arrow Callout 2"/>
          <p:cNvSpPr/>
          <p:nvPr/>
        </p:nvSpPr>
        <p:spPr>
          <a:xfrm>
            <a:off x="2108143" y="3563807"/>
            <a:ext cx="1463040" cy="1828800"/>
          </a:xfrm>
          <a:prstGeom prst="downArrowCallou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Reduce Dollar Materiality of Audit Findings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ight Arrow Callout 11"/>
          <p:cNvSpPr/>
          <p:nvPr/>
        </p:nvSpPr>
        <p:spPr>
          <a:xfrm rot="16200000">
            <a:off x="5189220" y="3740655"/>
            <a:ext cx="1828800" cy="1737360"/>
          </a:xfrm>
          <a:prstGeom prst="rightArrowCallou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 Percentage of Workforce Trained for ERP Job Roles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ight Arrow Callout 19"/>
          <p:cNvSpPr/>
          <p:nvPr/>
        </p:nvSpPr>
        <p:spPr>
          <a:xfrm rot="16200000">
            <a:off x="7176050" y="4300602"/>
            <a:ext cx="1674387" cy="1828800"/>
          </a:xfrm>
          <a:prstGeom prst="rightArrowCallou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Expand Adoption of Efficiency and Effectiveness Metrics in PPBE Decision Forums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ight Arrow Callout 20"/>
          <p:cNvSpPr/>
          <p:nvPr/>
        </p:nvSpPr>
        <p:spPr>
          <a:xfrm rot="16200000">
            <a:off x="9311640" y="4739639"/>
            <a:ext cx="1645920" cy="1828800"/>
          </a:xfrm>
          <a:prstGeom prst="rightArrowCallou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Greater Percentage of Army Costs Linked to Strategic Outcomes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Down Arrow Callout 21"/>
          <p:cNvSpPr/>
          <p:nvPr/>
        </p:nvSpPr>
        <p:spPr>
          <a:xfrm>
            <a:off x="3649847" y="3771135"/>
            <a:ext cx="1463040" cy="2020065"/>
          </a:xfrm>
          <a:prstGeom prst="downArrowCallou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Decreased Number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Unsupported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JV Transactions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Down Arrow Callout 22"/>
          <p:cNvSpPr/>
          <p:nvPr/>
        </p:nvSpPr>
        <p:spPr>
          <a:xfrm>
            <a:off x="566440" y="3315877"/>
            <a:ext cx="1463040" cy="1828800"/>
          </a:xfrm>
          <a:prstGeom prst="downArrowCallou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Lower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Failure Rate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Audit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Samples</a:t>
            </a:r>
          </a:p>
          <a:p>
            <a:pPr algn="ctr"/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4432" y="1953781"/>
            <a:ext cx="4395627" cy="5486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Achieve &amp; </a:t>
            </a:r>
            <a:r>
              <a:rPr lang="en-US" dirty="0" smtClean="0"/>
              <a:t>Sustain Audit-ready </a:t>
            </a:r>
            <a:r>
              <a:rPr lang="en-US" dirty="0"/>
              <a:t>CM </a:t>
            </a:r>
            <a:r>
              <a:rPr lang="en-US" dirty="0" smtClean="0"/>
              <a:t>Process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0" y="2667000"/>
            <a:ext cx="4876800" cy="5486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kern="0" dirty="0"/>
              <a:t>Fully </a:t>
            </a:r>
            <a:r>
              <a:rPr lang="en-US" kern="0" dirty="0" smtClean="0"/>
              <a:t>Leverage </a:t>
            </a:r>
            <a:r>
              <a:rPr lang="en-US" kern="0" dirty="0"/>
              <a:t>Army </a:t>
            </a:r>
            <a:r>
              <a:rPr lang="en-US" kern="0" dirty="0" smtClean="0"/>
              <a:t>ERP </a:t>
            </a:r>
            <a:r>
              <a:rPr lang="en-US" kern="0" dirty="0"/>
              <a:t>Systems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705600" y="2880360"/>
            <a:ext cx="4343400" cy="5486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kern="0" dirty="0"/>
              <a:t>Integrate </a:t>
            </a:r>
            <a:r>
              <a:rPr lang="en-US" kern="0" dirty="0" smtClean="0"/>
              <a:t>Performance Data into PPBE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696200" y="3675490"/>
            <a:ext cx="3852515" cy="5486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kern="0" dirty="0"/>
              <a:t>Establish Army Cost Frameworks (ACF)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34000" y="1962366"/>
            <a:ext cx="5715000" cy="5486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kern="0" dirty="0"/>
              <a:t>Establish and </a:t>
            </a:r>
            <a:r>
              <a:rPr lang="en-US" kern="0" dirty="0" smtClean="0"/>
              <a:t>Sustain </a:t>
            </a:r>
            <a:r>
              <a:rPr lang="en-US" kern="0" dirty="0"/>
              <a:t>Cost Managed Organizations (CMO)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5829929"/>
            <a:ext cx="2986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Many outcomes are linked to audit readiness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448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00303" y="274641"/>
            <a:ext cx="7810500" cy="563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Strategic Effort Status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66" y="1501003"/>
            <a:ext cx="3106804" cy="1473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65" y="3360760"/>
            <a:ext cx="3106805" cy="1511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64" y="5253083"/>
            <a:ext cx="3106806" cy="1518098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1196284"/>
            <a:ext cx="7848600" cy="55550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9541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09800" y="350837"/>
            <a:ext cx="8743950" cy="563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Major Objective- Execute Audit ready CM Process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3628" t="4281" r="21654" b="66955"/>
          <a:stretch/>
        </p:blipFill>
        <p:spPr>
          <a:xfrm>
            <a:off x="7924800" y="1219200"/>
            <a:ext cx="4244263" cy="19890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888" y="3048000"/>
            <a:ext cx="2238375" cy="2133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988" y="5200650"/>
            <a:ext cx="2200275" cy="150495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1752600" y="5019067"/>
            <a:ext cx="3773990" cy="11430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09800" y="4888468"/>
            <a:ext cx="2100921" cy="369332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en-US" b="1" dirty="0" smtClean="0"/>
              <a:t>CRITICAL PATH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309" y="2810508"/>
            <a:ext cx="3155891" cy="1499049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62600" y="4495800"/>
            <a:ext cx="1576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Develop and Publish CM Audit Job </a:t>
            </a:r>
            <a:r>
              <a:rPr lang="en-US" sz="1400" b="1" dirty="0" smtClean="0"/>
              <a:t>Aides </a:t>
            </a:r>
          </a:p>
          <a:p>
            <a:pPr algn="ctr"/>
            <a:r>
              <a:rPr lang="en-US" sz="1400" b="1" dirty="0"/>
              <a:t>[</a:t>
            </a:r>
            <a:r>
              <a:rPr lang="en-US" sz="1400" b="1" dirty="0" smtClean="0"/>
              <a:t>4/11 Complete]</a:t>
            </a:r>
            <a:endParaRPr lang="en-US" sz="1400" b="1" dirty="0"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372" y="4418514"/>
            <a:ext cx="1234634" cy="9814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5638800" y="5751493"/>
            <a:ext cx="1609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Conduct CM Audit Job Aid Training before 30-SEP-17</a:t>
            </a:r>
            <a:endParaRPr lang="en-US" sz="1400" b="1" dirty="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809" y="5791307"/>
            <a:ext cx="1234634" cy="9673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069" y="1277515"/>
            <a:ext cx="5175731" cy="27663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698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0" y="304800"/>
            <a:ext cx="7810500" cy="563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28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Cost Management and The Audit Process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295400"/>
            <a:ext cx="5181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DASA-CE has </a:t>
            </a:r>
            <a:r>
              <a:rPr lang="en-US" b="1" dirty="0"/>
              <a:t>t</a:t>
            </a:r>
            <a:r>
              <a:rPr lang="en-US" b="1" dirty="0" smtClean="0"/>
              <a:t>hree </a:t>
            </a:r>
            <a:r>
              <a:rPr lang="en-US" b="1" dirty="0"/>
              <a:t>m</a:t>
            </a:r>
            <a:r>
              <a:rPr lang="en-US" b="1" dirty="0" smtClean="0"/>
              <a:t>ajor </a:t>
            </a:r>
            <a:r>
              <a:rPr lang="en-US" b="1" dirty="0"/>
              <a:t>r</a:t>
            </a:r>
            <a:r>
              <a:rPr lang="en-US" b="1" dirty="0" smtClean="0"/>
              <a:t>oles in the Audit Process </a:t>
            </a:r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1- Building Corrective Action Plans (CAP) for </a:t>
            </a:r>
            <a:r>
              <a:rPr lang="en-US" b="1" dirty="0"/>
              <a:t>Notice of Findings and Recommendations (NFR</a:t>
            </a:r>
            <a:r>
              <a:rPr lang="en-US" b="1" dirty="0" smtClean="0"/>
              <a:t>) related to Cost </a:t>
            </a:r>
            <a:r>
              <a:rPr lang="en-US" b="1" dirty="0"/>
              <a:t>Management </a:t>
            </a:r>
            <a:r>
              <a:rPr lang="en-US" b="1" dirty="0" smtClean="0"/>
              <a:t> </a:t>
            </a:r>
          </a:p>
          <a:p>
            <a:endParaRPr lang="en-US" b="1" dirty="0"/>
          </a:p>
          <a:p>
            <a:r>
              <a:rPr lang="en-US" b="1" dirty="0" smtClean="0"/>
              <a:t>2- Providing guidance on how to create and store Key Supporting Documentation (KSD) for auditors</a:t>
            </a:r>
          </a:p>
          <a:p>
            <a:endParaRPr lang="en-US" b="1" dirty="0"/>
          </a:p>
          <a:p>
            <a:r>
              <a:rPr lang="en-US" b="1" dirty="0" smtClean="0"/>
              <a:t>3- Documenting audit-compliant Standard Cost Management Process </a:t>
            </a:r>
            <a:r>
              <a:rPr lang="en-US" b="1" dirty="0"/>
              <a:t>and </a:t>
            </a:r>
            <a:r>
              <a:rPr lang="en-US" b="1" dirty="0" smtClean="0"/>
              <a:t>training GFEBS operators </a:t>
            </a:r>
            <a:r>
              <a:rPr lang="en-US" b="1" dirty="0"/>
              <a:t>ICW </a:t>
            </a:r>
            <a:r>
              <a:rPr lang="en-US" b="1" dirty="0" smtClean="0"/>
              <a:t>USAFMCOM and DASA-FO</a:t>
            </a:r>
            <a:endParaRPr lang="en-US" b="1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E01D95F9-5A08-40DB-8E15-B5B19A56504D}" type="slidenum">
              <a:rPr lang="en-US" smtClean="0"/>
              <a:pPr algn="r"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947" y="2133600"/>
            <a:ext cx="5635381" cy="3721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273574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43235</TotalTime>
  <Words>1064</Words>
  <Application>Microsoft Office PowerPoint</Application>
  <PresentationFormat>Widescreen</PresentationFormat>
  <Paragraphs>227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 Arial</vt:lpstr>
      <vt:lpstr>Arial</vt:lpstr>
      <vt:lpstr>Calibri</vt:lpstr>
      <vt:lpstr>Calisto MT</vt:lpstr>
      <vt:lpstr>Times New Roman</vt:lpstr>
      <vt:lpstr>Wingdings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U.S. Army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R2C2 Model</dc:title>
  <dc:subject>Costing Concept</dc:subject>
  <dc:creator>Mort Anvari</dc:creator>
  <cp:keywords>Requirements</cp:keywords>
  <cp:lastModifiedBy>US Army user</cp:lastModifiedBy>
  <cp:revision>2243</cp:revision>
  <cp:lastPrinted>2017-05-24T17:11:22Z</cp:lastPrinted>
  <dcterms:created xsi:type="dcterms:W3CDTF">2009-12-16T14:51:37Z</dcterms:created>
  <dcterms:modified xsi:type="dcterms:W3CDTF">2017-05-25T13:27:24Z</dcterms:modified>
</cp:coreProperties>
</file>