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256" r:id="rId2"/>
    <p:sldId id="330" r:id="rId3"/>
    <p:sldId id="328" r:id="rId4"/>
    <p:sldId id="373" r:id="rId5"/>
    <p:sldId id="407" r:id="rId6"/>
    <p:sldId id="408" r:id="rId7"/>
    <p:sldId id="409" r:id="rId8"/>
    <p:sldId id="410" r:id="rId9"/>
    <p:sldId id="411" r:id="rId10"/>
    <p:sldId id="413" r:id="rId11"/>
    <p:sldId id="414" r:id="rId12"/>
    <p:sldId id="415" r:id="rId13"/>
    <p:sldId id="416" r:id="rId14"/>
    <p:sldId id="388" r:id="rId15"/>
    <p:sldId id="396" r:id="rId16"/>
    <p:sldId id="412" r:id="rId17"/>
    <p:sldId id="336" r:id="rId18"/>
    <p:sldId id="394" r:id="rId19"/>
    <p:sldId id="305" r:id="rId20"/>
    <p:sldId id="389" r:id="rId21"/>
    <p:sldId id="391" r:id="rId22"/>
    <p:sldId id="397" r:id="rId23"/>
    <p:sldId id="313" r:id="rId24"/>
    <p:sldId id="399" r:id="rId25"/>
    <p:sldId id="400" r:id="rId26"/>
    <p:sldId id="369" r:id="rId27"/>
    <p:sldId id="402" r:id="rId28"/>
    <p:sldId id="403" r:id="rId29"/>
    <p:sldId id="404" r:id="rId30"/>
    <p:sldId id="405" r:id="rId31"/>
    <p:sldId id="406" r:id="rId32"/>
  </p:sldIdLst>
  <p:sldSz cx="12192000" cy="6858000"/>
  <p:notesSz cx="6950075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orient="horz" pos="2160" userDrawn="1">
          <p15:clr>
            <a:srgbClr val="A4A3A4"/>
          </p15:clr>
        </p15:guide>
        <p15:guide id="4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300" autoAdjust="0"/>
    <p:restoredTop sz="91060" autoAdjust="0"/>
  </p:normalViewPr>
  <p:slideViewPr>
    <p:cSldViewPr>
      <p:cViewPr varScale="1">
        <p:scale>
          <a:sx n="72" d="100"/>
          <a:sy n="72" d="100"/>
        </p:scale>
        <p:origin x="1176" y="72"/>
      </p:cViewPr>
      <p:guideLst>
        <p:guide orient="horz" pos="2880"/>
        <p:guide pos="2880"/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-279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11540" cy="4620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7341" y="1"/>
            <a:ext cx="3011540" cy="4620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3A25E6-06B8-44A8-9A49-4BD84A276957}" type="datetimeFigureOut">
              <a:rPr lang="en-US" smtClean="0"/>
              <a:pPr/>
              <a:t>5/24/2017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1951"/>
            <a:ext cx="3011540" cy="46201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7341" y="8771951"/>
            <a:ext cx="3011540" cy="46201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210B1E-71BE-4CC4-A506-8AE16E9A98F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002328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7170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EB00D5C7-3AC7-47D1-8C0D-140D5794D20E}" type="datetimeFigureOut">
              <a:rPr lang="en-US" smtClean="0"/>
              <a:pPr/>
              <a:t>5/24/2017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96875" y="692150"/>
            <a:ext cx="61563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2" tIns="46246" rIns="92492" bIns="46246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387135"/>
            <a:ext cx="5560060" cy="4156234"/>
          </a:xfrm>
          <a:prstGeom prst="rect">
            <a:avLst/>
          </a:prstGeom>
        </p:spPr>
        <p:txBody>
          <a:bodyPr vert="horz" lIns="92492" tIns="46246" rIns="92492" bIns="4624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134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7170" y="8772134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1A191E93-BDDC-4869-92EE-C2021E063C1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908237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191E93-BDDC-4869-92EE-C2021E063C18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73240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96875" y="692150"/>
            <a:ext cx="6156325" cy="3463925"/>
          </a:xfrm>
          <a:ln/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9733"/>
            <a:fld id="{8F72B2A4-1C4D-4D36-AC08-229A47BF9E30}" type="slidenum">
              <a:rPr lang="en-US" smtClean="0"/>
              <a:pPr defTabSz="929733"/>
              <a:t>3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3220964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96875" y="692150"/>
            <a:ext cx="6156325" cy="3463925"/>
          </a:xfrm>
          <a:ln/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9733"/>
            <a:fld id="{8C3CBEDC-74C5-450B-B6D8-F86065BEBD35}" type="slidenum">
              <a:rPr lang="en-US" smtClean="0"/>
              <a:pPr defTabSz="929733"/>
              <a:t>17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9031068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96875" y="692150"/>
            <a:ext cx="6156325" cy="3463925"/>
          </a:xfrm>
          <a:ln/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9733"/>
            <a:fld id="{F88E8C27-CAC9-4C02-BC6A-567A44BD1A96}" type="slidenum">
              <a:rPr lang="en-US" smtClean="0"/>
              <a:pPr defTabSz="929733"/>
              <a:t>19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6239584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96875" y="692150"/>
            <a:ext cx="6156325" cy="3463925"/>
          </a:xfrm>
          <a:ln/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778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9733"/>
            <a:fld id="{DD83568A-8410-4D63-9F7F-891C0F0E3DB4}" type="slidenum">
              <a:rPr lang="en-US" smtClean="0"/>
              <a:pPr defTabSz="929733"/>
              <a:t>23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3467375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-1476375" y="919163"/>
            <a:ext cx="8181975" cy="4603750"/>
          </a:xfrm>
          <a:ln/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9733"/>
            <a:fld id="{66767A96-F459-4869-A2E7-8D331BA9D034}" type="slidenum">
              <a:rPr lang="en-US" smtClean="0"/>
              <a:pPr defTabSz="929733"/>
              <a:t>24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9185693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6875" y="692150"/>
            <a:ext cx="61563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191E93-BDDC-4869-92EE-C2021E063C18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40127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1"/>
            <a:ext cx="1036320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1" y="3840480"/>
            <a:ext cx="8534399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1" y="6377940"/>
            <a:ext cx="3901439" cy="34290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1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1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79" y="1577340"/>
            <a:ext cx="53035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>
          <a:xfrm>
            <a:off x="4145281" y="6377940"/>
            <a:ext cx="3901439" cy="34290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1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>
          <a:xfrm>
            <a:off x="4145281" y="6377940"/>
            <a:ext cx="3901439" cy="34290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>
          <a:xfrm>
            <a:off x="4145281" y="6377940"/>
            <a:ext cx="3901439" cy="34290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304800" y="77851"/>
            <a:ext cx="895349" cy="77787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0" dirty="0"/>
          </a:p>
        </p:txBody>
      </p:sp>
      <p:sp>
        <p:nvSpPr>
          <p:cNvPr id="17" name="bk object 17"/>
          <p:cNvSpPr/>
          <p:nvPr/>
        </p:nvSpPr>
        <p:spPr>
          <a:xfrm>
            <a:off x="1219200" y="457264"/>
            <a:ext cx="10668000" cy="109855"/>
          </a:xfrm>
          <a:custGeom>
            <a:avLst/>
            <a:gdLst/>
            <a:ahLst/>
            <a:cxnLst/>
            <a:rect l="l" t="t" r="r" b="b"/>
            <a:pathLst>
              <a:path w="8001000" h="109854">
                <a:moveTo>
                  <a:pt x="0" y="109537"/>
                </a:moveTo>
                <a:lnTo>
                  <a:pt x="8001000" y="109537"/>
                </a:lnTo>
                <a:lnTo>
                  <a:pt x="8001000" y="0"/>
                </a:lnTo>
                <a:lnTo>
                  <a:pt x="0" y="0"/>
                </a:lnTo>
                <a:lnTo>
                  <a:pt x="0" y="109537"/>
                </a:lnTo>
                <a:close/>
              </a:path>
            </a:pathLst>
          </a:custGeom>
          <a:solidFill>
            <a:srgbClr val="EABC00"/>
          </a:solidFill>
        </p:spPr>
        <p:txBody>
          <a:bodyPr wrap="square" lIns="0" tIns="0" rIns="0" bIns="0" rtlCol="0"/>
          <a:lstStyle/>
          <a:p>
            <a:endParaRPr sz="1800" dirty="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73912" y="98932"/>
            <a:ext cx="10844173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1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603076" y="1295401"/>
            <a:ext cx="6985845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hf sldNum="0" hdr="0" ft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oarmyed.com/" TargetMode="External"/><Relationship Id="rId3" Type="http://schemas.openxmlformats.org/officeDocument/2006/relationships/hyperlink" Target="https://acpol.army.mil/" TargetMode="External"/><Relationship Id="rId7" Type="http://schemas.openxmlformats.org/officeDocument/2006/relationships/hyperlink" Target="https://www.csldo.army.mil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civiliantraining.army.mil/" TargetMode="External"/><Relationship Id="rId5" Type="http://schemas.openxmlformats.org/officeDocument/2006/relationships/hyperlink" Target="https://actnow.army.mil/" TargetMode="External"/><Relationship Id="rId4" Type="http://schemas.openxmlformats.org/officeDocument/2006/relationships/hyperlink" Target="http://cpol.army.mil/library/train/acteds/" TargetMode="External"/><Relationship Id="rId9" Type="http://schemas.openxmlformats.org/officeDocument/2006/relationships/hyperlink" Target="http://www.tradoc.army.mil/dcspil/Acculturation/" TargetMode="Externa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mailto:dennis.k.davis.civ@mail.mil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hyperlink" Target="mailto:beryl.a.hancock.civ@mail.mil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5105400" y="381001"/>
            <a:ext cx="1981200" cy="854075"/>
          </a:xfrm>
          <a:custGeom>
            <a:avLst/>
            <a:gdLst/>
            <a:ahLst/>
            <a:cxnLst/>
            <a:rect l="l" t="t" r="r" b="b"/>
            <a:pathLst>
              <a:path w="1981200" h="854075">
                <a:moveTo>
                  <a:pt x="0" y="854075"/>
                </a:moveTo>
                <a:lnTo>
                  <a:pt x="1981200" y="854075"/>
                </a:lnTo>
                <a:lnTo>
                  <a:pt x="1981200" y="0"/>
                </a:lnTo>
                <a:lnTo>
                  <a:pt x="0" y="0"/>
                </a:lnTo>
                <a:lnTo>
                  <a:pt x="0" y="85407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5105400" y="1371601"/>
            <a:ext cx="1981200" cy="76835"/>
          </a:xfrm>
          <a:custGeom>
            <a:avLst/>
            <a:gdLst/>
            <a:ahLst/>
            <a:cxnLst/>
            <a:rect l="l" t="t" r="r" b="b"/>
            <a:pathLst>
              <a:path w="1981200" h="76834">
                <a:moveTo>
                  <a:pt x="0" y="76263"/>
                </a:moveTo>
                <a:lnTo>
                  <a:pt x="1981200" y="76263"/>
                </a:lnTo>
                <a:lnTo>
                  <a:pt x="1981200" y="0"/>
                </a:lnTo>
                <a:lnTo>
                  <a:pt x="0" y="0"/>
                </a:lnTo>
                <a:lnTo>
                  <a:pt x="0" y="7626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5105400" y="1722502"/>
            <a:ext cx="1981200" cy="878205"/>
          </a:xfrm>
          <a:custGeom>
            <a:avLst/>
            <a:gdLst/>
            <a:ahLst/>
            <a:cxnLst/>
            <a:rect l="l" t="t" r="r" b="b"/>
            <a:pathLst>
              <a:path w="1981200" h="878205">
                <a:moveTo>
                  <a:pt x="0" y="877824"/>
                </a:moveTo>
                <a:lnTo>
                  <a:pt x="1981200" y="877824"/>
                </a:lnTo>
                <a:lnTo>
                  <a:pt x="1981200" y="0"/>
                </a:lnTo>
                <a:lnTo>
                  <a:pt x="0" y="0"/>
                </a:lnTo>
                <a:lnTo>
                  <a:pt x="0" y="87782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/>
          <p:nvPr/>
        </p:nvSpPr>
        <p:spPr>
          <a:xfrm>
            <a:off x="5181600" y="351281"/>
            <a:ext cx="1828800" cy="21132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/>
          <p:nvPr/>
        </p:nvSpPr>
        <p:spPr>
          <a:xfrm>
            <a:off x="1524000" y="1447864"/>
            <a:ext cx="9144000" cy="274955"/>
          </a:xfrm>
          <a:custGeom>
            <a:avLst/>
            <a:gdLst/>
            <a:ahLst/>
            <a:cxnLst/>
            <a:rect l="l" t="t" r="r" b="b"/>
            <a:pathLst>
              <a:path w="9144000" h="274955">
                <a:moveTo>
                  <a:pt x="0" y="274637"/>
                </a:moveTo>
                <a:lnTo>
                  <a:pt x="9144000" y="274637"/>
                </a:lnTo>
                <a:lnTo>
                  <a:pt x="9144000" y="0"/>
                </a:lnTo>
                <a:lnTo>
                  <a:pt x="0" y="0"/>
                </a:lnTo>
                <a:lnTo>
                  <a:pt x="0" y="27463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/>
          <p:nvPr/>
        </p:nvSpPr>
        <p:spPr>
          <a:xfrm>
            <a:off x="1524000" y="1235076"/>
            <a:ext cx="9144000" cy="136525"/>
          </a:xfrm>
          <a:custGeom>
            <a:avLst/>
            <a:gdLst/>
            <a:ahLst/>
            <a:cxnLst/>
            <a:rect l="l" t="t" r="r" b="b"/>
            <a:pathLst>
              <a:path w="9144000" h="136525">
                <a:moveTo>
                  <a:pt x="0" y="136525"/>
                </a:moveTo>
                <a:lnTo>
                  <a:pt x="9144000" y="136525"/>
                </a:lnTo>
                <a:lnTo>
                  <a:pt x="9144000" y="0"/>
                </a:lnTo>
                <a:lnTo>
                  <a:pt x="0" y="0"/>
                </a:lnTo>
                <a:lnTo>
                  <a:pt x="0" y="136525"/>
                </a:lnTo>
                <a:close/>
              </a:path>
            </a:pathLst>
          </a:custGeom>
          <a:solidFill>
            <a:srgbClr val="EABC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/>
          <p:nvPr/>
        </p:nvSpPr>
        <p:spPr>
          <a:xfrm>
            <a:off x="5199888" y="202693"/>
            <a:ext cx="1859280" cy="23926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10"/>
          <p:cNvSpPr/>
          <p:nvPr/>
        </p:nvSpPr>
        <p:spPr>
          <a:xfrm>
            <a:off x="5226050" y="228600"/>
            <a:ext cx="1752600" cy="22860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" name="Rectangle 2"/>
          <p:cNvSpPr txBox="1">
            <a:spLocks noChangeArrowheads="1"/>
          </p:cNvSpPr>
          <p:nvPr/>
        </p:nvSpPr>
        <p:spPr bwMode="auto">
          <a:xfrm>
            <a:off x="1676400" y="2667001"/>
            <a:ext cx="8763000" cy="83099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defRPr/>
            </a:pPr>
            <a:r>
              <a:rPr lang="en-US" sz="2400" b="1" i="1" kern="0" dirty="0">
                <a:latin typeface="Arial" charset="0"/>
                <a:ea typeface="+mj-ea"/>
                <a:cs typeface="Calibri"/>
              </a:rPr>
              <a:t/>
            </a:r>
            <a:br>
              <a:rPr lang="en-US" sz="2400" b="1" i="1" kern="0" dirty="0">
                <a:latin typeface="Arial" charset="0"/>
                <a:ea typeface="+mj-ea"/>
                <a:cs typeface="Calibri"/>
              </a:rPr>
            </a:br>
            <a:r>
              <a:rPr lang="en-US" sz="2400" b="1" i="1" kern="0" dirty="0">
                <a:latin typeface="Arial" charset="0"/>
                <a:ea typeface="+mj-ea"/>
                <a:cs typeface="Calibri"/>
              </a:rPr>
              <a:t>Our Resource Management Communities</a:t>
            </a:r>
          </a:p>
        </p:txBody>
      </p:sp>
      <p:sp>
        <p:nvSpPr>
          <p:cNvPr id="16" name="Rectangle 3"/>
          <p:cNvSpPr txBox="1">
            <a:spLocks noChangeArrowheads="1"/>
          </p:cNvSpPr>
          <p:nvPr/>
        </p:nvSpPr>
        <p:spPr bwMode="auto">
          <a:xfrm>
            <a:off x="6553200" y="4953000"/>
            <a:ext cx="3505200" cy="107721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defRPr/>
            </a:pPr>
            <a:r>
              <a:rPr lang="en-US" sz="1600" b="1" kern="0" dirty="0">
                <a:latin typeface="Arial" charset="0"/>
              </a:rPr>
              <a:t>Ms. Beryl Hancock</a:t>
            </a:r>
          </a:p>
          <a:p>
            <a:pPr algn="ctr">
              <a:defRPr/>
            </a:pPr>
            <a:r>
              <a:rPr lang="en-US" sz="1600" b="1" kern="0" dirty="0">
                <a:latin typeface="Arial" charset="0"/>
              </a:rPr>
              <a:t>Chief, CP26 Proponency Office </a:t>
            </a:r>
          </a:p>
          <a:p>
            <a:pPr algn="ctr">
              <a:defRPr/>
            </a:pPr>
            <a:r>
              <a:rPr lang="en-US" sz="1600" b="1" kern="0" dirty="0">
                <a:latin typeface="Arial" charset="0"/>
              </a:rPr>
              <a:t>Deputy Chief of Staff G-1, HQDA</a:t>
            </a:r>
          </a:p>
          <a:p>
            <a:pPr algn="ctr">
              <a:defRPr/>
            </a:pPr>
            <a:endParaRPr lang="en-US" sz="1600" b="1" kern="0" dirty="0">
              <a:latin typeface="Arial" charset="0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2209801" y="4942582"/>
            <a:ext cx="3376653" cy="107721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defRPr/>
            </a:pPr>
            <a:r>
              <a:rPr lang="en-US" sz="1600" b="1" kern="0" dirty="0">
                <a:latin typeface="Arial" charset="0"/>
              </a:rPr>
              <a:t>Dr. Dennis Davis</a:t>
            </a:r>
          </a:p>
          <a:p>
            <a:pPr algn="ctr">
              <a:defRPr/>
            </a:pPr>
            <a:r>
              <a:rPr lang="en-US" sz="1600" b="1" kern="0" dirty="0">
                <a:latin typeface="Arial" charset="0"/>
              </a:rPr>
              <a:t>Chief, CP11 Proponency Office </a:t>
            </a:r>
          </a:p>
          <a:p>
            <a:pPr algn="ctr">
              <a:defRPr/>
            </a:pPr>
            <a:r>
              <a:rPr lang="en-US" sz="1600" b="1" kern="0" dirty="0">
                <a:latin typeface="Arial" charset="0"/>
              </a:rPr>
              <a:t>Deputy Chief of Staff G-8 HQDA</a:t>
            </a:r>
          </a:p>
          <a:p>
            <a:pPr algn="ctr">
              <a:defRPr/>
            </a:pPr>
            <a:endParaRPr lang="en-US" sz="1600" b="1" kern="0" dirty="0">
              <a:latin typeface="Arial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30954" y="3810000"/>
            <a:ext cx="1188647" cy="992554"/>
          </a:xfrm>
          <a:prstGeom prst="rect">
            <a:avLst/>
          </a:prstGeom>
        </p:spPr>
      </p:pic>
      <p:pic>
        <p:nvPicPr>
          <p:cNvPr id="14" name="Picture 2" descr="C:\Users\hancockbu\Pictures\logo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848600" y="3772877"/>
            <a:ext cx="1066800" cy="1066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4062" y="990600"/>
            <a:ext cx="8143875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8213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0" y="932718"/>
            <a:ext cx="8077200" cy="523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6245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8382" y="981076"/>
            <a:ext cx="8404819" cy="5396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0468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1" y="876760"/>
            <a:ext cx="7686675" cy="5371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3032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1" y="1219200"/>
            <a:ext cx="4677597" cy="4419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52800" y="-76200"/>
            <a:ext cx="541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i="1" dirty="0">
                <a:latin typeface="+mj-lt"/>
              </a:rPr>
              <a:t>Competencies</a:t>
            </a:r>
            <a:endParaRPr lang="en-US" sz="3600" i="1" dirty="0">
              <a:latin typeface="+mj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06802" y="3581400"/>
            <a:ext cx="2007596" cy="1676400"/>
          </a:xfrm>
          <a:prstGeom prst="rect">
            <a:avLst/>
          </a:prstGeom>
        </p:spPr>
      </p:pic>
      <p:pic>
        <p:nvPicPr>
          <p:cNvPr id="7" name="Picture 2" descr="C:\Users\hancockbu\Pictures\log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72400" y="1237565"/>
            <a:ext cx="1676400" cy="1676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758434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3581400" y="152401"/>
            <a:ext cx="4953000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defRPr/>
            </a:pPr>
            <a:r>
              <a:rPr lang="en-US" sz="2000" b="1" i="1" kern="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Competency Worksheet</a:t>
            </a:r>
            <a:endParaRPr lang="en-US" sz="2000" b="1" i="1" kern="0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362200" y="1121926"/>
            <a:ext cx="73914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</a:t>
            </a:r>
            <a:r>
              <a:rPr lang="en-US" sz="14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Technical Competencies</a:t>
            </a:r>
            <a:r>
              <a:rPr lang="en-US" sz="14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</a:t>
            </a:r>
            <a:r>
              <a:rPr lang="en-US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related to our </a:t>
            </a:r>
            <a:r>
              <a:rPr lang="en-US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resource management work </a:t>
            </a:r>
            <a:r>
              <a:rPr lang="en-US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and detailed in the </a:t>
            </a:r>
            <a:r>
              <a:rPr lang="en-US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respective career program ACTEDS </a:t>
            </a:r>
            <a:r>
              <a:rPr lang="en-US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Plan, are displayed </a:t>
            </a:r>
            <a:r>
              <a:rPr lang="en-US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on the worksheets.  These worksheets are offered </a:t>
            </a:r>
            <a:r>
              <a:rPr lang="en-US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as your scoring sheet.  Use the </a:t>
            </a:r>
            <a:r>
              <a:rPr lang="en-US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OPM proficiency </a:t>
            </a:r>
            <a:r>
              <a:rPr lang="en-US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levels </a:t>
            </a:r>
            <a:r>
              <a:rPr lang="en-US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 </a:t>
            </a:r>
            <a:r>
              <a:rPr lang="en-US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self-assess your level of proficiency for each competency based on your experiences, knowledge and skills.  You should annotate when possible what experiences or training support your self-score</a:t>
            </a:r>
            <a:r>
              <a:rPr lang="en-US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Once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you have completed this self-assessment, </a:t>
            </a:r>
            <a:r>
              <a:rPr lang="en-US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review </a:t>
            </a:r>
            <a:r>
              <a:rPr lang="en-US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your career program ACTEDS Plan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. 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What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functional training will support and enhance your competencies?  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Consider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possible rotational assignments to broaden your exposure to a particular competency.  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Perhaps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some on-line training or professional reading will build your knowledge base. 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Look for CP11 or CP26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positions in USA Jobs where you can immerse yourself in a new functional area.  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Share your self-assessment with your supervisor as you review and </a:t>
            </a:r>
            <a:r>
              <a:rPr lang="en-US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update your Individual Development Plan (IDP).</a:t>
            </a:r>
          </a:p>
          <a:p>
            <a:endParaRPr lang="en-US" sz="1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5203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9434" y="98933"/>
            <a:ext cx="8133130" cy="430887"/>
          </a:xfrm>
        </p:spPr>
        <p:txBody>
          <a:bodyPr/>
          <a:lstStyle/>
          <a:p>
            <a:pPr algn="ctr"/>
            <a:r>
              <a:rPr lang="en-US" dirty="0" smtClean="0"/>
              <a:t>Comptrollers (CP11)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5054" y="838201"/>
            <a:ext cx="8133347" cy="4829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5100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TextBox 3"/>
          <p:cNvSpPr txBox="1">
            <a:spLocks noChangeArrowheads="1"/>
          </p:cNvSpPr>
          <p:nvPr/>
        </p:nvSpPr>
        <p:spPr bwMode="auto">
          <a:xfrm>
            <a:off x="2286000" y="76201"/>
            <a:ext cx="7620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 i="1" dirty="0">
                <a:latin typeface="+mj-lt"/>
                <a:cs typeface="Arial" charset="0"/>
              </a:rPr>
              <a:t>Manpower and Force Management (CP26)</a:t>
            </a:r>
            <a:endParaRPr lang="en-US" sz="2400" b="1" i="1" dirty="0">
              <a:latin typeface="+mj-lt"/>
              <a:cs typeface="Arial" charset="0"/>
            </a:endParaRPr>
          </a:p>
        </p:txBody>
      </p:sp>
      <p:sp>
        <p:nvSpPr>
          <p:cNvPr id="29700" name="Double Brace 4"/>
          <p:cNvSpPr>
            <a:spLocks noChangeArrowheads="1"/>
          </p:cNvSpPr>
          <p:nvPr/>
        </p:nvSpPr>
        <p:spPr bwMode="auto">
          <a:xfrm>
            <a:off x="3505200" y="838200"/>
            <a:ext cx="5181600" cy="1371600"/>
          </a:xfrm>
          <a:prstGeom prst="bracePair">
            <a:avLst>
              <a:gd name="adj" fmla="val 8333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29702" name="Double Brace 6"/>
          <p:cNvSpPr>
            <a:spLocks noChangeArrowheads="1"/>
          </p:cNvSpPr>
          <p:nvPr/>
        </p:nvSpPr>
        <p:spPr bwMode="auto">
          <a:xfrm>
            <a:off x="3200400" y="2362200"/>
            <a:ext cx="5867400" cy="3581400"/>
          </a:xfrm>
          <a:prstGeom prst="bracePair">
            <a:avLst>
              <a:gd name="adj" fmla="val 8333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810000" y="980182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600" b="1" dirty="0">
                <a:latin typeface="Arial" charset="0"/>
                <a:cs typeface="Arial" charset="0"/>
              </a:rPr>
              <a:t>Analysis</a:t>
            </a:r>
          </a:p>
          <a:p>
            <a:pPr algn="ctr"/>
            <a:r>
              <a:rPr lang="en-US" sz="1600" b="1" dirty="0">
                <a:latin typeface="Arial" charset="0"/>
                <a:cs typeface="Arial" charset="0"/>
              </a:rPr>
              <a:t>Statistical Analysis</a:t>
            </a:r>
          </a:p>
          <a:p>
            <a:pPr algn="ctr"/>
            <a:r>
              <a:rPr lang="en-US" sz="1600" b="1" dirty="0">
                <a:latin typeface="Arial" charset="0"/>
                <a:cs typeface="Arial" charset="0"/>
              </a:rPr>
              <a:t>Computer and Software Skills</a:t>
            </a:r>
          </a:p>
          <a:p>
            <a:pPr algn="ctr"/>
            <a:r>
              <a:rPr lang="en-US" sz="1600" b="1" dirty="0">
                <a:latin typeface="Arial" charset="0"/>
                <a:cs typeface="Arial" charset="0"/>
              </a:rPr>
              <a:t>Efficiency Review and Productivity Programs</a:t>
            </a:r>
            <a:endParaRPr lang="en-US" sz="1600" b="1" dirty="0">
              <a:latin typeface="Arial" charset="0"/>
              <a:cs typeface="Arial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810000" y="2286000"/>
            <a:ext cx="45720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600" b="1" dirty="0">
                <a:latin typeface="Arial" charset="0"/>
                <a:cs typeface="Arial" charset="0"/>
              </a:rPr>
              <a:t>Cost Benefit Analysis</a:t>
            </a:r>
          </a:p>
          <a:p>
            <a:pPr algn="ctr"/>
            <a:r>
              <a:rPr lang="en-US" sz="1600" dirty="0">
                <a:latin typeface="Arial" charset="0"/>
                <a:cs typeface="Arial" charset="0"/>
              </a:rPr>
              <a:t>Manpower Principles and Policies</a:t>
            </a:r>
          </a:p>
          <a:p>
            <a:pPr algn="ctr"/>
            <a:r>
              <a:rPr lang="en-US" sz="1600" dirty="0">
                <a:latin typeface="Arial" charset="0"/>
                <a:cs typeface="Arial" charset="0"/>
              </a:rPr>
              <a:t>Requirements Determination</a:t>
            </a:r>
          </a:p>
          <a:p>
            <a:pPr algn="ctr"/>
            <a:r>
              <a:rPr lang="en-US" sz="1600" b="1" dirty="0">
                <a:latin typeface="Arial" charset="0"/>
                <a:cs typeface="Arial" charset="0"/>
              </a:rPr>
              <a:t>Planning, Programming, Budgeting and Execution</a:t>
            </a:r>
          </a:p>
          <a:p>
            <a:pPr algn="ctr"/>
            <a:r>
              <a:rPr lang="en-US" sz="1600" dirty="0">
                <a:latin typeface="Arial" charset="0"/>
                <a:cs typeface="Arial" charset="0"/>
              </a:rPr>
              <a:t>Manpower Integration</a:t>
            </a:r>
          </a:p>
          <a:p>
            <a:pPr algn="ctr"/>
            <a:r>
              <a:rPr lang="en-US" sz="1600" dirty="0">
                <a:latin typeface="Arial" charset="0"/>
                <a:cs typeface="Arial" charset="0"/>
              </a:rPr>
              <a:t>Manpower Information Systems</a:t>
            </a:r>
          </a:p>
          <a:p>
            <a:pPr algn="ctr"/>
            <a:r>
              <a:rPr lang="en-US" sz="1600" b="1" dirty="0">
                <a:latin typeface="Arial" charset="0"/>
                <a:cs typeface="Arial" charset="0"/>
              </a:rPr>
              <a:t>Human Resources / Position Management</a:t>
            </a:r>
          </a:p>
          <a:p>
            <a:pPr algn="ctr"/>
            <a:r>
              <a:rPr lang="en-US" sz="1600" dirty="0">
                <a:latin typeface="Arial" charset="0"/>
                <a:cs typeface="Arial" charset="0"/>
              </a:rPr>
              <a:t>Force Development and Documentation</a:t>
            </a:r>
          </a:p>
          <a:p>
            <a:pPr algn="ctr"/>
            <a:r>
              <a:rPr lang="en-US" sz="1600" b="1" dirty="0">
                <a:latin typeface="Arial" charset="0"/>
                <a:cs typeface="Arial" charset="0"/>
              </a:rPr>
              <a:t>Strategic Sourcing</a:t>
            </a:r>
          </a:p>
          <a:p>
            <a:pPr algn="ctr"/>
            <a:r>
              <a:rPr lang="en-US" sz="1600" dirty="0">
                <a:latin typeface="Arial" charset="0"/>
                <a:cs typeface="Arial" charset="0"/>
              </a:rPr>
              <a:t>Organizational Structure</a:t>
            </a:r>
          </a:p>
          <a:p>
            <a:pPr algn="ctr"/>
            <a:r>
              <a:rPr lang="en-US" sz="1600" b="1" dirty="0">
                <a:latin typeface="Arial" charset="0"/>
                <a:cs typeface="Arial" charset="0"/>
              </a:rPr>
              <a:t>Fiscal Law </a:t>
            </a:r>
          </a:p>
          <a:p>
            <a:pPr algn="ctr"/>
            <a:r>
              <a:rPr lang="en-US" sz="1600" dirty="0">
                <a:latin typeface="Arial" charset="0"/>
                <a:cs typeface="Arial" charset="0"/>
              </a:rPr>
              <a:t>Technical Writing</a:t>
            </a:r>
          </a:p>
          <a:p>
            <a:pPr algn="ctr"/>
            <a:r>
              <a:rPr lang="en-US" sz="1600" dirty="0">
                <a:latin typeface="Arial" charset="0"/>
                <a:cs typeface="Arial" charset="0"/>
              </a:rPr>
              <a:t>Materiel Acquisition and Analysis</a:t>
            </a:r>
          </a:p>
          <a:p>
            <a:pPr algn="ctr"/>
            <a:r>
              <a:rPr lang="en-US" sz="1600" b="1" dirty="0">
                <a:latin typeface="Arial" charset="0"/>
                <a:cs typeface="Arial" charset="0"/>
              </a:rPr>
              <a:t>Internal Controls</a:t>
            </a:r>
            <a:endParaRPr lang="en-US" sz="1600" b="1" dirty="0">
              <a:latin typeface="Arial" charset="0"/>
              <a:cs typeface="Arial" charset="0"/>
            </a:endParaRPr>
          </a:p>
        </p:txBody>
      </p:sp>
      <p:sp>
        <p:nvSpPr>
          <p:cNvPr id="12" name="TextBox 5"/>
          <p:cNvSpPr txBox="1">
            <a:spLocks noChangeArrowheads="1"/>
          </p:cNvSpPr>
          <p:nvPr/>
        </p:nvSpPr>
        <p:spPr bwMode="auto">
          <a:xfrm>
            <a:off x="1981200" y="1334125"/>
            <a:ext cx="1524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 i="1" dirty="0">
                <a:cs typeface="Arial" charset="0"/>
              </a:rPr>
              <a:t>Occupational</a:t>
            </a:r>
            <a:endParaRPr lang="en-US" b="1" i="1" dirty="0">
              <a:cs typeface="Arial" charset="0"/>
            </a:endParaRPr>
          </a:p>
        </p:txBody>
      </p:sp>
      <p:sp>
        <p:nvSpPr>
          <p:cNvPr id="13" name="TextBox 5"/>
          <p:cNvSpPr txBox="1">
            <a:spLocks noChangeArrowheads="1"/>
          </p:cNvSpPr>
          <p:nvPr/>
        </p:nvSpPr>
        <p:spPr bwMode="auto">
          <a:xfrm>
            <a:off x="1905000" y="3968234"/>
            <a:ext cx="1524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 i="1" dirty="0">
                <a:cs typeface="Arial" charset="0"/>
              </a:rPr>
              <a:t>Functional</a:t>
            </a:r>
            <a:endParaRPr lang="en-US" b="1" i="1" dirty="0">
              <a:cs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139921" y="6569810"/>
            <a:ext cx="4267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* Competencies in BOLD are shared with CP11 and/or CP10 and CP50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3483711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000" y="1066801"/>
            <a:ext cx="7848600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For Dr Davis and myself</a:t>
            </a:r>
            <a:r>
              <a:rPr lang="en-US" sz="2000" dirty="0"/>
              <a:t>, the questions are: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How do we improve our collective capabilities as resource managers?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How do we ensure we have talent ready, willing and able to step up to new challenges and new positions?</a:t>
            </a:r>
          </a:p>
          <a:p>
            <a:endParaRPr lang="en-US" dirty="0"/>
          </a:p>
          <a:p>
            <a:endParaRPr lang="en-US" dirty="0"/>
          </a:p>
          <a:p>
            <a:r>
              <a:rPr lang="en-US" sz="2000" b="1" dirty="0"/>
              <a:t>For you, as a CP11 or CP26 careerist</a:t>
            </a:r>
            <a:r>
              <a:rPr lang="en-US" sz="2000" dirty="0"/>
              <a:t>, the questions are: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What competencies have I mastered?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What competencies do I need to advance my career? 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What experience or training will enable me to close that competency gap?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What breadth of experience do I bring?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What depth of experience do I offer?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What should be the next “event” on my Individual Development Plan (IDP)?</a:t>
            </a:r>
            <a:endParaRPr 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4114800" y="57090"/>
            <a:ext cx="3962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Now Here’s the “So What”</a:t>
            </a:r>
            <a:endParaRPr lang="en-US" sz="20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57714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3"/>
          <p:cNvSpPr>
            <a:spLocks noChangeArrowheads="1"/>
          </p:cNvSpPr>
          <p:nvPr/>
        </p:nvSpPr>
        <p:spPr bwMode="auto">
          <a:xfrm>
            <a:off x="2362200" y="990600"/>
            <a:ext cx="1676400" cy="4876800"/>
          </a:xfrm>
          <a:prstGeom prst="rect">
            <a:avLst/>
          </a:prstGeom>
          <a:noFill/>
          <a:ln w="38100" cap="rnd" algn="ctr">
            <a:solidFill>
              <a:srgbClr val="0080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0723" name="TextBox 9"/>
          <p:cNvSpPr txBox="1">
            <a:spLocks noChangeArrowheads="1"/>
          </p:cNvSpPr>
          <p:nvPr/>
        </p:nvSpPr>
        <p:spPr bwMode="auto">
          <a:xfrm>
            <a:off x="2286000" y="1295401"/>
            <a:ext cx="1752600" cy="424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 dirty="0"/>
              <a:t> </a:t>
            </a:r>
            <a:r>
              <a:rPr lang="en-US" b="1" u="sng" dirty="0"/>
              <a:t>EXPERIENCE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On-the-Job Training (OJT)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Different Positions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Different </a:t>
            </a:r>
          </a:p>
          <a:p>
            <a:pPr algn="ctr"/>
            <a:r>
              <a:rPr lang="en-US" dirty="0"/>
              <a:t>Functions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Different Organizations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5410200" y="1066800"/>
            <a:ext cx="1752600" cy="1447800"/>
            <a:chOff x="2667000" y="2514600"/>
            <a:chExt cx="1752600" cy="1447800"/>
          </a:xfrm>
        </p:grpSpPr>
        <p:sp>
          <p:nvSpPr>
            <p:cNvPr id="30735" name="Rectangle 7"/>
            <p:cNvSpPr>
              <a:spLocks noChangeArrowheads="1"/>
            </p:cNvSpPr>
            <p:nvPr/>
          </p:nvSpPr>
          <p:spPr bwMode="auto">
            <a:xfrm>
              <a:off x="2895600" y="2514600"/>
              <a:ext cx="1295400" cy="1447800"/>
            </a:xfrm>
            <a:prstGeom prst="rect">
              <a:avLst/>
            </a:prstGeom>
            <a:noFill/>
            <a:ln w="38100" cap="rnd" algn="ctr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0736" name="TextBox 10"/>
            <p:cNvSpPr txBox="1">
              <a:spLocks noChangeArrowheads="1"/>
            </p:cNvSpPr>
            <p:nvPr/>
          </p:nvSpPr>
          <p:spPr bwMode="auto">
            <a:xfrm>
              <a:off x="2667000" y="2734270"/>
              <a:ext cx="1752600" cy="923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b="1" u="sng" dirty="0"/>
                <a:t>FORMAL TRAINING</a:t>
              </a:r>
            </a:p>
            <a:p>
              <a:pPr algn="ctr"/>
              <a:endParaRPr lang="en-US" dirty="0"/>
            </a:p>
          </p:txBody>
        </p:sp>
      </p:grp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5562600" y="4495800"/>
            <a:ext cx="1752600" cy="838200"/>
            <a:chOff x="4648200" y="2819400"/>
            <a:chExt cx="1752600" cy="838200"/>
          </a:xfrm>
        </p:grpSpPr>
        <p:sp>
          <p:nvSpPr>
            <p:cNvPr id="30733" name="Rectangle 8"/>
            <p:cNvSpPr>
              <a:spLocks noChangeArrowheads="1"/>
            </p:cNvSpPr>
            <p:nvPr/>
          </p:nvSpPr>
          <p:spPr bwMode="auto">
            <a:xfrm>
              <a:off x="4724400" y="2819400"/>
              <a:ext cx="1600200" cy="838200"/>
            </a:xfrm>
            <a:prstGeom prst="rect">
              <a:avLst/>
            </a:prstGeom>
            <a:noFill/>
            <a:ln w="38100" cap="rnd" algn="ctr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0734" name="TextBox 11"/>
            <p:cNvSpPr txBox="1">
              <a:spLocks noChangeArrowheads="1"/>
            </p:cNvSpPr>
            <p:nvPr/>
          </p:nvSpPr>
          <p:spPr bwMode="auto">
            <a:xfrm>
              <a:off x="4648200" y="2971800"/>
              <a:ext cx="17526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b="1" u="sng" dirty="0"/>
                <a:t>EDUCATION</a:t>
              </a:r>
            </a:p>
          </p:txBody>
        </p:sp>
      </p:grpSp>
      <p:sp>
        <p:nvSpPr>
          <p:cNvPr id="30726" name="Right Arrow 14"/>
          <p:cNvSpPr>
            <a:spLocks noChangeArrowheads="1"/>
          </p:cNvSpPr>
          <p:nvPr/>
        </p:nvSpPr>
        <p:spPr bwMode="auto">
          <a:xfrm>
            <a:off x="4191000" y="1600200"/>
            <a:ext cx="1143000" cy="228600"/>
          </a:xfrm>
          <a:prstGeom prst="rightArrow">
            <a:avLst>
              <a:gd name="adj1" fmla="val 50000"/>
              <a:gd name="adj2" fmla="val 50000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0727" name="Right Arrow 15"/>
          <p:cNvSpPr>
            <a:spLocks noChangeArrowheads="1"/>
          </p:cNvSpPr>
          <p:nvPr/>
        </p:nvSpPr>
        <p:spPr bwMode="auto">
          <a:xfrm>
            <a:off x="4343400" y="4648200"/>
            <a:ext cx="1143000" cy="228600"/>
          </a:xfrm>
          <a:prstGeom prst="rightArrow">
            <a:avLst>
              <a:gd name="adj1" fmla="val 50000"/>
              <a:gd name="adj2" fmla="val 50000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0728" name="Left Arrow 16"/>
          <p:cNvSpPr>
            <a:spLocks noChangeArrowheads="1"/>
          </p:cNvSpPr>
          <p:nvPr/>
        </p:nvSpPr>
        <p:spPr bwMode="auto">
          <a:xfrm>
            <a:off x="4229100" y="2090420"/>
            <a:ext cx="1066800" cy="228600"/>
          </a:xfrm>
          <a:prstGeom prst="leftArrow">
            <a:avLst>
              <a:gd name="adj1" fmla="val 50000"/>
              <a:gd name="adj2" fmla="val 49994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0729" name="Left Arrow 17"/>
          <p:cNvSpPr>
            <a:spLocks noChangeArrowheads="1"/>
          </p:cNvSpPr>
          <p:nvPr/>
        </p:nvSpPr>
        <p:spPr bwMode="auto">
          <a:xfrm>
            <a:off x="4343400" y="5105400"/>
            <a:ext cx="1066800" cy="228600"/>
          </a:xfrm>
          <a:prstGeom prst="leftArrow">
            <a:avLst>
              <a:gd name="adj1" fmla="val 50000"/>
              <a:gd name="adj2" fmla="val 49994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0730" name="TextBox 18"/>
          <p:cNvSpPr txBox="1">
            <a:spLocks noChangeArrowheads="1"/>
          </p:cNvSpPr>
          <p:nvPr/>
        </p:nvSpPr>
        <p:spPr bwMode="auto">
          <a:xfrm>
            <a:off x="7391400" y="1038285"/>
            <a:ext cx="3048000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dirty="0"/>
              <a:t>It </a:t>
            </a:r>
            <a:r>
              <a:rPr lang="en-US" sz="1600" dirty="0"/>
              <a:t>is the combination of </a:t>
            </a:r>
            <a:r>
              <a:rPr lang="en-US" sz="1600" b="1" i="1" dirty="0"/>
              <a:t>Experience, </a:t>
            </a:r>
            <a:r>
              <a:rPr lang="en-US" sz="1600" b="1" i="1" dirty="0"/>
              <a:t>Training, Education</a:t>
            </a:r>
            <a:r>
              <a:rPr lang="en-US" sz="1600" dirty="0"/>
              <a:t> and </a:t>
            </a:r>
            <a:r>
              <a:rPr lang="en-US" sz="1600" b="1" i="1" dirty="0"/>
              <a:t>Self-Development </a:t>
            </a:r>
            <a:r>
              <a:rPr lang="en-US" sz="1600" dirty="0"/>
              <a:t>that </a:t>
            </a:r>
            <a:r>
              <a:rPr lang="en-US" sz="1600" dirty="0"/>
              <a:t>support a  well-rounded career.</a:t>
            </a:r>
          </a:p>
          <a:p>
            <a:endParaRPr lang="en-US" sz="1600" dirty="0"/>
          </a:p>
          <a:p>
            <a:r>
              <a:rPr lang="en-US" sz="1600" dirty="0"/>
              <a:t>Look </a:t>
            </a:r>
            <a:r>
              <a:rPr lang="en-US" sz="1600" dirty="0"/>
              <a:t>for positions that will </a:t>
            </a:r>
            <a:r>
              <a:rPr lang="en-US" sz="1600" b="1" i="1" dirty="0"/>
              <a:t>broaden your experience </a:t>
            </a:r>
            <a:r>
              <a:rPr lang="en-US" sz="1600" dirty="0"/>
              <a:t>(functionally, organizationally, geographically); value OJT; movement will give you a different </a:t>
            </a:r>
            <a:r>
              <a:rPr lang="en-US" sz="1600" dirty="0"/>
              <a:t>perspective.</a:t>
            </a:r>
            <a:endParaRPr lang="en-US" sz="1600" dirty="0"/>
          </a:p>
          <a:p>
            <a:endParaRPr lang="en-US" sz="1600" dirty="0"/>
          </a:p>
          <a:p>
            <a:r>
              <a:rPr lang="en-US" sz="1600" dirty="0"/>
              <a:t>Focus </a:t>
            </a:r>
            <a:r>
              <a:rPr lang="en-US" sz="1600" dirty="0"/>
              <a:t>on the </a:t>
            </a:r>
            <a:r>
              <a:rPr lang="en-US" sz="1600" b="1" i="1" dirty="0"/>
              <a:t>Return of Value </a:t>
            </a:r>
            <a:r>
              <a:rPr lang="en-US" sz="1600" dirty="0"/>
              <a:t>that training and education offer; put your training and education to immediate use when you return to your home station.  </a:t>
            </a:r>
            <a:endParaRPr lang="en-US" sz="1600" dirty="0"/>
          </a:p>
          <a:p>
            <a:endParaRPr lang="en-US" sz="1600" dirty="0"/>
          </a:p>
          <a:p>
            <a:r>
              <a:rPr lang="en-US" sz="1600" dirty="0"/>
              <a:t>Remember, </a:t>
            </a:r>
            <a:r>
              <a:rPr lang="en-US" sz="1600" b="1" i="1" dirty="0"/>
              <a:t>Self-Development </a:t>
            </a:r>
            <a:r>
              <a:rPr lang="en-US" sz="1600" dirty="0"/>
              <a:t>is </a:t>
            </a:r>
            <a:r>
              <a:rPr lang="en-US" sz="1600" u="sng" dirty="0"/>
              <a:t>your</a:t>
            </a:r>
            <a:r>
              <a:rPr lang="en-US" sz="1600" dirty="0"/>
              <a:t> investment in </a:t>
            </a:r>
            <a:r>
              <a:rPr lang="en-US" sz="1600" u="sng" dirty="0"/>
              <a:t>your</a:t>
            </a:r>
            <a:r>
              <a:rPr lang="en-US" sz="1600" dirty="0"/>
              <a:t> career.</a:t>
            </a:r>
          </a:p>
          <a:p>
            <a:endParaRPr lang="en-US" sz="1600" dirty="0"/>
          </a:p>
          <a:p>
            <a:endParaRPr lang="en-US" sz="1600" dirty="0"/>
          </a:p>
        </p:txBody>
      </p:sp>
      <p:sp>
        <p:nvSpPr>
          <p:cNvPr id="30731" name="Text Box 8"/>
          <p:cNvSpPr txBox="1">
            <a:spLocks noChangeArrowheads="1"/>
          </p:cNvSpPr>
          <p:nvPr/>
        </p:nvSpPr>
        <p:spPr bwMode="auto">
          <a:xfrm>
            <a:off x="2514600" y="76201"/>
            <a:ext cx="7162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400" b="1" i="1" dirty="0">
                <a:latin typeface="+mj-lt"/>
              </a:rPr>
              <a:t>Building Competencies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257800" y="3085238"/>
            <a:ext cx="2209800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Self-Development</a:t>
            </a:r>
          </a:p>
          <a:p>
            <a:pPr algn="ctr"/>
            <a:r>
              <a:rPr lang="en-US" sz="1100" i="1" dirty="0"/>
              <a:t>Reading,</a:t>
            </a:r>
          </a:p>
          <a:p>
            <a:pPr algn="ctr"/>
            <a:r>
              <a:rPr lang="en-US" sz="1100" i="1" dirty="0"/>
              <a:t>Writing,</a:t>
            </a:r>
          </a:p>
          <a:p>
            <a:pPr algn="ctr"/>
            <a:r>
              <a:rPr lang="en-US" sz="1100" i="1" dirty="0"/>
              <a:t>Self-Study</a:t>
            </a:r>
            <a:endParaRPr lang="en-US" sz="1100" i="1" dirty="0"/>
          </a:p>
        </p:txBody>
      </p:sp>
      <p:sp>
        <p:nvSpPr>
          <p:cNvPr id="24" name="Left Arrow 16"/>
          <p:cNvSpPr>
            <a:spLocks noChangeArrowheads="1"/>
          </p:cNvSpPr>
          <p:nvPr/>
        </p:nvSpPr>
        <p:spPr bwMode="auto">
          <a:xfrm>
            <a:off x="4114800" y="3276600"/>
            <a:ext cx="1066800" cy="228600"/>
          </a:xfrm>
          <a:prstGeom prst="leftArrow">
            <a:avLst>
              <a:gd name="adj1" fmla="val 50000"/>
              <a:gd name="adj2" fmla="val 49994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7" name="6-Point Star 6"/>
          <p:cNvSpPr/>
          <p:nvPr/>
        </p:nvSpPr>
        <p:spPr>
          <a:xfrm>
            <a:off x="5295900" y="2743200"/>
            <a:ext cx="2095500" cy="1600200"/>
          </a:xfrm>
          <a:prstGeom prst="star6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743200" y="4648200"/>
            <a:ext cx="6781800" cy="838200"/>
          </a:xfrm>
          <a:prstGeom prst="rect">
            <a:avLst/>
          </a:prstGeom>
          <a:solidFill>
            <a:srgbClr val="92D050"/>
          </a:solidFill>
          <a:ln w="41275" cmpd="dbl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26" name="AutoShape 2" descr="Image result for Three Stooges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209800" y="1284744"/>
            <a:ext cx="8001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Money		CP11 (Comptroller</a:t>
            </a:r>
            <a:r>
              <a:rPr lang="en-US" sz="2400" b="1" dirty="0"/>
              <a:t>)</a:t>
            </a:r>
          </a:p>
          <a:p>
            <a:endParaRPr lang="en-US" sz="2400" b="1" dirty="0"/>
          </a:p>
          <a:p>
            <a:r>
              <a:rPr lang="en-US" sz="2400" b="1" dirty="0"/>
              <a:t>Spaces		CP26 (Manpower and Force Management)</a:t>
            </a:r>
          </a:p>
          <a:p>
            <a:endParaRPr lang="en-US" sz="2400" b="1" dirty="0"/>
          </a:p>
          <a:p>
            <a:r>
              <a:rPr lang="en-US" sz="2400" b="1" dirty="0"/>
              <a:t>Faces		CP10 (Civilian Human Resource Management)</a:t>
            </a:r>
          </a:p>
          <a:p>
            <a:r>
              <a:rPr lang="en-US" sz="2400" b="1" dirty="0"/>
              <a:t>		CP50 (Military Human Resources Management)</a:t>
            </a:r>
          </a:p>
          <a:p>
            <a:endParaRPr lang="en-US" sz="2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2362200" y="4495800"/>
            <a:ext cx="7620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Together,  we  </a:t>
            </a:r>
            <a:r>
              <a:rPr lang="en-US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all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manage  </a:t>
            </a:r>
            <a:r>
              <a:rPr lang="en-US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RESOURCES</a:t>
            </a:r>
          </a:p>
          <a:p>
            <a:pPr algn="ctr">
              <a:lnSpc>
                <a:spcPct val="200000"/>
              </a:lnSpc>
            </a:pPr>
            <a:endParaRPr lang="en-US" sz="2800" dirty="0"/>
          </a:p>
        </p:txBody>
      </p:sp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2286000" y="0"/>
            <a:ext cx="7620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 i="1" dirty="0">
                <a:latin typeface="+mj-lt"/>
                <a:cs typeface="Arial" charset="0"/>
              </a:rPr>
              <a:t>Army Resources</a:t>
            </a:r>
            <a:endParaRPr lang="en-US" sz="2800" b="1" i="1" dirty="0">
              <a:latin typeface="+mj-lt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8167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4713192"/>
              </p:ext>
            </p:extLst>
          </p:nvPr>
        </p:nvGraphicFramePr>
        <p:xfrm>
          <a:off x="2514600" y="686771"/>
          <a:ext cx="7239000" cy="585906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13000"/>
                <a:gridCol w="2413000"/>
                <a:gridCol w="2413000"/>
              </a:tblGrid>
              <a:tr h="179621">
                <a:tc>
                  <a:txBody>
                    <a:bodyPr/>
                    <a:lstStyle/>
                    <a:p>
                      <a:pPr algn="l" fontAlgn="t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06" marR="4106" marT="410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u="none" strike="noStrike" dirty="0">
                          <a:effectLst/>
                        </a:rPr>
                        <a:t>CP11 / CP26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06" marR="4106" marT="4106" marB="0"/>
                </a:tc>
                <a:tc>
                  <a:txBody>
                    <a:bodyPr/>
                    <a:lstStyle/>
                    <a:p>
                      <a:pPr algn="l" fontAlgn="t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06" marR="4106" marT="4106" marB="0"/>
                </a:tc>
              </a:tr>
              <a:tr h="179621">
                <a:tc>
                  <a:txBody>
                    <a:bodyPr/>
                    <a:lstStyle/>
                    <a:p>
                      <a:pPr algn="l" fontAlgn="t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06" marR="4106" marT="4106" marB="0"/>
                </a:tc>
                <a:tc>
                  <a:txBody>
                    <a:bodyPr/>
                    <a:lstStyle/>
                    <a:p>
                      <a:pPr algn="l" fontAlgn="t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06" marR="4106" marT="4106" marB="0"/>
                </a:tc>
                <a:tc>
                  <a:txBody>
                    <a:bodyPr/>
                    <a:lstStyle/>
                    <a:p>
                      <a:pPr algn="l" fontAlgn="t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06" marR="4106" marT="4106" marB="0"/>
                </a:tc>
              </a:tr>
              <a:tr h="215545">
                <a:tc>
                  <a:txBody>
                    <a:bodyPr/>
                    <a:lstStyle/>
                    <a:p>
                      <a:pPr algn="l" fontAlgn="t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06" marR="4106" marT="4106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>
                          <a:effectLst/>
                        </a:rPr>
                        <a:t>Planning, Programming, Budget and Execution (PPBE) Course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06" marR="4106" marT="4106" marB="0"/>
                </a:tc>
                <a:tc>
                  <a:txBody>
                    <a:bodyPr/>
                    <a:lstStyle/>
                    <a:p>
                      <a:pPr algn="l" fontAlgn="t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06" marR="4106" marT="4106" marB="0"/>
                </a:tc>
              </a:tr>
              <a:tr h="179621">
                <a:tc>
                  <a:txBody>
                    <a:bodyPr/>
                    <a:lstStyle/>
                    <a:p>
                      <a:pPr algn="l" fontAlgn="t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06" marR="4106" marT="4106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>
                          <a:effectLst/>
                        </a:rPr>
                        <a:t>Army Comptroller Course (ACC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06" marR="4106" marT="4106" marB="0"/>
                </a:tc>
                <a:tc>
                  <a:txBody>
                    <a:bodyPr/>
                    <a:lstStyle/>
                    <a:p>
                      <a:pPr algn="l" fontAlgn="t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06" marR="4106" marT="4106" marB="0"/>
                </a:tc>
              </a:tr>
              <a:tr h="179621">
                <a:tc>
                  <a:txBody>
                    <a:bodyPr/>
                    <a:lstStyle/>
                    <a:p>
                      <a:pPr algn="l" fontAlgn="t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06" marR="4106" marT="4106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>
                          <a:effectLst/>
                        </a:rPr>
                        <a:t>Executive Comptroller Course (ECC)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06" marR="4106" marT="4106" marB="0"/>
                </a:tc>
                <a:tc>
                  <a:txBody>
                    <a:bodyPr/>
                    <a:lstStyle/>
                    <a:p>
                      <a:pPr algn="l" fontAlgn="t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06" marR="4106" marT="4106" marB="0"/>
                </a:tc>
              </a:tr>
              <a:tr h="251470">
                <a:tc>
                  <a:txBody>
                    <a:bodyPr/>
                    <a:lstStyle/>
                    <a:p>
                      <a:pPr algn="l" fontAlgn="t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06" marR="4106" marT="4106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>
                          <a:effectLst/>
                        </a:rPr>
                        <a:t>Defense Resource Management Course (DRMC)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06" marR="4106" marT="4106" marB="0"/>
                </a:tc>
                <a:tc>
                  <a:txBody>
                    <a:bodyPr/>
                    <a:lstStyle/>
                    <a:p>
                      <a:pPr algn="l" fontAlgn="t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06" marR="4106" marT="4106" marB="0"/>
                </a:tc>
              </a:tr>
              <a:tr h="179621">
                <a:tc>
                  <a:txBody>
                    <a:bodyPr/>
                    <a:lstStyle/>
                    <a:p>
                      <a:pPr algn="l" fontAlgn="t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06" marR="4106" marT="4106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>
                          <a:effectLst/>
                        </a:rPr>
                        <a:t>Manager's Internal Control Program (MICP)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06" marR="4106" marT="4106" marB="0"/>
                </a:tc>
                <a:tc>
                  <a:txBody>
                    <a:bodyPr/>
                    <a:lstStyle/>
                    <a:p>
                      <a:pPr algn="l" fontAlgn="t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06" marR="4106" marT="4106" marB="0"/>
                </a:tc>
              </a:tr>
              <a:tr h="179621">
                <a:tc>
                  <a:txBody>
                    <a:bodyPr/>
                    <a:lstStyle/>
                    <a:p>
                      <a:pPr algn="l" fontAlgn="t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06" marR="4106" marT="4106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>
                          <a:effectLst/>
                        </a:rPr>
                        <a:t>Resource Management and Budget Course (RMBC)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06" marR="4106" marT="4106" marB="0"/>
                </a:tc>
                <a:tc>
                  <a:txBody>
                    <a:bodyPr/>
                    <a:lstStyle/>
                    <a:p>
                      <a:pPr algn="l" fontAlgn="t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06" marR="4106" marT="4106" marB="0"/>
                </a:tc>
              </a:tr>
              <a:tr h="179621">
                <a:tc>
                  <a:txBody>
                    <a:bodyPr/>
                    <a:lstStyle/>
                    <a:p>
                      <a:pPr algn="l" fontAlgn="t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06" marR="4106" marT="4106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>
                          <a:effectLst/>
                        </a:rPr>
                        <a:t>Defense Decision Support Course (DDSC)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06" marR="4106" marT="4106" marB="0"/>
                </a:tc>
                <a:tc>
                  <a:txBody>
                    <a:bodyPr/>
                    <a:lstStyle/>
                    <a:p>
                      <a:pPr algn="l" fontAlgn="t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06" marR="4106" marT="4106" marB="0"/>
                </a:tc>
              </a:tr>
              <a:tr h="179621">
                <a:tc>
                  <a:txBody>
                    <a:bodyPr/>
                    <a:lstStyle/>
                    <a:p>
                      <a:pPr algn="l" fontAlgn="t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06" marR="4106" marT="4106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>
                          <a:effectLst/>
                        </a:rPr>
                        <a:t>Senior Resource Management Course (SRMC)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06" marR="4106" marT="4106" marB="0"/>
                </a:tc>
                <a:tc>
                  <a:txBody>
                    <a:bodyPr/>
                    <a:lstStyle/>
                    <a:p>
                      <a:pPr algn="l" fontAlgn="t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06" marR="4106" marT="4106" marB="0"/>
                </a:tc>
              </a:tr>
              <a:tr h="179621">
                <a:tc>
                  <a:txBody>
                    <a:bodyPr/>
                    <a:lstStyle/>
                    <a:p>
                      <a:pPr algn="l" fontAlgn="t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06" marR="4106" marT="4106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>
                          <a:effectLst/>
                        </a:rPr>
                        <a:t>ASMC Professional Development Institute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06" marR="4106" marT="4106" marB="0"/>
                </a:tc>
                <a:tc>
                  <a:txBody>
                    <a:bodyPr/>
                    <a:lstStyle/>
                    <a:p>
                      <a:pPr algn="l" fontAlgn="t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06" marR="4106" marT="4106" marB="0"/>
                </a:tc>
              </a:tr>
              <a:tr h="179621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u="none" strike="noStrike" dirty="0">
                          <a:effectLst/>
                        </a:rPr>
                        <a:t>CP11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06" marR="4106" marT="4106" marB="0"/>
                </a:tc>
                <a:tc>
                  <a:txBody>
                    <a:bodyPr/>
                    <a:lstStyle/>
                    <a:p>
                      <a:pPr algn="l" fontAlgn="t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06" marR="4106" marT="410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u="none" strike="noStrike" dirty="0">
                          <a:effectLst/>
                        </a:rPr>
                        <a:t>CP26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06" marR="4106" marT="4106" marB="0"/>
                </a:tc>
              </a:tr>
              <a:tr h="179621"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>
                          <a:effectLst/>
                        </a:rPr>
                        <a:t>Financial Management Certification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06" marR="4106" marT="4106" marB="0"/>
                </a:tc>
                <a:tc>
                  <a:txBody>
                    <a:bodyPr/>
                    <a:lstStyle/>
                    <a:p>
                      <a:pPr algn="l" fontAlgn="t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06" marR="4106" marT="4106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>
                          <a:effectLst/>
                        </a:rPr>
                        <a:t>Manpower and Force Management Course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06" marR="4106" marT="4106" marB="0"/>
                </a:tc>
              </a:tr>
              <a:tr h="179621"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>
                          <a:effectLst/>
                        </a:rPr>
                        <a:t>Defense Financial Management Course (DFMC)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06" marR="4106" marT="4106" marB="0"/>
                </a:tc>
                <a:tc>
                  <a:txBody>
                    <a:bodyPr/>
                    <a:lstStyle/>
                    <a:p>
                      <a:pPr algn="l" fontAlgn="t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06" marR="4106" marT="4106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>
                          <a:effectLst/>
                        </a:rPr>
                        <a:t>Capabilities Development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06" marR="4106" marT="4106" marB="0"/>
                </a:tc>
              </a:tr>
              <a:tr h="179621"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 dirty="0">
                          <a:effectLst/>
                        </a:rPr>
                        <a:t>Certification Defense Financial Management (CDFM)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06" marR="4106" marT="4106" marB="0"/>
                </a:tc>
                <a:tc>
                  <a:txBody>
                    <a:bodyPr/>
                    <a:lstStyle/>
                    <a:p>
                      <a:pPr algn="l" fontAlgn="t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06" marR="4106" marT="4106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 dirty="0">
                          <a:effectLst/>
                        </a:rPr>
                        <a:t>How the Army Runs (HTAR) Course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06" marR="4106" marT="4106" marB="0"/>
                </a:tc>
              </a:tr>
              <a:tr h="179621"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Defense Comptrollership Program (DCP)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06" marR="4106" marT="4106" marB="0"/>
                </a:tc>
                <a:tc>
                  <a:txBody>
                    <a:bodyPr/>
                    <a:lstStyle/>
                    <a:p>
                      <a:pPr algn="l" fontAlgn="t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06" marR="4106" marT="4106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>
                          <a:effectLst/>
                        </a:rPr>
                        <a:t>ORSA Military Applications Course (ORSA MAC)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06" marR="4106" marT="4106" marB="0"/>
                </a:tc>
              </a:tr>
              <a:tr h="179621">
                <a:tc>
                  <a:txBody>
                    <a:bodyPr/>
                    <a:lstStyle/>
                    <a:p>
                      <a:pPr algn="l" fontAlgn="t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06" marR="4106" marT="4106" marB="0"/>
                </a:tc>
                <a:tc>
                  <a:txBody>
                    <a:bodyPr/>
                    <a:lstStyle/>
                    <a:p>
                      <a:pPr algn="l" fontAlgn="t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06" marR="4106" marT="4106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>
                          <a:effectLst/>
                        </a:rPr>
                        <a:t>FA50 Qualifications Course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06" marR="4106" marT="4106" marB="0"/>
                </a:tc>
              </a:tr>
              <a:tr h="179621">
                <a:tc>
                  <a:txBody>
                    <a:bodyPr/>
                    <a:lstStyle/>
                    <a:p>
                      <a:pPr algn="l" fontAlgn="t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06" marR="4106" marT="4106" marB="0"/>
                </a:tc>
                <a:tc>
                  <a:txBody>
                    <a:bodyPr/>
                    <a:lstStyle/>
                    <a:p>
                      <a:pPr algn="l" fontAlgn="t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06" marR="4106" marT="4106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>
                          <a:effectLst/>
                        </a:rPr>
                        <a:t>Defense Resource Management Course (DRMC)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06" marR="4106" marT="4106" marB="0"/>
                </a:tc>
              </a:tr>
              <a:tr h="179621">
                <a:tc>
                  <a:txBody>
                    <a:bodyPr/>
                    <a:lstStyle/>
                    <a:p>
                      <a:pPr algn="l" fontAlgn="t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06" marR="4106" marT="4106" marB="0"/>
                </a:tc>
                <a:tc>
                  <a:txBody>
                    <a:bodyPr/>
                    <a:lstStyle/>
                    <a:p>
                      <a:pPr algn="l" fontAlgn="t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06" marR="4106" marT="4106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000" u="none" strike="noStrike">
                          <a:effectLst/>
                        </a:rPr>
                        <a:t>Force Management Orientation Course (FMCOC)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06" marR="4106" marT="4106" marB="0"/>
                </a:tc>
              </a:tr>
              <a:tr h="179621">
                <a:tc>
                  <a:txBody>
                    <a:bodyPr/>
                    <a:lstStyle/>
                    <a:p>
                      <a:pPr algn="l" fontAlgn="t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06" marR="4106" marT="4106" marB="0"/>
                </a:tc>
                <a:tc>
                  <a:txBody>
                    <a:bodyPr/>
                    <a:lstStyle/>
                    <a:p>
                      <a:pPr algn="l" fontAlgn="t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06" marR="4106" marT="4106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>
                          <a:effectLst/>
                        </a:rPr>
                        <a:t>Combat Training, Doctrine Developers Integration Course (CTDDIC)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06" marR="4106" marT="4106" marB="0"/>
                </a:tc>
              </a:tr>
              <a:tr h="179621">
                <a:tc>
                  <a:txBody>
                    <a:bodyPr/>
                    <a:lstStyle/>
                    <a:p>
                      <a:pPr algn="l" fontAlgn="t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06" marR="4106" marT="4106" marB="0"/>
                </a:tc>
                <a:tc>
                  <a:txBody>
                    <a:bodyPr/>
                    <a:lstStyle/>
                    <a:p>
                      <a:pPr algn="l" fontAlgn="t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06" marR="4106" marT="4106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>
                          <a:effectLst/>
                        </a:rPr>
                        <a:t>Risk Management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06" marR="4106" marT="4106" marB="0"/>
                </a:tc>
              </a:tr>
              <a:tr h="179621">
                <a:tc>
                  <a:txBody>
                    <a:bodyPr/>
                    <a:lstStyle/>
                    <a:p>
                      <a:pPr algn="l" fontAlgn="t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06" marR="4106" marT="4106" marB="0"/>
                </a:tc>
                <a:tc>
                  <a:txBody>
                    <a:bodyPr/>
                    <a:lstStyle/>
                    <a:p>
                      <a:pPr algn="l" fontAlgn="t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06" marR="4106" marT="4106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>
                          <a:effectLst/>
                        </a:rPr>
                        <a:t>FA49 Qualifications Course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06" marR="4106" marT="4106" marB="0"/>
                </a:tc>
              </a:tr>
              <a:tr h="179621">
                <a:tc>
                  <a:txBody>
                    <a:bodyPr/>
                    <a:lstStyle/>
                    <a:p>
                      <a:pPr algn="l" fontAlgn="t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06" marR="4106" marT="4106" marB="0"/>
                </a:tc>
                <a:tc>
                  <a:txBody>
                    <a:bodyPr/>
                    <a:lstStyle/>
                    <a:p>
                      <a:pPr algn="l" fontAlgn="t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06" marR="4106" marT="4106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>
                          <a:effectLst/>
                        </a:rPr>
                        <a:t>Human Capital Resource Management (HCRM)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06" marR="4106" marT="4106" marB="0"/>
                </a:tc>
              </a:tr>
              <a:tr h="179621">
                <a:tc>
                  <a:txBody>
                    <a:bodyPr/>
                    <a:lstStyle/>
                    <a:p>
                      <a:pPr algn="l" fontAlgn="t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06" marR="4106" marT="4106" marB="0"/>
                </a:tc>
                <a:tc>
                  <a:txBody>
                    <a:bodyPr/>
                    <a:lstStyle/>
                    <a:p>
                      <a:pPr algn="l" fontAlgn="t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06" marR="4106" marT="4106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>
                          <a:effectLst/>
                        </a:rPr>
                        <a:t>Mulit-Criteria Decision Making Course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06" marR="4106" marT="4106" marB="0"/>
                </a:tc>
              </a:tr>
              <a:tr h="179621">
                <a:tc>
                  <a:txBody>
                    <a:bodyPr/>
                    <a:lstStyle/>
                    <a:p>
                      <a:pPr algn="l" fontAlgn="t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06" marR="4106" marT="4106" marB="0"/>
                </a:tc>
                <a:tc>
                  <a:txBody>
                    <a:bodyPr/>
                    <a:lstStyle/>
                    <a:p>
                      <a:pPr algn="l" fontAlgn="t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06" marR="4106" marT="4106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 dirty="0">
                          <a:effectLst/>
                        </a:rPr>
                        <a:t>Introduction to Budgeting Concepts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06" marR="4106" marT="4106" marB="0"/>
                </a:tc>
              </a:tr>
            </a:tbl>
          </a:graphicData>
        </a:graphic>
      </p:graphicFrame>
      <p:sp>
        <p:nvSpPr>
          <p:cNvPr id="4" name="Title 1"/>
          <p:cNvSpPr txBox="1">
            <a:spLocks/>
          </p:cNvSpPr>
          <p:nvPr/>
        </p:nvSpPr>
        <p:spPr>
          <a:xfrm>
            <a:off x="3200400" y="149424"/>
            <a:ext cx="5791200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defRPr/>
            </a:pPr>
            <a:r>
              <a:rPr lang="en-US" sz="2000" b="1" i="1" kern="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Consider:  Resource Management Training</a:t>
            </a:r>
            <a:endParaRPr lang="en-US" sz="2000" b="1" i="1" kern="0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2" name="Double Brace 1"/>
          <p:cNvSpPr/>
          <p:nvPr/>
        </p:nvSpPr>
        <p:spPr>
          <a:xfrm>
            <a:off x="4495800" y="990600"/>
            <a:ext cx="3200400" cy="2133600"/>
          </a:xfrm>
          <a:prstGeom prst="bracePair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895600" y="1371600"/>
            <a:ext cx="152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Training we have in common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9446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583354" y="76201"/>
            <a:ext cx="4953000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defRPr/>
            </a:pPr>
            <a:r>
              <a:rPr lang="en-US" sz="2000" b="1" i="1" kern="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Career Ladder – Mobility is a Factor</a:t>
            </a:r>
            <a:endParaRPr lang="en-US" sz="2000" b="1" i="1" kern="0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953001" y="1155384"/>
            <a:ext cx="4660265" cy="516921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667000" y="1219201"/>
            <a:ext cx="18288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Mobility – both </a:t>
            </a:r>
            <a:r>
              <a:rPr lang="en-US" b="1" dirty="0"/>
              <a:t>organizational and geographic </a:t>
            </a:r>
            <a:r>
              <a:rPr lang="en-US" dirty="0"/>
              <a:t>– bring opportunities to build breadth of experience.  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Based on  personal career goals, </a:t>
            </a:r>
            <a:r>
              <a:rPr lang="en-US" b="1" dirty="0"/>
              <a:t>mobility – be it up, down, or lateral </a:t>
            </a:r>
            <a:r>
              <a:rPr lang="en-US" dirty="0"/>
              <a:t>– and can refresh, renew and reset  direction.   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638800" y="6324600"/>
            <a:ext cx="4267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        </a:t>
            </a:r>
            <a:r>
              <a:rPr lang="en-US" sz="800" b="1" i="1" dirty="0"/>
              <a:t>Installation	                          ACOM/ASCC/COCOM                           HQDA/FOA/DRU</a:t>
            </a:r>
          </a:p>
          <a:p>
            <a:r>
              <a:rPr lang="en-US" sz="800" b="1" i="1" dirty="0"/>
              <a:t>Subordinate Command	</a:t>
            </a:r>
            <a:endParaRPr lang="en-US" sz="800" b="1" i="1" dirty="0"/>
          </a:p>
        </p:txBody>
      </p:sp>
    </p:spTree>
    <p:extLst>
      <p:ext uri="{BB962C8B-B14F-4D97-AF65-F5344CB8AC3E}">
        <p14:creationId xmlns:p14="http://schemas.microsoft.com/office/powerpoint/2010/main" val="138729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76600" y="76200"/>
            <a:ext cx="571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Mapping Experience:  </a:t>
            </a:r>
            <a:r>
              <a:rPr lang="en-US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Breadth and Depth</a:t>
            </a:r>
            <a:endParaRPr lang="en-US" sz="20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1752600" y="1092200"/>
            <a:ext cx="99060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200" u="sng" dirty="0">
                <a:latin typeface="Arial" charset="0"/>
              </a:rPr>
              <a:t>Position</a:t>
            </a:r>
          </a:p>
          <a:p>
            <a:pPr eaLnBrk="1" hangingPunct="1">
              <a:spcBef>
                <a:spcPct val="50000"/>
              </a:spcBef>
            </a:pPr>
            <a:endParaRPr lang="en-US" sz="1200" u="sng" dirty="0">
              <a:latin typeface="Arial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sz="1200" dirty="0">
                <a:latin typeface="Arial" charset="0"/>
              </a:rPr>
              <a:t>Intern</a:t>
            </a:r>
            <a:endParaRPr lang="en-US" sz="1200" dirty="0">
              <a:latin typeface="Arial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sz="1200" dirty="0">
                <a:latin typeface="Arial" charset="0"/>
              </a:rPr>
              <a:t>Analyst</a:t>
            </a:r>
          </a:p>
          <a:p>
            <a:pPr eaLnBrk="1" hangingPunct="1">
              <a:spcBef>
                <a:spcPct val="50000"/>
              </a:spcBef>
            </a:pPr>
            <a:r>
              <a:rPr lang="en-US" sz="1200" dirty="0">
                <a:latin typeface="Arial" charset="0"/>
              </a:rPr>
              <a:t>Team Chief</a:t>
            </a:r>
          </a:p>
          <a:p>
            <a:pPr eaLnBrk="1" hangingPunct="1">
              <a:spcBef>
                <a:spcPct val="50000"/>
              </a:spcBef>
            </a:pPr>
            <a:r>
              <a:rPr lang="en-US" sz="1200" dirty="0">
                <a:latin typeface="Arial" charset="0"/>
              </a:rPr>
              <a:t>Senior Analyst</a:t>
            </a:r>
          </a:p>
          <a:p>
            <a:pPr eaLnBrk="1" hangingPunct="1">
              <a:spcBef>
                <a:spcPct val="50000"/>
              </a:spcBef>
            </a:pPr>
            <a:r>
              <a:rPr lang="en-US" sz="1200" dirty="0">
                <a:latin typeface="Arial" charset="0"/>
              </a:rPr>
              <a:t>Branch Chief</a:t>
            </a:r>
          </a:p>
          <a:p>
            <a:pPr eaLnBrk="1" hangingPunct="1">
              <a:spcBef>
                <a:spcPct val="50000"/>
              </a:spcBef>
            </a:pPr>
            <a:r>
              <a:rPr lang="en-US" sz="1200" dirty="0">
                <a:latin typeface="Arial" charset="0"/>
              </a:rPr>
              <a:t>Division Chief</a:t>
            </a:r>
          </a:p>
          <a:p>
            <a:pPr eaLnBrk="1" hangingPunct="1">
              <a:spcBef>
                <a:spcPct val="50000"/>
              </a:spcBef>
            </a:pPr>
            <a:endParaRPr lang="en-US" sz="1200" dirty="0">
              <a:latin typeface="Arial" charset="0"/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7543800" y="838201"/>
            <a:ext cx="1426308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200" b="1" u="sng" dirty="0">
                <a:latin typeface="Arial" charset="0"/>
              </a:rPr>
              <a:t>CP11</a:t>
            </a:r>
          </a:p>
          <a:p>
            <a:pPr eaLnBrk="1" hangingPunct="1">
              <a:spcBef>
                <a:spcPct val="50000"/>
              </a:spcBef>
            </a:pPr>
            <a:r>
              <a:rPr lang="en-US" sz="1200" b="1" u="sng" dirty="0">
                <a:latin typeface="Arial" charset="0"/>
              </a:rPr>
              <a:t>Functions</a:t>
            </a:r>
          </a:p>
          <a:p>
            <a:pPr eaLnBrk="1" hangingPunct="1">
              <a:spcBef>
                <a:spcPct val="50000"/>
              </a:spcBef>
            </a:pPr>
            <a:endParaRPr lang="en-US" sz="1200" u="sng" dirty="0">
              <a:latin typeface="Arial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sz="1200" dirty="0">
                <a:latin typeface="Arial" charset="0"/>
              </a:rPr>
              <a:t>Auditing</a:t>
            </a:r>
            <a:endParaRPr lang="en-US" sz="1200" dirty="0">
              <a:latin typeface="Arial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sz="1200" dirty="0">
                <a:latin typeface="Arial" charset="0"/>
              </a:rPr>
              <a:t>Accounting</a:t>
            </a:r>
          </a:p>
          <a:p>
            <a:pPr eaLnBrk="1" hangingPunct="1">
              <a:spcBef>
                <a:spcPct val="50000"/>
              </a:spcBef>
            </a:pPr>
            <a:r>
              <a:rPr lang="en-US" sz="1200" dirty="0">
                <a:latin typeface="Arial" charset="0"/>
              </a:rPr>
              <a:t>Budgeting</a:t>
            </a:r>
            <a:endParaRPr lang="en-US" sz="1200" dirty="0">
              <a:latin typeface="Arial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sz="1200" dirty="0">
                <a:latin typeface="Arial" charset="0"/>
              </a:rPr>
              <a:t>Acquisition &amp; Contracting</a:t>
            </a:r>
          </a:p>
          <a:p>
            <a:pPr eaLnBrk="1" hangingPunct="1">
              <a:spcBef>
                <a:spcPct val="50000"/>
              </a:spcBef>
            </a:pPr>
            <a:r>
              <a:rPr lang="en-US" sz="1200" dirty="0">
                <a:latin typeface="Arial" charset="0"/>
              </a:rPr>
              <a:t>Managerial Services</a:t>
            </a:r>
            <a:endParaRPr lang="en-US" sz="1200" dirty="0">
              <a:latin typeface="Arial" charset="0"/>
            </a:endParaRP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2743200" y="1066800"/>
            <a:ext cx="2895600" cy="4985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1200" u="sng" dirty="0">
                <a:latin typeface="Arial" charset="0"/>
              </a:rPr>
              <a:t>Command</a:t>
            </a:r>
          </a:p>
          <a:p>
            <a:pPr algn="ctr" eaLnBrk="1" hangingPunct="1">
              <a:spcBef>
                <a:spcPct val="50000"/>
              </a:spcBef>
            </a:pPr>
            <a:endParaRPr lang="en-US" sz="1200" u="sng" dirty="0">
              <a:latin typeface="Arial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sz="1200" dirty="0">
                <a:latin typeface="Arial" charset="0"/>
              </a:rPr>
              <a:t>HQDA </a:t>
            </a:r>
            <a:r>
              <a:rPr lang="en-US" sz="1200" dirty="0">
                <a:latin typeface="Arial" charset="0"/>
              </a:rPr>
              <a:t>/ OA22 / FOA 	ARCYBER</a:t>
            </a:r>
          </a:p>
          <a:p>
            <a:pPr eaLnBrk="1" hangingPunct="1">
              <a:spcBef>
                <a:spcPct val="50000"/>
              </a:spcBef>
            </a:pPr>
            <a:r>
              <a:rPr lang="en-US" sz="1200" dirty="0">
                <a:latin typeface="Arial" charset="0"/>
              </a:rPr>
              <a:t>   / DRU / SSA	NETCOM</a:t>
            </a:r>
          </a:p>
          <a:p>
            <a:pPr eaLnBrk="1" hangingPunct="1">
              <a:spcBef>
                <a:spcPct val="50000"/>
              </a:spcBef>
            </a:pPr>
            <a:r>
              <a:rPr lang="en-US" sz="1200" dirty="0">
                <a:latin typeface="Arial" charset="0"/>
              </a:rPr>
              <a:t>FORSCOM		MEDCOM </a:t>
            </a:r>
          </a:p>
          <a:p>
            <a:pPr eaLnBrk="1" hangingPunct="1">
              <a:spcBef>
                <a:spcPct val="50000"/>
              </a:spcBef>
            </a:pPr>
            <a:r>
              <a:rPr lang="en-US" sz="1200" dirty="0">
                <a:latin typeface="Arial" charset="0"/>
              </a:rPr>
              <a:t>TRADOC		INSCOM</a:t>
            </a:r>
          </a:p>
          <a:p>
            <a:pPr eaLnBrk="1" hangingPunct="1">
              <a:spcBef>
                <a:spcPct val="50000"/>
              </a:spcBef>
            </a:pPr>
            <a:r>
              <a:rPr lang="en-US" sz="1200" dirty="0">
                <a:latin typeface="Arial" charset="0"/>
              </a:rPr>
              <a:t>AMC		CIDC</a:t>
            </a:r>
          </a:p>
          <a:p>
            <a:pPr eaLnBrk="1" hangingPunct="1">
              <a:spcBef>
                <a:spcPct val="50000"/>
              </a:spcBef>
            </a:pPr>
            <a:r>
              <a:rPr lang="en-US" sz="1200" dirty="0">
                <a:latin typeface="Arial" charset="0"/>
              </a:rPr>
              <a:t>USAREUR		COE </a:t>
            </a:r>
          </a:p>
          <a:p>
            <a:pPr eaLnBrk="1" hangingPunct="1">
              <a:spcBef>
                <a:spcPct val="50000"/>
              </a:spcBef>
            </a:pPr>
            <a:r>
              <a:rPr lang="en-US" sz="1200" dirty="0">
                <a:latin typeface="Arial" charset="0"/>
              </a:rPr>
              <a:t>USARCENT		MDW</a:t>
            </a:r>
          </a:p>
          <a:p>
            <a:pPr eaLnBrk="1" hangingPunct="1">
              <a:spcBef>
                <a:spcPct val="50000"/>
              </a:spcBef>
            </a:pPr>
            <a:r>
              <a:rPr lang="en-US" sz="1200" dirty="0">
                <a:latin typeface="Arial" charset="0"/>
              </a:rPr>
              <a:t>USARNORTH	ATEC</a:t>
            </a:r>
          </a:p>
          <a:p>
            <a:pPr eaLnBrk="1" hangingPunct="1">
              <a:spcBef>
                <a:spcPct val="50000"/>
              </a:spcBef>
            </a:pPr>
            <a:r>
              <a:rPr lang="en-US" sz="1200" dirty="0">
                <a:latin typeface="Arial" charset="0"/>
              </a:rPr>
              <a:t>USARSO		USMA</a:t>
            </a:r>
          </a:p>
          <a:p>
            <a:pPr eaLnBrk="1" hangingPunct="1">
              <a:spcBef>
                <a:spcPct val="50000"/>
              </a:spcBef>
            </a:pPr>
            <a:r>
              <a:rPr lang="en-US" sz="1200" dirty="0">
                <a:latin typeface="Arial" charset="0"/>
              </a:rPr>
              <a:t>USARPAC		ARCYBER</a:t>
            </a:r>
          </a:p>
          <a:p>
            <a:pPr eaLnBrk="1" hangingPunct="1">
              <a:spcBef>
                <a:spcPct val="50000"/>
              </a:spcBef>
            </a:pPr>
            <a:r>
              <a:rPr lang="en-US" sz="1200" dirty="0">
                <a:latin typeface="Arial" charset="0"/>
              </a:rPr>
              <a:t>USARAF		USARC</a:t>
            </a:r>
          </a:p>
          <a:p>
            <a:pPr eaLnBrk="1" hangingPunct="1">
              <a:spcBef>
                <a:spcPct val="50000"/>
              </a:spcBef>
            </a:pPr>
            <a:r>
              <a:rPr lang="en-US" sz="1200" dirty="0">
                <a:latin typeface="Arial" charset="0"/>
              </a:rPr>
              <a:t>USASOC		ASC</a:t>
            </a:r>
          </a:p>
          <a:p>
            <a:pPr eaLnBrk="1" hangingPunct="1">
              <a:spcBef>
                <a:spcPct val="50000"/>
              </a:spcBef>
            </a:pPr>
            <a:r>
              <a:rPr lang="en-US" sz="1200" dirty="0">
                <a:latin typeface="Arial" charset="0"/>
              </a:rPr>
              <a:t>IMCOM		NGB</a:t>
            </a:r>
          </a:p>
          <a:p>
            <a:pPr eaLnBrk="1" hangingPunct="1">
              <a:spcBef>
                <a:spcPct val="50000"/>
              </a:spcBef>
            </a:pPr>
            <a:r>
              <a:rPr lang="en-US" sz="1200" dirty="0">
                <a:latin typeface="Arial" charset="0"/>
              </a:rPr>
              <a:t>SMDC / ARSTRAT	COCOMs</a:t>
            </a:r>
          </a:p>
          <a:p>
            <a:pPr eaLnBrk="1" hangingPunct="1">
              <a:spcBef>
                <a:spcPct val="50000"/>
              </a:spcBef>
            </a:pPr>
            <a:r>
              <a:rPr lang="en-US" sz="1200" dirty="0">
                <a:latin typeface="Arial" charset="0"/>
              </a:rPr>
              <a:t>Defense  / Joint	OSD</a:t>
            </a:r>
          </a:p>
          <a:p>
            <a:pPr eaLnBrk="1" hangingPunct="1">
              <a:spcBef>
                <a:spcPct val="50000"/>
              </a:spcBef>
            </a:pPr>
            <a:endParaRPr lang="en-US" sz="1200" dirty="0">
              <a:latin typeface="Arial" charset="0"/>
            </a:endParaRPr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2971800" y="6096000"/>
            <a:ext cx="65532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b="1" i="1" dirty="0"/>
              <a:t>Where  You  Sit,  A  Different  </a:t>
            </a:r>
            <a:r>
              <a:rPr lang="en-US" sz="2000" b="1" i="1" dirty="0"/>
              <a:t>Perspective.  Growth.</a:t>
            </a:r>
            <a:endParaRPr lang="en-US" sz="2000" b="1" i="1" dirty="0"/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5867400" y="914400"/>
            <a:ext cx="152400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1200" u="sng" dirty="0">
                <a:latin typeface="Arial" charset="0"/>
              </a:rPr>
              <a:t>Organizational </a:t>
            </a:r>
            <a:r>
              <a:rPr lang="en-US" sz="1200" u="sng" dirty="0">
                <a:latin typeface="Arial" charset="0"/>
              </a:rPr>
              <a:t>Level</a:t>
            </a:r>
          </a:p>
          <a:p>
            <a:pPr algn="ctr" eaLnBrk="1" hangingPunct="1">
              <a:spcBef>
                <a:spcPct val="50000"/>
              </a:spcBef>
            </a:pPr>
            <a:endParaRPr lang="en-US" sz="1200" u="sng" dirty="0">
              <a:latin typeface="Arial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sz="1200" dirty="0">
                <a:latin typeface="Arial" charset="0"/>
              </a:rPr>
              <a:t>Garrison </a:t>
            </a:r>
            <a:r>
              <a:rPr lang="en-US" sz="1200" dirty="0">
                <a:latin typeface="Arial" charset="0"/>
              </a:rPr>
              <a:t>/ Installation</a:t>
            </a:r>
          </a:p>
          <a:p>
            <a:pPr eaLnBrk="1" hangingPunct="1">
              <a:spcBef>
                <a:spcPct val="50000"/>
              </a:spcBef>
            </a:pPr>
            <a:r>
              <a:rPr lang="en-US" sz="1200" dirty="0">
                <a:latin typeface="Arial" charset="0"/>
              </a:rPr>
              <a:t>MSC</a:t>
            </a:r>
          </a:p>
          <a:p>
            <a:pPr eaLnBrk="1" hangingPunct="1">
              <a:spcBef>
                <a:spcPct val="50000"/>
              </a:spcBef>
            </a:pPr>
            <a:r>
              <a:rPr lang="en-US" sz="1200" dirty="0">
                <a:latin typeface="Arial" charset="0"/>
              </a:rPr>
              <a:t>ACOM</a:t>
            </a:r>
          </a:p>
          <a:p>
            <a:pPr eaLnBrk="1" hangingPunct="1">
              <a:spcBef>
                <a:spcPct val="50000"/>
              </a:spcBef>
            </a:pPr>
            <a:r>
              <a:rPr lang="en-US" sz="1200" dirty="0">
                <a:latin typeface="Arial" charset="0"/>
              </a:rPr>
              <a:t>ASCC</a:t>
            </a:r>
          </a:p>
          <a:p>
            <a:pPr eaLnBrk="1" hangingPunct="1">
              <a:spcBef>
                <a:spcPct val="50000"/>
              </a:spcBef>
            </a:pPr>
            <a:r>
              <a:rPr lang="en-US" sz="1200" dirty="0">
                <a:latin typeface="Arial" charset="0"/>
              </a:rPr>
              <a:t>ARSTAF </a:t>
            </a:r>
          </a:p>
          <a:p>
            <a:pPr eaLnBrk="1" hangingPunct="1">
              <a:spcBef>
                <a:spcPct val="50000"/>
              </a:spcBef>
            </a:pPr>
            <a:r>
              <a:rPr lang="en-US" sz="1200" dirty="0">
                <a:latin typeface="Arial" charset="0"/>
              </a:rPr>
              <a:t>Army Secretariat</a:t>
            </a:r>
          </a:p>
          <a:p>
            <a:pPr eaLnBrk="1" hangingPunct="1">
              <a:spcBef>
                <a:spcPct val="50000"/>
              </a:spcBef>
            </a:pPr>
            <a:r>
              <a:rPr lang="en-US" sz="1200" dirty="0">
                <a:latin typeface="Arial" charset="0"/>
              </a:rPr>
              <a:t>Joint/Defense staff</a:t>
            </a:r>
          </a:p>
          <a:p>
            <a:pPr eaLnBrk="1" hangingPunct="1">
              <a:spcBef>
                <a:spcPct val="50000"/>
              </a:spcBef>
            </a:pPr>
            <a:r>
              <a:rPr lang="en-US" sz="1200" dirty="0">
                <a:latin typeface="Arial" charset="0"/>
              </a:rPr>
              <a:t>OSD</a:t>
            </a:r>
          </a:p>
          <a:p>
            <a:pPr eaLnBrk="1" hangingPunct="1">
              <a:spcBef>
                <a:spcPct val="50000"/>
              </a:spcBef>
            </a:pPr>
            <a:endParaRPr lang="en-US" sz="1200" dirty="0">
              <a:latin typeface="Arial" charset="0"/>
            </a:endParaRPr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8915400" y="592754"/>
            <a:ext cx="1545492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en-US" sz="1200" u="sng" dirty="0">
              <a:latin typeface="Arial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sz="1200" b="1" u="sng" dirty="0">
                <a:latin typeface="Arial" charset="0"/>
              </a:rPr>
              <a:t>CP26</a:t>
            </a:r>
          </a:p>
          <a:p>
            <a:pPr eaLnBrk="1" hangingPunct="1">
              <a:spcBef>
                <a:spcPct val="50000"/>
              </a:spcBef>
            </a:pPr>
            <a:r>
              <a:rPr lang="en-US" sz="1200" b="1" u="sng" dirty="0">
                <a:latin typeface="Arial" charset="0"/>
              </a:rPr>
              <a:t>Function</a:t>
            </a:r>
          </a:p>
          <a:p>
            <a:pPr eaLnBrk="1" hangingPunct="1">
              <a:spcBef>
                <a:spcPct val="50000"/>
              </a:spcBef>
            </a:pPr>
            <a:endParaRPr lang="en-US" sz="1200" u="sng" dirty="0">
              <a:latin typeface="Arial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sz="1200" dirty="0">
                <a:latin typeface="Arial" charset="0"/>
              </a:rPr>
              <a:t>PPBE</a:t>
            </a:r>
            <a:endParaRPr lang="en-US" sz="1200" dirty="0">
              <a:latin typeface="Arial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sz="1200" dirty="0">
                <a:latin typeface="Arial" charset="0"/>
              </a:rPr>
              <a:t>Organizational Documentation</a:t>
            </a:r>
            <a:endParaRPr lang="en-US" sz="1200" dirty="0">
              <a:latin typeface="Arial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sz="1200" dirty="0">
                <a:latin typeface="Arial" charset="0"/>
              </a:rPr>
              <a:t>Allocation &amp; Reporting</a:t>
            </a:r>
          </a:p>
          <a:p>
            <a:pPr eaLnBrk="1" hangingPunct="1">
              <a:spcBef>
                <a:spcPct val="50000"/>
              </a:spcBef>
            </a:pPr>
            <a:r>
              <a:rPr lang="en-US" sz="1200" dirty="0">
                <a:latin typeface="Arial" charset="0"/>
              </a:rPr>
              <a:t>Capabilities Developments</a:t>
            </a:r>
            <a:endParaRPr lang="en-US" sz="1200" dirty="0">
              <a:latin typeface="Arial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sz="1200" dirty="0">
                <a:latin typeface="Arial" charset="0"/>
              </a:rPr>
              <a:t>Requirements Determination</a:t>
            </a:r>
          </a:p>
          <a:p>
            <a:pPr eaLnBrk="1" hangingPunct="1">
              <a:spcBef>
                <a:spcPct val="50000"/>
              </a:spcBef>
            </a:pPr>
            <a:r>
              <a:rPr lang="en-US" sz="1200" dirty="0">
                <a:latin typeface="Arial" charset="0"/>
              </a:rPr>
              <a:t>General Manpower Management</a:t>
            </a:r>
          </a:p>
          <a:p>
            <a:pPr eaLnBrk="1" hangingPunct="1">
              <a:spcBef>
                <a:spcPct val="50000"/>
              </a:spcBef>
            </a:pPr>
            <a:r>
              <a:rPr lang="en-US" sz="1200" dirty="0">
                <a:latin typeface="Arial" charset="0"/>
              </a:rPr>
              <a:t>Equipment Management</a:t>
            </a:r>
          </a:p>
          <a:p>
            <a:pPr eaLnBrk="1" hangingPunct="1">
              <a:spcBef>
                <a:spcPct val="50000"/>
              </a:spcBef>
            </a:pPr>
            <a:r>
              <a:rPr lang="en-US" sz="1200" dirty="0">
                <a:latin typeface="Arial" charset="0"/>
              </a:rPr>
              <a:t>Force Structure</a:t>
            </a:r>
          </a:p>
          <a:p>
            <a:pPr eaLnBrk="1" hangingPunct="1">
              <a:spcBef>
                <a:spcPct val="50000"/>
              </a:spcBef>
            </a:pPr>
            <a:r>
              <a:rPr lang="en-US" sz="1200" dirty="0">
                <a:latin typeface="Arial" charset="0"/>
              </a:rPr>
              <a:t>Organization, Mission &amp; Function</a:t>
            </a:r>
          </a:p>
        </p:txBody>
      </p:sp>
    </p:spTree>
    <p:extLst>
      <p:ext uri="{BB962C8B-B14F-4D97-AF65-F5344CB8AC3E}">
        <p14:creationId xmlns:p14="http://schemas.microsoft.com/office/powerpoint/2010/main" val="1083367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1752600" y="1905000"/>
            <a:ext cx="8686800" cy="1371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514350" indent="-514350" algn="ctr">
              <a:buClr>
                <a:srgbClr val="FFCC00"/>
              </a:buClr>
              <a:defRPr/>
            </a:pPr>
            <a:r>
              <a:rPr lang="en-US" sz="4400" dirty="0">
                <a:sym typeface="Wingdings" pitchFamily="2" charset="2"/>
              </a:rPr>
              <a:t> “</a:t>
            </a:r>
            <a:r>
              <a:rPr lang="en-US" sz="4400" b="1" i="1" dirty="0">
                <a:sym typeface="Wingdings" pitchFamily="2" charset="2"/>
              </a:rPr>
              <a:t>Own Your Career” </a:t>
            </a:r>
            <a:r>
              <a:rPr lang="en-US" sz="44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sz="44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en-US" sz="44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sz="44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endParaRPr lang="en-US" sz="4400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ctrTitle"/>
          </p:nvPr>
        </p:nvSpPr>
        <p:spPr bwMode="auto">
          <a:xfrm>
            <a:off x="4996756" y="76200"/>
            <a:ext cx="2242245" cy="398548"/>
          </a:xfrm>
          <a:noFill/>
          <a:ln>
            <a:miter lim="800000"/>
            <a:headEnd/>
            <a:tailEnd/>
          </a:ln>
        </p:spPr>
        <p:txBody>
          <a:bodyPr vert="horz" wrap="square" lIns="28932" tIns="14467" rIns="28932" bIns="14467" numCol="1" anchor="t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Civilian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Toolkit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267" name="TextBox 4"/>
          <p:cNvSpPr txBox="1">
            <a:spLocks noChangeArrowheads="1"/>
          </p:cNvSpPr>
          <p:nvPr/>
        </p:nvSpPr>
        <p:spPr bwMode="auto">
          <a:xfrm>
            <a:off x="2286000" y="1066801"/>
            <a:ext cx="7848600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08496" indent="-108496">
              <a:buFontTx/>
              <a:buAutoNum type="alphaUcPeriod"/>
            </a:pPr>
            <a:r>
              <a:rPr lang="en-US" sz="1600" dirty="0"/>
              <a:t>  Official Personnel Folder (eOPF) </a:t>
            </a:r>
          </a:p>
          <a:p>
            <a:pPr marL="108496" indent="-108496"/>
            <a:r>
              <a:rPr lang="en-US" sz="1600" kern="0" dirty="0">
                <a:latin typeface="Calibri" pitchFamily="34" charset="0"/>
              </a:rPr>
              <a:t>	   </a:t>
            </a:r>
            <a:r>
              <a:rPr lang="en-US" sz="1600" kern="0" dirty="0">
                <a:latin typeface="Calibri" pitchFamily="34" charset="0"/>
              </a:rPr>
              <a:t> Find </a:t>
            </a:r>
            <a:r>
              <a:rPr lang="en-US" sz="1600" kern="0" dirty="0">
                <a:latin typeface="Calibri" pitchFamily="34" charset="0"/>
              </a:rPr>
              <a:t>and review your eOPF in the CPOL Employee Portal: </a:t>
            </a:r>
            <a:r>
              <a:rPr lang="en-US" sz="1600" kern="0" dirty="0">
                <a:latin typeface="Calibri" pitchFamily="34" charset="0"/>
                <a:hlinkClick r:id="rId3"/>
              </a:rPr>
              <a:t>https://acpol.army.mil</a:t>
            </a:r>
            <a:endParaRPr lang="en-US" sz="1600" kern="0" dirty="0">
              <a:latin typeface="Calibri" pitchFamily="34" charset="0"/>
            </a:endParaRPr>
          </a:p>
          <a:p>
            <a:pPr algn="l"/>
            <a:endParaRPr lang="en-US" sz="1600" dirty="0"/>
          </a:p>
          <a:p>
            <a:pPr marL="144661" indent="-144661">
              <a:buAutoNum type="alphaUcPeriod" startAt="2"/>
            </a:pPr>
            <a:r>
              <a:rPr lang="en-US" sz="1600" dirty="0"/>
              <a:t>  31 </a:t>
            </a:r>
            <a:r>
              <a:rPr lang="en-US" sz="1600" dirty="0"/>
              <a:t>Civilian Career Programs with ACTEDS Plans</a:t>
            </a:r>
          </a:p>
          <a:p>
            <a:pPr marL="144661" indent="-144661"/>
            <a:r>
              <a:rPr lang="en-US" sz="1600" kern="0" dirty="0">
                <a:latin typeface="Calibri" pitchFamily="34" charset="0"/>
              </a:rPr>
              <a:t>	</a:t>
            </a:r>
            <a:r>
              <a:rPr lang="en-US" sz="1600" kern="0" dirty="0">
                <a:latin typeface="Calibri" pitchFamily="34" charset="0"/>
              </a:rPr>
              <a:t>  Review </a:t>
            </a:r>
            <a:r>
              <a:rPr lang="en-US" sz="1600" kern="0" dirty="0">
                <a:latin typeface="Calibri" pitchFamily="34" charset="0"/>
              </a:rPr>
              <a:t>your Career Program ACTEDS Plan: </a:t>
            </a:r>
            <a:r>
              <a:rPr lang="en-US" sz="1600" kern="0" dirty="0">
                <a:latin typeface="Calibri" pitchFamily="34" charset="0"/>
                <a:hlinkClick r:id="rId4"/>
              </a:rPr>
              <a:t>http://cpol.army.mil/library/train/acteds/</a:t>
            </a:r>
            <a:r>
              <a:rPr lang="en-US" sz="1600" kern="0" dirty="0">
                <a:latin typeface="Calibri" pitchFamily="34" charset="0"/>
              </a:rPr>
              <a:t> </a:t>
            </a:r>
            <a:endParaRPr lang="en-US" sz="1600" dirty="0"/>
          </a:p>
          <a:p>
            <a:pPr marL="144661" indent="-144661">
              <a:buAutoNum type="alphaUcPeriod" startAt="3"/>
            </a:pPr>
            <a:endParaRPr lang="en-US" sz="1600" dirty="0"/>
          </a:p>
          <a:p>
            <a:pPr marL="144661" indent="-144661">
              <a:buAutoNum type="alphaUcPeriod" startAt="3"/>
            </a:pPr>
            <a:r>
              <a:rPr lang="en-US" sz="1600" dirty="0"/>
              <a:t>  Army </a:t>
            </a:r>
            <a:r>
              <a:rPr lang="en-US" sz="1600" dirty="0"/>
              <a:t>Career Tracker (ACT)</a:t>
            </a:r>
            <a:r>
              <a:rPr lang="en-US" sz="1600" kern="0" dirty="0">
                <a:latin typeface="Calibri" pitchFamily="34" charset="0"/>
              </a:rPr>
              <a:t> </a:t>
            </a:r>
          </a:p>
          <a:p>
            <a:pPr marL="144661" indent="-144661"/>
            <a:r>
              <a:rPr lang="en-US" sz="1600" kern="0" dirty="0">
                <a:latin typeface="Calibri" pitchFamily="34" charset="0"/>
              </a:rPr>
              <a:t>	</a:t>
            </a:r>
            <a:r>
              <a:rPr lang="en-US" sz="1600" kern="0" dirty="0">
                <a:latin typeface="Calibri" pitchFamily="34" charset="0"/>
              </a:rPr>
              <a:t>  Log-in </a:t>
            </a:r>
            <a:r>
              <a:rPr lang="en-US" sz="1600" kern="0" dirty="0">
                <a:latin typeface="Calibri" pitchFamily="34" charset="0"/>
              </a:rPr>
              <a:t>to Army Career </a:t>
            </a:r>
            <a:r>
              <a:rPr lang="en-US" sz="1600" kern="0" dirty="0">
                <a:latin typeface="Calibri" pitchFamily="34" charset="0"/>
              </a:rPr>
              <a:t>Tracker:   </a:t>
            </a:r>
            <a:r>
              <a:rPr lang="en-US" sz="1600" kern="0" dirty="0">
                <a:latin typeface="Calibri" pitchFamily="34" charset="0"/>
                <a:hlinkClick r:id="rId5"/>
              </a:rPr>
              <a:t>https</a:t>
            </a:r>
            <a:r>
              <a:rPr lang="en-US" sz="1600" kern="0" dirty="0">
                <a:latin typeface="Calibri" pitchFamily="34" charset="0"/>
                <a:hlinkClick r:id="rId5"/>
              </a:rPr>
              <a:t>://actnow.army.mil</a:t>
            </a:r>
            <a:endParaRPr lang="en-US" sz="1600" kern="0" dirty="0">
              <a:latin typeface="Calibri" pitchFamily="34" charset="0"/>
            </a:endParaRPr>
          </a:p>
          <a:p>
            <a:pPr marL="108496" indent="-108496"/>
            <a:endParaRPr lang="en-US" sz="1600" dirty="0"/>
          </a:p>
          <a:p>
            <a:pPr marL="144661" indent="-144661">
              <a:buAutoNum type="alphaUcPeriod" startAt="4"/>
            </a:pPr>
            <a:r>
              <a:rPr lang="en-US" sz="1600" dirty="0"/>
              <a:t> Civilian </a:t>
            </a:r>
            <a:r>
              <a:rPr lang="en-US" sz="1600" dirty="0"/>
              <a:t>Education System (CES) </a:t>
            </a:r>
          </a:p>
          <a:p>
            <a:pPr marL="144661" indent="-144661"/>
            <a:r>
              <a:rPr lang="en-US" sz="1600" kern="0" dirty="0">
                <a:latin typeface="Calibri" pitchFamily="34" charset="0"/>
              </a:rPr>
              <a:t>	</a:t>
            </a:r>
            <a:r>
              <a:rPr lang="en-US" sz="1600" kern="0" dirty="0">
                <a:latin typeface="Calibri" pitchFamily="34" charset="0"/>
              </a:rPr>
              <a:t>  Review </a:t>
            </a:r>
            <a:r>
              <a:rPr lang="en-US" sz="1600" kern="0" dirty="0">
                <a:latin typeface="Calibri" pitchFamily="34" charset="0"/>
              </a:rPr>
              <a:t>CES opportunities at: </a:t>
            </a:r>
            <a:r>
              <a:rPr lang="en-US" sz="1600" kern="0" dirty="0">
                <a:latin typeface="Calibri" pitchFamily="34" charset="0"/>
                <a:hlinkClick r:id="rId6"/>
              </a:rPr>
              <a:t>http://www.civiliantraining.army.mil</a:t>
            </a:r>
            <a:endParaRPr lang="en-US" sz="1600" kern="0" dirty="0">
              <a:latin typeface="Calibri" pitchFamily="34" charset="0"/>
            </a:endParaRPr>
          </a:p>
          <a:p>
            <a:pPr marL="144661" indent="-144661"/>
            <a:endParaRPr lang="en-US" sz="1600" dirty="0"/>
          </a:p>
          <a:p>
            <a:pPr marL="144661" indent="-144661">
              <a:buAutoNum type="alphaUcPeriod" startAt="5"/>
            </a:pPr>
            <a:r>
              <a:rPr lang="en-US" sz="1600" dirty="0"/>
              <a:t>  Enterprise </a:t>
            </a:r>
            <a:r>
              <a:rPr lang="en-US" sz="1600" dirty="0"/>
              <a:t>Talent Management (SETM / ETM / EEL) </a:t>
            </a:r>
          </a:p>
          <a:p>
            <a:pPr marL="144661" indent="-144661"/>
            <a:r>
              <a:rPr lang="en-US" sz="1600" kern="0" dirty="0">
                <a:latin typeface="Calibri" pitchFamily="34" charset="0"/>
              </a:rPr>
              <a:t>	</a:t>
            </a:r>
            <a:r>
              <a:rPr lang="en-US" sz="1600" kern="0" dirty="0">
                <a:latin typeface="Calibri" pitchFamily="34" charset="0"/>
              </a:rPr>
              <a:t>  Access </a:t>
            </a:r>
            <a:r>
              <a:rPr lang="en-US" sz="1600" kern="0" dirty="0">
                <a:latin typeface="Calibri" pitchFamily="34" charset="0"/>
              </a:rPr>
              <a:t>the CSLDO site </a:t>
            </a:r>
            <a:r>
              <a:rPr lang="en-US" sz="1600" kern="0" dirty="0">
                <a:latin typeface="Calibri" pitchFamily="34" charset="0"/>
              </a:rPr>
              <a:t>:  </a:t>
            </a:r>
            <a:r>
              <a:rPr lang="en-US" sz="1600" kern="0" dirty="0">
                <a:latin typeface="Calibri" pitchFamily="34" charset="0"/>
                <a:hlinkClick r:id="rId7"/>
              </a:rPr>
              <a:t>https://www.csldo.army.mil</a:t>
            </a:r>
            <a:r>
              <a:rPr lang="en-US" sz="1600" kern="0" dirty="0">
                <a:latin typeface="Calibri" pitchFamily="34" charset="0"/>
              </a:rPr>
              <a:t> </a:t>
            </a:r>
          </a:p>
          <a:p>
            <a:pPr marL="144661" indent="-144661"/>
            <a:endParaRPr lang="en-US" sz="1600" dirty="0"/>
          </a:p>
          <a:p>
            <a:pPr marL="144661" indent="-144661">
              <a:buAutoNum type="alphaUcPeriod" startAt="6"/>
            </a:pPr>
            <a:r>
              <a:rPr lang="en-US" sz="1600" dirty="0"/>
              <a:t>  GoArmyEd  </a:t>
            </a:r>
            <a:endParaRPr lang="en-US" sz="1600" dirty="0"/>
          </a:p>
          <a:p>
            <a:pPr marL="144661" indent="-144661"/>
            <a:r>
              <a:rPr lang="en-US" sz="1600" dirty="0"/>
              <a:t>	</a:t>
            </a:r>
            <a:r>
              <a:rPr lang="en-US" sz="1600" dirty="0"/>
              <a:t>  Set </a:t>
            </a:r>
            <a:r>
              <a:rPr lang="en-US" sz="1600" dirty="0"/>
              <a:t>up your GoArmyEd account for </a:t>
            </a:r>
            <a:r>
              <a:rPr lang="en-US" sz="1600" dirty="0"/>
              <a:t>training </a:t>
            </a:r>
            <a:r>
              <a:rPr lang="en-US" sz="1600" dirty="0"/>
              <a:t>opportunities:  </a:t>
            </a:r>
            <a:r>
              <a:rPr lang="en-US" sz="1600" dirty="0">
                <a:hlinkClick r:id="rId8"/>
              </a:rPr>
              <a:t>https://www.goarmyed.com</a:t>
            </a:r>
            <a:r>
              <a:rPr lang="en-US" sz="1600" dirty="0">
                <a:hlinkClick r:id="rId8"/>
              </a:rPr>
              <a:t>/</a:t>
            </a:r>
            <a:endParaRPr lang="en-US" sz="1600" dirty="0"/>
          </a:p>
          <a:p>
            <a:pPr marL="144661" indent="-144661"/>
            <a:endParaRPr lang="en-US" sz="1600" dirty="0"/>
          </a:p>
          <a:p>
            <a:pPr marL="144661" indent="-144661"/>
            <a:r>
              <a:rPr lang="en-US" sz="1600" dirty="0"/>
              <a:t>G.  Acculturation</a:t>
            </a:r>
          </a:p>
          <a:p>
            <a:pPr marL="144661" indent="-144661"/>
            <a:r>
              <a:rPr lang="en-US" sz="1600" dirty="0"/>
              <a:t>      Review TRADOC’s site:  </a:t>
            </a:r>
            <a:r>
              <a:rPr lang="en-US" sz="1600" dirty="0">
                <a:hlinkClick r:id="rId9"/>
              </a:rPr>
              <a:t>http://www.tradoc.army.mil/dcspil/Acculturation/</a:t>
            </a:r>
            <a:endParaRPr lang="en-US" sz="1600" dirty="0"/>
          </a:p>
          <a:p>
            <a:pPr marL="144661" indent="-144661"/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836382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818026" y="152401"/>
            <a:ext cx="2573374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defRPr/>
            </a:pPr>
            <a:r>
              <a:rPr lang="en-US" sz="2000" b="1" i="1" kern="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What’s Next 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409013" y="1143000"/>
            <a:ext cx="7391400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The 4 R’s = RESTART – REFLECT – RESEARCH – REFRESH</a:t>
            </a:r>
          </a:p>
          <a:p>
            <a:pPr algn="ctr"/>
            <a:endParaRPr lang="en-US" sz="2000" dirty="0"/>
          </a:p>
          <a:p>
            <a:pPr marL="108496" indent="-108496">
              <a:buAutoNum type="arabicPeriod"/>
            </a:pPr>
            <a:r>
              <a:rPr lang="en-US" sz="2000" dirty="0"/>
              <a:t>  Take </a:t>
            </a:r>
            <a:r>
              <a:rPr lang="en-US" sz="2000" b="1" dirty="0"/>
              <a:t>ownership</a:t>
            </a:r>
            <a:r>
              <a:rPr lang="en-US" sz="2000" dirty="0"/>
              <a:t>.  It is your career.  </a:t>
            </a:r>
            <a:r>
              <a:rPr lang="en-US" sz="2000" dirty="0"/>
              <a:t>Determine </a:t>
            </a:r>
            <a:r>
              <a:rPr lang="en-US" sz="2000" dirty="0"/>
              <a:t>where you </a:t>
            </a:r>
            <a:r>
              <a:rPr lang="en-US" sz="2000" dirty="0"/>
              <a:t>want</a:t>
            </a:r>
          </a:p>
          <a:p>
            <a:r>
              <a:rPr lang="en-US" sz="2000" dirty="0"/>
              <a:t> </a:t>
            </a:r>
            <a:r>
              <a:rPr lang="en-US" sz="2000" dirty="0"/>
              <a:t>     </a:t>
            </a:r>
            <a:r>
              <a:rPr lang="en-US" sz="2000" dirty="0"/>
              <a:t>to go. </a:t>
            </a:r>
            <a:endParaRPr lang="en-US" sz="2000" dirty="0"/>
          </a:p>
          <a:p>
            <a:r>
              <a:rPr lang="en-US" sz="2000" dirty="0"/>
              <a:t>2.  This </a:t>
            </a:r>
            <a:r>
              <a:rPr lang="en-US" sz="2000" dirty="0"/>
              <a:t>requires </a:t>
            </a:r>
            <a:r>
              <a:rPr lang="en-US" sz="2000" b="1" dirty="0"/>
              <a:t>thinking</a:t>
            </a:r>
            <a:r>
              <a:rPr lang="en-US" sz="2000" dirty="0"/>
              <a:t> about your career.  Identify and </a:t>
            </a:r>
            <a:endParaRPr lang="en-US" sz="2000" dirty="0"/>
          </a:p>
          <a:p>
            <a:r>
              <a:rPr lang="en-US" sz="2000" dirty="0"/>
              <a:t> </a:t>
            </a:r>
            <a:r>
              <a:rPr lang="en-US" sz="2000" dirty="0"/>
              <a:t>     understand your </a:t>
            </a:r>
            <a:r>
              <a:rPr lang="en-US" sz="2000" dirty="0"/>
              <a:t>preferences, and recognize that your </a:t>
            </a:r>
            <a:r>
              <a:rPr lang="en-US" sz="2000" dirty="0"/>
              <a:t>preferences</a:t>
            </a:r>
          </a:p>
          <a:p>
            <a:r>
              <a:rPr lang="en-US" sz="2000" dirty="0"/>
              <a:t> </a:t>
            </a:r>
            <a:r>
              <a:rPr lang="en-US" sz="2000" dirty="0"/>
              <a:t>     </a:t>
            </a:r>
            <a:r>
              <a:rPr lang="en-US" sz="2000" dirty="0"/>
              <a:t>may  </a:t>
            </a:r>
            <a:r>
              <a:rPr lang="en-US" sz="2000" dirty="0"/>
              <a:t>likely change </a:t>
            </a:r>
            <a:r>
              <a:rPr lang="en-US" sz="2000" dirty="0"/>
              <a:t>over time</a:t>
            </a:r>
            <a:r>
              <a:rPr lang="en-US" sz="2000" dirty="0"/>
              <a:t>.</a:t>
            </a:r>
          </a:p>
          <a:p>
            <a:r>
              <a:rPr lang="en-US" sz="2000" dirty="0"/>
              <a:t>3.   Look in the rear view mirror</a:t>
            </a:r>
            <a:r>
              <a:rPr lang="en-US" sz="1600" dirty="0"/>
              <a:t>.  </a:t>
            </a:r>
          </a:p>
          <a:p>
            <a:pPr marL="914400" lvl="1" indent="-457200">
              <a:buAutoNum type="alphaLcPeriod"/>
            </a:pPr>
            <a:r>
              <a:rPr lang="en-US" sz="1600" dirty="0"/>
              <a:t>Where have you been (breadth)?  </a:t>
            </a:r>
          </a:p>
          <a:p>
            <a:pPr marL="914400" lvl="1" indent="-457200">
              <a:buAutoNum type="alphaLcPeriod"/>
            </a:pPr>
            <a:r>
              <a:rPr lang="en-US" sz="1600" dirty="0"/>
              <a:t>What have you learned and accomplished (depth)?</a:t>
            </a:r>
            <a:endParaRPr lang="en-US" sz="1600" dirty="0"/>
          </a:p>
          <a:p>
            <a:pPr marL="457200" indent="-457200"/>
            <a:r>
              <a:rPr lang="en-US" sz="2000" dirty="0"/>
              <a:t>4.   Complete </a:t>
            </a:r>
            <a:r>
              <a:rPr lang="en-US" sz="2000" dirty="0"/>
              <a:t>a </a:t>
            </a:r>
            <a:r>
              <a:rPr lang="en-US" sz="2000" b="1" dirty="0"/>
              <a:t>Technical Competency</a:t>
            </a:r>
            <a:r>
              <a:rPr lang="en-US" sz="2000" b="1" dirty="0"/>
              <a:t>: Self-Assessment</a:t>
            </a:r>
            <a:r>
              <a:rPr lang="en-US" sz="2000" b="1" dirty="0"/>
              <a:t>.</a:t>
            </a:r>
          </a:p>
          <a:p>
            <a:pPr marL="457200" indent="-457200"/>
            <a:r>
              <a:rPr lang="en-US" sz="2000" dirty="0"/>
              <a:t>5.   Complete a </a:t>
            </a:r>
            <a:r>
              <a:rPr lang="en-US" sz="2000" b="1" dirty="0"/>
              <a:t>Professional Competency:  Self-Assessment</a:t>
            </a:r>
            <a:r>
              <a:rPr lang="en-US" sz="2000" dirty="0"/>
              <a:t>.</a:t>
            </a:r>
          </a:p>
          <a:p>
            <a:r>
              <a:rPr lang="en-US" sz="2000" dirty="0"/>
              <a:t>6.   Set </a:t>
            </a:r>
            <a:r>
              <a:rPr lang="en-US" sz="2000" dirty="0"/>
              <a:t>your </a:t>
            </a:r>
            <a:r>
              <a:rPr lang="en-US" sz="2000" b="1" dirty="0"/>
              <a:t>direction</a:t>
            </a:r>
            <a:r>
              <a:rPr lang="en-US" sz="2000" dirty="0"/>
              <a:t>.  </a:t>
            </a:r>
          </a:p>
          <a:p>
            <a:r>
              <a:rPr lang="en-US" sz="2000" dirty="0"/>
              <a:t>7.   Build your </a:t>
            </a:r>
            <a:r>
              <a:rPr lang="en-US" sz="2000" b="1" dirty="0"/>
              <a:t>IDP</a:t>
            </a:r>
            <a:r>
              <a:rPr lang="en-US" sz="2000" dirty="0"/>
              <a:t>, identifying professional development. </a:t>
            </a:r>
          </a:p>
          <a:p>
            <a:pPr marL="457200" indent="-457200"/>
            <a:r>
              <a:rPr lang="en-US" sz="2000" dirty="0"/>
              <a:t>8.   Rewrite </a:t>
            </a:r>
            <a:r>
              <a:rPr lang="en-US" sz="2000" dirty="0"/>
              <a:t>your </a:t>
            </a:r>
            <a:r>
              <a:rPr lang="en-US" sz="2000" b="1" dirty="0"/>
              <a:t>resume</a:t>
            </a:r>
            <a:r>
              <a:rPr lang="en-US" sz="2000" b="1" dirty="0"/>
              <a:t>.</a:t>
            </a:r>
          </a:p>
          <a:p>
            <a:pPr marL="457200" indent="-457200"/>
            <a:r>
              <a:rPr lang="en-US" sz="2000" dirty="0"/>
              <a:t>9.   Set filters on </a:t>
            </a:r>
            <a:r>
              <a:rPr lang="en-US" sz="2000" b="1" dirty="0"/>
              <a:t>USA Jobs</a:t>
            </a:r>
            <a:r>
              <a:rPr lang="en-US" sz="2000" dirty="0"/>
              <a:t> </a:t>
            </a:r>
            <a:r>
              <a:rPr lang="en-US" sz="2000" dirty="0"/>
              <a:t>for positions or locations that will enable </a:t>
            </a:r>
          </a:p>
          <a:p>
            <a:r>
              <a:rPr lang="en-US" sz="2000" dirty="0"/>
              <a:t> </a:t>
            </a:r>
            <a:r>
              <a:rPr lang="en-US" sz="2000" dirty="0"/>
              <a:t>     you to build your competencies</a:t>
            </a:r>
            <a:r>
              <a:rPr lang="en-US" sz="2000" b="1" dirty="0"/>
              <a:t>.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55573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914400"/>
            <a:ext cx="7467600" cy="560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865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000" y="990600"/>
            <a:ext cx="769620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Develop your Individual Development Plan (IDP</a:t>
            </a:r>
            <a:r>
              <a:rPr lang="en-US" b="1" dirty="0"/>
              <a:t>) </a:t>
            </a:r>
            <a:r>
              <a:rPr lang="en-US" dirty="0"/>
              <a:t>in Army Career Tracker (ACT)</a:t>
            </a:r>
            <a:r>
              <a:rPr lang="en-US" b="1" dirty="0"/>
              <a:t>.  </a:t>
            </a:r>
          </a:p>
          <a:p>
            <a:endParaRPr lang="en-US" b="1" dirty="0"/>
          </a:p>
          <a:p>
            <a:pPr marL="90413" indent="-90413">
              <a:buFont typeface="Arial" panose="020B0604020202020204" pitchFamily="34" charset="0"/>
              <a:buChar char="•"/>
            </a:pPr>
            <a:r>
              <a:rPr lang="en-US" dirty="0"/>
              <a:t>  </a:t>
            </a:r>
            <a:r>
              <a:rPr lang="en-US" sz="1600" dirty="0"/>
              <a:t>This </a:t>
            </a:r>
            <a:r>
              <a:rPr lang="en-US" sz="1600" dirty="0"/>
              <a:t>is an often over-looked exercise but it is a game plan, </a:t>
            </a:r>
            <a:r>
              <a:rPr lang="en-US" sz="1600" b="1" dirty="0"/>
              <a:t>your game plan</a:t>
            </a:r>
            <a:r>
              <a:rPr lang="en-US" sz="1600" dirty="0"/>
              <a:t>, and one </a:t>
            </a:r>
            <a:r>
              <a:rPr lang="en-US" sz="1600" dirty="0"/>
              <a:t>that</a:t>
            </a:r>
          </a:p>
          <a:p>
            <a:pPr marL="90413" indent="-90413"/>
            <a:r>
              <a:rPr lang="en-US" sz="1600" dirty="0"/>
              <a:t>     </a:t>
            </a:r>
            <a:r>
              <a:rPr lang="en-US" sz="1600" dirty="0"/>
              <a:t>you and your supervisor can put into play.  </a:t>
            </a:r>
            <a:endParaRPr lang="en-US" sz="1600" dirty="0"/>
          </a:p>
          <a:p>
            <a:pPr marL="90413" indent="-90413"/>
            <a:endParaRPr lang="en-US" sz="1600" dirty="0"/>
          </a:p>
          <a:p>
            <a:pPr marL="90413" indent="-90413">
              <a:buFont typeface="Arial" panose="020B0604020202020204" pitchFamily="34" charset="0"/>
              <a:buChar char="•"/>
            </a:pPr>
            <a:r>
              <a:rPr lang="en-US" sz="1600" dirty="0"/>
              <a:t>  With </a:t>
            </a:r>
            <a:r>
              <a:rPr lang="en-US" sz="1600" dirty="0"/>
              <a:t>your </a:t>
            </a:r>
            <a:r>
              <a:rPr lang="en-US" sz="1600" dirty="0"/>
              <a:t>competency self-assessments </a:t>
            </a:r>
            <a:r>
              <a:rPr lang="en-US" sz="1600" dirty="0"/>
              <a:t>in hand, review the </a:t>
            </a:r>
            <a:r>
              <a:rPr lang="en-US" sz="1600" dirty="0"/>
              <a:t>your ACTEDS </a:t>
            </a:r>
            <a:r>
              <a:rPr lang="en-US" sz="1600" dirty="0"/>
              <a:t>Plan</a:t>
            </a:r>
            <a:r>
              <a:rPr lang="en-US" sz="1600" dirty="0"/>
              <a:t>.  Identify</a:t>
            </a:r>
          </a:p>
          <a:p>
            <a:pPr marL="90413" indent="-90413"/>
            <a:r>
              <a:rPr lang="en-US" sz="1600" dirty="0"/>
              <a:t>    the </a:t>
            </a:r>
            <a:r>
              <a:rPr lang="en-US" sz="1600" dirty="0"/>
              <a:t>training that will </a:t>
            </a:r>
            <a:r>
              <a:rPr lang="en-US" sz="1600" dirty="0"/>
              <a:t>enhance your skills today and prepare </a:t>
            </a:r>
            <a:r>
              <a:rPr lang="en-US" sz="1600" dirty="0"/>
              <a:t>you for tomorrow.  </a:t>
            </a:r>
            <a:endParaRPr lang="en-US" sz="1600" dirty="0"/>
          </a:p>
          <a:p>
            <a:pPr marL="90413" indent="-90413"/>
            <a:endParaRPr lang="en-US" sz="1600" dirty="0"/>
          </a:p>
          <a:p>
            <a:pPr marL="90413" indent="-90413">
              <a:buFont typeface="Arial" panose="020B0604020202020204" pitchFamily="34" charset="0"/>
              <a:buChar char="•"/>
            </a:pPr>
            <a:r>
              <a:rPr lang="en-US" sz="1600" dirty="0"/>
              <a:t>  Is there training that you need that is not in you ACTEDS Plan?  Remember</a:t>
            </a:r>
            <a:r>
              <a:rPr lang="en-US" sz="1600" dirty="0"/>
              <a:t>, </a:t>
            </a:r>
            <a:r>
              <a:rPr lang="en-US" sz="1600" dirty="0"/>
              <a:t>training</a:t>
            </a:r>
          </a:p>
          <a:p>
            <a:pPr marL="90413" indent="-90413"/>
            <a:r>
              <a:rPr lang="en-US" sz="1600" dirty="0"/>
              <a:t>    </a:t>
            </a:r>
            <a:r>
              <a:rPr lang="en-US" sz="1600" dirty="0"/>
              <a:t>can be funded by:</a:t>
            </a:r>
          </a:p>
          <a:p>
            <a:pPr marL="692275" lvl="2" indent="-90413"/>
            <a:r>
              <a:rPr lang="en-US" sz="1600" dirty="0"/>
              <a:t>-  Your </a:t>
            </a:r>
            <a:r>
              <a:rPr lang="en-US" sz="1600" dirty="0"/>
              <a:t>organization</a:t>
            </a:r>
          </a:p>
          <a:p>
            <a:pPr marL="692275" lvl="2" indent="-90413"/>
            <a:r>
              <a:rPr lang="en-US" sz="1600" dirty="0"/>
              <a:t>-  Career Program Competitive </a:t>
            </a:r>
            <a:r>
              <a:rPr lang="en-US" sz="1600" dirty="0"/>
              <a:t>Professional Development (CPD) program</a:t>
            </a:r>
          </a:p>
          <a:p>
            <a:pPr marL="692275" lvl="2" indent="-90413"/>
            <a:r>
              <a:rPr lang="en-US" sz="1600" dirty="0"/>
              <a:t>-  DA </a:t>
            </a:r>
            <a:r>
              <a:rPr lang="en-US" sz="1600" dirty="0"/>
              <a:t>centrally managed Programs</a:t>
            </a:r>
          </a:p>
          <a:p>
            <a:pPr marL="692275" lvl="2" indent="-90413">
              <a:buFontTx/>
              <a:buChar char="-"/>
            </a:pPr>
            <a:r>
              <a:rPr lang="en-US" sz="1600" dirty="0"/>
              <a:t> You</a:t>
            </a:r>
          </a:p>
          <a:p>
            <a:pPr marL="692275" lvl="2" indent="-90413"/>
            <a:endParaRPr lang="en-US" sz="1600" dirty="0"/>
          </a:p>
          <a:p>
            <a:pPr marL="90413" indent="-90413">
              <a:buFont typeface="Arial" panose="020B0604020202020204" pitchFamily="34" charset="0"/>
              <a:buChar char="•"/>
            </a:pPr>
            <a:r>
              <a:rPr lang="en-US" sz="1600" dirty="0"/>
              <a:t>  Prepare yourself for those positions you may want to pursue.  </a:t>
            </a:r>
            <a:r>
              <a:rPr lang="en-US" sz="1600" b="1" dirty="0"/>
              <a:t>Review announcements </a:t>
            </a:r>
          </a:p>
          <a:p>
            <a:r>
              <a:rPr lang="en-US" sz="1600" dirty="0"/>
              <a:t> </a:t>
            </a:r>
            <a:r>
              <a:rPr lang="en-US" sz="1600" dirty="0"/>
              <a:t>   to see how the positions and skills are addressed.  Identify the competencies and/or </a:t>
            </a:r>
          </a:p>
          <a:p>
            <a:pPr marL="90413" indent="-90413"/>
            <a:r>
              <a:rPr lang="en-US" sz="1600" dirty="0"/>
              <a:t>    experiences expected for these positions.</a:t>
            </a:r>
          </a:p>
          <a:p>
            <a:pPr marL="90413" indent="-90413"/>
            <a:endParaRPr lang="en-US" sz="1600" dirty="0"/>
          </a:p>
          <a:p>
            <a:pPr marL="90413" indent="-90413">
              <a:buFont typeface="Arial" panose="020B0604020202020204" pitchFamily="34" charset="0"/>
              <a:buChar char="•"/>
            </a:pPr>
            <a:r>
              <a:rPr lang="en-US" sz="1600" dirty="0"/>
              <a:t>  Make your IDP a “LIVING” document.</a:t>
            </a:r>
          </a:p>
          <a:p>
            <a:pPr marL="90413" indent="-90413"/>
            <a:endParaRPr lang="en-US" sz="16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962400" y="149424"/>
            <a:ext cx="4249774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defRPr/>
            </a:pPr>
            <a:r>
              <a:rPr lang="en-US" sz="2000" b="1" i="1" kern="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Set Your </a:t>
            </a:r>
            <a:r>
              <a:rPr lang="en-US" sz="2000" b="1" i="1" kern="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Direction:  Your Move</a:t>
            </a:r>
            <a:endParaRPr lang="en-US" sz="2000" b="1" i="1" kern="0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499946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000" y="914400"/>
            <a:ext cx="7696200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b="1" dirty="0"/>
              <a:t>Keep </a:t>
            </a:r>
            <a:r>
              <a:rPr lang="en-US" b="1" dirty="0"/>
              <a:t>your skills fresh.  </a:t>
            </a:r>
            <a:endParaRPr lang="en-US" sz="1600" b="1" dirty="0"/>
          </a:p>
          <a:p>
            <a:endParaRPr lang="en-US" sz="1600" b="1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While you are working your IDP and waiting for the next functional classroom </a:t>
            </a:r>
          </a:p>
          <a:p>
            <a:r>
              <a:rPr lang="en-US" sz="1600" dirty="0"/>
              <a:t>                training,  complete the </a:t>
            </a:r>
            <a:r>
              <a:rPr lang="en-US" sz="1600" b="1" dirty="0"/>
              <a:t>on-line, no-cost basic training </a:t>
            </a:r>
            <a:r>
              <a:rPr lang="en-US" sz="1600" dirty="0"/>
              <a:t>first.  Regardless of </a:t>
            </a:r>
          </a:p>
          <a:p>
            <a:r>
              <a:rPr lang="en-US" sz="1600" dirty="0"/>
              <a:t> </a:t>
            </a:r>
            <a:r>
              <a:rPr lang="en-US" sz="1600" dirty="0"/>
              <a:t>               your career goals, this training will keep your skills fresh and may prepare you for </a:t>
            </a:r>
          </a:p>
          <a:p>
            <a:r>
              <a:rPr lang="en-US" sz="1600" dirty="0"/>
              <a:t> </a:t>
            </a:r>
            <a:r>
              <a:rPr lang="en-US" sz="1600" dirty="0"/>
              <a:t>               other opportunities.</a:t>
            </a:r>
            <a:endParaRPr lang="en-US" sz="1400" dirty="0"/>
          </a:p>
          <a:p>
            <a:pPr marL="1657350" lvl="3" indent="-285750">
              <a:buFont typeface="Wingdings" panose="05000000000000000000" pitchFamily="2" charset="2"/>
              <a:buChar char="ü"/>
            </a:pPr>
            <a:r>
              <a:rPr lang="en-US" sz="1200" dirty="0"/>
              <a:t>Resource </a:t>
            </a:r>
            <a:r>
              <a:rPr lang="en-US" sz="1200" dirty="0"/>
              <a:t>Management and Budget Course (RMBC)</a:t>
            </a:r>
          </a:p>
          <a:p>
            <a:pPr marL="1543050" lvl="3" indent="-171450">
              <a:buFont typeface="Wingdings" panose="05000000000000000000" pitchFamily="2" charset="2"/>
              <a:buChar char="ü"/>
            </a:pPr>
            <a:r>
              <a:rPr lang="en-US" sz="1200" dirty="0"/>
              <a:t>   Manager’s </a:t>
            </a:r>
            <a:r>
              <a:rPr lang="en-US" sz="1200" dirty="0"/>
              <a:t>Internal Control Program (</a:t>
            </a:r>
            <a:r>
              <a:rPr lang="en-US" sz="1200" dirty="0"/>
              <a:t>MICP)</a:t>
            </a:r>
          </a:p>
          <a:p>
            <a:pPr lvl="1"/>
            <a:endParaRPr lang="en-US" sz="1600" dirty="0"/>
          </a:p>
          <a:p>
            <a:pPr lvl="1">
              <a:buFont typeface="Arial" pitchFamily="34" charset="0"/>
              <a:buChar char="•"/>
            </a:pPr>
            <a:r>
              <a:rPr lang="en-US" sz="1600" dirty="0"/>
              <a:t>    Explore other training options through </a:t>
            </a:r>
            <a:r>
              <a:rPr lang="en-US" sz="1600" b="1" dirty="0"/>
              <a:t>Army Learning Management System </a:t>
            </a:r>
          </a:p>
          <a:p>
            <a:pPr lvl="1"/>
            <a:r>
              <a:rPr lang="en-US" sz="1600" b="1" dirty="0"/>
              <a:t> </a:t>
            </a:r>
            <a:r>
              <a:rPr lang="en-US" sz="1600" b="1" dirty="0"/>
              <a:t>    (ALMS), Skillport</a:t>
            </a:r>
            <a:r>
              <a:rPr lang="en-US" sz="1600" dirty="0"/>
              <a:t>, or </a:t>
            </a:r>
            <a:r>
              <a:rPr lang="en-US" sz="1600" b="1" dirty="0"/>
              <a:t>Khan Academy</a:t>
            </a:r>
            <a:r>
              <a:rPr lang="en-US" sz="1600" dirty="0"/>
              <a:t>.  You will find courses to advance your </a:t>
            </a:r>
          </a:p>
          <a:p>
            <a:pPr lvl="1"/>
            <a:r>
              <a:rPr lang="en-US" sz="1600" dirty="0"/>
              <a:t> </a:t>
            </a:r>
            <a:r>
              <a:rPr lang="en-US" sz="1600" dirty="0"/>
              <a:t>    Microsoft skills or writing abilities.  Check out “</a:t>
            </a:r>
            <a:r>
              <a:rPr lang="en-US" sz="1600" b="1" dirty="0"/>
              <a:t>TED Talks</a:t>
            </a:r>
            <a:r>
              <a:rPr lang="en-US" sz="1600" dirty="0"/>
              <a:t>” or </a:t>
            </a:r>
            <a:r>
              <a:rPr lang="en-US" sz="1600" b="1" dirty="0"/>
              <a:t>YouTube</a:t>
            </a:r>
            <a:r>
              <a:rPr lang="en-US" sz="1600" dirty="0"/>
              <a:t> videos to </a:t>
            </a:r>
          </a:p>
          <a:p>
            <a:pPr lvl="1"/>
            <a:r>
              <a:rPr lang="en-US" sz="1600" dirty="0"/>
              <a:t> </a:t>
            </a:r>
            <a:r>
              <a:rPr lang="en-US" sz="1600" dirty="0"/>
              <a:t>    stir up your gray cells.   Consider free college courses through sites like </a:t>
            </a:r>
            <a:r>
              <a:rPr lang="en-US" sz="1600" b="1" dirty="0"/>
              <a:t>Coursera</a:t>
            </a:r>
            <a:r>
              <a:rPr lang="en-US" sz="1600" dirty="0"/>
              <a:t>.</a:t>
            </a:r>
          </a:p>
          <a:p>
            <a:pPr lvl="1"/>
            <a:r>
              <a:rPr lang="en-US" sz="1600" dirty="0"/>
              <a:t> </a:t>
            </a:r>
            <a:r>
              <a:rPr lang="en-US" sz="1600" dirty="0"/>
              <a:t>    Are you uncomfortable giving a speech?  Join </a:t>
            </a:r>
            <a:r>
              <a:rPr lang="en-US" sz="1600" b="1" dirty="0"/>
              <a:t>Toastmasters</a:t>
            </a:r>
            <a:r>
              <a:rPr lang="en-US" sz="1600" dirty="0"/>
              <a:t>.</a:t>
            </a:r>
          </a:p>
          <a:p>
            <a:pPr>
              <a:buFontTx/>
              <a:buChar char="-"/>
            </a:pPr>
            <a:endParaRPr lang="en-US" sz="16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b="1" dirty="0"/>
              <a:t>Maintain your “Currency.”  </a:t>
            </a:r>
            <a:r>
              <a:rPr lang="en-US" dirty="0"/>
              <a:t>Remain knowledgeable of your environment.</a:t>
            </a:r>
            <a:r>
              <a:rPr lang="en-US" sz="1600" dirty="0"/>
              <a:t>  </a:t>
            </a:r>
          </a:p>
          <a:p>
            <a:endParaRPr lang="en-US" sz="1600" b="1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Read the Army Posture Statement and The Army Plan (TAP).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Join a professional organization to broaden your skills and network</a:t>
            </a:r>
          </a:p>
          <a:p>
            <a:pPr marL="1543050" lvl="3" indent="-171450">
              <a:buFont typeface="Wingdings" panose="05000000000000000000" pitchFamily="2" charset="2"/>
              <a:buChar char="ü"/>
            </a:pPr>
            <a:r>
              <a:rPr lang="en-US" sz="1200" dirty="0"/>
              <a:t> </a:t>
            </a:r>
            <a:r>
              <a:rPr lang="en-US" sz="1200" dirty="0"/>
              <a:t>American Society of Military Comptrollers (ASMC)</a:t>
            </a:r>
          </a:p>
          <a:p>
            <a:pPr marL="1543050" lvl="3" indent="-171450">
              <a:buFont typeface="Wingdings" panose="05000000000000000000" pitchFamily="2" charset="2"/>
              <a:buChar char="ü"/>
            </a:pPr>
            <a:r>
              <a:rPr lang="en-US" sz="1200" dirty="0"/>
              <a:t>US Organizational Managers Association (USOMA)</a:t>
            </a:r>
          </a:p>
          <a:p>
            <a:pPr lvl="3"/>
            <a:r>
              <a:rPr lang="en-US" sz="1200" dirty="0"/>
              <a:t> </a:t>
            </a:r>
            <a:endParaRPr lang="en-US" sz="1400" dirty="0"/>
          </a:p>
        </p:txBody>
      </p:sp>
      <p:sp>
        <p:nvSpPr>
          <p:cNvPr id="4" name="Title 1"/>
          <p:cNvSpPr txBox="1">
            <a:spLocks noGrp="1"/>
          </p:cNvSpPr>
          <p:nvPr>
            <p:ph type="title"/>
          </p:nvPr>
        </p:nvSpPr>
        <p:spPr>
          <a:xfrm>
            <a:off x="2197913" y="98933"/>
            <a:ext cx="10844173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defRPr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Set Your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Direction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(continued)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439859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000" y="914401"/>
            <a:ext cx="7696200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Focus on your leadership skills through the </a:t>
            </a:r>
            <a:r>
              <a:rPr lang="en-US" b="1" dirty="0"/>
              <a:t>Civilian Education System (CES).</a:t>
            </a:r>
            <a:endParaRPr lang="en-US" sz="1600" b="1" dirty="0"/>
          </a:p>
          <a:p>
            <a:endParaRPr lang="en-US" sz="1600" b="1" dirty="0"/>
          </a:p>
          <a:p>
            <a:pPr lvl="1">
              <a:buFont typeface="Arial" pitchFamily="34" charset="0"/>
              <a:buChar char="•"/>
            </a:pPr>
            <a:r>
              <a:rPr lang="en-US" sz="1600" dirty="0"/>
              <a:t>    CES is often a prerequisite for more advanced training opportunities like </a:t>
            </a:r>
          </a:p>
          <a:p>
            <a:pPr lvl="1"/>
            <a:r>
              <a:rPr lang="en-US" sz="1600" dirty="0"/>
              <a:t> </a:t>
            </a:r>
            <a:r>
              <a:rPr lang="en-US" sz="1600" dirty="0"/>
              <a:t>     Enterprise Talent Management (ETM) and Senior Enterprise Talent Management </a:t>
            </a:r>
          </a:p>
          <a:p>
            <a:pPr lvl="1"/>
            <a:r>
              <a:rPr lang="en-US" sz="1600" dirty="0"/>
              <a:t> </a:t>
            </a:r>
            <a:r>
              <a:rPr lang="en-US" sz="1600" dirty="0"/>
              <a:t>     (SETM).  </a:t>
            </a:r>
          </a:p>
          <a:p>
            <a:pPr lvl="1"/>
            <a:endParaRPr lang="en-US" sz="16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Seats in the residential portion are often difficult to secure.  At a minimum, complete the distributed learning portion of the course appropriate for your current grade level.  </a:t>
            </a:r>
          </a:p>
          <a:p>
            <a:pPr>
              <a:buFont typeface="Arial" pitchFamily="34" charset="0"/>
              <a:buChar char="•"/>
            </a:pPr>
            <a:endParaRPr lang="en-US" sz="16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b="1" dirty="0"/>
              <a:t>Build experience</a:t>
            </a:r>
            <a:r>
              <a:rPr lang="en-US" dirty="0"/>
              <a:t>.  There are two factors here:  Breadth and Depth.</a:t>
            </a:r>
            <a:endParaRPr lang="en-US" sz="1600" dirty="0"/>
          </a:p>
          <a:p>
            <a:endParaRPr lang="en-US" sz="1600" dirty="0"/>
          </a:p>
          <a:p>
            <a:pPr lvl="1">
              <a:buFont typeface="Arial" pitchFamily="34" charset="0"/>
              <a:buChar char="•"/>
            </a:pPr>
            <a:r>
              <a:rPr lang="en-US" sz="1600" dirty="0"/>
              <a:t>    Changing jobs is an important factor in building experience, competencies and </a:t>
            </a:r>
          </a:p>
          <a:p>
            <a:pPr lvl="1"/>
            <a:r>
              <a:rPr lang="en-US" sz="1600" dirty="0"/>
              <a:t>      qualifications.  </a:t>
            </a:r>
          </a:p>
          <a:p>
            <a:pPr marL="1200150" lvl="2" indent="-285750">
              <a:buFont typeface="Wingdings" panose="05000000000000000000" pitchFamily="2" charset="2"/>
              <a:buChar char="ü"/>
            </a:pPr>
            <a:r>
              <a:rPr lang="en-US" sz="1200" dirty="0"/>
              <a:t>Staying on one position too long, with no significant increase in duties or responsibilities, limits your breadth of experience.</a:t>
            </a:r>
          </a:p>
          <a:p>
            <a:pPr marL="1085850" lvl="2" indent="-171450">
              <a:buFont typeface="Wingdings" panose="05000000000000000000" pitchFamily="2" charset="2"/>
              <a:buChar char="ü"/>
            </a:pPr>
            <a:r>
              <a:rPr lang="en-US" sz="1200" dirty="0"/>
              <a:t> </a:t>
            </a:r>
            <a:r>
              <a:rPr lang="en-US" sz="1200" dirty="0"/>
              <a:t>  Conversely, frequent job changes every year or year-and-a-half can compromise  your depth of </a:t>
            </a:r>
          </a:p>
          <a:p>
            <a:pPr lvl="2"/>
            <a:r>
              <a:rPr lang="en-US" sz="1200" dirty="0"/>
              <a:t> </a:t>
            </a:r>
            <a:r>
              <a:rPr lang="en-US" sz="1200" dirty="0"/>
              <a:t>       experience.  </a:t>
            </a:r>
          </a:p>
          <a:p>
            <a:pPr lvl="2"/>
            <a:endParaRPr lang="en-US" sz="1600" dirty="0"/>
          </a:p>
          <a:p>
            <a:pPr lvl="1">
              <a:buFont typeface="Arial" pitchFamily="34" charset="0"/>
              <a:buChar char="•"/>
            </a:pPr>
            <a:r>
              <a:rPr lang="en-US" sz="1600" dirty="0"/>
              <a:t>    If you are geographically immobile, look to organization changes or cross-</a:t>
            </a:r>
          </a:p>
          <a:p>
            <a:pPr lvl="1"/>
            <a:r>
              <a:rPr lang="en-US" sz="1600" dirty="0"/>
              <a:t> </a:t>
            </a:r>
            <a:r>
              <a:rPr lang="en-US" sz="1600" dirty="0"/>
              <a:t>    functional opportunities.</a:t>
            </a:r>
          </a:p>
          <a:p>
            <a:pPr lvl="1"/>
            <a:endParaRPr lang="en-US" sz="1600" dirty="0"/>
          </a:p>
          <a:p>
            <a:pPr lvl="1">
              <a:buFont typeface="Arial" pitchFamily="34" charset="0"/>
              <a:buChar char="•"/>
            </a:pPr>
            <a:r>
              <a:rPr lang="en-US" sz="1600" dirty="0"/>
              <a:t>    Visit the USA Jobs website often to see what opportunities exist.  Use the filters </a:t>
            </a:r>
          </a:p>
          <a:p>
            <a:pPr lvl="1"/>
            <a:r>
              <a:rPr lang="en-US" sz="1600" dirty="0"/>
              <a:t>     available on the site to receive notices of opportunities.</a:t>
            </a:r>
            <a:endParaRPr lang="en-US" sz="1600" dirty="0"/>
          </a:p>
        </p:txBody>
      </p:sp>
      <p:sp>
        <p:nvSpPr>
          <p:cNvPr id="4" name="Title 1"/>
          <p:cNvSpPr txBox="1">
            <a:spLocks noGrp="1"/>
          </p:cNvSpPr>
          <p:nvPr>
            <p:ph type="title"/>
          </p:nvPr>
        </p:nvSpPr>
        <p:spPr>
          <a:xfrm>
            <a:off x="2197913" y="98933"/>
            <a:ext cx="10844173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defRPr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Set Your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Direction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(continued)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72410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 bwMode="auto">
          <a:xfrm>
            <a:off x="2438400" y="685800"/>
            <a:ext cx="7772400" cy="54864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342900" indent="-342900" algn="r">
              <a:spcBef>
                <a:spcPct val="20000"/>
              </a:spcBef>
              <a:defRPr/>
            </a:pPr>
            <a:r>
              <a:rPr lang="en-US" sz="2400" b="1" i="1" kern="0" dirty="0">
                <a:cs typeface="Arial" charset="0"/>
              </a:rPr>
              <a:t>...A  Dynamic Environment</a:t>
            </a:r>
          </a:p>
          <a:p>
            <a:pPr marL="342900" indent="-342900">
              <a:spcBef>
                <a:spcPct val="20000"/>
              </a:spcBef>
              <a:defRPr/>
            </a:pPr>
            <a:endParaRPr lang="en-US" sz="2000" kern="0" dirty="0">
              <a:latin typeface="Arial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  <a:defRPr/>
            </a:pPr>
            <a:r>
              <a:rPr lang="en-US" sz="2000" kern="0" dirty="0">
                <a:latin typeface="Arial" charset="0"/>
                <a:cs typeface="Arial" charset="0"/>
              </a:rPr>
              <a:t>In </a:t>
            </a:r>
            <a:r>
              <a:rPr lang="en-US" sz="2000" kern="0" dirty="0">
                <a:latin typeface="Arial" charset="0"/>
                <a:cs typeface="Arial" charset="0"/>
              </a:rPr>
              <a:t>this </a:t>
            </a:r>
            <a:r>
              <a:rPr lang="en-US" sz="2000" kern="0" dirty="0">
                <a:latin typeface="Arial" charset="0"/>
                <a:cs typeface="Arial" charset="0"/>
              </a:rPr>
              <a:t>Era of </a:t>
            </a:r>
            <a:r>
              <a:rPr lang="en-US" sz="2000" kern="0" dirty="0">
                <a:latin typeface="Arial" charset="0"/>
                <a:cs typeface="Arial" charset="0"/>
              </a:rPr>
              <a:t>Constant Engagements, our </a:t>
            </a:r>
            <a:r>
              <a:rPr lang="en-US" sz="2000" kern="0" dirty="0">
                <a:latin typeface="Arial" charset="0"/>
                <a:cs typeface="Arial" charset="0"/>
              </a:rPr>
              <a:t>work </a:t>
            </a:r>
            <a:r>
              <a:rPr lang="en-US" sz="2000" kern="0" dirty="0">
                <a:latin typeface="Arial" charset="0"/>
                <a:cs typeface="Arial" charset="0"/>
              </a:rPr>
              <a:t>includes:</a:t>
            </a:r>
            <a:endParaRPr lang="en-US" sz="2000" kern="0" dirty="0">
              <a:latin typeface="Arial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  <a:defRPr/>
            </a:pPr>
            <a:r>
              <a:rPr lang="en-US" sz="2000" kern="0" dirty="0">
                <a:latin typeface="Arial" charset="0"/>
                <a:cs typeface="Arial" charset="0"/>
              </a:rPr>
              <a:t>	-  </a:t>
            </a:r>
            <a:r>
              <a:rPr lang="en-US" kern="0" dirty="0">
                <a:latin typeface="Arial" charset="0"/>
                <a:cs typeface="Arial" charset="0"/>
              </a:rPr>
              <a:t>Balancing </a:t>
            </a:r>
            <a:r>
              <a:rPr lang="en-US" kern="0" dirty="0">
                <a:latin typeface="Arial" charset="0"/>
                <a:cs typeface="Arial" charset="0"/>
              </a:rPr>
              <a:t>Competing Funding Priorities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en-US" kern="0" dirty="0">
                <a:latin typeface="Arial" charset="0"/>
                <a:cs typeface="Arial" charset="0"/>
              </a:rPr>
              <a:t>	</a:t>
            </a:r>
            <a:r>
              <a:rPr lang="en-US" kern="0" dirty="0">
                <a:latin typeface="Arial" charset="0"/>
                <a:cs typeface="Arial" charset="0"/>
              </a:rPr>
              <a:t>-  Balancing Operating </a:t>
            </a:r>
            <a:r>
              <a:rPr lang="en-US" kern="0" dirty="0">
                <a:latin typeface="Arial" charset="0"/>
                <a:cs typeface="Arial" charset="0"/>
              </a:rPr>
              <a:t>and Generating </a:t>
            </a:r>
            <a:r>
              <a:rPr lang="en-US" kern="0" dirty="0">
                <a:latin typeface="Arial" charset="0"/>
                <a:cs typeface="Arial" charset="0"/>
              </a:rPr>
              <a:t>Forces</a:t>
            </a:r>
            <a:endParaRPr lang="en-US" kern="0" dirty="0">
              <a:latin typeface="Arial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  <a:defRPr/>
            </a:pPr>
            <a:r>
              <a:rPr lang="en-US" kern="0" dirty="0">
                <a:latin typeface="Arial" charset="0"/>
                <a:cs typeface="Arial" charset="0"/>
              </a:rPr>
              <a:t>	-  </a:t>
            </a:r>
            <a:r>
              <a:rPr lang="en-US" kern="0" dirty="0">
                <a:latin typeface="Arial" charset="0"/>
                <a:cs typeface="Arial" charset="0"/>
              </a:rPr>
              <a:t>Balancing Manpower (military, civilian and contractor)</a:t>
            </a:r>
            <a:endParaRPr lang="en-US" kern="0" dirty="0">
              <a:latin typeface="Arial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  <a:defRPr/>
            </a:pPr>
            <a:r>
              <a:rPr lang="en-US" kern="0" dirty="0">
                <a:latin typeface="Arial" charset="0"/>
                <a:cs typeface="Arial" charset="0"/>
              </a:rPr>
              <a:t>	-  </a:t>
            </a:r>
            <a:r>
              <a:rPr lang="en-US" kern="0" dirty="0">
                <a:latin typeface="Arial" charset="0"/>
                <a:cs typeface="Arial" charset="0"/>
              </a:rPr>
              <a:t>Leveraging Technology</a:t>
            </a:r>
          </a:p>
          <a:p>
            <a:pPr marL="342900" indent="-342900">
              <a:spcBef>
                <a:spcPct val="20000"/>
              </a:spcBef>
              <a:defRPr/>
            </a:pPr>
            <a:endParaRPr lang="en-US" kern="0" dirty="0">
              <a:latin typeface="Arial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  <a:defRPr/>
            </a:pPr>
            <a:r>
              <a:rPr lang="en-US" sz="2000" kern="0" dirty="0">
                <a:latin typeface="Arial" charset="0"/>
                <a:cs typeface="Arial" charset="0"/>
              </a:rPr>
              <a:t>Under Fiscal Realities, we are:</a:t>
            </a:r>
            <a:endParaRPr lang="en-US" sz="2000" kern="0" dirty="0">
              <a:latin typeface="Arial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  <a:defRPr/>
            </a:pPr>
            <a:r>
              <a:rPr lang="en-US" sz="2000" kern="0" dirty="0">
                <a:latin typeface="Arial" charset="0"/>
                <a:cs typeface="Arial" charset="0"/>
              </a:rPr>
              <a:t>	- </a:t>
            </a:r>
            <a:r>
              <a:rPr lang="en-US" sz="2000" kern="0" dirty="0">
                <a:latin typeface="Arial" charset="0"/>
                <a:cs typeface="Arial" charset="0"/>
              </a:rPr>
              <a:t> </a:t>
            </a:r>
            <a:r>
              <a:rPr lang="en-US" kern="0" dirty="0">
                <a:latin typeface="Arial" charset="0"/>
                <a:cs typeface="Arial" charset="0"/>
              </a:rPr>
              <a:t>Reconciling FY18 Budget 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en-US" kern="0" dirty="0">
                <a:latin typeface="Arial" charset="0"/>
                <a:cs typeface="Arial" charset="0"/>
              </a:rPr>
              <a:t>	-  Determining Planning Factors for POM 19-23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en-US" kern="0" dirty="0">
                <a:latin typeface="Arial" charset="0"/>
                <a:cs typeface="Arial" charset="0"/>
              </a:rPr>
              <a:t>	-  Restructuring Organizations (Delayering; Hire Freeze)</a:t>
            </a:r>
            <a:endParaRPr lang="en-US" kern="0" dirty="0">
              <a:latin typeface="Arial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  <a:defRPr/>
            </a:pPr>
            <a:r>
              <a:rPr lang="en-US" kern="0" dirty="0">
                <a:latin typeface="Arial" charset="0"/>
                <a:cs typeface="Arial" charset="0"/>
              </a:rPr>
              <a:t>	-  Actively engaging on Workforce Planning </a:t>
            </a:r>
            <a:endParaRPr lang="en-US" kern="0" dirty="0">
              <a:latin typeface="Arial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  <a:defRPr/>
            </a:pPr>
            <a:r>
              <a:rPr lang="en-US" kern="0" dirty="0">
                <a:latin typeface="Arial" charset="0"/>
                <a:cs typeface="Arial" charset="0"/>
              </a:rPr>
              <a:t>	</a:t>
            </a:r>
            <a:r>
              <a:rPr lang="en-US" kern="0" dirty="0">
                <a:latin typeface="Arial" charset="0"/>
                <a:cs typeface="Arial" charset="0"/>
              </a:rPr>
              <a:t>-  Building towards Audit Readiness</a:t>
            </a:r>
            <a:endParaRPr lang="en-US" kern="0" dirty="0">
              <a:latin typeface="Arial" charset="0"/>
              <a:cs typeface="Arial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2590800" y="76200"/>
            <a:ext cx="6400800" cy="1143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en-US" sz="2400" b="1" i="1" kern="0" dirty="0">
                <a:latin typeface="+mj-lt"/>
                <a:ea typeface="+mj-ea"/>
                <a:cs typeface="Arial" charset="0"/>
              </a:rPr>
              <a:t>Resource Management…</a:t>
            </a:r>
            <a:endParaRPr lang="en-US" sz="2400" b="1" i="1" kern="0" dirty="0">
              <a:latin typeface="+mj-lt"/>
              <a:ea typeface="+mj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90228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000" y="878443"/>
            <a:ext cx="7696200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b="1" dirty="0"/>
              <a:t>Stretch yourself.  </a:t>
            </a:r>
          </a:p>
          <a:p>
            <a:endParaRPr lang="en-US" sz="1600" b="1" dirty="0"/>
          </a:p>
          <a:p>
            <a:pPr lvl="1">
              <a:buFont typeface="Arial" pitchFamily="34" charset="0"/>
              <a:buChar char="•"/>
            </a:pPr>
            <a:r>
              <a:rPr lang="en-US" sz="1600" dirty="0"/>
              <a:t>  Step out of your comfort zone.  Refer to the Professional Development </a:t>
            </a:r>
          </a:p>
          <a:p>
            <a:pPr lvl="1"/>
            <a:r>
              <a:rPr lang="en-US" sz="1600" dirty="0"/>
              <a:t> </a:t>
            </a:r>
            <a:r>
              <a:rPr lang="en-US" sz="1600" dirty="0"/>
              <a:t>   Pyramids  to understand some of chances you have to volunteer and learn. </a:t>
            </a:r>
          </a:p>
          <a:p>
            <a:pPr lvl="1"/>
            <a:endParaRPr lang="en-US" sz="1600" dirty="0"/>
          </a:p>
          <a:p>
            <a:pPr lvl="1">
              <a:buFont typeface="Arial" pitchFamily="34" charset="0"/>
              <a:buChar char="•"/>
            </a:pPr>
            <a:r>
              <a:rPr lang="en-US" sz="1600" dirty="0"/>
              <a:t>  Take on a “Transformational” tasking or assignment.  Put yourself in a learning </a:t>
            </a:r>
          </a:p>
          <a:p>
            <a:pPr lvl="1"/>
            <a:r>
              <a:rPr lang="en-US" sz="1600" dirty="0"/>
              <a:t> </a:t>
            </a:r>
            <a:r>
              <a:rPr lang="en-US" sz="1600" dirty="0"/>
              <a:t>   situation. </a:t>
            </a:r>
          </a:p>
          <a:p>
            <a:pPr lvl="1"/>
            <a:endParaRPr lang="en-US" sz="1600" dirty="0"/>
          </a:p>
          <a:p>
            <a:pPr lvl="1">
              <a:buFont typeface="Arial" pitchFamily="34" charset="0"/>
              <a:buChar char="•"/>
            </a:pPr>
            <a:r>
              <a:rPr lang="en-US" sz="1600" dirty="0"/>
              <a:t>  You have much to gain, from networking and coordinating up, down and across </a:t>
            </a:r>
          </a:p>
          <a:p>
            <a:pPr lvl="1"/>
            <a:r>
              <a:rPr lang="en-US" sz="1600" dirty="0"/>
              <a:t> </a:t>
            </a:r>
            <a:r>
              <a:rPr lang="en-US" sz="1600" dirty="0"/>
              <a:t>   your organization.  </a:t>
            </a:r>
          </a:p>
          <a:p>
            <a:endParaRPr lang="en-US" sz="16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b="1" dirty="0"/>
              <a:t>Consider the value of Education</a:t>
            </a:r>
            <a:r>
              <a:rPr lang="en-US" sz="1600" dirty="0"/>
              <a:t>.  While college degrees are not a requirement of Management Analysts, attaining a degree shows commitment to life-long learning and accomplishment.   </a:t>
            </a:r>
          </a:p>
          <a:p>
            <a:endParaRPr lang="en-US" sz="16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dirty="0"/>
              <a:t>Review your Suggested Career Development Guide.  What in this guide works for you?  </a:t>
            </a:r>
            <a:r>
              <a:rPr lang="en-US" sz="1600" b="1" dirty="0"/>
              <a:t>Build your own career development guide</a:t>
            </a:r>
            <a:r>
              <a:rPr lang="en-US" sz="1600" dirty="0"/>
              <a:t>.  Be sure to address the four elements that support professional growth:  Experience (through OJT), Training, Education and Self-Development.</a:t>
            </a:r>
          </a:p>
          <a:p>
            <a:endParaRPr lang="en-US" sz="1600" dirty="0"/>
          </a:p>
        </p:txBody>
      </p:sp>
      <p:sp>
        <p:nvSpPr>
          <p:cNvPr id="4" name="Title 1"/>
          <p:cNvSpPr txBox="1">
            <a:spLocks noGrp="1"/>
          </p:cNvSpPr>
          <p:nvPr>
            <p:ph type="title"/>
          </p:nvPr>
        </p:nvSpPr>
        <p:spPr>
          <a:xfrm>
            <a:off x="2197913" y="98933"/>
            <a:ext cx="10844173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defRPr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Set Your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Direction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(continued)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789583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343400" y="1676400"/>
            <a:ext cx="3429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Questions?</a:t>
            </a:r>
            <a:endParaRPr lang="en-US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2362200" y="2895601"/>
            <a:ext cx="79248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Dr. Dennis Davis				</a:t>
            </a:r>
            <a:r>
              <a:rPr lang="en-US" sz="2000" dirty="0">
                <a:hlinkClick r:id="rId3"/>
              </a:rPr>
              <a:t>dennis.k.davis.civ@mail.mil</a:t>
            </a:r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Ms. Beryl Hancock			</a:t>
            </a:r>
            <a:r>
              <a:rPr lang="en-US" sz="2000" dirty="0">
                <a:hlinkClick r:id="rId4"/>
              </a:rPr>
              <a:t>beryl.a.hancock.civ@mail.mil</a:t>
            </a:r>
            <a:endParaRPr lang="en-US" sz="2000" dirty="0"/>
          </a:p>
          <a:p>
            <a:r>
              <a:rPr lang="en-US" sz="2000" dirty="0"/>
              <a:t>	</a:t>
            </a:r>
            <a:endParaRPr lang="en-US" sz="2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35954" y="2667000"/>
            <a:ext cx="1188647" cy="992554"/>
          </a:xfrm>
          <a:prstGeom prst="rect">
            <a:avLst/>
          </a:prstGeom>
        </p:spPr>
      </p:pic>
      <p:pic>
        <p:nvPicPr>
          <p:cNvPr id="7" name="Picture 2" descr="C:\Users\hancockbu\Pictures\logo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96876" y="4205495"/>
            <a:ext cx="1066800" cy="1066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158041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9434" y="98933"/>
            <a:ext cx="8133130" cy="430887"/>
          </a:xfrm>
        </p:spPr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Title 1"/>
          <p:cNvSpPr txBox="1">
            <a:spLocks/>
          </p:cNvSpPr>
          <p:nvPr/>
        </p:nvSpPr>
        <p:spPr bwMode="auto">
          <a:xfrm>
            <a:off x="1752600" y="4267200"/>
            <a:ext cx="8686800" cy="762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en-US" sz="4400" kern="0" dirty="0">
                <a:latin typeface="+mj-lt"/>
                <a:ea typeface="+mj-ea"/>
                <a:cs typeface="+mj-cs"/>
              </a:rPr>
              <a:t>Career Program 11</a:t>
            </a:r>
            <a:r>
              <a:rPr lang="en-US" sz="44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sz="44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en-US" sz="44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sz="44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endParaRPr lang="en-US" sz="4400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3730" y="788154"/>
            <a:ext cx="3986212" cy="33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308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2201" y="762001"/>
            <a:ext cx="8078761" cy="5410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94967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7114" y="1143000"/>
            <a:ext cx="8466086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5622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8584" y="626827"/>
            <a:ext cx="7802217" cy="5939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898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1770" y="1061008"/>
            <a:ext cx="8893830" cy="5111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52713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2868" y="1057276"/>
            <a:ext cx="8334132" cy="4962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0491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4420</TotalTime>
  <Words>1698</Words>
  <Application>Microsoft Office PowerPoint</Application>
  <PresentationFormat>Widescreen</PresentationFormat>
  <Paragraphs>338</Paragraphs>
  <Slides>31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5" baseType="lpstr">
      <vt:lpstr>Arial</vt:lpstr>
      <vt:lpstr>Calibri</vt:lpstr>
      <vt:lpstr>Wingdings</vt:lpstr>
      <vt:lpstr>Office Theme</vt:lpstr>
      <vt:lpstr>PowerPoint Presentation</vt:lpstr>
      <vt:lpstr>PowerPoint Presentation</vt:lpstr>
      <vt:lpstr>PowerPoint Presentation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Comptrollers (CP11)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Civilian Toolkit</vt:lpstr>
      <vt:lpstr>PowerPoint Presentation</vt:lpstr>
      <vt:lpstr>PowerPoint Presentation</vt:lpstr>
      <vt:lpstr>PowerPoint Presentation</vt:lpstr>
      <vt:lpstr>Set Your Direction (continued)</vt:lpstr>
      <vt:lpstr>Set Your Direction (continued)</vt:lpstr>
      <vt:lpstr>Set Your Direction (continued)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Hancock, Beryl Ms CIV USA HQDA DCS G-1</dc:creator>
  <cp:lastModifiedBy>US Army user</cp:lastModifiedBy>
  <cp:revision>305</cp:revision>
  <cp:lastPrinted>2017-05-17T13:32:15Z</cp:lastPrinted>
  <dcterms:created xsi:type="dcterms:W3CDTF">2014-07-24T08:16:55Z</dcterms:created>
  <dcterms:modified xsi:type="dcterms:W3CDTF">2017-05-24T16:02:36Z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2014-07-22T00:00:00Z</vt:filetime>
  </property>
  <property fmtid="{D5CDD505-2E9C-101B-9397-08002B2CF9AE}" pid="3" name="LastSaved">
    <vt:filetime>2014-07-24T00:00:00Z</vt:filetime>
  </property>
</Properties>
</file>