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4"/>
  </p:notesMasterIdLst>
  <p:handoutMasterIdLst>
    <p:handoutMasterId r:id="rId65"/>
  </p:handoutMasterIdLst>
  <p:sldIdLst>
    <p:sldId id="350" r:id="rId3"/>
    <p:sldId id="401" r:id="rId4"/>
    <p:sldId id="402" r:id="rId5"/>
    <p:sldId id="301" r:id="rId6"/>
    <p:sldId id="335" r:id="rId7"/>
    <p:sldId id="336" r:id="rId8"/>
    <p:sldId id="337" r:id="rId9"/>
    <p:sldId id="369" r:id="rId10"/>
    <p:sldId id="319" r:id="rId11"/>
    <p:sldId id="352" r:id="rId12"/>
    <p:sldId id="317" r:id="rId13"/>
    <p:sldId id="384" r:id="rId14"/>
    <p:sldId id="339" r:id="rId15"/>
    <p:sldId id="372" r:id="rId16"/>
    <p:sldId id="329" r:id="rId17"/>
    <p:sldId id="371" r:id="rId18"/>
    <p:sldId id="415" r:id="rId19"/>
    <p:sldId id="368" r:id="rId20"/>
    <p:sldId id="370" r:id="rId21"/>
    <p:sldId id="373" r:id="rId22"/>
    <p:sldId id="374" r:id="rId23"/>
    <p:sldId id="375" r:id="rId24"/>
    <p:sldId id="377" r:id="rId25"/>
    <p:sldId id="378" r:id="rId26"/>
    <p:sldId id="376" r:id="rId27"/>
    <p:sldId id="381" r:id="rId28"/>
    <p:sldId id="379" r:id="rId29"/>
    <p:sldId id="380" r:id="rId30"/>
    <p:sldId id="382" r:id="rId31"/>
    <p:sldId id="383" r:id="rId32"/>
    <p:sldId id="419" r:id="rId33"/>
    <p:sldId id="385" r:id="rId34"/>
    <p:sldId id="386" r:id="rId35"/>
    <p:sldId id="387" r:id="rId36"/>
    <p:sldId id="388" r:id="rId37"/>
    <p:sldId id="399" r:id="rId38"/>
    <p:sldId id="389" r:id="rId39"/>
    <p:sldId id="390" r:id="rId40"/>
    <p:sldId id="404" r:id="rId41"/>
    <p:sldId id="391" r:id="rId42"/>
    <p:sldId id="416" r:id="rId43"/>
    <p:sldId id="414" r:id="rId44"/>
    <p:sldId id="392" r:id="rId45"/>
    <p:sldId id="340" r:id="rId46"/>
    <p:sldId id="393" r:id="rId47"/>
    <p:sldId id="394" r:id="rId48"/>
    <p:sldId id="418" r:id="rId49"/>
    <p:sldId id="405" r:id="rId50"/>
    <p:sldId id="406" r:id="rId51"/>
    <p:sldId id="395" r:id="rId52"/>
    <p:sldId id="409" r:id="rId53"/>
    <p:sldId id="410" r:id="rId54"/>
    <p:sldId id="411" r:id="rId55"/>
    <p:sldId id="413" r:id="rId56"/>
    <p:sldId id="417" r:id="rId57"/>
    <p:sldId id="351" r:id="rId58"/>
    <p:sldId id="412" r:id="rId59"/>
    <p:sldId id="365" r:id="rId60"/>
    <p:sldId id="396" r:id="rId61"/>
    <p:sldId id="353" r:id="rId62"/>
    <p:sldId id="400" r:id="rId63"/>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7" autoAdjust="0"/>
    <p:restoredTop sz="86228" autoAdjust="0"/>
  </p:normalViewPr>
  <p:slideViewPr>
    <p:cSldViewPr snapToGrid="0">
      <p:cViewPr varScale="1">
        <p:scale>
          <a:sx n="98" d="100"/>
          <a:sy n="98" d="100"/>
        </p:scale>
        <p:origin x="1884" y="72"/>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notesViewPr>
    <p:cSldViewPr snapToGrid="0">
      <p:cViewPr>
        <p:scale>
          <a:sx n="66" d="100"/>
          <a:sy n="66" d="100"/>
        </p:scale>
        <p:origin x="-1950" y="-120"/>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61DA0E-05B0-4B10-B1B5-13CFEC37C195}" type="doc">
      <dgm:prSet loTypeId="urn:microsoft.com/office/officeart/2005/8/layout/pyramid1" loCatId="pyramid" qsTypeId="urn:microsoft.com/office/officeart/2005/8/quickstyle/3d2" qsCatId="3D" csTypeId="urn:microsoft.com/office/officeart/2005/8/colors/accent3_3" csCatId="accent3" phldr="1"/>
      <dgm:spPr/>
    </dgm:pt>
    <dgm:pt modelId="{7514B3FF-441A-436F-B225-9DA4AF4D7248}">
      <dgm:prSet phldrT="[Text]" custT="1"/>
      <dgm:spPr/>
      <dgm:t>
        <a:bodyPr/>
        <a:lstStyle/>
        <a:p>
          <a:r>
            <a:rPr lang="en-US" sz="2400" dirty="0" smtClean="0">
              <a:latin typeface="Arial" pitchFamily="34" charset="0"/>
              <a:cs typeface="Arial" pitchFamily="34" charset="0"/>
            </a:rPr>
            <a:t>CCA</a:t>
          </a:r>
        </a:p>
      </dgm:t>
    </dgm:pt>
    <dgm:pt modelId="{C7B2E017-BD50-4521-BE9A-CC757264BC8C}" type="parTrans" cxnId="{0DB4CB69-AF82-4AA3-8BEE-34E45270E6DB}">
      <dgm:prSet/>
      <dgm:spPr/>
      <dgm:t>
        <a:bodyPr/>
        <a:lstStyle/>
        <a:p>
          <a:endParaRPr lang="en-US">
            <a:latin typeface="Arial" pitchFamily="34" charset="0"/>
            <a:cs typeface="Arial" pitchFamily="34" charset="0"/>
          </a:endParaRPr>
        </a:p>
      </dgm:t>
    </dgm:pt>
    <dgm:pt modelId="{4F6E5A96-B086-4196-A51D-B9F0F7C6F33A}" type="sibTrans" cxnId="{0DB4CB69-AF82-4AA3-8BEE-34E45270E6DB}">
      <dgm:prSet/>
      <dgm:spPr/>
      <dgm:t>
        <a:bodyPr/>
        <a:lstStyle/>
        <a:p>
          <a:endParaRPr lang="en-US">
            <a:latin typeface="Arial" pitchFamily="34" charset="0"/>
            <a:cs typeface="Arial" pitchFamily="34" charset="0"/>
          </a:endParaRPr>
        </a:p>
      </dgm:t>
    </dgm:pt>
    <dgm:pt modelId="{A1D88B84-4968-4B04-8D21-2F17EB01633A}">
      <dgm:prSet phldrT="[Text]" custT="1"/>
      <dgm:spPr/>
      <dgm:t>
        <a:bodyPr/>
        <a:lstStyle/>
        <a:p>
          <a:pPr>
            <a:spcAft>
              <a:spcPct val="35000"/>
            </a:spcAft>
          </a:pPr>
          <a:r>
            <a:rPr lang="en-US" sz="2400" dirty="0" smtClean="0">
              <a:latin typeface="Arial" pitchFamily="34" charset="0"/>
              <a:cs typeface="Arial" pitchFamily="34" charset="0"/>
            </a:rPr>
            <a:t>A2</a:t>
          </a:r>
        </a:p>
        <a:p>
          <a:pPr>
            <a:spcAft>
              <a:spcPts val="200"/>
            </a:spcAft>
          </a:pPr>
          <a:r>
            <a:rPr lang="en-US" sz="1600" dirty="0" smtClean="0">
              <a:latin typeface="Arial" pitchFamily="34" charset="0"/>
              <a:cs typeface="Arial" pitchFamily="34" charset="0"/>
            </a:rPr>
            <a:t>(optional)</a:t>
          </a:r>
        </a:p>
      </dgm:t>
    </dgm:pt>
    <dgm:pt modelId="{DAF50287-1F14-4E89-99EE-9B7FD80F0AF6}" type="parTrans" cxnId="{8E6229CF-328B-4056-8A74-AB78C320305F}">
      <dgm:prSet/>
      <dgm:spPr/>
      <dgm:t>
        <a:bodyPr/>
        <a:lstStyle/>
        <a:p>
          <a:endParaRPr lang="en-US">
            <a:latin typeface="Arial" pitchFamily="34" charset="0"/>
            <a:cs typeface="Arial" pitchFamily="34" charset="0"/>
          </a:endParaRPr>
        </a:p>
      </dgm:t>
    </dgm:pt>
    <dgm:pt modelId="{15AADABA-1A7A-40D4-97C1-A506DD45EF60}" type="sibTrans" cxnId="{8E6229CF-328B-4056-8A74-AB78C320305F}">
      <dgm:prSet/>
      <dgm:spPr/>
      <dgm:t>
        <a:bodyPr/>
        <a:lstStyle/>
        <a:p>
          <a:endParaRPr lang="en-US">
            <a:latin typeface="Arial" pitchFamily="34" charset="0"/>
            <a:cs typeface="Arial" pitchFamily="34" charset="0"/>
          </a:endParaRPr>
        </a:p>
      </dgm:t>
    </dgm:pt>
    <dgm:pt modelId="{CBA0B285-F954-4F28-AACD-A55088DA384A}">
      <dgm:prSet phldrT="[Text]" custT="1"/>
      <dgm:spPr/>
      <dgm:t>
        <a:bodyPr/>
        <a:lstStyle/>
        <a:p>
          <a:r>
            <a:rPr lang="en-US" sz="2400" dirty="0" smtClean="0">
              <a:latin typeface="Arial" pitchFamily="34" charset="0"/>
              <a:cs typeface="Arial" pitchFamily="34" charset="0"/>
            </a:rPr>
            <a:t>Participants</a:t>
          </a:r>
          <a:endParaRPr lang="en-US" sz="2400" dirty="0">
            <a:latin typeface="Arial" pitchFamily="34" charset="0"/>
            <a:cs typeface="Arial" pitchFamily="34" charset="0"/>
          </a:endParaRPr>
        </a:p>
      </dgm:t>
    </dgm:pt>
    <dgm:pt modelId="{8C9476F1-FC99-4ED3-B050-850F06A7CCA4}" type="parTrans" cxnId="{D049345A-F35A-4558-A477-30548351CA5A}">
      <dgm:prSet/>
      <dgm:spPr/>
      <dgm:t>
        <a:bodyPr/>
        <a:lstStyle/>
        <a:p>
          <a:endParaRPr lang="en-US">
            <a:latin typeface="Arial" pitchFamily="34" charset="0"/>
            <a:cs typeface="Arial" pitchFamily="34" charset="0"/>
          </a:endParaRPr>
        </a:p>
      </dgm:t>
    </dgm:pt>
    <dgm:pt modelId="{477BDDEC-7F0A-4012-BB06-28A7401BCD93}" type="sibTrans" cxnId="{D049345A-F35A-4558-A477-30548351CA5A}">
      <dgm:prSet/>
      <dgm:spPr/>
      <dgm:t>
        <a:bodyPr/>
        <a:lstStyle/>
        <a:p>
          <a:endParaRPr lang="en-US">
            <a:latin typeface="Arial" pitchFamily="34" charset="0"/>
            <a:cs typeface="Arial" pitchFamily="34" charset="0"/>
          </a:endParaRPr>
        </a:p>
      </dgm:t>
    </dgm:pt>
    <dgm:pt modelId="{1CB20D7F-E6C8-4BB3-B016-EF149C2A7426}">
      <dgm:prSet phldrT="[Text]" custT="1"/>
      <dgm:spPr/>
      <dgm:t>
        <a:bodyPr lIns="0" tIns="246888" rIns="137160"/>
        <a:lstStyle/>
        <a:p>
          <a:r>
            <a:rPr lang="en-US" sz="1400" baseline="0" dirty="0" smtClean="0">
              <a:solidFill>
                <a:schemeClr val="accent3">
                  <a:lumMod val="75000"/>
                </a:schemeClr>
              </a:solidFill>
              <a:latin typeface="Arial" pitchFamily="34" charset="0"/>
              <a:cs typeface="Arial" pitchFamily="34" charset="0"/>
            </a:rPr>
            <a:t>Approve/deny certification requests</a:t>
          </a:r>
          <a:endParaRPr lang="en-US" sz="1400" baseline="0" dirty="0">
            <a:solidFill>
              <a:schemeClr val="accent3">
                <a:lumMod val="75000"/>
              </a:schemeClr>
            </a:solidFill>
            <a:latin typeface="Arial" pitchFamily="34" charset="0"/>
            <a:cs typeface="Arial" pitchFamily="34" charset="0"/>
          </a:endParaRPr>
        </a:p>
      </dgm:t>
    </dgm:pt>
    <dgm:pt modelId="{DBA7189F-ED9A-4E7C-98CF-05BC8AFC6A01}" type="parTrans" cxnId="{A99D22E7-49A2-4D33-8D98-E6B351C8AC89}">
      <dgm:prSet/>
      <dgm:spPr/>
      <dgm:t>
        <a:bodyPr/>
        <a:lstStyle/>
        <a:p>
          <a:endParaRPr lang="en-US">
            <a:latin typeface="Arial" pitchFamily="34" charset="0"/>
            <a:cs typeface="Arial" pitchFamily="34" charset="0"/>
          </a:endParaRPr>
        </a:p>
      </dgm:t>
    </dgm:pt>
    <dgm:pt modelId="{8D990E81-19A6-428B-A50F-3DA18B69626F}" type="sibTrans" cxnId="{A99D22E7-49A2-4D33-8D98-E6B351C8AC89}">
      <dgm:prSet/>
      <dgm:spPr/>
      <dgm:t>
        <a:bodyPr/>
        <a:lstStyle/>
        <a:p>
          <a:endParaRPr lang="en-US">
            <a:latin typeface="Arial" pitchFamily="34" charset="0"/>
            <a:cs typeface="Arial" pitchFamily="34" charset="0"/>
          </a:endParaRPr>
        </a:p>
      </dgm:t>
    </dgm:pt>
    <dgm:pt modelId="{5E1F9265-F1AB-4471-B43F-2D6810934309}">
      <dgm:prSet phldrT="[Text]" custT="1"/>
      <dgm:spPr/>
      <dgm:t>
        <a:bodyPr lIns="0" rIns="137160"/>
        <a:lstStyle/>
        <a:p>
          <a:r>
            <a:rPr lang="en-US" sz="1400" dirty="0" smtClean="0">
              <a:latin typeface="Arial" pitchFamily="34" charset="0"/>
              <a:cs typeface="Arial" pitchFamily="34" charset="0"/>
            </a:rPr>
            <a:t>Ensure requests for certification have all necessary information</a:t>
          </a:r>
        </a:p>
      </dgm:t>
    </dgm:pt>
    <dgm:pt modelId="{E4F3C509-F872-469B-AE88-BE7F1F1FA3A6}" type="parTrans" cxnId="{8FE2C231-BFDC-4C9D-8215-48955B1CA5E3}">
      <dgm:prSet/>
      <dgm:spPr/>
      <dgm:t>
        <a:bodyPr/>
        <a:lstStyle/>
        <a:p>
          <a:endParaRPr lang="en-US">
            <a:latin typeface="Arial" pitchFamily="34" charset="0"/>
            <a:cs typeface="Arial" pitchFamily="34" charset="0"/>
          </a:endParaRPr>
        </a:p>
      </dgm:t>
    </dgm:pt>
    <dgm:pt modelId="{0BB8BAE5-EA3D-49C8-9B80-B5F38E48BAF0}" type="sibTrans" cxnId="{8FE2C231-BFDC-4C9D-8215-48955B1CA5E3}">
      <dgm:prSet/>
      <dgm:spPr/>
      <dgm:t>
        <a:bodyPr/>
        <a:lstStyle/>
        <a:p>
          <a:endParaRPr lang="en-US">
            <a:latin typeface="Arial" pitchFamily="34" charset="0"/>
            <a:cs typeface="Arial" pitchFamily="34" charset="0"/>
          </a:endParaRPr>
        </a:p>
      </dgm:t>
    </dgm:pt>
    <dgm:pt modelId="{466A33E3-E4BB-4C8C-8868-5D4DC3CEBEB7}">
      <dgm:prSet phldrT="[Text]" custT="1"/>
      <dgm:spPr/>
      <dgm:t>
        <a:bodyPr lIns="0" tIns="137160" rIns="137160" bIns="137160"/>
        <a:lstStyle/>
        <a:p>
          <a:r>
            <a:rPr lang="en-US" sz="1400" baseline="0" dirty="0" smtClean="0">
              <a:solidFill>
                <a:schemeClr val="accent3">
                  <a:lumMod val="75000"/>
                </a:schemeClr>
              </a:solidFill>
              <a:latin typeface="Arial" pitchFamily="34" charset="0"/>
              <a:cs typeface="Arial" pitchFamily="34" charset="0"/>
            </a:rPr>
            <a:t>Approve/deny achievement requests</a:t>
          </a:r>
        </a:p>
      </dgm:t>
    </dgm:pt>
    <dgm:pt modelId="{9E9CE373-1BA8-4B9F-A91F-EA8F60FA5DE5}" type="sibTrans" cxnId="{FFD158EC-CBD9-451A-A1BA-B6D10E02BB11}">
      <dgm:prSet/>
      <dgm:spPr/>
      <dgm:t>
        <a:bodyPr/>
        <a:lstStyle/>
        <a:p>
          <a:endParaRPr lang="en-US">
            <a:latin typeface="Arial" pitchFamily="34" charset="0"/>
            <a:cs typeface="Arial" pitchFamily="34" charset="0"/>
          </a:endParaRPr>
        </a:p>
      </dgm:t>
    </dgm:pt>
    <dgm:pt modelId="{F4E77EE8-2D11-4402-91D1-C0FE1EC75932}" type="parTrans" cxnId="{FFD158EC-CBD9-451A-A1BA-B6D10E02BB11}">
      <dgm:prSet/>
      <dgm:spPr/>
      <dgm:t>
        <a:bodyPr/>
        <a:lstStyle/>
        <a:p>
          <a:endParaRPr lang="en-US">
            <a:latin typeface="Arial" pitchFamily="34" charset="0"/>
            <a:cs typeface="Arial" pitchFamily="34" charset="0"/>
          </a:endParaRPr>
        </a:p>
      </dgm:t>
    </dgm:pt>
    <dgm:pt modelId="{DCB9E2FF-5AE3-4F02-8D16-37C6415BB4ED}">
      <dgm:prSet phldrT="[Text]" custT="1"/>
      <dgm:spPr/>
      <dgm:t>
        <a:bodyPr/>
        <a:lstStyle/>
        <a:p>
          <a:r>
            <a:rPr lang="en-US" sz="2400" dirty="0" smtClean="0">
              <a:latin typeface="Arial" pitchFamily="34" charset="0"/>
              <a:cs typeface="Arial" pitchFamily="34" charset="0"/>
            </a:rPr>
            <a:t>S1</a:t>
          </a:r>
        </a:p>
      </dgm:t>
    </dgm:pt>
    <dgm:pt modelId="{C775299D-58CF-4CCC-9ADE-D61BE35AF89E}" type="parTrans" cxnId="{ED45E94D-2662-4D09-9780-746FB6EA3F1C}">
      <dgm:prSet/>
      <dgm:spPr/>
      <dgm:t>
        <a:bodyPr/>
        <a:lstStyle/>
        <a:p>
          <a:endParaRPr lang="en-US">
            <a:latin typeface="Arial" pitchFamily="34" charset="0"/>
            <a:cs typeface="Arial" pitchFamily="34" charset="0"/>
          </a:endParaRPr>
        </a:p>
      </dgm:t>
    </dgm:pt>
    <dgm:pt modelId="{A8253807-9BB1-46BB-9A13-64B905AE0594}" type="sibTrans" cxnId="{ED45E94D-2662-4D09-9780-746FB6EA3F1C}">
      <dgm:prSet/>
      <dgm:spPr/>
      <dgm:t>
        <a:bodyPr/>
        <a:lstStyle/>
        <a:p>
          <a:endParaRPr lang="en-US">
            <a:latin typeface="Arial" pitchFamily="34" charset="0"/>
            <a:cs typeface="Arial" pitchFamily="34" charset="0"/>
          </a:endParaRPr>
        </a:p>
      </dgm:t>
    </dgm:pt>
    <dgm:pt modelId="{266A401C-C3BD-4D43-8981-9E144EF2C457}">
      <dgm:prSet phldrT="[Text]" custT="1"/>
      <dgm:spPr/>
      <dgm:t>
        <a:bodyPr lIns="0" rIns="137160"/>
        <a:lstStyle/>
        <a:p>
          <a:r>
            <a:rPr lang="en-US" sz="1400" dirty="0" smtClean="0">
              <a:latin typeface="Arial" pitchFamily="34" charset="0"/>
              <a:cs typeface="Arial" pitchFamily="34" charset="0"/>
            </a:rPr>
            <a:t>Pursue certification</a:t>
          </a:r>
          <a:endParaRPr lang="en-US" sz="1400" dirty="0">
            <a:latin typeface="Arial" pitchFamily="34" charset="0"/>
            <a:cs typeface="Arial" pitchFamily="34" charset="0"/>
          </a:endParaRPr>
        </a:p>
      </dgm:t>
    </dgm:pt>
    <dgm:pt modelId="{F4AF5F57-D2DC-4581-8F6E-D077345DDBC4}" type="parTrans" cxnId="{D7AF157C-7319-494D-B599-553E31897FC2}">
      <dgm:prSet/>
      <dgm:spPr/>
      <dgm:t>
        <a:bodyPr/>
        <a:lstStyle/>
        <a:p>
          <a:endParaRPr lang="en-US">
            <a:latin typeface="Arial" pitchFamily="34" charset="0"/>
            <a:cs typeface="Arial" pitchFamily="34" charset="0"/>
          </a:endParaRPr>
        </a:p>
      </dgm:t>
    </dgm:pt>
    <dgm:pt modelId="{C070264D-453D-40CB-B964-F0056EDB3B5E}" type="sibTrans" cxnId="{D7AF157C-7319-494D-B599-553E31897FC2}">
      <dgm:prSet/>
      <dgm:spPr/>
      <dgm:t>
        <a:bodyPr/>
        <a:lstStyle/>
        <a:p>
          <a:endParaRPr lang="en-US">
            <a:latin typeface="Arial" pitchFamily="34" charset="0"/>
            <a:cs typeface="Arial" pitchFamily="34" charset="0"/>
          </a:endParaRPr>
        </a:p>
      </dgm:t>
    </dgm:pt>
    <dgm:pt modelId="{60D678FF-B553-4F21-933B-978A19C303CB}">
      <dgm:prSet phldrT="[Text]" custT="1"/>
      <dgm:spPr/>
      <dgm:t>
        <a:bodyPr lIns="0" rIns="137160"/>
        <a:lstStyle/>
        <a:p>
          <a:r>
            <a:rPr lang="en-US" sz="1400" dirty="0" smtClean="0">
              <a:latin typeface="Arial" pitchFamily="34" charset="0"/>
              <a:cs typeface="Arial" pitchFamily="34" charset="0"/>
            </a:rPr>
            <a:t>Provide documentation to prove course completion</a:t>
          </a:r>
          <a:endParaRPr lang="en-US" sz="1400" dirty="0">
            <a:latin typeface="Arial" pitchFamily="34" charset="0"/>
            <a:cs typeface="Arial" pitchFamily="34" charset="0"/>
          </a:endParaRPr>
        </a:p>
      </dgm:t>
    </dgm:pt>
    <dgm:pt modelId="{1F7915EB-2203-4AEF-9DA5-2DFDA3DABCFA}" type="parTrans" cxnId="{DFCA80EA-C9F1-4CF4-9760-2B9C942B0506}">
      <dgm:prSet/>
      <dgm:spPr/>
      <dgm:t>
        <a:bodyPr/>
        <a:lstStyle/>
        <a:p>
          <a:endParaRPr lang="en-US">
            <a:latin typeface="Arial" pitchFamily="34" charset="0"/>
            <a:cs typeface="Arial" pitchFamily="34" charset="0"/>
          </a:endParaRPr>
        </a:p>
      </dgm:t>
    </dgm:pt>
    <dgm:pt modelId="{2636AE97-6D37-4B20-B4B0-EE43F930CE95}" type="sibTrans" cxnId="{DFCA80EA-C9F1-4CF4-9760-2B9C942B0506}">
      <dgm:prSet/>
      <dgm:spPr/>
      <dgm:t>
        <a:bodyPr/>
        <a:lstStyle/>
        <a:p>
          <a:endParaRPr lang="en-US">
            <a:latin typeface="Arial" pitchFamily="34" charset="0"/>
            <a:cs typeface="Arial" pitchFamily="34" charset="0"/>
          </a:endParaRPr>
        </a:p>
      </dgm:t>
    </dgm:pt>
    <dgm:pt modelId="{C3C2EA46-B8B5-4869-8B92-E0E7174F5B39}">
      <dgm:prSet phldrT="[Text]" custT="1"/>
      <dgm:spPr/>
      <dgm:t>
        <a:bodyPr lIns="0" rIns="137160"/>
        <a:lstStyle/>
        <a:p>
          <a:r>
            <a:rPr lang="en-US" sz="1400" dirty="0" smtClean="0">
              <a:latin typeface="Arial" pitchFamily="34" charset="0"/>
              <a:cs typeface="Arial" pitchFamily="34" charset="0"/>
            </a:rPr>
            <a:t>Review &amp; forward certification requests</a:t>
          </a:r>
        </a:p>
      </dgm:t>
    </dgm:pt>
    <dgm:pt modelId="{DADD68B9-A904-4D9E-8BFF-C9EC3463C31E}" type="sibTrans" cxnId="{11C9447B-C1EC-4C84-ACB5-5AAF19E1C97D}">
      <dgm:prSet/>
      <dgm:spPr/>
      <dgm:t>
        <a:bodyPr/>
        <a:lstStyle/>
        <a:p>
          <a:endParaRPr lang="en-US">
            <a:latin typeface="Arial" pitchFamily="34" charset="0"/>
            <a:cs typeface="Arial" pitchFamily="34" charset="0"/>
          </a:endParaRPr>
        </a:p>
      </dgm:t>
    </dgm:pt>
    <dgm:pt modelId="{8E627D30-710B-4248-ACCE-D3D3485CB68C}" type="parTrans" cxnId="{11C9447B-C1EC-4C84-ACB5-5AAF19E1C97D}">
      <dgm:prSet/>
      <dgm:spPr/>
      <dgm:t>
        <a:bodyPr/>
        <a:lstStyle/>
        <a:p>
          <a:endParaRPr lang="en-US">
            <a:latin typeface="Arial" pitchFamily="34" charset="0"/>
            <a:cs typeface="Arial" pitchFamily="34" charset="0"/>
          </a:endParaRPr>
        </a:p>
      </dgm:t>
    </dgm:pt>
    <dgm:pt modelId="{547D6E0C-93F1-402D-B7A7-533AE3DDCA3C}">
      <dgm:prSet phldrT="[Text]" custT="1"/>
      <dgm:spPr/>
      <dgm:t>
        <a:bodyPr lIns="0" tIns="137160" rIns="137160" bIns="137160"/>
        <a:lstStyle/>
        <a:p>
          <a:r>
            <a:rPr lang="en-US" sz="1400" baseline="0" dirty="0" smtClean="0">
              <a:solidFill>
                <a:schemeClr val="accent3">
                  <a:lumMod val="75000"/>
                </a:schemeClr>
              </a:solidFill>
              <a:latin typeface="Arial" pitchFamily="34" charset="0"/>
              <a:cs typeface="Arial" pitchFamily="34" charset="0"/>
            </a:rPr>
            <a:t>Review &amp; forward certification requests</a:t>
          </a:r>
        </a:p>
      </dgm:t>
    </dgm:pt>
    <dgm:pt modelId="{AB9DC651-59EC-4B4C-B9C6-395D5A278853}" type="parTrans" cxnId="{8165B1BE-A609-41A5-B9D0-3BB29E5A750D}">
      <dgm:prSet/>
      <dgm:spPr/>
      <dgm:t>
        <a:bodyPr/>
        <a:lstStyle/>
        <a:p>
          <a:endParaRPr lang="en-US">
            <a:latin typeface="Arial" pitchFamily="34" charset="0"/>
            <a:cs typeface="Arial" pitchFamily="34" charset="0"/>
          </a:endParaRPr>
        </a:p>
      </dgm:t>
    </dgm:pt>
    <dgm:pt modelId="{B22C39C4-3A94-4AC6-9D4D-5EBE29D7E8C4}" type="sibTrans" cxnId="{8165B1BE-A609-41A5-B9D0-3BB29E5A750D}">
      <dgm:prSet/>
      <dgm:spPr/>
      <dgm:t>
        <a:bodyPr/>
        <a:lstStyle/>
        <a:p>
          <a:endParaRPr lang="en-US">
            <a:latin typeface="Arial" pitchFamily="34" charset="0"/>
            <a:cs typeface="Arial" pitchFamily="34" charset="0"/>
          </a:endParaRPr>
        </a:p>
      </dgm:t>
    </dgm:pt>
    <dgm:pt modelId="{A886EF5C-A8B6-459B-A3FF-48A90E7CE308}">
      <dgm:prSet phldrT="[Text]" custT="1"/>
      <dgm:spPr/>
      <dgm:t>
        <a:bodyPr/>
        <a:lstStyle/>
        <a:p>
          <a:r>
            <a:rPr lang="en-US" sz="1400" baseline="0" dirty="0" smtClean="0">
              <a:solidFill>
                <a:schemeClr val="accent3">
                  <a:lumMod val="75000"/>
                </a:schemeClr>
              </a:solidFill>
              <a:latin typeface="Arial" pitchFamily="34" charset="0"/>
              <a:cs typeface="Arial" pitchFamily="34" charset="0"/>
            </a:rPr>
            <a:t>Work with CA to ensure LMS has correct  organizational hierarchy</a:t>
          </a:r>
        </a:p>
      </dgm:t>
    </dgm:pt>
    <dgm:pt modelId="{A33D12CD-1D3B-46A7-AD51-417AC3131EF0}" type="parTrans" cxnId="{B2B1AF5D-BE36-4D6D-9371-F3FCE4EE1C97}">
      <dgm:prSet/>
      <dgm:spPr/>
      <dgm:t>
        <a:bodyPr/>
        <a:lstStyle/>
        <a:p>
          <a:endParaRPr lang="en-US">
            <a:latin typeface="Arial" pitchFamily="34" charset="0"/>
            <a:cs typeface="Arial" pitchFamily="34" charset="0"/>
          </a:endParaRPr>
        </a:p>
      </dgm:t>
    </dgm:pt>
    <dgm:pt modelId="{7C883CA2-325D-4C58-951A-73EFCD368B72}" type="sibTrans" cxnId="{B2B1AF5D-BE36-4D6D-9371-F3FCE4EE1C97}">
      <dgm:prSet/>
      <dgm:spPr/>
      <dgm:t>
        <a:bodyPr/>
        <a:lstStyle/>
        <a:p>
          <a:endParaRPr lang="en-US">
            <a:latin typeface="Arial" pitchFamily="34" charset="0"/>
            <a:cs typeface="Arial" pitchFamily="34" charset="0"/>
          </a:endParaRPr>
        </a:p>
      </dgm:t>
    </dgm:pt>
    <dgm:pt modelId="{DA3E83C1-3453-4E0D-89A1-F52188C48592}">
      <dgm:prSet phldrT="[Text]" custT="1"/>
      <dgm:spPr/>
      <dgm:t>
        <a:bodyPr lIns="0" tIns="137160" rIns="137160" bIns="137160"/>
        <a:lstStyle/>
        <a:p>
          <a:r>
            <a:rPr lang="en-US" sz="1400" baseline="0" dirty="0" smtClean="0">
              <a:solidFill>
                <a:schemeClr val="accent3">
                  <a:lumMod val="75000"/>
                </a:schemeClr>
              </a:solidFill>
              <a:latin typeface="Arial" pitchFamily="34" charset="0"/>
              <a:cs typeface="Arial" pitchFamily="34" charset="0"/>
            </a:rPr>
            <a:t>Monitor and track member progress</a:t>
          </a:r>
        </a:p>
      </dgm:t>
    </dgm:pt>
    <dgm:pt modelId="{5C338B12-55D3-4256-8F3E-FCB2319F43A1}" type="sibTrans" cxnId="{69829DC2-45CC-4454-ADF6-1627B173B8FC}">
      <dgm:prSet/>
      <dgm:spPr/>
      <dgm:t>
        <a:bodyPr/>
        <a:lstStyle/>
        <a:p>
          <a:endParaRPr lang="en-US">
            <a:latin typeface="Arial" pitchFamily="34" charset="0"/>
            <a:cs typeface="Arial" pitchFamily="34" charset="0"/>
          </a:endParaRPr>
        </a:p>
      </dgm:t>
    </dgm:pt>
    <dgm:pt modelId="{82ACE04E-A7E8-4DAD-9F23-EA6D3131B6B9}" type="parTrans" cxnId="{69829DC2-45CC-4454-ADF6-1627B173B8FC}">
      <dgm:prSet/>
      <dgm:spPr/>
      <dgm:t>
        <a:bodyPr/>
        <a:lstStyle/>
        <a:p>
          <a:endParaRPr lang="en-US">
            <a:latin typeface="Arial" pitchFamily="34" charset="0"/>
            <a:cs typeface="Arial" pitchFamily="34" charset="0"/>
          </a:endParaRPr>
        </a:p>
      </dgm:t>
    </dgm:pt>
    <dgm:pt modelId="{8B43AC76-FAD3-4C8B-887D-C240F81EF24B}">
      <dgm:prSet phldrT="[Text]" custT="1"/>
      <dgm:spPr/>
      <dgm:t>
        <a:bodyPr lIns="0" rIns="137160"/>
        <a:lstStyle/>
        <a:p>
          <a:r>
            <a:rPr lang="en-US" sz="1400" dirty="0" smtClean="0">
              <a:latin typeface="Arial" pitchFamily="34" charset="0"/>
              <a:cs typeface="Arial" pitchFamily="34" charset="0"/>
            </a:rPr>
            <a:t>Submit achievements for approval (competencies or full certification)</a:t>
          </a:r>
          <a:endParaRPr lang="en-US" sz="1400" dirty="0">
            <a:latin typeface="Arial" pitchFamily="34" charset="0"/>
            <a:cs typeface="Arial" pitchFamily="34" charset="0"/>
          </a:endParaRPr>
        </a:p>
      </dgm:t>
    </dgm:pt>
    <dgm:pt modelId="{45AC3DEC-022E-47B9-BF76-345411427C01}" type="sibTrans" cxnId="{A304EF2F-FEC9-429E-B7E4-2BD74BDAE9DA}">
      <dgm:prSet/>
      <dgm:spPr/>
      <dgm:t>
        <a:bodyPr/>
        <a:lstStyle/>
        <a:p>
          <a:endParaRPr lang="en-US">
            <a:latin typeface="Arial" pitchFamily="34" charset="0"/>
            <a:cs typeface="Arial" pitchFamily="34" charset="0"/>
          </a:endParaRPr>
        </a:p>
      </dgm:t>
    </dgm:pt>
    <dgm:pt modelId="{368052B6-C6C3-47FF-9CD3-67782166823D}" type="parTrans" cxnId="{A304EF2F-FEC9-429E-B7E4-2BD74BDAE9DA}">
      <dgm:prSet/>
      <dgm:spPr/>
      <dgm:t>
        <a:bodyPr/>
        <a:lstStyle/>
        <a:p>
          <a:endParaRPr lang="en-US">
            <a:latin typeface="Arial" pitchFamily="34" charset="0"/>
            <a:cs typeface="Arial" pitchFamily="34" charset="0"/>
          </a:endParaRPr>
        </a:p>
      </dgm:t>
    </dgm:pt>
    <dgm:pt modelId="{02B82063-1DCF-47B0-843C-A9AD0A4B9AE9}">
      <dgm:prSet phldrT="[Text]" custT="1"/>
      <dgm:spPr/>
      <dgm:t>
        <a:bodyPr/>
        <a:lstStyle/>
        <a:p>
          <a:r>
            <a:rPr lang="en-US" sz="1400" baseline="0" dirty="0" smtClean="0">
              <a:solidFill>
                <a:schemeClr val="accent3">
                  <a:lumMod val="75000"/>
                </a:schemeClr>
              </a:solidFill>
              <a:latin typeface="Arial" pitchFamily="34" charset="0"/>
              <a:cs typeface="Arial" pitchFamily="34" charset="0"/>
            </a:rPr>
            <a:t>Coordinate with supervisor of record to grant time waivers</a:t>
          </a:r>
          <a:endParaRPr lang="en-US" sz="1400" baseline="0" dirty="0">
            <a:solidFill>
              <a:schemeClr val="accent3">
                <a:lumMod val="75000"/>
              </a:schemeClr>
            </a:solidFill>
            <a:latin typeface="Arial" pitchFamily="34" charset="0"/>
            <a:cs typeface="Arial" pitchFamily="34" charset="0"/>
          </a:endParaRPr>
        </a:p>
      </dgm:t>
    </dgm:pt>
    <dgm:pt modelId="{886B4D5B-6B96-4DCC-8F3C-FEEEF894E503}" type="parTrans" cxnId="{152013F2-31D3-49A9-B0E1-5FD49778F01A}">
      <dgm:prSet/>
      <dgm:spPr/>
      <dgm:t>
        <a:bodyPr/>
        <a:lstStyle/>
        <a:p>
          <a:endParaRPr lang="en-US"/>
        </a:p>
      </dgm:t>
    </dgm:pt>
    <dgm:pt modelId="{04BBFFAE-DC69-4521-8623-44BE04EBDD13}" type="sibTrans" cxnId="{152013F2-31D3-49A9-B0E1-5FD49778F01A}">
      <dgm:prSet/>
      <dgm:spPr/>
      <dgm:t>
        <a:bodyPr/>
        <a:lstStyle/>
        <a:p>
          <a:endParaRPr lang="en-US"/>
        </a:p>
      </dgm:t>
    </dgm:pt>
    <dgm:pt modelId="{67E4A6F9-CEB0-45C9-9103-47C8A17CE75A}" type="pres">
      <dgm:prSet presAssocID="{8661DA0E-05B0-4B10-B1B5-13CFEC37C195}" presName="Name0" presStyleCnt="0">
        <dgm:presLayoutVars>
          <dgm:dir/>
          <dgm:animLvl val="lvl"/>
          <dgm:resizeHandles val="exact"/>
        </dgm:presLayoutVars>
      </dgm:prSet>
      <dgm:spPr/>
    </dgm:pt>
    <dgm:pt modelId="{B712E54D-22DE-4DAF-BF28-3EEFD1D8C338}" type="pres">
      <dgm:prSet presAssocID="{7514B3FF-441A-436F-B225-9DA4AF4D7248}" presName="Name8" presStyleCnt="0"/>
      <dgm:spPr/>
    </dgm:pt>
    <dgm:pt modelId="{5FCDC3AC-50F5-4B0F-B392-431ECA832764}" type="pres">
      <dgm:prSet presAssocID="{7514B3FF-441A-436F-B225-9DA4AF4D7248}" presName="acctBkgd" presStyleLbl="alignAcc1" presStyleIdx="0" presStyleCnt="4"/>
      <dgm:spPr/>
      <dgm:t>
        <a:bodyPr/>
        <a:lstStyle/>
        <a:p>
          <a:endParaRPr lang="en-US"/>
        </a:p>
      </dgm:t>
    </dgm:pt>
    <dgm:pt modelId="{0E0AFEB5-2517-4F7E-9813-FD0CB642E07E}" type="pres">
      <dgm:prSet presAssocID="{7514B3FF-441A-436F-B225-9DA4AF4D7248}" presName="acctTx" presStyleLbl="alignAcc1" presStyleIdx="0" presStyleCnt="4">
        <dgm:presLayoutVars>
          <dgm:bulletEnabled val="1"/>
        </dgm:presLayoutVars>
      </dgm:prSet>
      <dgm:spPr/>
      <dgm:t>
        <a:bodyPr/>
        <a:lstStyle/>
        <a:p>
          <a:endParaRPr lang="en-US"/>
        </a:p>
      </dgm:t>
    </dgm:pt>
    <dgm:pt modelId="{6611AF8F-B20B-45EE-BD14-81CEDD54C5F8}" type="pres">
      <dgm:prSet presAssocID="{7514B3FF-441A-436F-B225-9DA4AF4D7248}" presName="level" presStyleLbl="node1" presStyleIdx="0" presStyleCnt="4" custScaleY="60855" custLinFactNeighborX="-799">
        <dgm:presLayoutVars>
          <dgm:chMax val="1"/>
          <dgm:bulletEnabled val="1"/>
        </dgm:presLayoutVars>
      </dgm:prSet>
      <dgm:spPr/>
      <dgm:t>
        <a:bodyPr/>
        <a:lstStyle/>
        <a:p>
          <a:endParaRPr lang="en-US"/>
        </a:p>
      </dgm:t>
    </dgm:pt>
    <dgm:pt modelId="{798FA88E-FB06-4B59-9EC5-24F4B1C1BF21}" type="pres">
      <dgm:prSet presAssocID="{7514B3FF-441A-436F-B225-9DA4AF4D7248}" presName="levelTx" presStyleLbl="revTx" presStyleIdx="0" presStyleCnt="0">
        <dgm:presLayoutVars>
          <dgm:chMax val="1"/>
          <dgm:bulletEnabled val="1"/>
        </dgm:presLayoutVars>
      </dgm:prSet>
      <dgm:spPr/>
      <dgm:t>
        <a:bodyPr/>
        <a:lstStyle/>
        <a:p>
          <a:endParaRPr lang="en-US"/>
        </a:p>
      </dgm:t>
    </dgm:pt>
    <dgm:pt modelId="{D059FF0C-ABE9-4BE8-8DBE-4D5A7517B308}" type="pres">
      <dgm:prSet presAssocID="{A1D88B84-4968-4B04-8D21-2F17EB01633A}" presName="Name8" presStyleCnt="0"/>
      <dgm:spPr/>
    </dgm:pt>
    <dgm:pt modelId="{63DAA775-E24D-4818-9227-51625DDEC4E9}" type="pres">
      <dgm:prSet presAssocID="{A1D88B84-4968-4B04-8D21-2F17EB01633A}" presName="acctBkgd" presStyleLbl="alignAcc1" presStyleIdx="1" presStyleCnt="4"/>
      <dgm:spPr/>
      <dgm:t>
        <a:bodyPr/>
        <a:lstStyle/>
        <a:p>
          <a:endParaRPr lang="en-US"/>
        </a:p>
      </dgm:t>
    </dgm:pt>
    <dgm:pt modelId="{1B6207D9-1283-465C-B58C-C3D5FC5B8F41}" type="pres">
      <dgm:prSet presAssocID="{A1D88B84-4968-4B04-8D21-2F17EB01633A}" presName="acctTx" presStyleLbl="alignAcc1" presStyleIdx="1" presStyleCnt="4">
        <dgm:presLayoutVars>
          <dgm:bulletEnabled val="1"/>
        </dgm:presLayoutVars>
      </dgm:prSet>
      <dgm:spPr/>
      <dgm:t>
        <a:bodyPr/>
        <a:lstStyle/>
        <a:p>
          <a:endParaRPr lang="en-US"/>
        </a:p>
      </dgm:t>
    </dgm:pt>
    <dgm:pt modelId="{92A28B38-EB78-4B1B-90BC-63CE9308DD3C}" type="pres">
      <dgm:prSet presAssocID="{A1D88B84-4968-4B04-8D21-2F17EB01633A}" presName="level" presStyleLbl="node1" presStyleIdx="1" presStyleCnt="4" custScaleY="66311">
        <dgm:presLayoutVars>
          <dgm:chMax val="1"/>
          <dgm:bulletEnabled val="1"/>
        </dgm:presLayoutVars>
      </dgm:prSet>
      <dgm:spPr/>
      <dgm:t>
        <a:bodyPr/>
        <a:lstStyle/>
        <a:p>
          <a:endParaRPr lang="en-US"/>
        </a:p>
      </dgm:t>
    </dgm:pt>
    <dgm:pt modelId="{E8171DCF-8B05-446A-BDA7-666E4D46AE75}" type="pres">
      <dgm:prSet presAssocID="{A1D88B84-4968-4B04-8D21-2F17EB01633A}" presName="levelTx" presStyleLbl="revTx" presStyleIdx="0" presStyleCnt="0">
        <dgm:presLayoutVars>
          <dgm:chMax val="1"/>
          <dgm:bulletEnabled val="1"/>
        </dgm:presLayoutVars>
      </dgm:prSet>
      <dgm:spPr/>
      <dgm:t>
        <a:bodyPr/>
        <a:lstStyle/>
        <a:p>
          <a:endParaRPr lang="en-US"/>
        </a:p>
      </dgm:t>
    </dgm:pt>
    <dgm:pt modelId="{2D6BB77C-DA41-4FC9-9923-4909F77CFB47}" type="pres">
      <dgm:prSet presAssocID="{DCB9E2FF-5AE3-4F02-8D16-37C6415BB4ED}" presName="Name8" presStyleCnt="0"/>
      <dgm:spPr/>
    </dgm:pt>
    <dgm:pt modelId="{5B813230-2C39-452C-B4B5-8B3928A17270}" type="pres">
      <dgm:prSet presAssocID="{DCB9E2FF-5AE3-4F02-8D16-37C6415BB4ED}" presName="acctBkgd" presStyleLbl="alignAcc1" presStyleIdx="2" presStyleCnt="4"/>
      <dgm:spPr/>
      <dgm:t>
        <a:bodyPr/>
        <a:lstStyle/>
        <a:p>
          <a:endParaRPr lang="en-US"/>
        </a:p>
      </dgm:t>
    </dgm:pt>
    <dgm:pt modelId="{D90A4272-2784-4A61-ACD5-9F1CB81C9256}" type="pres">
      <dgm:prSet presAssocID="{DCB9E2FF-5AE3-4F02-8D16-37C6415BB4ED}" presName="acctTx" presStyleLbl="alignAcc1" presStyleIdx="2" presStyleCnt="4">
        <dgm:presLayoutVars>
          <dgm:bulletEnabled val="1"/>
        </dgm:presLayoutVars>
      </dgm:prSet>
      <dgm:spPr/>
      <dgm:t>
        <a:bodyPr/>
        <a:lstStyle/>
        <a:p>
          <a:endParaRPr lang="en-US"/>
        </a:p>
      </dgm:t>
    </dgm:pt>
    <dgm:pt modelId="{17824ED3-AF50-47E5-87FF-1ED35E2DC1F4}" type="pres">
      <dgm:prSet presAssocID="{DCB9E2FF-5AE3-4F02-8D16-37C6415BB4ED}" presName="level" presStyleLbl="node1" presStyleIdx="2" presStyleCnt="4">
        <dgm:presLayoutVars>
          <dgm:chMax val="1"/>
          <dgm:bulletEnabled val="1"/>
        </dgm:presLayoutVars>
      </dgm:prSet>
      <dgm:spPr/>
      <dgm:t>
        <a:bodyPr/>
        <a:lstStyle/>
        <a:p>
          <a:endParaRPr lang="en-US"/>
        </a:p>
      </dgm:t>
    </dgm:pt>
    <dgm:pt modelId="{10712B2C-3C94-45AC-8DCA-C463D9932EBA}" type="pres">
      <dgm:prSet presAssocID="{DCB9E2FF-5AE3-4F02-8D16-37C6415BB4ED}" presName="levelTx" presStyleLbl="revTx" presStyleIdx="0" presStyleCnt="0">
        <dgm:presLayoutVars>
          <dgm:chMax val="1"/>
          <dgm:bulletEnabled val="1"/>
        </dgm:presLayoutVars>
      </dgm:prSet>
      <dgm:spPr/>
      <dgm:t>
        <a:bodyPr/>
        <a:lstStyle/>
        <a:p>
          <a:endParaRPr lang="en-US"/>
        </a:p>
      </dgm:t>
    </dgm:pt>
    <dgm:pt modelId="{E6F9ABBA-E287-4F51-857C-A7F370421790}" type="pres">
      <dgm:prSet presAssocID="{CBA0B285-F954-4F28-AACD-A55088DA384A}" presName="Name8" presStyleCnt="0"/>
      <dgm:spPr/>
    </dgm:pt>
    <dgm:pt modelId="{FFFBA54A-8672-4600-98D4-3761CED6ABB5}" type="pres">
      <dgm:prSet presAssocID="{CBA0B285-F954-4F28-AACD-A55088DA384A}" presName="acctBkgd" presStyleLbl="alignAcc1" presStyleIdx="3" presStyleCnt="4"/>
      <dgm:spPr/>
      <dgm:t>
        <a:bodyPr/>
        <a:lstStyle/>
        <a:p>
          <a:endParaRPr lang="en-US"/>
        </a:p>
      </dgm:t>
    </dgm:pt>
    <dgm:pt modelId="{80B5DB8B-78A3-4721-8614-E78595DB67BF}" type="pres">
      <dgm:prSet presAssocID="{CBA0B285-F954-4F28-AACD-A55088DA384A}" presName="acctTx" presStyleLbl="alignAcc1" presStyleIdx="3" presStyleCnt="4">
        <dgm:presLayoutVars>
          <dgm:bulletEnabled val="1"/>
        </dgm:presLayoutVars>
      </dgm:prSet>
      <dgm:spPr/>
      <dgm:t>
        <a:bodyPr/>
        <a:lstStyle/>
        <a:p>
          <a:endParaRPr lang="en-US"/>
        </a:p>
      </dgm:t>
    </dgm:pt>
    <dgm:pt modelId="{C66F82AB-94A8-49BB-95F1-0C1BE6E14276}" type="pres">
      <dgm:prSet presAssocID="{CBA0B285-F954-4F28-AACD-A55088DA384A}" presName="level" presStyleLbl="node1" presStyleIdx="3" presStyleCnt="4">
        <dgm:presLayoutVars>
          <dgm:chMax val="1"/>
          <dgm:bulletEnabled val="1"/>
        </dgm:presLayoutVars>
      </dgm:prSet>
      <dgm:spPr/>
      <dgm:t>
        <a:bodyPr/>
        <a:lstStyle/>
        <a:p>
          <a:endParaRPr lang="en-US"/>
        </a:p>
      </dgm:t>
    </dgm:pt>
    <dgm:pt modelId="{DA6729A6-CE3D-44F0-98DB-AEE573F07F30}" type="pres">
      <dgm:prSet presAssocID="{CBA0B285-F954-4F28-AACD-A55088DA384A}" presName="levelTx" presStyleLbl="revTx" presStyleIdx="0" presStyleCnt="0">
        <dgm:presLayoutVars>
          <dgm:chMax val="1"/>
          <dgm:bulletEnabled val="1"/>
        </dgm:presLayoutVars>
      </dgm:prSet>
      <dgm:spPr/>
      <dgm:t>
        <a:bodyPr/>
        <a:lstStyle/>
        <a:p>
          <a:endParaRPr lang="en-US"/>
        </a:p>
      </dgm:t>
    </dgm:pt>
  </dgm:ptLst>
  <dgm:cxnLst>
    <dgm:cxn modelId="{F0899F24-971A-4A92-800E-26F0EA836B7F}" type="presOf" srcId="{DCB9E2FF-5AE3-4F02-8D16-37C6415BB4ED}" destId="{17824ED3-AF50-47E5-87FF-1ED35E2DC1F4}" srcOrd="0" destOrd="0" presId="urn:microsoft.com/office/officeart/2005/8/layout/pyramid1"/>
    <dgm:cxn modelId="{8E6229CF-328B-4056-8A74-AB78C320305F}" srcId="{8661DA0E-05B0-4B10-B1B5-13CFEC37C195}" destId="{A1D88B84-4968-4B04-8D21-2F17EB01633A}" srcOrd="1" destOrd="0" parTransId="{DAF50287-1F14-4E89-99EE-9B7FD80F0AF6}" sibTransId="{15AADABA-1A7A-40D4-97C1-A506DD45EF60}"/>
    <dgm:cxn modelId="{7829313A-C900-4CD4-AC1B-F9733DA35AF0}" type="presOf" srcId="{266A401C-C3BD-4D43-8981-9E144EF2C457}" destId="{80B5DB8B-78A3-4721-8614-E78595DB67BF}" srcOrd="1" destOrd="0" presId="urn:microsoft.com/office/officeart/2005/8/layout/pyramid1"/>
    <dgm:cxn modelId="{A35AE168-3C53-4651-A4C1-4220EADB604D}" type="presOf" srcId="{A886EF5C-A8B6-459B-A3FF-48A90E7CE308}" destId="{D90A4272-2784-4A61-ACD5-9F1CB81C9256}" srcOrd="1" destOrd="3" presId="urn:microsoft.com/office/officeart/2005/8/layout/pyramid1"/>
    <dgm:cxn modelId="{89E5B092-CC31-4C53-84F2-C5A6F2B18579}" type="presOf" srcId="{DA3E83C1-3453-4E0D-89A1-F52188C48592}" destId="{5B813230-2C39-452C-B4B5-8B3928A17270}" srcOrd="0" destOrd="2" presId="urn:microsoft.com/office/officeart/2005/8/layout/pyramid1"/>
    <dgm:cxn modelId="{FB9C996B-1E11-45E6-99F2-CD71A45A9350}" type="presOf" srcId="{60D678FF-B553-4F21-933B-978A19C303CB}" destId="{FFFBA54A-8672-4600-98D4-3761CED6ABB5}" srcOrd="0" destOrd="1" presId="urn:microsoft.com/office/officeart/2005/8/layout/pyramid1"/>
    <dgm:cxn modelId="{929C3098-E7E0-451D-99D8-F6711E6FDB9C}" type="presOf" srcId="{CBA0B285-F954-4F28-AACD-A55088DA384A}" destId="{DA6729A6-CE3D-44F0-98DB-AEE573F07F30}" srcOrd="1" destOrd="0" presId="urn:microsoft.com/office/officeart/2005/8/layout/pyramid1"/>
    <dgm:cxn modelId="{670E0D5D-F203-4635-AA44-7B020E7BC619}" type="presOf" srcId="{CBA0B285-F954-4F28-AACD-A55088DA384A}" destId="{C66F82AB-94A8-49BB-95F1-0C1BE6E14276}" srcOrd="0" destOrd="0" presId="urn:microsoft.com/office/officeart/2005/8/layout/pyramid1"/>
    <dgm:cxn modelId="{05772262-0CE3-4E4B-A790-E3540CAF3347}" type="presOf" srcId="{60D678FF-B553-4F21-933B-978A19C303CB}" destId="{80B5DB8B-78A3-4721-8614-E78595DB67BF}" srcOrd="1" destOrd="1" presId="urn:microsoft.com/office/officeart/2005/8/layout/pyramid1"/>
    <dgm:cxn modelId="{ED45E94D-2662-4D09-9780-746FB6EA3F1C}" srcId="{8661DA0E-05B0-4B10-B1B5-13CFEC37C195}" destId="{DCB9E2FF-5AE3-4F02-8D16-37C6415BB4ED}" srcOrd="2" destOrd="0" parTransId="{C775299D-58CF-4CCC-9ADE-D61BE35AF89E}" sibTransId="{A8253807-9BB1-46BB-9A13-64B905AE0594}"/>
    <dgm:cxn modelId="{FFD158EC-CBD9-451A-A1BA-B6D10E02BB11}" srcId="{DCB9E2FF-5AE3-4F02-8D16-37C6415BB4ED}" destId="{466A33E3-E4BB-4C8C-8868-5D4DC3CEBEB7}" srcOrd="0" destOrd="0" parTransId="{F4E77EE8-2D11-4402-91D1-C0FE1EC75932}" sibTransId="{9E9CE373-1BA8-4B9F-A91F-EA8F60FA5DE5}"/>
    <dgm:cxn modelId="{FCF9DF6D-00FC-4571-AA78-61ACA16E9394}" type="presOf" srcId="{5E1F9265-F1AB-4471-B43F-2D6810934309}" destId="{63DAA775-E24D-4818-9227-51625DDEC4E9}" srcOrd="0" destOrd="0" presId="urn:microsoft.com/office/officeart/2005/8/layout/pyramid1"/>
    <dgm:cxn modelId="{E78986D9-509A-4011-9D9A-7C8F17B74D1D}" type="presOf" srcId="{8B43AC76-FAD3-4C8B-887D-C240F81EF24B}" destId="{80B5DB8B-78A3-4721-8614-E78595DB67BF}" srcOrd="1" destOrd="2" presId="urn:microsoft.com/office/officeart/2005/8/layout/pyramid1"/>
    <dgm:cxn modelId="{A304EF2F-FEC9-429E-B7E4-2BD74BDAE9DA}" srcId="{CBA0B285-F954-4F28-AACD-A55088DA384A}" destId="{8B43AC76-FAD3-4C8B-887D-C240F81EF24B}" srcOrd="2" destOrd="0" parTransId="{368052B6-C6C3-47FF-9CD3-67782166823D}" sibTransId="{45AC3DEC-022E-47B9-BF76-345411427C01}"/>
    <dgm:cxn modelId="{8FE2C231-BFDC-4C9D-8215-48955B1CA5E3}" srcId="{A1D88B84-4968-4B04-8D21-2F17EB01633A}" destId="{5E1F9265-F1AB-4471-B43F-2D6810934309}" srcOrd="0" destOrd="0" parTransId="{E4F3C509-F872-469B-AE88-BE7F1F1FA3A6}" sibTransId="{0BB8BAE5-EA3D-49C8-9B80-B5F38E48BAF0}"/>
    <dgm:cxn modelId="{D049345A-F35A-4558-A477-30548351CA5A}" srcId="{8661DA0E-05B0-4B10-B1B5-13CFEC37C195}" destId="{CBA0B285-F954-4F28-AACD-A55088DA384A}" srcOrd="3" destOrd="0" parTransId="{8C9476F1-FC99-4ED3-B050-850F06A7CCA4}" sibTransId="{477BDDEC-7F0A-4012-BB06-28A7401BCD93}"/>
    <dgm:cxn modelId="{7523CE8B-7AB3-4A51-B946-5C8684852DFA}" type="presOf" srcId="{DA3E83C1-3453-4E0D-89A1-F52188C48592}" destId="{D90A4272-2784-4A61-ACD5-9F1CB81C9256}" srcOrd="1" destOrd="2" presId="urn:microsoft.com/office/officeart/2005/8/layout/pyramid1"/>
    <dgm:cxn modelId="{DFCA80EA-C9F1-4CF4-9760-2B9C942B0506}" srcId="{CBA0B285-F954-4F28-AACD-A55088DA384A}" destId="{60D678FF-B553-4F21-933B-978A19C303CB}" srcOrd="1" destOrd="0" parTransId="{1F7915EB-2203-4AEF-9DA5-2DFDA3DABCFA}" sibTransId="{2636AE97-6D37-4B20-B4B0-EE43F930CE95}"/>
    <dgm:cxn modelId="{A99D22E7-49A2-4D33-8D98-E6B351C8AC89}" srcId="{7514B3FF-441A-436F-B225-9DA4AF4D7248}" destId="{1CB20D7F-E6C8-4BB3-B016-EF149C2A7426}" srcOrd="0" destOrd="0" parTransId="{DBA7189F-ED9A-4E7C-98CF-05BC8AFC6A01}" sibTransId="{8D990E81-19A6-428B-A50F-3DA18B69626F}"/>
    <dgm:cxn modelId="{5244F528-3F60-46FF-9D3D-A894546610B5}" type="presOf" srcId="{5E1F9265-F1AB-4471-B43F-2D6810934309}" destId="{1B6207D9-1283-465C-B58C-C3D5FC5B8F41}" srcOrd="1" destOrd="0" presId="urn:microsoft.com/office/officeart/2005/8/layout/pyramid1"/>
    <dgm:cxn modelId="{D2A6A4CF-6B43-4F01-AEEA-FFD2E52FCD0F}" type="presOf" srcId="{7514B3FF-441A-436F-B225-9DA4AF4D7248}" destId="{798FA88E-FB06-4B59-9EC5-24F4B1C1BF21}" srcOrd="1" destOrd="0" presId="urn:microsoft.com/office/officeart/2005/8/layout/pyramid1"/>
    <dgm:cxn modelId="{8165B1BE-A609-41A5-B9D0-3BB29E5A750D}" srcId="{DCB9E2FF-5AE3-4F02-8D16-37C6415BB4ED}" destId="{547D6E0C-93F1-402D-B7A7-533AE3DDCA3C}" srcOrd="1" destOrd="0" parTransId="{AB9DC651-59EC-4B4C-B9C6-395D5A278853}" sibTransId="{B22C39C4-3A94-4AC6-9D4D-5EBE29D7E8C4}"/>
    <dgm:cxn modelId="{37636645-073E-4CEF-B589-D24C19FE51B0}" type="presOf" srcId="{8661DA0E-05B0-4B10-B1B5-13CFEC37C195}" destId="{67E4A6F9-CEB0-45C9-9103-47C8A17CE75A}" srcOrd="0" destOrd="0" presId="urn:microsoft.com/office/officeart/2005/8/layout/pyramid1"/>
    <dgm:cxn modelId="{F9FBC9E6-3D05-455C-8EAA-E9DFC1635FD3}" type="presOf" srcId="{466A33E3-E4BB-4C8C-8868-5D4DC3CEBEB7}" destId="{5B813230-2C39-452C-B4B5-8B3928A17270}" srcOrd="0" destOrd="0" presId="urn:microsoft.com/office/officeart/2005/8/layout/pyramid1"/>
    <dgm:cxn modelId="{20C582A3-337A-498D-B6B4-01D52C6A7F4D}" type="presOf" srcId="{266A401C-C3BD-4D43-8981-9E144EF2C457}" destId="{FFFBA54A-8672-4600-98D4-3761CED6ABB5}" srcOrd="0" destOrd="0" presId="urn:microsoft.com/office/officeart/2005/8/layout/pyramid1"/>
    <dgm:cxn modelId="{0DB4CB69-AF82-4AA3-8BEE-34E45270E6DB}" srcId="{8661DA0E-05B0-4B10-B1B5-13CFEC37C195}" destId="{7514B3FF-441A-436F-B225-9DA4AF4D7248}" srcOrd="0" destOrd="0" parTransId="{C7B2E017-BD50-4521-BE9A-CC757264BC8C}" sibTransId="{4F6E5A96-B086-4196-A51D-B9F0F7C6F33A}"/>
    <dgm:cxn modelId="{B2CBC30B-349D-47AA-B5A9-42D2D89ED73F}" type="presOf" srcId="{466A33E3-E4BB-4C8C-8868-5D4DC3CEBEB7}" destId="{D90A4272-2784-4A61-ACD5-9F1CB81C9256}" srcOrd="1" destOrd="0" presId="urn:microsoft.com/office/officeart/2005/8/layout/pyramid1"/>
    <dgm:cxn modelId="{11C9447B-C1EC-4C84-ACB5-5AAF19E1C97D}" srcId="{A1D88B84-4968-4B04-8D21-2F17EB01633A}" destId="{C3C2EA46-B8B5-4869-8B92-E0E7174F5B39}" srcOrd="1" destOrd="0" parTransId="{8E627D30-710B-4248-ACCE-D3D3485CB68C}" sibTransId="{DADD68B9-A904-4D9E-8BFF-C9EC3463C31E}"/>
    <dgm:cxn modelId="{1900D971-16FE-4DD4-AE00-A6ED59B36D40}" type="presOf" srcId="{1CB20D7F-E6C8-4BB3-B016-EF149C2A7426}" destId="{5FCDC3AC-50F5-4B0F-B392-431ECA832764}" srcOrd="0" destOrd="0" presId="urn:microsoft.com/office/officeart/2005/8/layout/pyramid1"/>
    <dgm:cxn modelId="{735CEC68-E4FE-43CA-9756-C57EEF4D96C5}" type="presOf" srcId="{547D6E0C-93F1-402D-B7A7-533AE3DDCA3C}" destId="{D90A4272-2784-4A61-ACD5-9F1CB81C9256}" srcOrd="1" destOrd="1" presId="urn:microsoft.com/office/officeart/2005/8/layout/pyramid1"/>
    <dgm:cxn modelId="{6C59C2C1-3DF2-4F16-B423-5E357C0AF5FA}" type="presOf" srcId="{A1D88B84-4968-4B04-8D21-2F17EB01633A}" destId="{E8171DCF-8B05-446A-BDA7-666E4D46AE75}" srcOrd="1" destOrd="0" presId="urn:microsoft.com/office/officeart/2005/8/layout/pyramid1"/>
    <dgm:cxn modelId="{5D252560-9DA9-48A8-A7A3-CBE2002FFA4D}" type="presOf" srcId="{1CB20D7F-E6C8-4BB3-B016-EF149C2A7426}" destId="{0E0AFEB5-2517-4F7E-9813-FD0CB642E07E}" srcOrd="1" destOrd="0" presId="urn:microsoft.com/office/officeart/2005/8/layout/pyramid1"/>
    <dgm:cxn modelId="{E721E3A8-1A24-409E-921A-C97003785143}" type="presOf" srcId="{7514B3FF-441A-436F-B225-9DA4AF4D7248}" destId="{6611AF8F-B20B-45EE-BD14-81CEDD54C5F8}" srcOrd="0" destOrd="0" presId="urn:microsoft.com/office/officeart/2005/8/layout/pyramid1"/>
    <dgm:cxn modelId="{154E7585-CE63-4E69-8699-2055D51D82C6}" type="presOf" srcId="{8B43AC76-FAD3-4C8B-887D-C240F81EF24B}" destId="{FFFBA54A-8672-4600-98D4-3761CED6ABB5}" srcOrd="0" destOrd="2" presId="urn:microsoft.com/office/officeart/2005/8/layout/pyramid1"/>
    <dgm:cxn modelId="{80918B09-970D-4438-A7E9-4A0D5AB40387}" type="presOf" srcId="{02B82063-1DCF-47B0-843C-A9AD0A4B9AE9}" destId="{5FCDC3AC-50F5-4B0F-B392-431ECA832764}" srcOrd="0" destOrd="1" presId="urn:microsoft.com/office/officeart/2005/8/layout/pyramid1"/>
    <dgm:cxn modelId="{A3A4E439-9888-41FE-A4B0-2A09727C1737}" type="presOf" srcId="{02B82063-1DCF-47B0-843C-A9AD0A4B9AE9}" destId="{0E0AFEB5-2517-4F7E-9813-FD0CB642E07E}" srcOrd="1" destOrd="1" presId="urn:microsoft.com/office/officeart/2005/8/layout/pyramid1"/>
    <dgm:cxn modelId="{B2B1AF5D-BE36-4D6D-9371-F3FCE4EE1C97}" srcId="{DCB9E2FF-5AE3-4F02-8D16-37C6415BB4ED}" destId="{A886EF5C-A8B6-459B-A3FF-48A90E7CE308}" srcOrd="3" destOrd="0" parTransId="{A33D12CD-1D3B-46A7-AD51-417AC3131EF0}" sibTransId="{7C883CA2-325D-4C58-951A-73EFCD368B72}"/>
    <dgm:cxn modelId="{D3F5F33D-D7CF-4464-B8E3-0FC29E1ADBDA}" type="presOf" srcId="{A1D88B84-4968-4B04-8D21-2F17EB01633A}" destId="{92A28B38-EB78-4B1B-90BC-63CE9308DD3C}" srcOrd="0" destOrd="0" presId="urn:microsoft.com/office/officeart/2005/8/layout/pyramid1"/>
    <dgm:cxn modelId="{69829DC2-45CC-4454-ADF6-1627B173B8FC}" srcId="{DCB9E2FF-5AE3-4F02-8D16-37C6415BB4ED}" destId="{DA3E83C1-3453-4E0D-89A1-F52188C48592}" srcOrd="2" destOrd="0" parTransId="{82ACE04E-A7E8-4DAD-9F23-EA6D3131B6B9}" sibTransId="{5C338B12-55D3-4256-8F3E-FCB2319F43A1}"/>
    <dgm:cxn modelId="{35C171C7-C47A-4304-9FDC-7268F730F81D}" type="presOf" srcId="{547D6E0C-93F1-402D-B7A7-533AE3DDCA3C}" destId="{5B813230-2C39-452C-B4B5-8B3928A17270}" srcOrd="0" destOrd="1" presId="urn:microsoft.com/office/officeart/2005/8/layout/pyramid1"/>
    <dgm:cxn modelId="{54572246-1ADC-41B2-9A65-27F8F7721603}" type="presOf" srcId="{A886EF5C-A8B6-459B-A3FF-48A90E7CE308}" destId="{5B813230-2C39-452C-B4B5-8B3928A17270}" srcOrd="0" destOrd="3" presId="urn:microsoft.com/office/officeart/2005/8/layout/pyramid1"/>
    <dgm:cxn modelId="{D7AF157C-7319-494D-B599-553E31897FC2}" srcId="{CBA0B285-F954-4F28-AACD-A55088DA384A}" destId="{266A401C-C3BD-4D43-8981-9E144EF2C457}" srcOrd="0" destOrd="0" parTransId="{F4AF5F57-D2DC-4581-8F6E-D077345DDBC4}" sibTransId="{C070264D-453D-40CB-B964-F0056EDB3B5E}"/>
    <dgm:cxn modelId="{EC4BB2A4-B0BA-41D6-881D-E7D1136D9300}" type="presOf" srcId="{C3C2EA46-B8B5-4869-8B92-E0E7174F5B39}" destId="{63DAA775-E24D-4818-9227-51625DDEC4E9}" srcOrd="0" destOrd="1" presId="urn:microsoft.com/office/officeart/2005/8/layout/pyramid1"/>
    <dgm:cxn modelId="{77A83966-AEBA-48C3-848B-E8D0EEFB3566}" type="presOf" srcId="{C3C2EA46-B8B5-4869-8B92-E0E7174F5B39}" destId="{1B6207D9-1283-465C-B58C-C3D5FC5B8F41}" srcOrd="1" destOrd="1" presId="urn:microsoft.com/office/officeart/2005/8/layout/pyramid1"/>
    <dgm:cxn modelId="{152013F2-31D3-49A9-B0E1-5FD49778F01A}" srcId="{7514B3FF-441A-436F-B225-9DA4AF4D7248}" destId="{02B82063-1DCF-47B0-843C-A9AD0A4B9AE9}" srcOrd="1" destOrd="0" parTransId="{886B4D5B-6B96-4DCC-8F3C-FEEEF894E503}" sibTransId="{04BBFFAE-DC69-4521-8623-44BE04EBDD13}"/>
    <dgm:cxn modelId="{987187A4-6C64-4205-AACB-40DDBABEB651}" type="presOf" srcId="{DCB9E2FF-5AE3-4F02-8D16-37C6415BB4ED}" destId="{10712B2C-3C94-45AC-8DCA-C463D9932EBA}" srcOrd="1" destOrd="0" presId="urn:microsoft.com/office/officeart/2005/8/layout/pyramid1"/>
    <dgm:cxn modelId="{8BE1B83B-433F-4DC1-A7B0-141C47120CAF}" type="presParOf" srcId="{67E4A6F9-CEB0-45C9-9103-47C8A17CE75A}" destId="{B712E54D-22DE-4DAF-BF28-3EEFD1D8C338}" srcOrd="0" destOrd="0" presId="urn:microsoft.com/office/officeart/2005/8/layout/pyramid1"/>
    <dgm:cxn modelId="{7A1ACBB6-FDB5-42CC-8A0B-954C93085855}" type="presParOf" srcId="{B712E54D-22DE-4DAF-BF28-3EEFD1D8C338}" destId="{5FCDC3AC-50F5-4B0F-B392-431ECA832764}" srcOrd="0" destOrd="0" presId="urn:microsoft.com/office/officeart/2005/8/layout/pyramid1"/>
    <dgm:cxn modelId="{2450DE8F-F073-471E-949A-1306D7169C50}" type="presParOf" srcId="{B712E54D-22DE-4DAF-BF28-3EEFD1D8C338}" destId="{0E0AFEB5-2517-4F7E-9813-FD0CB642E07E}" srcOrd="1" destOrd="0" presId="urn:microsoft.com/office/officeart/2005/8/layout/pyramid1"/>
    <dgm:cxn modelId="{72030CEA-BEC6-4415-A2A3-D2A26D9DB444}" type="presParOf" srcId="{B712E54D-22DE-4DAF-BF28-3EEFD1D8C338}" destId="{6611AF8F-B20B-45EE-BD14-81CEDD54C5F8}" srcOrd="2" destOrd="0" presId="urn:microsoft.com/office/officeart/2005/8/layout/pyramid1"/>
    <dgm:cxn modelId="{09B47EB5-10A8-4BCC-9AA2-16C26E8F4522}" type="presParOf" srcId="{B712E54D-22DE-4DAF-BF28-3EEFD1D8C338}" destId="{798FA88E-FB06-4B59-9EC5-24F4B1C1BF21}" srcOrd="3" destOrd="0" presId="urn:microsoft.com/office/officeart/2005/8/layout/pyramid1"/>
    <dgm:cxn modelId="{74DBA9D9-22E8-4EB0-A94E-1F6F845A64F5}" type="presParOf" srcId="{67E4A6F9-CEB0-45C9-9103-47C8A17CE75A}" destId="{D059FF0C-ABE9-4BE8-8DBE-4D5A7517B308}" srcOrd="1" destOrd="0" presId="urn:microsoft.com/office/officeart/2005/8/layout/pyramid1"/>
    <dgm:cxn modelId="{2E04EBC8-CFD7-4B94-A3ED-C6DC71A2A078}" type="presParOf" srcId="{D059FF0C-ABE9-4BE8-8DBE-4D5A7517B308}" destId="{63DAA775-E24D-4818-9227-51625DDEC4E9}" srcOrd="0" destOrd="0" presId="urn:microsoft.com/office/officeart/2005/8/layout/pyramid1"/>
    <dgm:cxn modelId="{354737BC-92F4-4C6F-B963-67461327AA2F}" type="presParOf" srcId="{D059FF0C-ABE9-4BE8-8DBE-4D5A7517B308}" destId="{1B6207D9-1283-465C-B58C-C3D5FC5B8F41}" srcOrd="1" destOrd="0" presId="urn:microsoft.com/office/officeart/2005/8/layout/pyramid1"/>
    <dgm:cxn modelId="{2B0199B3-EBB1-484E-B9A0-92426EA1EA96}" type="presParOf" srcId="{D059FF0C-ABE9-4BE8-8DBE-4D5A7517B308}" destId="{92A28B38-EB78-4B1B-90BC-63CE9308DD3C}" srcOrd="2" destOrd="0" presId="urn:microsoft.com/office/officeart/2005/8/layout/pyramid1"/>
    <dgm:cxn modelId="{D18C74CA-B661-4A32-BE6B-339B0C42D8E6}" type="presParOf" srcId="{D059FF0C-ABE9-4BE8-8DBE-4D5A7517B308}" destId="{E8171DCF-8B05-446A-BDA7-666E4D46AE75}" srcOrd="3" destOrd="0" presId="urn:microsoft.com/office/officeart/2005/8/layout/pyramid1"/>
    <dgm:cxn modelId="{9E277EC6-C4DC-4C03-B4AC-3B6DA78605BA}" type="presParOf" srcId="{67E4A6F9-CEB0-45C9-9103-47C8A17CE75A}" destId="{2D6BB77C-DA41-4FC9-9923-4909F77CFB47}" srcOrd="2" destOrd="0" presId="urn:microsoft.com/office/officeart/2005/8/layout/pyramid1"/>
    <dgm:cxn modelId="{BD6D4747-6EB7-4A26-8711-0CAF7918553F}" type="presParOf" srcId="{2D6BB77C-DA41-4FC9-9923-4909F77CFB47}" destId="{5B813230-2C39-452C-B4B5-8B3928A17270}" srcOrd="0" destOrd="0" presId="urn:microsoft.com/office/officeart/2005/8/layout/pyramid1"/>
    <dgm:cxn modelId="{9D38EFAB-02FD-4578-9567-BCBF482EF759}" type="presParOf" srcId="{2D6BB77C-DA41-4FC9-9923-4909F77CFB47}" destId="{D90A4272-2784-4A61-ACD5-9F1CB81C9256}" srcOrd="1" destOrd="0" presId="urn:microsoft.com/office/officeart/2005/8/layout/pyramid1"/>
    <dgm:cxn modelId="{D983229D-6431-4DE5-B779-45CD93CE0D26}" type="presParOf" srcId="{2D6BB77C-DA41-4FC9-9923-4909F77CFB47}" destId="{17824ED3-AF50-47E5-87FF-1ED35E2DC1F4}" srcOrd="2" destOrd="0" presId="urn:microsoft.com/office/officeart/2005/8/layout/pyramid1"/>
    <dgm:cxn modelId="{E0CE9AC2-2C97-4377-8281-0F8296847DD0}" type="presParOf" srcId="{2D6BB77C-DA41-4FC9-9923-4909F77CFB47}" destId="{10712B2C-3C94-45AC-8DCA-C463D9932EBA}" srcOrd="3" destOrd="0" presId="urn:microsoft.com/office/officeart/2005/8/layout/pyramid1"/>
    <dgm:cxn modelId="{408010C1-2B26-4C1E-A1D1-BFE892D80AB3}" type="presParOf" srcId="{67E4A6F9-CEB0-45C9-9103-47C8A17CE75A}" destId="{E6F9ABBA-E287-4F51-857C-A7F370421790}" srcOrd="3" destOrd="0" presId="urn:microsoft.com/office/officeart/2005/8/layout/pyramid1"/>
    <dgm:cxn modelId="{2808D8D2-DEDA-460D-8960-1934B38FB6B6}" type="presParOf" srcId="{E6F9ABBA-E287-4F51-857C-A7F370421790}" destId="{FFFBA54A-8672-4600-98D4-3761CED6ABB5}" srcOrd="0" destOrd="0" presId="urn:microsoft.com/office/officeart/2005/8/layout/pyramid1"/>
    <dgm:cxn modelId="{DD9E3988-7CD7-4B58-96AD-75227E74311F}" type="presParOf" srcId="{E6F9ABBA-E287-4F51-857C-A7F370421790}" destId="{80B5DB8B-78A3-4721-8614-E78595DB67BF}" srcOrd="1" destOrd="0" presId="urn:microsoft.com/office/officeart/2005/8/layout/pyramid1"/>
    <dgm:cxn modelId="{FAC7EEC3-B0F6-467C-A82A-26E25CA4E6D6}" type="presParOf" srcId="{E6F9ABBA-E287-4F51-857C-A7F370421790}" destId="{C66F82AB-94A8-49BB-95F1-0C1BE6E14276}" srcOrd="2" destOrd="0" presId="urn:microsoft.com/office/officeart/2005/8/layout/pyramid1"/>
    <dgm:cxn modelId="{F1FECE93-3951-4D43-BEE3-1231B93C7A86}" type="presParOf" srcId="{E6F9ABBA-E287-4F51-857C-A7F370421790}" destId="{DA6729A6-CE3D-44F0-98DB-AEE573F07F30}"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DC3AC-50F5-4B0F-B392-431ECA832764}">
      <dsp:nvSpPr>
        <dsp:cNvPr id="0" name=""/>
        <dsp:cNvSpPr/>
      </dsp:nvSpPr>
      <dsp:spPr>
        <a:xfrm rot="10800000">
          <a:off x="2585181" y="0"/>
          <a:ext cx="5018293" cy="819199"/>
        </a:xfrm>
        <a:prstGeom prst="nonIsoscelesTrapezoid">
          <a:avLst>
            <a:gd name="adj1" fmla="val 0"/>
            <a:gd name="adj2" fmla="val 58699"/>
          </a:avLst>
        </a:prstGeom>
        <a:solidFill>
          <a:schemeClr val="lt1">
            <a:alpha val="90000"/>
            <a:hueOff val="0"/>
            <a:satOff val="0"/>
            <a:lumOff val="0"/>
            <a:alphaOff val="0"/>
          </a:schemeClr>
        </a:solidFill>
        <a:ln w="9525" cap="flat" cmpd="sng" algn="ctr">
          <a:solidFill>
            <a:schemeClr val="accent3">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246888" rIns="137160" bIns="247650" numCol="1" spcCol="1270" anchor="ctr" anchorCtr="0">
          <a:noAutofit/>
        </a:bodyPr>
        <a:lstStyle/>
        <a:p>
          <a:pPr marL="114300" lvl="1" indent="-114300" algn="l" defTabSz="622300">
            <a:lnSpc>
              <a:spcPct val="90000"/>
            </a:lnSpc>
            <a:spcBef>
              <a:spcPct val="0"/>
            </a:spcBef>
            <a:spcAft>
              <a:spcPct val="15000"/>
            </a:spcAft>
            <a:buChar char="••"/>
          </a:pPr>
          <a:r>
            <a:rPr lang="en-US" sz="1400" kern="1200" baseline="0" dirty="0" smtClean="0">
              <a:solidFill>
                <a:schemeClr val="accent3">
                  <a:lumMod val="75000"/>
                </a:schemeClr>
              </a:solidFill>
              <a:latin typeface="Arial" pitchFamily="34" charset="0"/>
              <a:cs typeface="Arial" pitchFamily="34" charset="0"/>
            </a:rPr>
            <a:t>Approve/deny certification requests</a:t>
          </a:r>
          <a:endParaRPr lang="en-US" sz="1400" kern="1200" baseline="0" dirty="0">
            <a:solidFill>
              <a:schemeClr val="accent3">
                <a:lumMod val="75000"/>
              </a:schemeClr>
            </a:solidFill>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US" sz="1400" kern="1200" baseline="0" dirty="0" smtClean="0">
              <a:solidFill>
                <a:schemeClr val="accent3">
                  <a:lumMod val="75000"/>
                </a:schemeClr>
              </a:solidFill>
              <a:latin typeface="Arial" pitchFamily="34" charset="0"/>
              <a:cs typeface="Arial" pitchFamily="34" charset="0"/>
            </a:rPr>
            <a:t>Coordinate with supervisor of record to grant time waivers</a:t>
          </a:r>
          <a:endParaRPr lang="en-US" sz="1400" kern="1200" baseline="0" dirty="0">
            <a:solidFill>
              <a:schemeClr val="accent3">
                <a:lumMod val="75000"/>
              </a:schemeClr>
            </a:solidFill>
            <a:latin typeface="Arial" pitchFamily="34" charset="0"/>
            <a:cs typeface="Arial" pitchFamily="34" charset="0"/>
          </a:endParaRPr>
        </a:p>
      </dsp:txBody>
      <dsp:txXfrm rot="10800000">
        <a:off x="3066042" y="0"/>
        <a:ext cx="4537432" cy="819199"/>
      </dsp:txXfrm>
    </dsp:sp>
    <dsp:sp modelId="{6611AF8F-B20B-45EE-BD14-81CEDD54C5F8}">
      <dsp:nvSpPr>
        <dsp:cNvPr id="0" name=""/>
        <dsp:cNvSpPr/>
      </dsp:nvSpPr>
      <dsp:spPr>
        <a:xfrm>
          <a:off x="2096636" y="0"/>
          <a:ext cx="961721" cy="819199"/>
        </a:xfrm>
        <a:prstGeom prst="trapezoid">
          <a:avLst>
            <a:gd name="adj" fmla="val 58699"/>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CCA</a:t>
          </a:r>
        </a:p>
      </dsp:txBody>
      <dsp:txXfrm>
        <a:off x="2096636" y="0"/>
        <a:ext cx="961721" cy="819199"/>
      </dsp:txXfrm>
    </dsp:sp>
    <dsp:sp modelId="{63DAA775-E24D-4818-9227-51625DDEC4E9}">
      <dsp:nvSpPr>
        <dsp:cNvPr id="0" name=""/>
        <dsp:cNvSpPr/>
      </dsp:nvSpPr>
      <dsp:spPr>
        <a:xfrm rot="10800000">
          <a:off x="3066042" y="819199"/>
          <a:ext cx="4537432" cy="892645"/>
        </a:xfrm>
        <a:prstGeom prst="nonIsoscelesTrapezoid">
          <a:avLst>
            <a:gd name="adj1" fmla="val 0"/>
            <a:gd name="adj2" fmla="val 58699"/>
          </a:avLst>
        </a:prstGeom>
        <a:solidFill>
          <a:schemeClr val="lt1">
            <a:alpha val="90000"/>
            <a:hueOff val="0"/>
            <a:satOff val="0"/>
            <a:lumOff val="0"/>
            <a:alphaOff val="0"/>
          </a:schemeClr>
        </a:solidFill>
        <a:ln w="9525" cap="flat" cmpd="sng" algn="ctr">
          <a:solidFill>
            <a:schemeClr val="accent3">
              <a:shade val="80000"/>
              <a:hueOff val="72969"/>
              <a:satOff val="-477"/>
              <a:lumOff val="818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247650" rIns="137160" bIns="24765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Arial" pitchFamily="34" charset="0"/>
              <a:cs typeface="Arial" pitchFamily="34" charset="0"/>
            </a:rPr>
            <a:t>Ensure requests for certification have all necessary information</a:t>
          </a:r>
        </a:p>
        <a:p>
          <a:pPr marL="114300" lvl="1" indent="-114300" algn="l" defTabSz="622300">
            <a:lnSpc>
              <a:spcPct val="90000"/>
            </a:lnSpc>
            <a:spcBef>
              <a:spcPct val="0"/>
            </a:spcBef>
            <a:spcAft>
              <a:spcPct val="15000"/>
            </a:spcAft>
            <a:buChar char="••"/>
          </a:pPr>
          <a:r>
            <a:rPr lang="en-US" sz="1400" kern="1200" dirty="0" smtClean="0">
              <a:latin typeface="Arial" pitchFamily="34" charset="0"/>
              <a:cs typeface="Arial" pitchFamily="34" charset="0"/>
            </a:rPr>
            <a:t>Review &amp; forward certification requests</a:t>
          </a:r>
        </a:p>
      </dsp:txBody>
      <dsp:txXfrm rot="10800000">
        <a:off x="3590014" y="819199"/>
        <a:ext cx="4013460" cy="892645"/>
      </dsp:txXfrm>
    </dsp:sp>
    <dsp:sp modelId="{92A28B38-EB78-4B1B-90BC-63CE9308DD3C}">
      <dsp:nvSpPr>
        <dsp:cNvPr id="0" name=""/>
        <dsp:cNvSpPr/>
      </dsp:nvSpPr>
      <dsp:spPr>
        <a:xfrm>
          <a:off x="1580348" y="819199"/>
          <a:ext cx="2009665" cy="892645"/>
        </a:xfrm>
        <a:prstGeom prst="trapezoid">
          <a:avLst>
            <a:gd name="adj" fmla="val 58699"/>
          </a:avLst>
        </a:prstGeom>
        <a:gradFill rotWithShape="0">
          <a:gsLst>
            <a:gs pos="0">
              <a:schemeClr val="accent3">
                <a:shade val="80000"/>
                <a:hueOff val="72969"/>
                <a:satOff val="-477"/>
                <a:lumOff val="8185"/>
                <a:alphaOff val="0"/>
                <a:shade val="51000"/>
                <a:satMod val="130000"/>
              </a:schemeClr>
            </a:gs>
            <a:gs pos="80000">
              <a:schemeClr val="accent3">
                <a:shade val="80000"/>
                <a:hueOff val="72969"/>
                <a:satOff val="-477"/>
                <a:lumOff val="8185"/>
                <a:alphaOff val="0"/>
                <a:shade val="93000"/>
                <a:satMod val="130000"/>
              </a:schemeClr>
            </a:gs>
            <a:gs pos="100000">
              <a:schemeClr val="accent3">
                <a:shade val="80000"/>
                <a:hueOff val="72969"/>
                <a:satOff val="-477"/>
                <a:lumOff val="81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A2</a:t>
          </a:r>
        </a:p>
        <a:p>
          <a:pPr lvl="0" algn="ctr" defTabSz="1066800">
            <a:lnSpc>
              <a:spcPct val="90000"/>
            </a:lnSpc>
            <a:spcBef>
              <a:spcPct val="0"/>
            </a:spcBef>
            <a:spcAft>
              <a:spcPts val="200"/>
            </a:spcAft>
          </a:pPr>
          <a:r>
            <a:rPr lang="en-US" sz="1600" kern="1200" dirty="0" smtClean="0">
              <a:latin typeface="Arial" pitchFamily="34" charset="0"/>
              <a:cs typeface="Arial" pitchFamily="34" charset="0"/>
            </a:rPr>
            <a:t>(optional)</a:t>
          </a:r>
        </a:p>
      </dsp:txBody>
      <dsp:txXfrm>
        <a:off x="1932040" y="819199"/>
        <a:ext cx="1306282" cy="892645"/>
      </dsp:txXfrm>
    </dsp:sp>
    <dsp:sp modelId="{5B813230-2C39-452C-B4B5-8B3928A17270}">
      <dsp:nvSpPr>
        <dsp:cNvPr id="0" name=""/>
        <dsp:cNvSpPr/>
      </dsp:nvSpPr>
      <dsp:spPr>
        <a:xfrm rot="10800000">
          <a:off x="3590014" y="1711844"/>
          <a:ext cx="4013460" cy="1346149"/>
        </a:xfrm>
        <a:prstGeom prst="nonIsoscelesTrapezoid">
          <a:avLst>
            <a:gd name="adj1" fmla="val 0"/>
            <a:gd name="adj2" fmla="val 58699"/>
          </a:avLst>
        </a:prstGeom>
        <a:solidFill>
          <a:schemeClr val="lt1">
            <a:alpha val="90000"/>
            <a:hueOff val="0"/>
            <a:satOff val="0"/>
            <a:lumOff val="0"/>
            <a:alphaOff val="0"/>
          </a:schemeClr>
        </a:solidFill>
        <a:ln w="9525" cap="flat" cmpd="sng" algn="ctr">
          <a:solidFill>
            <a:schemeClr val="accent3">
              <a:shade val="80000"/>
              <a:hueOff val="145938"/>
              <a:satOff val="-954"/>
              <a:lumOff val="1636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37160" rIns="137160" bIns="137160" numCol="1" spcCol="1270" anchor="ctr" anchorCtr="0">
          <a:noAutofit/>
        </a:bodyPr>
        <a:lstStyle/>
        <a:p>
          <a:pPr marL="114300" lvl="1" indent="-114300" algn="l" defTabSz="622300">
            <a:lnSpc>
              <a:spcPct val="90000"/>
            </a:lnSpc>
            <a:spcBef>
              <a:spcPct val="0"/>
            </a:spcBef>
            <a:spcAft>
              <a:spcPct val="15000"/>
            </a:spcAft>
            <a:buChar char="••"/>
          </a:pPr>
          <a:r>
            <a:rPr lang="en-US" sz="1400" kern="1200" baseline="0" dirty="0" smtClean="0">
              <a:solidFill>
                <a:schemeClr val="accent3">
                  <a:lumMod val="75000"/>
                </a:schemeClr>
              </a:solidFill>
              <a:latin typeface="Arial" pitchFamily="34" charset="0"/>
              <a:cs typeface="Arial" pitchFamily="34" charset="0"/>
            </a:rPr>
            <a:t>Approve/deny achievement requests</a:t>
          </a:r>
        </a:p>
        <a:p>
          <a:pPr marL="114300" lvl="1" indent="-114300" algn="l" defTabSz="622300">
            <a:lnSpc>
              <a:spcPct val="90000"/>
            </a:lnSpc>
            <a:spcBef>
              <a:spcPct val="0"/>
            </a:spcBef>
            <a:spcAft>
              <a:spcPct val="15000"/>
            </a:spcAft>
            <a:buChar char="••"/>
          </a:pPr>
          <a:r>
            <a:rPr lang="en-US" sz="1400" kern="1200" baseline="0" dirty="0" smtClean="0">
              <a:solidFill>
                <a:schemeClr val="accent3">
                  <a:lumMod val="75000"/>
                </a:schemeClr>
              </a:solidFill>
              <a:latin typeface="Arial" pitchFamily="34" charset="0"/>
              <a:cs typeface="Arial" pitchFamily="34" charset="0"/>
            </a:rPr>
            <a:t>Review &amp; forward certification requests</a:t>
          </a:r>
        </a:p>
        <a:p>
          <a:pPr marL="114300" lvl="1" indent="-114300" algn="l" defTabSz="622300">
            <a:lnSpc>
              <a:spcPct val="90000"/>
            </a:lnSpc>
            <a:spcBef>
              <a:spcPct val="0"/>
            </a:spcBef>
            <a:spcAft>
              <a:spcPct val="15000"/>
            </a:spcAft>
            <a:buChar char="••"/>
          </a:pPr>
          <a:r>
            <a:rPr lang="en-US" sz="1400" kern="1200" baseline="0" dirty="0" smtClean="0">
              <a:solidFill>
                <a:schemeClr val="accent3">
                  <a:lumMod val="75000"/>
                </a:schemeClr>
              </a:solidFill>
              <a:latin typeface="Arial" pitchFamily="34" charset="0"/>
              <a:cs typeface="Arial" pitchFamily="34" charset="0"/>
            </a:rPr>
            <a:t>Monitor and track member progress</a:t>
          </a:r>
        </a:p>
        <a:p>
          <a:pPr marL="114300" lvl="1" indent="-114300" algn="l" defTabSz="622300">
            <a:lnSpc>
              <a:spcPct val="90000"/>
            </a:lnSpc>
            <a:spcBef>
              <a:spcPct val="0"/>
            </a:spcBef>
            <a:spcAft>
              <a:spcPct val="15000"/>
            </a:spcAft>
            <a:buChar char="••"/>
          </a:pPr>
          <a:r>
            <a:rPr lang="en-US" sz="1400" kern="1200" baseline="0" dirty="0" smtClean="0">
              <a:solidFill>
                <a:schemeClr val="accent3">
                  <a:lumMod val="75000"/>
                </a:schemeClr>
              </a:solidFill>
              <a:latin typeface="Arial" pitchFamily="34" charset="0"/>
              <a:cs typeface="Arial" pitchFamily="34" charset="0"/>
            </a:rPr>
            <a:t>Work with CA to ensure LMS has correct  organizational hierarchy</a:t>
          </a:r>
        </a:p>
      </dsp:txBody>
      <dsp:txXfrm rot="10800000">
        <a:off x="4380188" y="1711844"/>
        <a:ext cx="3223286" cy="1346149"/>
      </dsp:txXfrm>
    </dsp:sp>
    <dsp:sp modelId="{17824ED3-AF50-47E5-87FF-1ED35E2DC1F4}">
      <dsp:nvSpPr>
        <dsp:cNvPr id="0" name=""/>
        <dsp:cNvSpPr/>
      </dsp:nvSpPr>
      <dsp:spPr>
        <a:xfrm>
          <a:off x="790174" y="1711844"/>
          <a:ext cx="3590014" cy="1346149"/>
        </a:xfrm>
        <a:prstGeom prst="trapezoid">
          <a:avLst>
            <a:gd name="adj" fmla="val 58699"/>
          </a:avLst>
        </a:prstGeom>
        <a:gradFill rotWithShape="0">
          <a:gsLst>
            <a:gs pos="0">
              <a:schemeClr val="accent3">
                <a:shade val="80000"/>
                <a:hueOff val="145938"/>
                <a:satOff val="-954"/>
                <a:lumOff val="16369"/>
                <a:alphaOff val="0"/>
                <a:shade val="51000"/>
                <a:satMod val="130000"/>
              </a:schemeClr>
            </a:gs>
            <a:gs pos="80000">
              <a:schemeClr val="accent3">
                <a:shade val="80000"/>
                <a:hueOff val="145938"/>
                <a:satOff val="-954"/>
                <a:lumOff val="16369"/>
                <a:alphaOff val="0"/>
                <a:shade val="93000"/>
                <a:satMod val="130000"/>
              </a:schemeClr>
            </a:gs>
            <a:gs pos="100000">
              <a:schemeClr val="accent3">
                <a:shade val="80000"/>
                <a:hueOff val="145938"/>
                <a:satOff val="-954"/>
                <a:lumOff val="163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S1</a:t>
          </a:r>
        </a:p>
      </dsp:txBody>
      <dsp:txXfrm>
        <a:off x="1418426" y="1711844"/>
        <a:ext cx="2333509" cy="1346149"/>
      </dsp:txXfrm>
    </dsp:sp>
    <dsp:sp modelId="{FFFBA54A-8672-4600-98D4-3761CED6ABB5}">
      <dsp:nvSpPr>
        <dsp:cNvPr id="0" name=""/>
        <dsp:cNvSpPr/>
      </dsp:nvSpPr>
      <dsp:spPr>
        <a:xfrm rot="10800000">
          <a:off x="4380188" y="3057993"/>
          <a:ext cx="3223286" cy="1346149"/>
        </a:xfrm>
        <a:prstGeom prst="nonIsoscelesTrapezoid">
          <a:avLst>
            <a:gd name="adj1" fmla="val 0"/>
            <a:gd name="adj2" fmla="val 58699"/>
          </a:avLst>
        </a:prstGeom>
        <a:solidFill>
          <a:schemeClr val="lt1">
            <a:alpha val="90000"/>
            <a:hueOff val="0"/>
            <a:satOff val="0"/>
            <a:lumOff val="0"/>
            <a:alphaOff val="0"/>
          </a:schemeClr>
        </a:solidFill>
        <a:ln w="9525" cap="flat" cmpd="sng" algn="ctr">
          <a:solidFill>
            <a:schemeClr val="accent3">
              <a:shade val="80000"/>
              <a:hueOff val="218907"/>
              <a:satOff val="-1431"/>
              <a:lumOff val="2455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247650" rIns="137160" bIns="24765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Arial" pitchFamily="34" charset="0"/>
              <a:cs typeface="Arial" pitchFamily="34" charset="0"/>
            </a:rPr>
            <a:t>Pursue certification</a:t>
          </a:r>
          <a:endParaRPr lang="en-US"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US" sz="1400" kern="1200" dirty="0" smtClean="0">
              <a:latin typeface="Arial" pitchFamily="34" charset="0"/>
              <a:cs typeface="Arial" pitchFamily="34" charset="0"/>
            </a:rPr>
            <a:t>Provide documentation to prove course completion</a:t>
          </a:r>
          <a:endParaRPr lang="en-US"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n-US" sz="1400" kern="1200" dirty="0" smtClean="0">
              <a:latin typeface="Arial" pitchFamily="34" charset="0"/>
              <a:cs typeface="Arial" pitchFamily="34" charset="0"/>
            </a:rPr>
            <a:t>Submit achievements for approval (competencies or full certification)</a:t>
          </a:r>
          <a:endParaRPr lang="en-US" sz="1400" kern="1200" dirty="0">
            <a:latin typeface="Arial" pitchFamily="34" charset="0"/>
            <a:cs typeface="Arial" pitchFamily="34" charset="0"/>
          </a:endParaRPr>
        </a:p>
      </dsp:txBody>
      <dsp:txXfrm rot="10800000">
        <a:off x="5170362" y="3057993"/>
        <a:ext cx="2433112" cy="1346149"/>
      </dsp:txXfrm>
    </dsp:sp>
    <dsp:sp modelId="{C66F82AB-94A8-49BB-95F1-0C1BE6E14276}">
      <dsp:nvSpPr>
        <dsp:cNvPr id="0" name=""/>
        <dsp:cNvSpPr/>
      </dsp:nvSpPr>
      <dsp:spPr>
        <a:xfrm>
          <a:off x="0" y="3057993"/>
          <a:ext cx="5170362" cy="1346149"/>
        </a:xfrm>
        <a:prstGeom prst="trapezoid">
          <a:avLst>
            <a:gd name="adj" fmla="val 58699"/>
          </a:avLst>
        </a:prstGeom>
        <a:gradFill rotWithShape="0">
          <a:gsLst>
            <a:gs pos="0">
              <a:schemeClr val="accent3">
                <a:shade val="80000"/>
                <a:hueOff val="218907"/>
                <a:satOff val="-1431"/>
                <a:lumOff val="24554"/>
                <a:alphaOff val="0"/>
                <a:shade val="51000"/>
                <a:satMod val="130000"/>
              </a:schemeClr>
            </a:gs>
            <a:gs pos="80000">
              <a:schemeClr val="accent3">
                <a:shade val="80000"/>
                <a:hueOff val="218907"/>
                <a:satOff val="-1431"/>
                <a:lumOff val="24554"/>
                <a:alphaOff val="0"/>
                <a:shade val="93000"/>
                <a:satMod val="130000"/>
              </a:schemeClr>
            </a:gs>
            <a:gs pos="100000">
              <a:schemeClr val="accent3">
                <a:shade val="80000"/>
                <a:hueOff val="218907"/>
                <a:satOff val="-1431"/>
                <a:lumOff val="245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Participants</a:t>
          </a:r>
          <a:endParaRPr lang="en-US" sz="2400" kern="1200" dirty="0">
            <a:latin typeface="Arial" pitchFamily="34" charset="0"/>
            <a:cs typeface="Arial" pitchFamily="34" charset="0"/>
          </a:endParaRPr>
        </a:p>
      </dsp:txBody>
      <dsp:txXfrm>
        <a:off x="904813" y="3057993"/>
        <a:ext cx="3360735" cy="134614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35414" y="3"/>
            <a:ext cx="3009900" cy="460375"/>
          </a:xfrm>
          <a:prstGeom prst="rect">
            <a:avLst/>
          </a:prstGeom>
        </p:spPr>
        <p:txBody>
          <a:bodyPr vert="horz" lIns="91440" tIns="45720" rIns="91440" bIns="45720" rtlCol="0"/>
          <a:lstStyle>
            <a:lvl1pPr algn="r">
              <a:defRPr sz="1200"/>
            </a:lvl1pPr>
          </a:lstStyle>
          <a:p>
            <a:fld id="{78E583C9-0D5A-42AF-8548-062778281D4E}" type="datetimeFigureOut">
              <a:rPr lang="en-US" smtClean="0"/>
              <a:pPr/>
              <a:t>9/24/2015</a:t>
            </a:fld>
            <a:endParaRPr lang="en-US" dirty="0"/>
          </a:p>
        </p:txBody>
      </p:sp>
      <p:sp>
        <p:nvSpPr>
          <p:cNvPr id="4" name="Footer Placeholder 3"/>
          <p:cNvSpPr>
            <a:spLocks noGrp="1"/>
          </p:cNvSpPr>
          <p:nvPr>
            <p:ph type="ftr" sz="quarter" idx="2"/>
          </p:nvPr>
        </p:nvSpPr>
        <p:spPr>
          <a:xfrm>
            <a:off x="0" y="8758243"/>
            <a:ext cx="3009900" cy="46037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5414" y="8758243"/>
            <a:ext cx="3009900" cy="460375"/>
          </a:xfrm>
          <a:prstGeom prst="rect">
            <a:avLst/>
          </a:prstGeom>
        </p:spPr>
        <p:txBody>
          <a:bodyPr vert="horz" lIns="91440" tIns="45720" rIns="91440" bIns="45720" rtlCol="0" anchor="b"/>
          <a:lstStyle>
            <a:lvl1pPr algn="r">
              <a:defRPr sz="1200"/>
            </a:lvl1pPr>
          </a:lstStyle>
          <a:p>
            <a:fld id="{BEE592B8-CEBA-4E31-A02F-CAA856F39E5C}" type="slidenum">
              <a:rPr lang="en-US" smtClean="0"/>
              <a:pPr/>
              <a:t>‹#›</a:t>
            </a:fld>
            <a:endParaRPr lang="en-US" dirty="0"/>
          </a:p>
        </p:txBody>
      </p:sp>
    </p:spTree>
    <p:extLst>
      <p:ext uri="{BB962C8B-B14F-4D97-AF65-F5344CB8AC3E}">
        <p14:creationId xmlns:p14="http://schemas.microsoft.com/office/powerpoint/2010/main" val="3776700114"/>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34970" y="0"/>
            <a:ext cx="3010323" cy="461010"/>
          </a:xfrm>
          <a:prstGeom prst="rect">
            <a:avLst/>
          </a:prstGeom>
        </p:spPr>
        <p:txBody>
          <a:bodyPr vert="horz" lIns="92382" tIns="46191" rIns="92382" bIns="46191" rtlCol="0"/>
          <a:lstStyle>
            <a:lvl1pPr algn="r">
              <a:defRPr sz="1200"/>
            </a:lvl1pPr>
          </a:lstStyle>
          <a:p>
            <a:fld id="{A511D011-8951-483C-BF13-8079AE2E9C39}" type="datetimeFigureOut">
              <a:rPr lang="en-US" smtClean="0"/>
              <a:pPr/>
              <a:t>9/24/2015</a:t>
            </a:fld>
            <a:endParaRPr lang="en-US" dirty="0"/>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4970" y="8757590"/>
            <a:ext cx="3010323" cy="461010"/>
          </a:xfrm>
          <a:prstGeom prst="rect">
            <a:avLst/>
          </a:prstGeom>
        </p:spPr>
        <p:txBody>
          <a:bodyPr vert="horz" lIns="92382" tIns="46191" rIns="92382" bIns="46191" rtlCol="0" anchor="b"/>
          <a:lstStyle>
            <a:lvl1pPr algn="r">
              <a:defRPr sz="1200"/>
            </a:lvl1pPr>
          </a:lstStyle>
          <a:p>
            <a:fld id="{AC3F1CB3-7B54-4693-A7D5-6370E22A58E8}" type="slidenum">
              <a:rPr lang="en-US" smtClean="0"/>
              <a:pPr/>
              <a:t>‹#›</a:t>
            </a:fld>
            <a:endParaRPr lang="en-US" dirty="0"/>
          </a:p>
        </p:txBody>
      </p:sp>
    </p:spTree>
    <p:extLst>
      <p:ext uri="{BB962C8B-B14F-4D97-AF65-F5344CB8AC3E}">
        <p14:creationId xmlns:p14="http://schemas.microsoft.com/office/powerpoint/2010/main" val="2197765770"/>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25858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Academic</a:t>
            </a:r>
            <a:r>
              <a:rPr lang="en-US" baseline="0" dirty="0" smtClean="0"/>
              <a:t> course titles, not courses, are mapped to the FM myLearn academic matrices. </a:t>
            </a:r>
          </a:p>
          <a:p>
            <a:r>
              <a:rPr lang="en-US" baseline="0" dirty="0" smtClean="0"/>
              <a:t>Use the FM matrix for FM courses</a:t>
            </a:r>
          </a:p>
          <a:p>
            <a:r>
              <a:rPr lang="en-US" baseline="0" dirty="0" smtClean="0"/>
              <a:t>Use the Leadership Matrix for Leadership courses</a:t>
            </a:r>
          </a:p>
          <a:p>
            <a:endParaRPr lang="en-US" baseline="0" dirty="0" smtClean="0"/>
          </a:p>
          <a:p>
            <a:r>
              <a:rPr lang="en-US" baseline="0" dirty="0" smtClean="0"/>
              <a:t>Example: for the Defense Comptroller Program use the academic matrices to gain credit for your coursework taken during the program. </a:t>
            </a:r>
          </a:p>
          <a:p>
            <a:r>
              <a:rPr lang="en-US" baseline="0" dirty="0" smtClean="0"/>
              <a:t>Do the same for MBAs or other degree programs.</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12</a:t>
            </a:fld>
            <a:endParaRPr lang="en-US"/>
          </a:p>
        </p:txBody>
      </p:sp>
    </p:spTree>
    <p:extLst>
      <p:ext uri="{BB962C8B-B14F-4D97-AF65-F5344CB8AC3E}">
        <p14:creationId xmlns:p14="http://schemas.microsoft.com/office/powerpoint/2010/main" val="52957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131387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pPr marL="228302" indent="-228302">
              <a:buAutoNum type="arabicPeriod"/>
            </a:pPr>
            <a:r>
              <a:rPr lang="en-US" baseline="0" dirty="0" smtClean="0"/>
              <a:t>Use Learning History Worksheet for your cert level. It is mapped to your required competencies and PLs</a:t>
            </a:r>
          </a:p>
          <a:p>
            <a:pPr marL="228302" indent="-228302">
              <a:buAutoNum type="arabicPeriod"/>
            </a:pPr>
            <a:r>
              <a:rPr lang="en-US" baseline="0" dirty="0" smtClean="0"/>
              <a:t>Note the required Proficiency Levels are indicated on the worksheet</a:t>
            </a:r>
          </a:p>
          <a:p>
            <a:pPr marL="228302" indent="-228302">
              <a:buAutoNum type="arabicPeriod"/>
            </a:pPr>
            <a:r>
              <a:rPr lang="en-US" baseline="0" dirty="0" smtClean="0"/>
              <a:t>Input your course information here to determine gaps necessary to fulfill to achieve certification </a:t>
            </a:r>
          </a:p>
          <a:p>
            <a:pPr marL="228302" indent="-228302">
              <a:buAutoNum type="arabicPeriod"/>
            </a:pPr>
            <a:r>
              <a:rPr lang="en-US" baseline="0" dirty="0" smtClean="0"/>
              <a:t>The worksheet is for you and your supervisor. It is not submitted to the DoD FM LMS.</a:t>
            </a:r>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14</a:t>
            </a:fld>
            <a:endParaRPr lang="en-US"/>
          </a:p>
        </p:txBody>
      </p:sp>
    </p:spTree>
    <p:extLst>
      <p:ext uri="{BB962C8B-B14F-4D97-AF65-F5344CB8AC3E}">
        <p14:creationId xmlns:p14="http://schemas.microsoft.com/office/powerpoint/2010/main" val="813895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81751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pPr marL="228302" indent="-228302">
              <a:buAutoNum type="arabicPeriod"/>
            </a:pPr>
            <a:r>
              <a:rPr lang="en-US" baseline="0" dirty="0" smtClean="0"/>
              <a:t>Use Learning History Worksheet for your cert level. It is mapped to your required competencies and PLs</a:t>
            </a:r>
          </a:p>
          <a:p>
            <a:pPr marL="228302" indent="-228302">
              <a:buAutoNum type="arabicPeriod"/>
            </a:pPr>
            <a:r>
              <a:rPr lang="en-US" baseline="0" dirty="0" smtClean="0"/>
              <a:t>Note the required Proficiency Levels are indicated on the worksheet</a:t>
            </a:r>
          </a:p>
          <a:p>
            <a:pPr marL="228302" indent="-228302">
              <a:buAutoNum type="arabicPeriod"/>
            </a:pPr>
            <a:r>
              <a:rPr lang="en-US" baseline="0" dirty="0" smtClean="0"/>
              <a:t>Input your course information here to determine gaps necessary to fulfill to achieve certification </a:t>
            </a:r>
          </a:p>
          <a:p>
            <a:pPr marL="228302" indent="-228302">
              <a:buAutoNum type="arabicPeriod"/>
            </a:pPr>
            <a:r>
              <a:rPr lang="en-US" baseline="0" dirty="0" smtClean="0"/>
              <a:t>The worksheet is for you and your supervisor. It is not submitted to the DoD FM LMS.</a:t>
            </a:r>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16</a:t>
            </a:fld>
            <a:endParaRPr lang="en-US"/>
          </a:p>
        </p:txBody>
      </p:sp>
    </p:spTree>
    <p:extLst>
      <p:ext uri="{BB962C8B-B14F-4D97-AF65-F5344CB8AC3E}">
        <p14:creationId xmlns:p14="http://schemas.microsoft.com/office/powerpoint/2010/main" val="954402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270190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Course Based Program</a:t>
            </a:r>
            <a:r>
              <a:rPr lang="en-US" baseline="0" dirty="0" smtClean="0"/>
              <a:t> – Not Test</a:t>
            </a:r>
          </a:p>
          <a:p>
            <a:r>
              <a:rPr lang="en-US" baseline="0" dirty="0" smtClean="0"/>
              <a:t>Courses completed provide competency achievements</a:t>
            </a:r>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18</a:t>
            </a:fld>
            <a:endParaRPr lang="en-US"/>
          </a:p>
        </p:txBody>
      </p:sp>
    </p:spTree>
    <p:extLst>
      <p:ext uri="{BB962C8B-B14F-4D97-AF65-F5344CB8AC3E}">
        <p14:creationId xmlns:p14="http://schemas.microsoft.com/office/powerpoint/2010/main" val="412127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fontScale="25000" lnSpcReduction="20000"/>
          </a:bodyPr>
          <a:lstStyle/>
          <a:p>
            <a:pPr>
              <a:spcBef>
                <a:spcPts val="599"/>
              </a:spcBef>
              <a:spcAft>
                <a:spcPts val="599"/>
              </a:spcAft>
            </a:pPr>
            <a:r>
              <a:rPr lang="en-US" dirty="0" smtClean="0"/>
              <a:t>Going from left to right:</a:t>
            </a:r>
          </a:p>
          <a:p>
            <a:pPr>
              <a:spcBef>
                <a:spcPts val="599"/>
              </a:spcBef>
              <a:spcAft>
                <a:spcPts val="599"/>
              </a:spcAft>
            </a:pPr>
            <a:r>
              <a:rPr lang="en-US" dirty="0" smtClean="0"/>
              <a:t>- each 05XX occupational series is mapped to a set of competencies, and each of the -  competencies  has 5  levels of proficiency (mastery)</a:t>
            </a:r>
          </a:p>
          <a:p>
            <a:pPr>
              <a:spcBef>
                <a:spcPts val="599"/>
              </a:spcBef>
              <a:spcAft>
                <a:spcPts val="599"/>
              </a:spcAft>
            </a:pPr>
            <a:r>
              <a:rPr lang="en-US" dirty="0" smtClean="0"/>
              <a:t>- defining the knowledge, skill and attributes needed to perform. </a:t>
            </a:r>
          </a:p>
          <a:p>
            <a:pPr>
              <a:spcBef>
                <a:spcPts val="599"/>
              </a:spcBef>
              <a:spcAft>
                <a:spcPts val="599"/>
              </a:spcAft>
            </a:pPr>
            <a:endParaRPr lang="en-US" dirty="0" smtClean="0"/>
          </a:p>
          <a:p>
            <a:pPr>
              <a:spcBef>
                <a:spcPts val="599"/>
              </a:spcBef>
              <a:spcAft>
                <a:spcPts val="599"/>
              </a:spcAft>
            </a:pPr>
            <a:r>
              <a:rPr lang="en-US" dirty="0" smtClean="0"/>
              <a:t>FM members  are encouraged to review the proficiency level descriptions for each of their competencies aligned to their occupational series.</a:t>
            </a:r>
          </a:p>
          <a:p>
            <a:pPr>
              <a:spcBef>
                <a:spcPts val="599"/>
              </a:spcBef>
              <a:spcAft>
                <a:spcPts val="599"/>
              </a:spcAft>
            </a:pPr>
            <a:endParaRPr lang="en-US" dirty="0" smtClean="0"/>
          </a:p>
          <a:p>
            <a:pPr>
              <a:spcBef>
                <a:spcPts val="599"/>
              </a:spcBef>
            </a:pPr>
            <a:r>
              <a:rPr lang="en-US" dirty="0" smtClean="0"/>
              <a:t>Charts of these alignments can be found on FM Online Home Page at the FM Competencies tab on the left.   </a:t>
            </a:r>
          </a:p>
          <a:p>
            <a:pPr>
              <a:spcBef>
                <a:spcPts val="599"/>
              </a:spcBef>
            </a:pPr>
            <a:endParaRPr lang="en-US" dirty="0" smtClean="0"/>
          </a:p>
          <a:p>
            <a:pPr>
              <a:spcBef>
                <a:spcPts val="599"/>
              </a:spcBef>
            </a:pPr>
            <a:r>
              <a:rPr lang="en-US" dirty="0" smtClean="0"/>
              <a:t>Competencies</a:t>
            </a:r>
            <a:r>
              <a:rPr lang="en-US" baseline="0" dirty="0" smtClean="0"/>
              <a:t> </a:t>
            </a:r>
            <a:r>
              <a:rPr lang="en-US" dirty="0" smtClean="0"/>
              <a:t>help to develop an integrated and standardized FM body of knowledge; create an agile, flexible workforce; </a:t>
            </a:r>
          </a:p>
          <a:p>
            <a:pPr>
              <a:spcBef>
                <a:spcPts val="599"/>
              </a:spcBef>
            </a:pPr>
            <a:r>
              <a:rPr lang="en-US" dirty="0" smtClean="0"/>
              <a:t>develop a high-performing workforce; </a:t>
            </a:r>
          </a:p>
          <a:p>
            <a:pPr>
              <a:spcBef>
                <a:spcPts val="599"/>
              </a:spcBef>
            </a:pPr>
            <a:r>
              <a:rPr lang="en-US" dirty="0" smtClean="0"/>
              <a:t>increase professionalism; </a:t>
            </a:r>
          </a:p>
          <a:p>
            <a:pPr>
              <a:spcBef>
                <a:spcPts val="599"/>
              </a:spcBef>
            </a:pPr>
            <a:r>
              <a:rPr lang="en-US" dirty="0" smtClean="0"/>
              <a:t>and provide a clear roadmap for career development.</a:t>
            </a:r>
          </a:p>
          <a:p>
            <a:pPr>
              <a:spcBef>
                <a:spcPts val="599"/>
              </a:spcBef>
            </a:pPr>
            <a:endParaRPr lang="en-US" dirty="0" smtClean="0"/>
          </a:p>
          <a:p>
            <a:pPr>
              <a:spcBef>
                <a:spcPts val="599"/>
              </a:spcBef>
            </a:pPr>
            <a:endParaRPr lang="en-US" dirty="0" smtClean="0"/>
          </a:p>
          <a:p>
            <a:r>
              <a:rPr lang="en-US" b="1" u="sng" dirty="0" smtClean="0"/>
              <a:t>What does a competency look like – what is the structure?</a:t>
            </a:r>
          </a:p>
          <a:p>
            <a:r>
              <a:rPr lang="en-US" dirty="0" smtClean="0"/>
              <a:t>The competency is identified by a set of key words and is followed by a definition. Each definition begins with an action verb and identifies a process that impacts a related activity. The competencies have five levels of proficiency or mastery. These proficiency levels begin with an action verb, identify a basic level of knowledge and understanding, increase in complexity, and continuously build or grow from level one to level five.</a:t>
            </a:r>
          </a:p>
          <a:p>
            <a:endParaRPr lang="en-US" dirty="0" smtClean="0"/>
          </a:p>
          <a:p>
            <a:r>
              <a:rPr lang="en-US" dirty="0" smtClean="0"/>
              <a:t>0510</a:t>
            </a:r>
          </a:p>
          <a:p>
            <a:r>
              <a:rPr lang="en-US" dirty="0" smtClean="0"/>
              <a:t>Financial Management Systems</a:t>
            </a:r>
          </a:p>
          <a:p>
            <a:r>
              <a:rPr lang="en-US" dirty="0" smtClean="0"/>
              <a:t>Decision Support</a:t>
            </a:r>
          </a:p>
          <a:p>
            <a:r>
              <a:rPr lang="en-US" dirty="0" smtClean="0"/>
              <a:t>Accounting Analysis</a:t>
            </a:r>
          </a:p>
          <a:p>
            <a:r>
              <a:rPr lang="en-US" dirty="0" smtClean="0"/>
              <a:t>Accounting Concepts, Policies, and Principles</a:t>
            </a:r>
          </a:p>
          <a:p>
            <a:r>
              <a:rPr lang="en-US" dirty="0" smtClean="0"/>
              <a:t>Financial Reporting</a:t>
            </a:r>
          </a:p>
          <a:p>
            <a:r>
              <a:rPr lang="en-US" dirty="0" smtClean="0"/>
              <a:t>Financial Stewardship</a:t>
            </a:r>
          </a:p>
          <a:p>
            <a:r>
              <a:rPr lang="en-US" dirty="0" smtClean="0"/>
              <a:t>0511</a:t>
            </a:r>
          </a:p>
          <a:p>
            <a:r>
              <a:rPr lang="en-US" dirty="0" smtClean="0"/>
              <a:t>Audit Concepts, Policies and Principles</a:t>
            </a:r>
          </a:p>
          <a:p>
            <a:r>
              <a:rPr lang="en-US" dirty="0" smtClean="0"/>
              <a:t>Audit Planning &amp; Management</a:t>
            </a:r>
          </a:p>
          <a:p>
            <a:r>
              <a:rPr lang="en-US" dirty="0" smtClean="0"/>
              <a:t>Decision Support – Audit Execution</a:t>
            </a:r>
          </a:p>
          <a:p>
            <a:r>
              <a:rPr lang="en-US" dirty="0" smtClean="0"/>
              <a:t>Audit Reporting</a:t>
            </a:r>
          </a:p>
          <a:p>
            <a:r>
              <a:rPr lang="en-US" dirty="0" smtClean="0"/>
              <a:t>Financial Stewardship</a:t>
            </a:r>
          </a:p>
          <a:p>
            <a:r>
              <a:rPr lang="en-US" dirty="0" smtClean="0"/>
              <a:t>0525</a:t>
            </a:r>
          </a:p>
          <a:p>
            <a:r>
              <a:rPr lang="en-US" dirty="0" smtClean="0"/>
              <a:t>Financial Management Systems</a:t>
            </a:r>
          </a:p>
          <a:p>
            <a:r>
              <a:rPr lang="en-US" dirty="0" smtClean="0"/>
              <a:t>Decision Support</a:t>
            </a:r>
          </a:p>
          <a:p>
            <a:r>
              <a:rPr lang="en-US" dirty="0" smtClean="0"/>
              <a:t>Accounting Concepts, Policies, and Principles</a:t>
            </a:r>
          </a:p>
          <a:p>
            <a:r>
              <a:rPr lang="en-US" dirty="0" smtClean="0"/>
              <a:t>Fundamentals and Operations of Accounting</a:t>
            </a:r>
          </a:p>
          <a:p>
            <a:r>
              <a:rPr lang="en-US" dirty="0" smtClean="0"/>
              <a:t>Financial Stewardship</a:t>
            </a:r>
          </a:p>
          <a:p>
            <a:r>
              <a:rPr lang="en-US" dirty="0" smtClean="0"/>
              <a:t>0530</a:t>
            </a:r>
          </a:p>
          <a:p>
            <a:r>
              <a:rPr lang="en-US" dirty="0" smtClean="0"/>
              <a:t>Financial Management Systems</a:t>
            </a:r>
          </a:p>
          <a:p>
            <a:r>
              <a:rPr lang="en-US" dirty="0" smtClean="0"/>
              <a:t>Decision Support</a:t>
            </a:r>
          </a:p>
          <a:p>
            <a:r>
              <a:rPr lang="en-US" dirty="0" smtClean="0"/>
              <a:t>Fundamentals and Operations of Finance</a:t>
            </a:r>
          </a:p>
          <a:p>
            <a:r>
              <a:rPr lang="en-US" dirty="0" smtClean="0"/>
              <a:t>Financial Stewardship</a:t>
            </a:r>
          </a:p>
          <a:p>
            <a:r>
              <a:rPr lang="en-US" dirty="0" smtClean="0"/>
              <a:t>0540</a:t>
            </a:r>
          </a:p>
          <a:p>
            <a:r>
              <a:rPr lang="en-US" dirty="0" smtClean="0"/>
              <a:t>Financial Management Systems</a:t>
            </a:r>
          </a:p>
          <a:p>
            <a:r>
              <a:rPr lang="en-US" dirty="0" smtClean="0"/>
              <a:t>Decision Support</a:t>
            </a:r>
          </a:p>
          <a:p>
            <a:r>
              <a:rPr lang="en-US" dirty="0" smtClean="0"/>
              <a:t>Accounting Concepts, Policies, and Principles</a:t>
            </a:r>
          </a:p>
          <a:p>
            <a:r>
              <a:rPr lang="en-US" dirty="0" smtClean="0"/>
              <a:t>Commercial Pay Concepts, Policies, and Principles</a:t>
            </a:r>
          </a:p>
          <a:p>
            <a:r>
              <a:rPr lang="en-US" dirty="0" smtClean="0"/>
              <a:t>Fundamental and Operations of Accounting</a:t>
            </a:r>
          </a:p>
          <a:p>
            <a:r>
              <a:rPr lang="en-US" dirty="0" smtClean="0"/>
              <a:t>Financial Stewardship</a:t>
            </a:r>
          </a:p>
          <a:p>
            <a:r>
              <a:rPr lang="en-US" dirty="0" smtClean="0"/>
              <a:t>0544</a:t>
            </a:r>
          </a:p>
          <a:p>
            <a:r>
              <a:rPr lang="en-US" dirty="0" smtClean="0"/>
              <a:t>Financial Management Systems</a:t>
            </a:r>
          </a:p>
          <a:p>
            <a:r>
              <a:rPr lang="en-US" dirty="0" smtClean="0"/>
              <a:t>Decision Support</a:t>
            </a:r>
          </a:p>
          <a:p>
            <a:r>
              <a:rPr lang="en-US" dirty="0" smtClean="0"/>
              <a:t>Payroll Concepts, Policies, and Principles</a:t>
            </a:r>
          </a:p>
          <a:p>
            <a:r>
              <a:rPr lang="en-US" dirty="0" smtClean="0"/>
              <a:t>Fundamentals and Operations of Military and Civilian Pay</a:t>
            </a:r>
          </a:p>
          <a:p>
            <a:r>
              <a:rPr lang="en-US" dirty="0" smtClean="0"/>
              <a:t>Financial Stewardship</a:t>
            </a:r>
          </a:p>
          <a:p>
            <a:r>
              <a:rPr lang="en-US" dirty="0" smtClean="0"/>
              <a:t>0545</a:t>
            </a:r>
          </a:p>
          <a:p>
            <a:r>
              <a:rPr lang="en-US" dirty="0" smtClean="0"/>
              <a:t>Financial Management Systems</a:t>
            </a:r>
          </a:p>
          <a:p>
            <a:r>
              <a:rPr lang="en-US" dirty="0" smtClean="0"/>
              <a:t>Decision Support</a:t>
            </a:r>
          </a:p>
          <a:p>
            <a:r>
              <a:rPr lang="en-US" dirty="0" smtClean="0"/>
              <a:t>Payroll Concepts, Policies, and Principles</a:t>
            </a:r>
          </a:p>
          <a:p>
            <a:r>
              <a:rPr lang="en-US" dirty="0" smtClean="0"/>
              <a:t>Fundamentals and Operations of Military and Civilian Pay</a:t>
            </a:r>
          </a:p>
          <a:p>
            <a:r>
              <a:rPr lang="en-US" dirty="0" smtClean="0"/>
              <a:t>Financial Stewardship</a:t>
            </a:r>
          </a:p>
          <a:p>
            <a:r>
              <a:rPr lang="en-US" dirty="0" smtClean="0"/>
              <a:t>0560</a:t>
            </a:r>
          </a:p>
          <a:p>
            <a:r>
              <a:rPr lang="en-US" dirty="0" smtClean="0"/>
              <a:t>Financial Management Systems</a:t>
            </a:r>
          </a:p>
          <a:p>
            <a:r>
              <a:rPr lang="en-US" dirty="0" smtClean="0"/>
              <a:t>Decision Support</a:t>
            </a:r>
          </a:p>
          <a:p>
            <a:r>
              <a:rPr lang="en-US" dirty="0" smtClean="0"/>
              <a:t>Financial Management Analysis</a:t>
            </a:r>
          </a:p>
          <a:p>
            <a:r>
              <a:rPr lang="en-US" dirty="0" smtClean="0"/>
              <a:t>Budget Concepts, Policies, and Principles</a:t>
            </a:r>
          </a:p>
          <a:p>
            <a:r>
              <a:rPr lang="en-US" dirty="0" smtClean="0"/>
              <a:t>Budget Execution</a:t>
            </a:r>
          </a:p>
          <a:p>
            <a:r>
              <a:rPr lang="en-US" dirty="0" smtClean="0"/>
              <a:t>Budget Formulation, Justification and Presentation</a:t>
            </a:r>
          </a:p>
          <a:p>
            <a:r>
              <a:rPr lang="en-US" dirty="0" smtClean="0"/>
              <a:t>Financial Stewardship</a:t>
            </a:r>
          </a:p>
          <a:p>
            <a:r>
              <a:rPr lang="en-US" dirty="0" smtClean="0"/>
              <a:t>0561</a:t>
            </a:r>
          </a:p>
          <a:p>
            <a:r>
              <a:rPr lang="en-US" dirty="0" smtClean="0"/>
              <a:t>Financial Management Systems</a:t>
            </a:r>
          </a:p>
          <a:p>
            <a:r>
              <a:rPr lang="en-US" dirty="0" smtClean="0"/>
              <a:t>Decision Support</a:t>
            </a:r>
          </a:p>
          <a:p>
            <a:r>
              <a:rPr lang="en-US" dirty="0" smtClean="0"/>
              <a:t>Budget Concepts, Policies, and Principles</a:t>
            </a:r>
          </a:p>
          <a:p>
            <a:r>
              <a:rPr lang="en-US" dirty="0" smtClean="0"/>
              <a:t>Fundamentals and Operations of Budget</a:t>
            </a:r>
          </a:p>
          <a:p>
            <a:r>
              <a:rPr lang="en-US" dirty="0" smtClean="0"/>
              <a:t>Financial Stewardship</a:t>
            </a:r>
          </a:p>
          <a:p>
            <a:r>
              <a:rPr lang="en-US" dirty="0" smtClean="0"/>
              <a:t>0599</a:t>
            </a:r>
          </a:p>
          <a:p>
            <a:r>
              <a:rPr lang="en-US" dirty="0" smtClean="0"/>
              <a:t>Financial Management Systems</a:t>
            </a:r>
          </a:p>
          <a:p>
            <a:r>
              <a:rPr lang="en-US" dirty="0" smtClean="0"/>
              <a:t>Decision Support</a:t>
            </a:r>
          </a:p>
          <a:p>
            <a:r>
              <a:rPr lang="en-US" dirty="0" smtClean="0"/>
              <a:t>Financial Management Analysis</a:t>
            </a:r>
          </a:p>
          <a:p>
            <a:r>
              <a:rPr lang="en-US" dirty="0" smtClean="0"/>
              <a:t>Financial Concepts, Policies, and Principles</a:t>
            </a:r>
          </a:p>
          <a:p>
            <a:r>
              <a:rPr lang="en-US" dirty="0" smtClean="0"/>
              <a:t>Financial Reporting</a:t>
            </a:r>
          </a:p>
          <a:p>
            <a:r>
              <a:rPr lang="en-US" dirty="0" smtClean="0"/>
              <a:t>Financial Stewardship</a:t>
            </a:r>
          </a:p>
          <a:p>
            <a:pPr>
              <a:spcBef>
                <a:spcPts val="599"/>
              </a:spcBef>
            </a:pP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19</a:t>
            </a:fld>
            <a:endParaRPr lang="en-US"/>
          </a:p>
        </p:txBody>
      </p:sp>
    </p:spTree>
    <p:extLst>
      <p:ext uri="{BB962C8B-B14F-4D97-AF65-F5344CB8AC3E}">
        <p14:creationId xmlns:p14="http://schemas.microsoft.com/office/powerpoint/2010/main" val="3081625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Find your Learning History Worksheet </a:t>
            </a:r>
          </a:p>
          <a:p>
            <a:r>
              <a:rPr lang="en-US" dirty="0" smtClean="0"/>
              <a:t>Starting on the FM Online Home Page, click DoD FM Certification</a:t>
            </a:r>
            <a:r>
              <a:rPr lang="en-US" baseline="0" dirty="0" smtClean="0"/>
              <a:t> Program tab on the left</a:t>
            </a:r>
          </a:p>
          <a:p>
            <a:pPr defTabSz="913208">
              <a:defRPr/>
            </a:pPr>
            <a:r>
              <a:rPr lang="en-US" dirty="0" smtClean="0"/>
              <a:t>On the DoD FM Certification</a:t>
            </a:r>
            <a:r>
              <a:rPr lang="en-US" baseline="0" dirty="0" smtClean="0"/>
              <a:t> Program, click the Templates/Forms tab on the left</a:t>
            </a:r>
          </a:p>
          <a:p>
            <a:r>
              <a:rPr lang="en-US" dirty="0" smtClean="0"/>
              <a:t>On </a:t>
            </a:r>
            <a:r>
              <a:rPr lang="en-US" baseline="0" dirty="0" smtClean="0"/>
              <a:t>the Templates/Forms page find your certification</a:t>
            </a:r>
          </a:p>
          <a:p>
            <a:r>
              <a:rPr lang="en-US" baseline="0" dirty="0" smtClean="0"/>
              <a:t>Click to open</a:t>
            </a:r>
            <a:endParaRPr lang="en-US" dirty="0" smtClean="0"/>
          </a:p>
          <a:p>
            <a:r>
              <a:rPr lang="en-US" dirty="0" smtClean="0"/>
              <a:t>Save to your system</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20</a:t>
            </a:fld>
            <a:endParaRPr lang="en-US"/>
          </a:p>
        </p:txBody>
      </p:sp>
    </p:spTree>
    <p:extLst>
      <p:ext uri="{BB962C8B-B14F-4D97-AF65-F5344CB8AC3E}">
        <p14:creationId xmlns:p14="http://schemas.microsoft.com/office/powerpoint/2010/main" val="3971985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0563"/>
            <a:ext cx="4610100" cy="3457575"/>
          </a:xfrm>
          <a:prstGeom prst="rect">
            <a:avLst/>
          </a:prstGeom>
        </p:spPr>
      </p:sp>
      <p:sp>
        <p:nvSpPr>
          <p:cNvPr id="3" name="Notes Placeholder 2"/>
          <p:cNvSpPr>
            <a:spLocks noGrp="1"/>
          </p:cNvSpPr>
          <p:nvPr>
            <p:ph type="body" idx="1"/>
          </p:nvPr>
        </p:nvSpPr>
        <p:spPr/>
        <p:txBody>
          <a:bodyPr/>
          <a:lstStyle/>
          <a:p>
            <a:pPr defTabSz="907073">
              <a:defRPr/>
            </a:pPr>
            <a:r>
              <a:rPr lang="en-US" dirty="0" smtClean="0"/>
              <a:t>Sample</a:t>
            </a:r>
            <a:r>
              <a:rPr lang="en-US" baseline="0" dirty="0" smtClean="0"/>
              <a:t> list of courses found in FM myLearn commonly taken by </a:t>
            </a:r>
            <a:r>
              <a:rPr lang="en-US" baseline="0" dirty="0" err="1" smtClean="0"/>
              <a:t>Fmers</a:t>
            </a:r>
            <a:endParaRPr lang="en-US" baseline="0" dirty="0" smtClean="0"/>
          </a:p>
          <a:p>
            <a:pPr defTabSz="907073">
              <a:defRPr/>
            </a:pPr>
            <a:endParaRPr lang="en-US" dirty="0"/>
          </a:p>
        </p:txBody>
      </p:sp>
      <p:sp>
        <p:nvSpPr>
          <p:cNvPr id="4" name="Slide Number Placeholder 3"/>
          <p:cNvSpPr>
            <a:spLocks noGrp="1"/>
          </p:cNvSpPr>
          <p:nvPr>
            <p:ph type="sldNum" sz="quarter" idx="10"/>
          </p:nvPr>
        </p:nvSpPr>
        <p:spPr/>
        <p:txBody>
          <a:bodyPr/>
          <a:lstStyle/>
          <a:p>
            <a:pPr>
              <a:defRPr/>
            </a:pPr>
            <a:fld id="{BC8CADBF-A82B-4777-9238-D5A06E99A635}" type="slidenum">
              <a:rPr lang="en-US" smtClean="0"/>
              <a:pPr>
                <a:defRPr/>
              </a:pPr>
              <a:t>21</a:t>
            </a:fld>
            <a:endParaRPr lang="en-US" dirty="0"/>
          </a:p>
        </p:txBody>
      </p:sp>
    </p:spTree>
    <p:extLst>
      <p:ext uri="{BB962C8B-B14F-4D97-AF65-F5344CB8AC3E}">
        <p14:creationId xmlns:p14="http://schemas.microsoft.com/office/powerpoint/2010/main" val="1963104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013773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Find your courses in FM myLearn</a:t>
            </a:r>
          </a:p>
          <a:p>
            <a:r>
              <a:rPr lang="en-US" dirty="0" smtClean="0"/>
              <a:t>Find the Aligned competencies</a:t>
            </a:r>
            <a:r>
              <a:rPr lang="en-US" baseline="0" dirty="0" smtClean="0"/>
              <a:t> at the bottom of the page</a:t>
            </a:r>
          </a:p>
          <a:p>
            <a:r>
              <a:rPr lang="en-US" baseline="0" dirty="0" smtClean="0"/>
              <a:t>Record relevant course competencies</a:t>
            </a:r>
          </a:p>
          <a:p>
            <a:endParaRPr lang="en-US" dirty="0" smtClean="0"/>
          </a:p>
          <a:p>
            <a:r>
              <a:rPr lang="en-US" dirty="0" smtClean="0"/>
              <a:t>Note: Academic</a:t>
            </a:r>
            <a:r>
              <a:rPr lang="en-US" baseline="0" dirty="0" smtClean="0"/>
              <a:t> courses are not mapped in FM myLearn. Use the Academic Matrix to gain credit for these (later slides) </a:t>
            </a:r>
          </a:p>
          <a:p>
            <a:r>
              <a:rPr lang="en-US" baseline="0" dirty="0" smtClean="0"/>
              <a:t>Note: Gain credit for a “program” such as the Defense Comptrollership Program, MBA, CPA, etc., course by course.</a:t>
            </a:r>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23</a:t>
            </a:fld>
            <a:endParaRPr lang="en-US"/>
          </a:p>
        </p:txBody>
      </p:sp>
    </p:spTree>
    <p:extLst>
      <p:ext uri="{BB962C8B-B14F-4D97-AF65-F5344CB8AC3E}">
        <p14:creationId xmlns:p14="http://schemas.microsoft.com/office/powerpoint/2010/main" val="446749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pPr algn="l"/>
            <a:r>
              <a:rPr lang="en-US" dirty="0" smtClean="0">
                <a:latin typeface="Arial" pitchFamily="34" charset="0"/>
                <a:cs typeface="Arial" pitchFamily="34" charset="0"/>
              </a:rPr>
              <a:t>This is a sample selection on Civilian Education System (CES) courses </a:t>
            </a:r>
          </a:p>
          <a:p>
            <a:pPr algn="l"/>
            <a:r>
              <a:rPr lang="en-US" dirty="0" smtClean="0">
                <a:latin typeface="Arial" pitchFamily="34" charset="0"/>
                <a:cs typeface="Arial" pitchFamily="34" charset="0"/>
              </a:rPr>
              <a:t>The system shows active DoD courses first</a:t>
            </a:r>
          </a:p>
          <a:p>
            <a:pPr algn="l"/>
            <a:r>
              <a:rPr lang="en-US" dirty="0" smtClean="0">
                <a:latin typeface="Arial" pitchFamily="34" charset="0"/>
                <a:cs typeface="Arial" pitchFamily="34" charset="0"/>
              </a:rPr>
              <a:t>Click other tabs to find more courses</a:t>
            </a:r>
          </a:p>
          <a:p>
            <a:pPr algn="l"/>
            <a:r>
              <a:rPr lang="en-US" dirty="0" smtClean="0">
                <a:latin typeface="Arial" pitchFamily="34" charset="0"/>
                <a:cs typeface="Arial" pitchFamily="34" charset="0"/>
              </a:rPr>
              <a:t>Examples </a:t>
            </a:r>
          </a:p>
          <a:p>
            <a:pPr algn="l"/>
            <a:r>
              <a:rPr lang="en-US" dirty="0" smtClean="0">
                <a:latin typeface="Arial" pitchFamily="34" charset="0"/>
                <a:cs typeface="Arial" pitchFamily="34" charset="0"/>
              </a:rPr>
              <a:t>- Older courses are often under the Inactive DoD tab; </a:t>
            </a:r>
          </a:p>
          <a:p>
            <a:pPr algn="l"/>
            <a:r>
              <a:rPr lang="en-US" dirty="0" smtClean="0">
                <a:latin typeface="Arial" pitchFamily="34" charset="0"/>
                <a:cs typeface="Arial" pitchFamily="34" charset="0"/>
              </a:rPr>
              <a:t>- EDFMT is under the commercial tab</a:t>
            </a:r>
          </a:p>
          <a:p>
            <a:pPr algn="l"/>
            <a:r>
              <a:rPr lang="en-US" dirty="0" smtClean="0">
                <a:latin typeface="Arial" pitchFamily="34" charset="0"/>
                <a:cs typeface="Arial" pitchFamily="34" charset="0"/>
              </a:rPr>
              <a:t>Hint - Sort by name</a:t>
            </a:r>
          </a:p>
          <a:p>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25</a:t>
            </a:fld>
            <a:endParaRPr lang="en-US"/>
          </a:p>
        </p:txBody>
      </p:sp>
    </p:spTree>
    <p:extLst>
      <p:ext uri="{BB962C8B-B14F-4D97-AF65-F5344CB8AC3E}">
        <p14:creationId xmlns:p14="http://schemas.microsoft.com/office/powerpoint/2010/main" val="481596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Example here is Changing World of the CFO</a:t>
            </a:r>
          </a:p>
          <a:p>
            <a:pPr marL="228302" indent="-228302">
              <a:buAutoNum type="arabicPeriod"/>
            </a:pPr>
            <a:r>
              <a:rPr lang="en-US" dirty="0" smtClean="0"/>
              <a:t>Selected</a:t>
            </a:r>
            <a:r>
              <a:rPr lang="en-US" baseline="0" dirty="0" smtClean="0"/>
              <a:t> on course title</a:t>
            </a:r>
          </a:p>
          <a:p>
            <a:pPr marL="228302" indent="-228302">
              <a:buAutoNum type="arabicPeriod"/>
            </a:pPr>
            <a:r>
              <a:rPr lang="en-US" baseline="0" dirty="0" smtClean="0"/>
              <a:t>Verified the title is the course wanted</a:t>
            </a:r>
          </a:p>
          <a:p>
            <a:pPr marL="228302" indent="-228302">
              <a:buAutoNum type="arabicPeriod"/>
            </a:pPr>
            <a:r>
              <a:rPr lang="en-US" baseline="0" dirty="0" smtClean="0"/>
              <a:t>Reviewed Provider, Course Length, and other course attributes</a:t>
            </a:r>
          </a:p>
          <a:p>
            <a:pPr marL="228302" indent="-228302">
              <a:buAutoNum type="arabicPeriod"/>
            </a:pPr>
            <a:r>
              <a:rPr lang="en-US" baseline="0" dirty="0" smtClean="0"/>
              <a:t>Identified relevant FM and Leadership Competencies/PLs  - match to the Learning History Worksheet (example: Financial Management Systems – Proficiency Level 3 – Hrs 15)</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26</a:t>
            </a:fld>
            <a:endParaRPr lang="en-US"/>
          </a:p>
        </p:txBody>
      </p:sp>
    </p:spTree>
    <p:extLst>
      <p:ext uri="{BB962C8B-B14F-4D97-AF65-F5344CB8AC3E}">
        <p14:creationId xmlns:p14="http://schemas.microsoft.com/office/powerpoint/2010/main" val="3680589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Search in 2 ways:</a:t>
            </a:r>
          </a:p>
          <a:p>
            <a:pPr marL="228302" indent="-228302">
              <a:buAutoNum type="arabicPeriod"/>
            </a:pPr>
            <a:r>
              <a:rPr lang="en-US" dirty="0" smtClean="0"/>
              <a:t>Enter a keyword or course number (if you know it), or</a:t>
            </a:r>
          </a:p>
          <a:p>
            <a:pPr marL="228302" indent="-228302">
              <a:buAutoNum type="arabicPeriod"/>
            </a:pPr>
            <a:r>
              <a:rPr lang="en-US" dirty="0" smtClean="0"/>
              <a:t>Filter on items such as DoD Department/School, Competency, Proficiency Level, Substitution for Other Required Courses, etc.</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27</a:t>
            </a:fld>
            <a:endParaRPr lang="en-US"/>
          </a:p>
        </p:txBody>
      </p:sp>
    </p:spTree>
    <p:extLst>
      <p:ext uri="{BB962C8B-B14F-4D97-AF65-F5344CB8AC3E}">
        <p14:creationId xmlns:p14="http://schemas.microsoft.com/office/powerpoint/2010/main" val="593355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pPr marL="228302" indent="-228302">
              <a:buAutoNum type="arabicPeriod"/>
            </a:pPr>
            <a:r>
              <a:rPr lang="en-US" baseline="0" dirty="0" smtClean="0"/>
              <a:t>Use Learning History Worksheet for your cert level. It is mapped to your required competencies and PLs</a:t>
            </a:r>
          </a:p>
          <a:p>
            <a:pPr marL="228302" indent="-228302">
              <a:buAutoNum type="arabicPeriod"/>
            </a:pPr>
            <a:r>
              <a:rPr lang="en-US" baseline="0" dirty="0" smtClean="0"/>
              <a:t>Note the required Proficiency Levels are indicated on the worksheet</a:t>
            </a:r>
          </a:p>
          <a:p>
            <a:pPr marL="228302" indent="-228302">
              <a:buAutoNum type="arabicPeriod"/>
            </a:pPr>
            <a:r>
              <a:rPr lang="en-US" baseline="0" dirty="0" smtClean="0"/>
              <a:t>Input your course information here to determine gaps necessary to fulfill to achieve certification </a:t>
            </a:r>
          </a:p>
          <a:p>
            <a:pPr marL="228302" indent="-228302">
              <a:buAutoNum type="arabicPeriod"/>
            </a:pPr>
            <a:r>
              <a:rPr lang="en-US" baseline="0" dirty="0" smtClean="0"/>
              <a:t>The worksheet is for you and your supervisor. It is not submitted to the DoD FM LMS.</a:t>
            </a:r>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28</a:t>
            </a:fld>
            <a:endParaRPr lang="en-US"/>
          </a:p>
        </p:txBody>
      </p:sp>
    </p:spTree>
    <p:extLst>
      <p:ext uri="{BB962C8B-B14F-4D97-AF65-F5344CB8AC3E}">
        <p14:creationId xmlns:p14="http://schemas.microsoft.com/office/powerpoint/2010/main" val="1345309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How do you know which Proficiency</a:t>
            </a:r>
            <a:r>
              <a:rPr lang="en-US" baseline="0" dirty="0" smtClean="0"/>
              <a:t> Level to choose? See the Proficiency Level column</a:t>
            </a:r>
          </a:p>
          <a:p>
            <a:endParaRPr lang="en-US" baseline="0" dirty="0" smtClean="0"/>
          </a:p>
          <a:p>
            <a:r>
              <a:rPr lang="en-US" baseline="0" dirty="0" smtClean="0"/>
              <a:t>This is an Excel spreadsheet. You can modify it to suit yourself.</a:t>
            </a:r>
          </a:p>
          <a:p>
            <a:endParaRPr lang="en-US" baseline="0" dirty="0" smtClean="0"/>
          </a:p>
          <a:p>
            <a:r>
              <a:rPr lang="en-US" baseline="0" dirty="0" smtClean="0"/>
              <a:t>Note: </a:t>
            </a:r>
          </a:p>
          <a:p>
            <a:r>
              <a:rPr lang="en-US" baseline="0" dirty="0" smtClean="0"/>
              <a:t>When there is an OR for a competency (OR) you need hours from EITHER, so you could have all hours from one competency.</a:t>
            </a:r>
          </a:p>
          <a:p>
            <a:r>
              <a:rPr lang="en-US" baseline="0" dirty="0" smtClean="0"/>
              <a:t>When there is an AND for a competency, you need hours from BOTH, 1/3 for each competency.</a:t>
            </a:r>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29</a:t>
            </a:fld>
            <a:endParaRPr lang="en-US"/>
          </a:p>
        </p:txBody>
      </p:sp>
    </p:spTree>
    <p:extLst>
      <p:ext uri="{BB962C8B-B14F-4D97-AF65-F5344CB8AC3E}">
        <p14:creationId xmlns:p14="http://schemas.microsoft.com/office/powerpoint/2010/main" val="280035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Academic</a:t>
            </a:r>
            <a:r>
              <a:rPr lang="en-US" baseline="0" dirty="0" smtClean="0"/>
              <a:t> course titles, not courses, are mapped to the FM myLearn academic matrices. </a:t>
            </a:r>
          </a:p>
          <a:p>
            <a:r>
              <a:rPr lang="en-US" baseline="0" dirty="0" smtClean="0"/>
              <a:t>Use the FM matrix for FM courses</a:t>
            </a:r>
          </a:p>
          <a:p>
            <a:r>
              <a:rPr lang="en-US" baseline="0" dirty="0" smtClean="0"/>
              <a:t>Use the Leadership Matrix for Leadership courses</a:t>
            </a:r>
          </a:p>
          <a:p>
            <a:endParaRPr lang="en-US" baseline="0" dirty="0" smtClean="0"/>
          </a:p>
          <a:p>
            <a:r>
              <a:rPr lang="en-US" baseline="0" dirty="0" smtClean="0"/>
              <a:t>Example: for the Defense Comptroller Program use the academic matrices to gain credit for your coursework taken during the program. </a:t>
            </a:r>
          </a:p>
          <a:p>
            <a:r>
              <a:rPr lang="en-US" baseline="0" dirty="0" smtClean="0"/>
              <a:t>Do the same for MBAs or other degree programs.</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31</a:t>
            </a:fld>
            <a:endParaRPr lang="en-US"/>
          </a:p>
        </p:txBody>
      </p:sp>
    </p:spTree>
    <p:extLst>
      <p:ext uri="{BB962C8B-B14F-4D97-AF65-F5344CB8AC3E}">
        <p14:creationId xmlns:p14="http://schemas.microsoft.com/office/powerpoint/2010/main" val="381690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32</a:t>
            </a:fld>
            <a:endParaRPr lang="en-US"/>
          </a:p>
        </p:txBody>
      </p:sp>
    </p:spTree>
    <p:extLst>
      <p:ext uri="{BB962C8B-B14F-4D97-AF65-F5344CB8AC3E}">
        <p14:creationId xmlns:p14="http://schemas.microsoft.com/office/powerpoint/2010/main" val="3600020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For example:</a:t>
            </a:r>
          </a:p>
          <a:p>
            <a:pPr>
              <a:buFontTx/>
              <a:buChar char="-"/>
            </a:pPr>
            <a:r>
              <a:rPr lang="en-US" baseline="0" dirty="0" smtClean="0"/>
              <a:t> A course named Managerial Accounting and Control at the course level matching your certification level provides credit toward the Accounting Analysis competency. </a:t>
            </a:r>
          </a:p>
          <a:p>
            <a:pPr defTabSz="913208">
              <a:buFontTx/>
              <a:buChar char="-"/>
              <a:defRPr/>
            </a:pPr>
            <a:r>
              <a:rPr lang="en-US" baseline="0" dirty="0" smtClean="0"/>
              <a:t> A course named Accounting for Managers would likely provide credit toward Accounting Analysis, matching it to the Managerial Accounting and Control title.  </a:t>
            </a:r>
          </a:p>
          <a:p>
            <a:pPr defTabSz="913208">
              <a:buFontTx/>
              <a:buChar char="-"/>
              <a:defRPr/>
            </a:pPr>
            <a:r>
              <a:rPr lang="en-US" baseline="0" dirty="0" smtClean="0"/>
              <a:t>Look at the syllabus or college course description which will most likely mention “control.”</a:t>
            </a:r>
            <a:endParaRPr lang="en-US" dirty="0" smtClean="0"/>
          </a:p>
          <a:p>
            <a:pPr>
              <a:buFontTx/>
              <a:buChar char="-"/>
            </a:pPr>
            <a:r>
              <a:rPr lang="en-US" baseline="0" dirty="0" smtClean="0"/>
              <a:t>At certification Level 2, only count 3xx/3xxx level courses. There is NO upward or downward compatibility.</a:t>
            </a:r>
          </a:p>
          <a:p>
            <a:pPr>
              <a:buFontTx/>
              <a:buChar char="-"/>
            </a:pPr>
            <a:r>
              <a:rPr lang="en-US" baseline="0" dirty="0" smtClean="0"/>
              <a:t>At Certification Level 3, count course numbers 4xx/4xxx or higher.</a:t>
            </a:r>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33</a:t>
            </a:fld>
            <a:endParaRPr lang="en-US"/>
          </a:p>
        </p:txBody>
      </p:sp>
    </p:spTree>
    <p:extLst>
      <p:ext uri="{BB962C8B-B14F-4D97-AF65-F5344CB8AC3E}">
        <p14:creationId xmlns:p14="http://schemas.microsoft.com/office/powerpoint/2010/main" val="3583071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For example:</a:t>
            </a:r>
          </a:p>
          <a:p>
            <a:pPr>
              <a:buFontTx/>
              <a:buChar char="-"/>
            </a:pPr>
            <a:r>
              <a:rPr lang="en-US" baseline="0" dirty="0" smtClean="0"/>
              <a:t> A course named Managerial Accounting and Control at the course level matching your certification level provides credit toward the Accounting Analysis competency. </a:t>
            </a:r>
          </a:p>
          <a:p>
            <a:pPr defTabSz="913208">
              <a:buFontTx/>
              <a:buChar char="-"/>
              <a:defRPr/>
            </a:pPr>
            <a:r>
              <a:rPr lang="en-US" baseline="0" dirty="0" smtClean="0"/>
              <a:t> A course named Accounting for Managers closely matches Managerial Accounting and Control would credit Accounting Analysis, title.  </a:t>
            </a:r>
          </a:p>
          <a:p>
            <a:pPr defTabSz="913208">
              <a:buFontTx/>
              <a:buChar char="-"/>
              <a:defRPr/>
            </a:pPr>
            <a:r>
              <a:rPr lang="en-US" baseline="0" dirty="0" smtClean="0"/>
              <a:t> Look at the syllabus or college course description which will most likely mention “control.”</a:t>
            </a:r>
            <a:endParaRPr lang="en-US" dirty="0" smtClean="0"/>
          </a:p>
          <a:p>
            <a:pPr>
              <a:buFontTx/>
              <a:buChar char="-"/>
            </a:pPr>
            <a:r>
              <a:rPr lang="en-US" baseline="0" dirty="0" smtClean="0"/>
              <a:t> At certification Level 2, only count 3xx/3xxx level courses. No upward or downward compatibility.</a:t>
            </a:r>
          </a:p>
          <a:p>
            <a:pPr>
              <a:buFontTx/>
              <a:buChar char="-"/>
            </a:pPr>
            <a:r>
              <a:rPr lang="en-US" baseline="0" dirty="0" smtClean="0"/>
              <a:t> At Certification Level 3, count course numbers 4xx/4xxx or higher.</a:t>
            </a:r>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34</a:t>
            </a:fld>
            <a:endParaRPr lang="en-US"/>
          </a:p>
        </p:txBody>
      </p:sp>
    </p:spTree>
    <p:extLst>
      <p:ext uri="{BB962C8B-B14F-4D97-AF65-F5344CB8AC3E}">
        <p14:creationId xmlns:p14="http://schemas.microsoft.com/office/powerpoint/2010/main" val="229422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992473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For example:</a:t>
            </a:r>
          </a:p>
          <a:p>
            <a:pPr>
              <a:buFontTx/>
              <a:buChar char="-"/>
            </a:pPr>
            <a:r>
              <a:rPr lang="en-US" baseline="0" dirty="0" smtClean="0"/>
              <a:t> A course named Cost Accounting definitely provides credit toward the Accounting Analysis competency. You may count it if you are Certification Level 2 and your course number was 3xx or 3xxx only (see *). You may count it if you are Certification Level 3 and your course number was 4xx/4xxx or higher.</a:t>
            </a:r>
          </a:p>
          <a:p>
            <a:pPr>
              <a:buFontTx/>
              <a:buChar char="-"/>
            </a:pPr>
            <a:r>
              <a:rPr lang="en-US" baseline="0" dirty="0" smtClean="0"/>
              <a:t> A course name Managerial Accounting would likely provide credit toward Accounting Analysis.  Look at the syllabus or college course description which will most likely mention “control.”</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35</a:t>
            </a:fld>
            <a:endParaRPr lang="en-US"/>
          </a:p>
        </p:txBody>
      </p:sp>
    </p:spTree>
    <p:extLst>
      <p:ext uri="{BB962C8B-B14F-4D97-AF65-F5344CB8AC3E}">
        <p14:creationId xmlns:p14="http://schemas.microsoft.com/office/powerpoint/2010/main" val="613615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Sample of the Leadership Academic</a:t>
            </a:r>
            <a:r>
              <a:rPr lang="en-US" baseline="0" dirty="0" smtClean="0"/>
              <a:t> Matrix</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36</a:t>
            </a:fld>
            <a:endParaRPr lang="en-US"/>
          </a:p>
        </p:txBody>
      </p:sp>
    </p:spTree>
    <p:extLst>
      <p:ext uri="{BB962C8B-B14F-4D97-AF65-F5344CB8AC3E}">
        <p14:creationId xmlns:p14="http://schemas.microsoft.com/office/powerpoint/2010/main" val="3792397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sz="1800" dirty="0" smtClean="0">
                <a:solidFill>
                  <a:srgbClr val="FF0000"/>
                </a:solidFill>
              </a:rPr>
              <a:t>One PDF per competency</a:t>
            </a:r>
            <a:endParaRPr lang="en-US" sz="1800" dirty="0">
              <a:solidFill>
                <a:srgbClr val="FF0000"/>
              </a:solidFill>
            </a:endParaRPr>
          </a:p>
        </p:txBody>
      </p:sp>
      <p:sp>
        <p:nvSpPr>
          <p:cNvPr id="4" name="Header Placeholder 3"/>
          <p:cNvSpPr>
            <a:spLocks noGrp="1"/>
          </p:cNvSpPr>
          <p:nvPr>
            <p:ph type="hdr" sz="quarter" idx="10"/>
          </p:nvPr>
        </p:nvSpPr>
        <p:spPr>
          <a:xfrm>
            <a:off x="0" y="3"/>
            <a:ext cx="3010112" cy="461169"/>
          </a:xfrm>
          <a:prstGeom prst="rect">
            <a:avLst/>
          </a:prstGeom>
        </p:spPr>
        <p:txBody>
          <a:bodyPr lIns="91300" tIns="45652" rIns="91300" bIns="45652"/>
          <a:lstStyle/>
          <a:p>
            <a:r>
              <a:rPr lang="en-US" smtClean="0"/>
              <a:t>Army FM Transformation Optimization of Financial Management</a:t>
            </a:r>
            <a:endParaRPr lang="en-US" dirty="0"/>
          </a:p>
        </p:txBody>
      </p:sp>
    </p:spTree>
    <p:extLst>
      <p:ext uri="{BB962C8B-B14F-4D97-AF65-F5344CB8AC3E}">
        <p14:creationId xmlns:p14="http://schemas.microsoft.com/office/powerpoint/2010/main" val="1289973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38</a:t>
            </a:fld>
            <a:endParaRPr lang="en-US"/>
          </a:p>
        </p:txBody>
      </p:sp>
    </p:spTree>
    <p:extLst>
      <p:ext uri="{BB962C8B-B14F-4D97-AF65-F5344CB8AC3E}">
        <p14:creationId xmlns:p14="http://schemas.microsoft.com/office/powerpoint/2010/main" val="3610610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The “Three Step</a:t>
            </a:r>
            <a:r>
              <a:rPr lang="en-US" baseline="0" dirty="0" smtClean="0"/>
              <a:t> Process” is a term often referenced on FM Online regarding data entry into LMS</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40</a:t>
            </a:fld>
            <a:endParaRPr lang="en-US"/>
          </a:p>
        </p:txBody>
      </p:sp>
    </p:spTree>
    <p:extLst>
      <p:ext uri="{BB962C8B-B14F-4D97-AF65-F5344CB8AC3E}">
        <p14:creationId xmlns:p14="http://schemas.microsoft.com/office/powerpoint/2010/main" val="913099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The “Three Step</a:t>
            </a:r>
            <a:r>
              <a:rPr lang="en-US" baseline="0" dirty="0" smtClean="0"/>
              <a:t> Process” is a term often referenced on FM Online regarding data entry into LMS</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41</a:t>
            </a:fld>
            <a:endParaRPr lang="en-US"/>
          </a:p>
        </p:txBody>
      </p:sp>
    </p:spTree>
    <p:extLst>
      <p:ext uri="{BB962C8B-B14F-4D97-AF65-F5344CB8AC3E}">
        <p14:creationId xmlns:p14="http://schemas.microsoft.com/office/powerpoint/2010/main" val="1285570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The “Three Step</a:t>
            </a:r>
            <a:r>
              <a:rPr lang="en-US" baseline="0" dirty="0" smtClean="0"/>
              <a:t> Process” is a term often referenced on FM Online regarding data entry into LMS</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42</a:t>
            </a:fld>
            <a:endParaRPr lang="en-US"/>
          </a:p>
        </p:txBody>
      </p:sp>
    </p:spTree>
    <p:extLst>
      <p:ext uri="{BB962C8B-B14F-4D97-AF65-F5344CB8AC3E}">
        <p14:creationId xmlns:p14="http://schemas.microsoft.com/office/powerpoint/2010/main" val="1291436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The Learning Plan is shown on the Home page upon entering LMS</a:t>
            </a:r>
          </a:p>
          <a:p>
            <a:r>
              <a:rPr lang="en-US" dirty="0" smtClean="0"/>
              <a:t>1. Take User Training: click Curricula in the Learning Status box</a:t>
            </a:r>
          </a:p>
          <a:p>
            <a:r>
              <a:rPr lang="en-US" dirty="0" smtClean="0"/>
              <a:t>2. Record</a:t>
            </a:r>
            <a:r>
              <a:rPr lang="en-US" baseline="0" dirty="0" smtClean="0"/>
              <a:t> Learning events: click the Record Learning button in the Easy Links box </a:t>
            </a:r>
          </a:p>
          <a:p>
            <a:r>
              <a:rPr lang="en-US" baseline="0" dirty="0" smtClean="0"/>
              <a:t>3. Choose a Primary or Alternate track: click Search Catalog. </a:t>
            </a:r>
          </a:p>
          <a:p>
            <a:r>
              <a:rPr lang="en-US" baseline="0" dirty="0" smtClean="0"/>
              <a:t>Primary and Alternate tracks become a new Curricula and their hours will NOT add to the scorecard.</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43</a:t>
            </a:fld>
            <a:endParaRPr lang="en-US"/>
          </a:p>
        </p:txBody>
      </p:sp>
    </p:spTree>
    <p:extLst>
      <p:ext uri="{BB962C8B-B14F-4D97-AF65-F5344CB8AC3E}">
        <p14:creationId xmlns:p14="http://schemas.microsoft.com/office/powerpoint/2010/main" val="4118462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054187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dirty="0" smtClean="0"/>
              <a:t>Scorecard that passed certification</a:t>
            </a:r>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46</a:t>
            </a:fld>
            <a:endParaRPr lang="en-US"/>
          </a:p>
        </p:txBody>
      </p:sp>
    </p:spTree>
    <p:extLst>
      <p:ext uri="{BB962C8B-B14F-4D97-AF65-F5344CB8AC3E}">
        <p14:creationId xmlns:p14="http://schemas.microsoft.com/office/powerpoint/2010/main" val="38873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r>
              <a:rPr lang="en-US" dirty="0" smtClean="0"/>
              <a:t>The National Defense Authorization Act (NDAA) for Fiscal Year (FY) 2012 (Public Law 112-81), provided DOD the authority to prescribe certification and credential standards for the financial management community.</a:t>
            </a:r>
          </a:p>
          <a:p>
            <a:endParaRPr lang="en-US" dirty="0" smtClean="0"/>
          </a:p>
          <a:p>
            <a:endParaRPr lang="en-US" dirty="0"/>
          </a:p>
        </p:txBody>
      </p:sp>
    </p:spTree>
    <p:extLst>
      <p:ext uri="{BB962C8B-B14F-4D97-AF65-F5344CB8AC3E}">
        <p14:creationId xmlns:p14="http://schemas.microsoft.com/office/powerpoint/2010/main" val="418047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r>
              <a:rPr lang="en-US" dirty="0" smtClean="0"/>
              <a:t>CA = Component Administrator</a:t>
            </a:r>
          </a:p>
          <a:p>
            <a:r>
              <a:rPr lang="en-US" dirty="0" smtClean="0"/>
              <a:t>CCA = Component Certification</a:t>
            </a:r>
            <a:r>
              <a:rPr lang="en-US" baseline="0" dirty="0" smtClean="0"/>
              <a:t> Authority</a:t>
            </a:r>
          </a:p>
          <a:p>
            <a:r>
              <a:rPr lang="en-US" dirty="0" smtClean="0"/>
              <a:t>A2 = Approver Level 2</a:t>
            </a:r>
          </a:p>
          <a:p>
            <a:r>
              <a:rPr lang="en-US" dirty="0" smtClean="0"/>
              <a:t>S1 = Supervisor</a:t>
            </a:r>
            <a:endParaRPr lang="en-US" dirty="0"/>
          </a:p>
        </p:txBody>
      </p:sp>
      <p:sp>
        <p:nvSpPr>
          <p:cNvPr id="4" name="Slide Number Placeholder 3"/>
          <p:cNvSpPr>
            <a:spLocks noGrp="1"/>
          </p:cNvSpPr>
          <p:nvPr>
            <p:ph type="sldNum" sz="quarter" idx="10"/>
          </p:nvPr>
        </p:nvSpPr>
        <p:spPr/>
        <p:txBody>
          <a:bodyPr/>
          <a:lstStyle/>
          <a:p>
            <a:pPr>
              <a:defRPr/>
            </a:pPr>
            <a:fld id="{AEB2F1DA-5417-440B-8B34-9CF589974863}" type="slidenum">
              <a:rPr lang="en-US" smtClean="0"/>
              <a:pPr>
                <a:defRPr/>
              </a:pPr>
              <a:t>47</a:t>
            </a:fld>
            <a:endParaRPr lang="en-US" dirty="0"/>
          </a:p>
        </p:txBody>
      </p:sp>
    </p:spTree>
    <p:extLst>
      <p:ext uri="{BB962C8B-B14F-4D97-AF65-F5344CB8AC3E}">
        <p14:creationId xmlns:p14="http://schemas.microsoft.com/office/powerpoint/2010/main" val="2402909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sz="1800" dirty="0" smtClean="0"/>
              <a:t>The nine most common mistakes are:</a:t>
            </a:r>
          </a:p>
          <a:p>
            <a:pPr>
              <a:buFont typeface="Arial" pitchFamily="34" charset="0"/>
              <a:buChar char="•"/>
            </a:pPr>
            <a:r>
              <a:rPr lang="en-US" sz="1800" dirty="0" smtClean="0"/>
              <a:t>  Documentation not in single pdf</a:t>
            </a:r>
          </a:p>
          <a:p>
            <a:pPr>
              <a:buFont typeface="Arial" pitchFamily="34" charset="0"/>
              <a:buChar char="•"/>
            </a:pPr>
            <a:r>
              <a:rPr lang="en-US" sz="1800" dirty="0" smtClean="0"/>
              <a:t>  Extra documentation/courses</a:t>
            </a:r>
          </a:p>
          <a:p>
            <a:pPr>
              <a:buFont typeface="Arial" pitchFamily="34" charset="0"/>
              <a:buChar char="•"/>
            </a:pPr>
            <a:r>
              <a:rPr lang="en-US" sz="1800" dirty="0" smtClean="0"/>
              <a:t>  Course not identified on transcript</a:t>
            </a:r>
          </a:p>
          <a:p>
            <a:pPr>
              <a:buFont typeface="Arial" pitchFamily="34" charset="0"/>
              <a:buChar char="•"/>
            </a:pPr>
            <a:r>
              <a:rPr lang="en-US" sz="1800" dirty="0" smtClean="0"/>
              <a:t>  Used 400/4000+ level academic courses for Level 2 Certification</a:t>
            </a:r>
          </a:p>
          <a:p>
            <a:pPr>
              <a:buFont typeface="Arial" pitchFamily="34" charset="0"/>
              <a:buChar char="•"/>
            </a:pPr>
            <a:r>
              <a:rPr lang="en-US" sz="1800" dirty="0" smtClean="0"/>
              <a:t>  Certificate does not match the course</a:t>
            </a:r>
          </a:p>
          <a:p>
            <a:pPr>
              <a:buFont typeface="Arial" pitchFamily="34" charset="0"/>
              <a:buChar char="•"/>
            </a:pPr>
            <a:r>
              <a:rPr lang="en-US" sz="1800" dirty="0" smtClean="0"/>
              <a:t>  Documentation is uploaded to the course learning event</a:t>
            </a:r>
          </a:p>
          <a:p>
            <a:pPr>
              <a:buFont typeface="Arial" pitchFamily="34" charset="0"/>
              <a:buChar char="•"/>
            </a:pPr>
            <a:r>
              <a:rPr lang="en-US" sz="1800" dirty="0" smtClean="0"/>
              <a:t>  Course titles are not close to ones in the Academic Matrix</a:t>
            </a:r>
          </a:p>
          <a:p>
            <a:pPr>
              <a:buFont typeface="Arial" pitchFamily="34" charset="0"/>
              <a:buChar char="•"/>
            </a:pPr>
            <a:r>
              <a:rPr lang="en-US" sz="1800" dirty="0" smtClean="0"/>
              <a:t>  PII on Academic transcripts</a:t>
            </a:r>
          </a:p>
          <a:p>
            <a:pPr>
              <a:buFont typeface="Arial" pitchFamily="34" charset="0"/>
              <a:buChar char="•"/>
            </a:pPr>
            <a:r>
              <a:rPr lang="en-US" sz="1800" dirty="0" smtClean="0"/>
              <a:t>  Documentation missing</a:t>
            </a:r>
          </a:p>
          <a:p>
            <a:pPr>
              <a:buFont typeface="Arial" pitchFamily="34" charset="0"/>
              <a:buChar char="•"/>
            </a:pPr>
            <a:endParaRPr lang="en-US" dirty="0"/>
          </a:p>
        </p:txBody>
      </p:sp>
      <p:sp>
        <p:nvSpPr>
          <p:cNvPr id="4" name="Header Placeholder 3"/>
          <p:cNvSpPr>
            <a:spLocks noGrp="1"/>
          </p:cNvSpPr>
          <p:nvPr>
            <p:ph type="hdr" sz="quarter" idx="10"/>
          </p:nvPr>
        </p:nvSpPr>
        <p:spPr>
          <a:xfrm>
            <a:off x="0" y="3"/>
            <a:ext cx="3010112" cy="461169"/>
          </a:xfrm>
          <a:prstGeom prst="rect">
            <a:avLst/>
          </a:prstGeom>
        </p:spPr>
        <p:txBody>
          <a:bodyPr lIns="91300" tIns="45652" rIns="91300" bIns="45652"/>
          <a:lstStyle/>
          <a:p>
            <a:r>
              <a:rPr lang="en-US" dirty="0" smtClean="0"/>
              <a:t>Army FM Transformation Optimization of Financial Management</a:t>
            </a:r>
            <a:endParaRPr lang="en-US" dirty="0"/>
          </a:p>
        </p:txBody>
      </p:sp>
    </p:spTree>
    <p:extLst>
      <p:ext uri="{BB962C8B-B14F-4D97-AF65-F5344CB8AC3E}">
        <p14:creationId xmlns:p14="http://schemas.microsoft.com/office/powerpoint/2010/main" val="879743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sz="1800" dirty="0" smtClean="0"/>
              <a:t>The nine most common mistakes are:</a:t>
            </a:r>
          </a:p>
          <a:p>
            <a:pPr>
              <a:buFont typeface="Arial" pitchFamily="34" charset="0"/>
              <a:buChar char="•"/>
            </a:pPr>
            <a:r>
              <a:rPr lang="en-US" sz="1800" dirty="0" smtClean="0"/>
              <a:t>  Documentation not in single pdf</a:t>
            </a:r>
          </a:p>
          <a:p>
            <a:pPr>
              <a:buFont typeface="Arial" pitchFamily="34" charset="0"/>
              <a:buChar char="•"/>
            </a:pPr>
            <a:r>
              <a:rPr lang="en-US" sz="1800" dirty="0" smtClean="0"/>
              <a:t>  Extra documentation/courses</a:t>
            </a:r>
          </a:p>
          <a:p>
            <a:pPr>
              <a:buFont typeface="Arial" pitchFamily="34" charset="0"/>
              <a:buChar char="•"/>
            </a:pPr>
            <a:r>
              <a:rPr lang="en-US" sz="1800" dirty="0" smtClean="0"/>
              <a:t>  Course not identified on transcript</a:t>
            </a:r>
          </a:p>
          <a:p>
            <a:pPr>
              <a:buFont typeface="Arial" pitchFamily="34" charset="0"/>
              <a:buChar char="•"/>
            </a:pPr>
            <a:r>
              <a:rPr lang="en-US" sz="1800" dirty="0" smtClean="0"/>
              <a:t>  Used 400/4000+ level academic courses for Level 2 Certification</a:t>
            </a:r>
          </a:p>
          <a:p>
            <a:pPr>
              <a:buFont typeface="Arial" pitchFamily="34" charset="0"/>
              <a:buChar char="•"/>
            </a:pPr>
            <a:r>
              <a:rPr lang="en-US" sz="1800" dirty="0" smtClean="0"/>
              <a:t>  Certificate does not match the course</a:t>
            </a:r>
          </a:p>
          <a:p>
            <a:pPr>
              <a:buFont typeface="Arial" pitchFamily="34" charset="0"/>
              <a:buChar char="•"/>
            </a:pPr>
            <a:r>
              <a:rPr lang="en-US" sz="1800" dirty="0" smtClean="0"/>
              <a:t>  Documentation is uploaded to the course learning event</a:t>
            </a:r>
          </a:p>
          <a:p>
            <a:pPr>
              <a:buFont typeface="Arial" pitchFamily="34" charset="0"/>
              <a:buChar char="•"/>
            </a:pPr>
            <a:r>
              <a:rPr lang="en-US" sz="1800" dirty="0" smtClean="0"/>
              <a:t>  Course titles are not close to ones in the Academic Matrix</a:t>
            </a:r>
          </a:p>
          <a:p>
            <a:pPr>
              <a:buFont typeface="Arial" pitchFamily="34" charset="0"/>
              <a:buChar char="•"/>
            </a:pPr>
            <a:r>
              <a:rPr lang="en-US" sz="1800" dirty="0" smtClean="0"/>
              <a:t>  PII on Academic transcripts</a:t>
            </a:r>
          </a:p>
          <a:p>
            <a:pPr>
              <a:buFont typeface="Arial" pitchFamily="34" charset="0"/>
              <a:buChar char="•"/>
            </a:pPr>
            <a:r>
              <a:rPr lang="en-US" sz="1800" dirty="0" smtClean="0"/>
              <a:t>  Documentation missing</a:t>
            </a:r>
          </a:p>
          <a:p>
            <a:pPr>
              <a:buFont typeface="Arial" pitchFamily="34" charset="0"/>
              <a:buChar char="•"/>
            </a:pPr>
            <a:endParaRPr lang="en-US" dirty="0"/>
          </a:p>
        </p:txBody>
      </p:sp>
      <p:sp>
        <p:nvSpPr>
          <p:cNvPr id="4" name="Header Placeholder 3"/>
          <p:cNvSpPr>
            <a:spLocks noGrp="1"/>
          </p:cNvSpPr>
          <p:nvPr>
            <p:ph type="hdr" sz="quarter" idx="10"/>
          </p:nvPr>
        </p:nvSpPr>
        <p:spPr>
          <a:xfrm>
            <a:off x="0" y="3"/>
            <a:ext cx="3010112" cy="461169"/>
          </a:xfrm>
          <a:prstGeom prst="rect">
            <a:avLst/>
          </a:prstGeom>
        </p:spPr>
        <p:txBody>
          <a:bodyPr lIns="91300" tIns="45652" rIns="91300" bIns="45652"/>
          <a:lstStyle/>
          <a:p>
            <a:r>
              <a:rPr lang="en-US" dirty="0" smtClean="0"/>
              <a:t>Army FM Transformation Optimization of Financial Management</a:t>
            </a:r>
            <a:endParaRPr lang="en-US" dirty="0"/>
          </a:p>
        </p:txBody>
      </p:sp>
    </p:spTree>
    <p:extLst>
      <p:ext uri="{BB962C8B-B14F-4D97-AF65-F5344CB8AC3E}">
        <p14:creationId xmlns:p14="http://schemas.microsoft.com/office/powerpoint/2010/main" val="1473751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sz="1800" dirty="0" smtClean="0"/>
              <a:t>The nine most common mistakes are:</a:t>
            </a:r>
          </a:p>
          <a:p>
            <a:pPr>
              <a:buFont typeface="Arial" pitchFamily="34" charset="0"/>
              <a:buChar char="•"/>
            </a:pPr>
            <a:r>
              <a:rPr lang="en-US" sz="1800" dirty="0" smtClean="0"/>
              <a:t>  Documentation not in single pdf</a:t>
            </a:r>
          </a:p>
          <a:p>
            <a:pPr>
              <a:buFont typeface="Arial" pitchFamily="34" charset="0"/>
              <a:buChar char="•"/>
            </a:pPr>
            <a:r>
              <a:rPr lang="en-US" sz="1800" dirty="0" smtClean="0"/>
              <a:t>  Extra documentation/courses</a:t>
            </a:r>
          </a:p>
          <a:p>
            <a:pPr>
              <a:buFont typeface="Arial" pitchFamily="34" charset="0"/>
              <a:buChar char="•"/>
            </a:pPr>
            <a:r>
              <a:rPr lang="en-US" sz="1800" dirty="0" smtClean="0"/>
              <a:t>  Course not identified on transcript</a:t>
            </a:r>
          </a:p>
          <a:p>
            <a:pPr>
              <a:buFont typeface="Arial" pitchFamily="34" charset="0"/>
              <a:buChar char="•"/>
            </a:pPr>
            <a:r>
              <a:rPr lang="en-US" sz="1800" dirty="0" smtClean="0"/>
              <a:t>  Used 400/4000+ level academic courses for Level 2 Certification</a:t>
            </a:r>
          </a:p>
          <a:p>
            <a:pPr>
              <a:buFont typeface="Arial" pitchFamily="34" charset="0"/>
              <a:buChar char="•"/>
            </a:pPr>
            <a:r>
              <a:rPr lang="en-US" sz="1800" dirty="0" smtClean="0"/>
              <a:t>  Certificate does not match the course</a:t>
            </a:r>
          </a:p>
          <a:p>
            <a:pPr>
              <a:buFont typeface="Arial" pitchFamily="34" charset="0"/>
              <a:buChar char="•"/>
            </a:pPr>
            <a:r>
              <a:rPr lang="en-US" sz="1800" dirty="0" smtClean="0"/>
              <a:t>  Documentation is uploaded to the course learning event</a:t>
            </a:r>
          </a:p>
          <a:p>
            <a:pPr>
              <a:buFont typeface="Arial" pitchFamily="34" charset="0"/>
              <a:buChar char="•"/>
            </a:pPr>
            <a:r>
              <a:rPr lang="en-US" sz="1800" dirty="0" smtClean="0"/>
              <a:t>  Course titles are not close to ones in the Academic Matrix</a:t>
            </a:r>
          </a:p>
          <a:p>
            <a:pPr>
              <a:buFont typeface="Arial" pitchFamily="34" charset="0"/>
              <a:buChar char="•"/>
            </a:pPr>
            <a:r>
              <a:rPr lang="en-US" sz="1800" dirty="0" smtClean="0"/>
              <a:t>  PII on Academic transcripts</a:t>
            </a:r>
          </a:p>
          <a:p>
            <a:pPr>
              <a:buFont typeface="Arial" pitchFamily="34" charset="0"/>
              <a:buChar char="•"/>
            </a:pPr>
            <a:r>
              <a:rPr lang="en-US" sz="1800" dirty="0" smtClean="0"/>
              <a:t>  Documentation missing</a:t>
            </a:r>
          </a:p>
          <a:p>
            <a:pPr>
              <a:buFont typeface="Arial" pitchFamily="34" charset="0"/>
              <a:buChar char="•"/>
            </a:pPr>
            <a:endParaRPr lang="en-US" dirty="0"/>
          </a:p>
        </p:txBody>
      </p:sp>
      <p:sp>
        <p:nvSpPr>
          <p:cNvPr id="4" name="Header Placeholder 3"/>
          <p:cNvSpPr>
            <a:spLocks noGrp="1"/>
          </p:cNvSpPr>
          <p:nvPr>
            <p:ph type="hdr" sz="quarter" idx="10"/>
          </p:nvPr>
        </p:nvSpPr>
        <p:spPr>
          <a:xfrm>
            <a:off x="0" y="3"/>
            <a:ext cx="3010112" cy="461169"/>
          </a:xfrm>
          <a:prstGeom prst="rect">
            <a:avLst/>
          </a:prstGeom>
        </p:spPr>
        <p:txBody>
          <a:bodyPr lIns="91300" tIns="45652" rIns="91300" bIns="45652"/>
          <a:lstStyle/>
          <a:p>
            <a:r>
              <a:rPr lang="en-US" dirty="0" smtClean="0"/>
              <a:t>Army FM Transformation Optimization of Financial Management</a:t>
            </a:r>
            <a:endParaRPr lang="en-US" dirty="0"/>
          </a:p>
        </p:txBody>
      </p:sp>
    </p:spTree>
    <p:extLst>
      <p:ext uri="{BB962C8B-B14F-4D97-AF65-F5344CB8AC3E}">
        <p14:creationId xmlns:p14="http://schemas.microsoft.com/office/powerpoint/2010/main" val="3149197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sz="1800" dirty="0" smtClean="0"/>
              <a:t>The nine most common mistakes are:</a:t>
            </a:r>
          </a:p>
          <a:p>
            <a:pPr>
              <a:buFont typeface="Arial" pitchFamily="34" charset="0"/>
              <a:buChar char="•"/>
            </a:pPr>
            <a:r>
              <a:rPr lang="en-US" sz="1800" dirty="0" smtClean="0"/>
              <a:t>  Documentation not in single pdf</a:t>
            </a:r>
          </a:p>
          <a:p>
            <a:pPr>
              <a:buFont typeface="Arial" pitchFamily="34" charset="0"/>
              <a:buChar char="•"/>
            </a:pPr>
            <a:r>
              <a:rPr lang="en-US" sz="1800" dirty="0" smtClean="0"/>
              <a:t>  Extra documentation/courses</a:t>
            </a:r>
          </a:p>
          <a:p>
            <a:pPr>
              <a:buFont typeface="Arial" pitchFamily="34" charset="0"/>
              <a:buChar char="•"/>
            </a:pPr>
            <a:r>
              <a:rPr lang="en-US" sz="1800" dirty="0" smtClean="0"/>
              <a:t>  Course not identified on transcript</a:t>
            </a:r>
          </a:p>
          <a:p>
            <a:pPr>
              <a:buFont typeface="Arial" pitchFamily="34" charset="0"/>
              <a:buChar char="•"/>
            </a:pPr>
            <a:r>
              <a:rPr lang="en-US" sz="1800" dirty="0" smtClean="0"/>
              <a:t>  Used 400/4000+ level academic courses for Level 2 Certification</a:t>
            </a:r>
          </a:p>
          <a:p>
            <a:pPr>
              <a:buFont typeface="Arial" pitchFamily="34" charset="0"/>
              <a:buChar char="•"/>
            </a:pPr>
            <a:r>
              <a:rPr lang="en-US" sz="1800" dirty="0" smtClean="0"/>
              <a:t>  Certificate does not match the course</a:t>
            </a:r>
          </a:p>
          <a:p>
            <a:pPr>
              <a:buFont typeface="Arial" pitchFamily="34" charset="0"/>
              <a:buChar char="•"/>
            </a:pPr>
            <a:r>
              <a:rPr lang="en-US" sz="1800" dirty="0" smtClean="0"/>
              <a:t>  Documentation is uploaded to the course learning event</a:t>
            </a:r>
          </a:p>
          <a:p>
            <a:pPr>
              <a:buFont typeface="Arial" pitchFamily="34" charset="0"/>
              <a:buChar char="•"/>
            </a:pPr>
            <a:r>
              <a:rPr lang="en-US" sz="1800" dirty="0" smtClean="0"/>
              <a:t>  Course titles are not close to ones in the Academic Matrix</a:t>
            </a:r>
          </a:p>
          <a:p>
            <a:pPr>
              <a:buFont typeface="Arial" pitchFamily="34" charset="0"/>
              <a:buChar char="•"/>
            </a:pPr>
            <a:r>
              <a:rPr lang="en-US" sz="1800" dirty="0" smtClean="0"/>
              <a:t>  PII on Academic transcripts</a:t>
            </a:r>
          </a:p>
          <a:p>
            <a:pPr>
              <a:buFont typeface="Arial" pitchFamily="34" charset="0"/>
              <a:buChar char="•"/>
            </a:pPr>
            <a:r>
              <a:rPr lang="en-US" sz="1800" dirty="0" smtClean="0"/>
              <a:t>  Documentation missing</a:t>
            </a:r>
          </a:p>
          <a:p>
            <a:pPr>
              <a:buFont typeface="Arial" pitchFamily="34" charset="0"/>
              <a:buChar char="•"/>
            </a:pPr>
            <a:endParaRPr lang="en-US" dirty="0"/>
          </a:p>
        </p:txBody>
      </p:sp>
      <p:sp>
        <p:nvSpPr>
          <p:cNvPr id="4" name="Header Placeholder 3"/>
          <p:cNvSpPr>
            <a:spLocks noGrp="1"/>
          </p:cNvSpPr>
          <p:nvPr>
            <p:ph type="hdr" sz="quarter" idx="10"/>
          </p:nvPr>
        </p:nvSpPr>
        <p:spPr>
          <a:xfrm>
            <a:off x="0" y="3"/>
            <a:ext cx="3010112" cy="461169"/>
          </a:xfrm>
          <a:prstGeom prst="rect">
            <a:avLst/>
          </a:prstGeom>
        </p:spPr>
        <p:txBody>
          <a:bodyPr lIns="91300" tIns="45652" rIns="91300" bIns="45652"/>
          <a:lstStyle/>
          <a:p>
            <a:r>
              <a:rPr lang="en-US" dirty="0" smtClean="0"/>
              <a:t>Army FM Transformation Optimization of Financial Management</a:t>
            </a:r>
            <a:endParaRPr lang="en-US" dirty="0"/>
          </a:p>
        </p:txBody>
      </p:sp>
    </p:spTree>
    <p:extLst>
      <p:ext uri="{BB962C8B-B14F-4D97-AF65-F5344CB8AC3E}">
        <p14:creationId xmlns:p14="http://schemas.microsoft.com/office/powerpoint/2010/main" val="859528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sz="1800" dirty="0" smtClean="0"/>
              <a:t>The nine most common mistakes are:</a:t>
            </a:r>
          </a:p>
          <a:p>
            <a:pPr>
              <a:buFont typeface="Arial" pitchFamily="34" charset="0"/>
              <a:buChar char="•"/>
            </a:pPr>
            <a:r>
              <a:rPr lang="en-US" sz="1800" dirty="0" smtClean="0"/>
              <a:t>  Documentation not in single pdf</a:t>
            </a:r>
          </a:p>
          <a:p>
            <a:pPr>
              <a:buFont typeface="Arial" pitchFamily="34" charset="0"/>
              <a:buChar char="•"/>
            </a:pPr>
            <a:r>
              <a:rPr lang="en-US" sz="1800" dirty="0" smtClean="0"/>
              <a:t>  Extra documentation/courses</a:t>
            </a:r>
          </a:p>
          <a:p>
            <a:pPr>
              <a:buFont typeface="Arial" pitchFamily="34" charset="0"/>
              <a:buChar char="•"/>
            </a:pPr>
            <a:r>
              <a:rPr lang="en-US" sz="1800" dirty="0" smtClean="0"/>
              <a:t>  Course not identified on transcript</a:t>
            </a:r>
          </a:p>
          <a:p>
            <a:pPr>
              <a:buFont typeface="Arial" pitchFamily="34" charset="0"/>
              <a:buChar char="•"/>
            </a:pPr>
            <a:r>
              <a:rPr lang="en-US" sz="1800" dirty="0" smtClean="0"/>
              <a:t>  Used 400/4000+ level academic courses for Level 2 Certification</a:t>
            </a:r>
          </a:p>
          <a:p>
            <a:pPr>
              <a:buFont typeface="Arial" pitchFamily="34" charset="0"/>
              <a:buChar char="•"/>
            </a:pPr>
            <a:r>
              <a:rPr lang="en-US" sz="1800" dirty="0" smtClean="0"/>
              <a:t>  Certificate does not match the course</a:t>
            </a:r>
          </a:p>
          <a:p>
            <a:pPr>
              <a:buFont typeface="Arial" pitchFamily="34" charset="0"/>
              <a:buChar char="•"/>
            </a:pPr>
            <a:r>
              <a:rPr lang="en-US" sz="1800" dirty="0" smtClean="0"/>
              <a:t>  Documentation is uploaded to the course learning event</a:t>
            </a:r>
          </a:p>
          <a:p>
            <a:pPr>
              <a:buFont typeface="Arial" pitchFamily="34" charset="0"/>
              <a:buChar char="•"/>
            </a:pPr>
            <a:r>
              <a:rPr lang="en-US" sz="1800" dirty="0" smtClean="0"/>
              <a:t>  Course titles are not close to ones in the Academic Matrix</a:t>
            </a:r>
          </a:p>
          <a:p>
            <a:pPr>
              <a:buFont typeface="Arial" pitchFamily="34" charset="0"/>
              <a:buChar char="•"/>
            </a:pPr>
            <a:r>
              <a:rPr lang="en-US" sz="1800" dirty="0" smtClean="0"/>
              <a:t>  PII on Academic transcripts</a:t>
            </a:r>
          </a:p>
          <a:p>
            <a:pPr>
              <a:buFont typeface="Arial" pitchFamily="34" charset="0"/>
              <a:buChar char="•"/>
            </a:pPr>
            <a:r>
              <a:rPr lang="en-US" sz="1800" dirty="0" smtClean="0"/>
              <a:t>  Documentation missing</a:t>
            </a:r>
          </a:p>
          <a:p>
            <a:pPr>
              <a:buFont typeface="Arial" pitchFamily="34" charset="0"/>
              <a:buChar char="•"/>
            </a:pPr>
            <a:endParaRPr lang="en-US" dirty="0"/>
          </a:p>
        </p:txBody>
      </p:sp>
      <p:sp>
        <p:nvSpPr>
          <p:cNvPr id="4" name="Header Placeholder 3"/>
          <p:cNvSpPr>
            <a:spLocks noGrp="1"/>
          </p:cNvSpPr>
          <p:nvPr>
            <p:ph type="hdr" sz="quarter" idx="10"/>
          </p:nvPr>
        </p:nvSpPr>
        <p:spPr>
          <a:xfrm>
            <a:off x="0" y="3"/>
            <a:ext cx="3010112" cy="461169"/>
          </a:xfrm>
          <a:prstGeom prst="rect">
            <a:avLst/>
          </a:prstGeom>
        </p:spPr>
        <p:txBody>
          <a:bodyPr lIns="91300" tIns="45652" rIns="91300" bIns="45652"/>
          <a:lstStyle/>
          <a:p>
            <a:r>
              <a:rPr lang="en-US" dirty="0" smtClean="0"/>
              <a:t>Army FM Transformation Optimization of Financial Management</a:t>
            </a:r>
            <a:endParaRPr lang="en-US" dirty="0"/>
          </a:p>
        </p:txBody>
      </p:sp>
    </p:spTree>
    <p:extLst>
      <p:ext uri="{BB962C8B-B14F-4D97-AF65-F5344CB8AC3E}">
        <p14:creationId xmlns:p14="http://schemas.microsoft.com/office/powerpoint/2010/main" val="3099387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sz="1800" dirty="0" smtClean="0"/>
              <a:t>The nine most common mistakes are:</a:t>
            </a:r>
          </a:p>
          <a:p>
            <a:pPr>
              <a:buFont typeface="Arial" pitchFamily="34" charset="0"/>
              <a:buChar char="•"/>
            </a:pPr>
            <a:r>
              <a:rPr lang="en-US" sz="1800" dirty="0" smtClean="0"/>
              <a:t>  Documentation not in single pdf</a:t>
            </a:r>
          </a:p>
          <a:p>
            <a:pPr>
              <a:buFont typeface="Arial" pitchFamily="34" charset="0"/>
              <a:buChar char="•"/>
            </a:pPr>
            <a:r>
              <a:rPr lang="en-US" sz="1800" dirty="0" smtClean="0"/>
              <a:t>  Extra documentation/courses</a:t>
            </a:r>
          </a:p>
          <a:p>
            <a:pPr>
              <a:buFont typeface="Arial" pitchFamily="34" charset="0"/>
              <a:buChar char="•"/>
            </a:pPr>
            <a:r>
              <a:rPr lang="en-US" sz="1800" dirty="0" smtClean="0"/>
              <a:t>  Course not identified on transcript</a:t>
            </a:r>
          </a:p>
          <a:p>
            <a:pPr>
              <a:buFont typeface="Arial" pitchFamily="34" charset="0"/>
              <a:buChar char="•"/>
            </a:pPr>
            <a:r>
              <a:rPr lang="en-US" sz="1800" dirty="0" smtClean="0"/>
              <a:t>  Used 400/4000+ level academic courses for Level 2 Certification</a:t>
            </a:r>
          </a:p>
          <a:p>
            <a:pPr>
              <a:buFont typeface="Arial" pitchFamily="34" charset="0"/>
              <a:buChar char="•"/>
            </a:pPr>
            <a:r>
              <a:rPr lang="en-US" sz="1800" dirty="0" smtClean="0"/>
              <a:t>  Certificate does not match the course</a:t>
            </a:r>
          </a:p>
          <a:p>
            <a:pPr>
              <a:buFont typeface="Arial" pitchFamily="34" charset="0"/>
              <a:buChar char="•"/>
            </a:pPr>
            <a:r>
              <a:rPr lang="en-US" sz="1800" dirty="0" smtClean="0"/>
              <a:t>  Documentation is uploaded to the course learning event</a:t>
            </a:r>
          </a:p>
          <a:p>
            <a:pPr>
              <a:buFont typeface="Arial" pitchFamily="34" charset="0"/>
              <a:buChar char="•"/>
            </a:pPr>
            <a:r>
              <a:rPr lang="en-US" sz="1800" dirty="0" smtClean="0"/>
              <a:t>  Course titles are not close to ones in the Academic Matrix</a:t>
            </a:r>
          </a:p>
          <a:p>
            <a:pPr>
              <a:buFont typeface="Arial" pitchFamily="34" charset="0"/>
              <a:buChar char="•"/>
            </a:pPr>
            <a:r>
              <a:rPr lang="en-US" sz="1800" dirty="0" smtClean="0"/>
              <a:t>  PII on Academic transcripts</a:t>
            </a:r>
          </a:p>
          <a:p>
            <a:pPr>
              <a:buFont typeface="Arial" pitchFamily="34" charset="0"/>
              <a:buChar char="•"/>
            </a:pPr>
            <a:r>
              <a:rPr lang="en-US" sz="1800" dirty="0" smtClean="0"/>
              <a:t>  Documentation missing</a:t>
            </a:r>
          </a:p>
          <a:p>
            <a:pPr>
              <a:buFont typeface="Arial" pitchFamily="34" charset="0"/>
              <a:buChar char="•"/>
            </a:pPr>
            <a:endParaRPr lang="en-US" dirty="0"/>
          </a:p>
        </p:txBody>
      </p:sp>
      <p:sp>
        <p:nvSpPr>
          <p:cNvPr id="4" name="Header Placeholder 3"/>
          <p:cNvSpPr>
            <a:spLocks noGrp="1"/>
          </p:cNvSpPr>
          <p:nvPr>
            <p:ph type="hdr" sz="quarter" idx="10"/>
          </p:nvPr>
        </p:nvSpPr>
        <p:spPr>
          <a:xfrm>
            <a:off x="0" y="3"/>
            <a:ext cx="3010112" cy="461169"/>
          </a:xfrm>
          <a:prstGeom prst="rect">
            <a:avLst/>
          </a:prstGeom>
        </p:spPr>
        <p:txBody>
          <a:bodyPr lIns="91300" tIns="45652" rIns="91300" bIns="45652"/>
          <a:lstStyle/>
          <a:p>
            <a:r>
              <a:rPr lang="en-US" dirty="0" smtClean="0"/>
              <a:t>Army FM Transformation Optimization of Financial Management</a:t>
            </a:r>
            <a:endParaRPr lang="en-US" dirty="0"/>
          </a:p>
        </p:txBody>
      </p:sp>
    </p:spTree>
    <p:extLst>
      <p:ext uri="{BB962C8B-B14F-4D97-AF65-F5344CB8AC3E}">
        <p14:creationId xmlns:p14="http://schemas.microsoft.com/office/powerpoint/2010/main" val="14090715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r>
              <a:rPr lang="en-US" sz="1800" dirty="0" smtClean="0"/>
              <a:t>The nine most common mistakes are:</a:t>
            </a:r>
          </a:p>
          <a:p>
            <a:pPr>
              <a:buFont typeface="Arial" pitchFamily="34" charset="0"/>
              <a:buChar char="•"/>
            </a:pPr>
            <a:r>
              <a:rPr lang="en-US" sz="1800" dirty="0" smtClean="0"/>
              <a:t>  Documentation not in single pdf</a:t>
            </a:r>
          </a:p>
          <a:p>
            <a:pPr>
              <a:buFont typeface="Arial" pitchFamily="34" charset="0"/>
              <a:buChar char="•"/>
            </a:pPr>
            <a:r>
              <a:rPr lang="en-US" sz="1800" dirty="0" smtClean="0"/>
              <a:t>  Extra documentation/courses</a:t>
            </a:r>
          </a:p>
          <a:p>
            <a:pPr>
              <a:buFont typeface="Arial" pitchFamily="34" charset="0"/>
              <a:buChar char="•"/>
            </a:pPr>
            <a:r>
              <a:rPr lang="en-US" sz="1800" dirty="0" smtClean="0"/>
              <a:t>  Course not identified on transcript</a:t>
            </a:r>
          </a:p>
          <a:p>
            <a:pPr>
              <a:buFont typeface="Arial" pitchFamily="34" charset="0"/>
              <a:buChar char="•"/>
            </a:pPr>
            <a:r>
              <a:rPr lang="en-US" sz="1800" dirty="0" smtClean="0"/>
              <a:t>  Used 400/4000+ level academic courses for Level 2 Certification</a:t>
            </a:r>
          </a:p>
          <a:p>
            <a:pPr>
              <a:buFont typeface="Arial" pitchFamily="34" charset="0"/>
              <a:buChar char="•"/>
            </a:pPr>
            <a:r>
              <a:rPr lang="en-US" sz="1800" dirty="0" smtClean="0"/>
              <a:t>  Certificate does not match the course</a:t>
            </a:r>
          </a:p>
          <a:p>
            <a:pPr>
              <a:buFont typeface="Arial" pitchFamily="34" charset="0"/>
              <a:buChar char="•"/>
            </a:pPr>
            <a:r>
              <a:rPr lang="en-US" sz="1800" dirty="0" smtClean="0"/>
              <a:t>  Documentation is uploaded to the course learning event</a:t>
            </a:r>
          </a:p>
          <a:p>
            <a:pPr>
              <a:buFont typeface="Arial" pitchFamily="34" charset="0"/>
              <a:buChar char="•"/>
            </a:pPr>
            <a:r>
              <a:rPr lang="en-US" sz="1800" dirty="0" smtClean="0"/>
              <a:t>  Course titles are not close to ones in the Academic Matrix</a:t>
            </a:r>
          </a:p>
          <a:p>
            <a:pPr>
              <a:buFont typeface="Arial" pitchFamily="34" charset="0"/>
              <a:buChar char="•"/>
            </a:pPr>
            <a:r>
              <a:rPr lang="en-US" sz="1800" dirty="0" smtClean="0"/>
              <a:t>  PII on Academic transcripts</a:t>
            </a:r>
          </a:p>
          <a:p>
            <a:pPr>
              <a:buFont typeface="Arial" pitchFamily="34" charset="0"/>
              <a:buChar char="•"/>
            </a:pPr>
            <a:r>
              <a:rPr lang="en-US" sz="1800" dirty="0" smtClean="0"/>
              <a:t>  Documentation missing</a:t>
            </a:r>
          </a:p>
          <a:p>
            <a:pPr>
              <a:buFont typeface="Arial" pitchFamily="34" charset="0"/>
              <a:buChar char="•"/>
            </a:pPr>
            <a:endParaRPr lang="en-US" dirty="0"/>
          </a:p>
        </p:txBody>
      </p:sp>
      <p:sp>
        <p:nvSpPr>
          <p:cNvPr id="4" name="Header Placeholder 3"/>
          <p:cNvSpPr>
            <a:spLocks noGrp="1"/>
          </p:cNvSpPr>
          <p:nvPr>
            <p:ph type="hdr" sz="quarter" idx="10"/>
          </p:nvPr>
        </p:nvSpPr>
        <p:spPr>
          <a:xfrm>
            <a:off x="0" y="3"/>
            <a:ext cx="3010112" cy="461169"/>
          </a:xfrm>
          <a:prstGeom prst="rect">
            <a:avLst/>
          </a:prstGeom>
        </p:spPr>
        <p:txBody>
          <a:bodyPr lIns="91300" tIns="45652" rIns="91300" bIns="45652"/>
          <a:lstStyle/>
          <a:p>
            <a:r>
              <a:rPr lang="en-US" dirty="0" smtClean="0"/>
              <a:t>Army FM Transformation Optimization of Financial Management</a:t>
            </a:r>
            <a:endParaRPr lang="en-US" dirty="0"/>
          </a:p>
        </p:txBody>
      </p:sp>
    </p:spTree>
    <p:extLst>
      <p:ext uri="{BB962C8B-B14F-4D97-AF65-F5344CB8AC3E}">
        <p14:creationId xmlns:p14="http://schemas.microsoft.com/office/powerpoint/2010/main" val="4476020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r>
              <a:rPr lang="en-US" dirty="0" smtClean="0"/>
              <a:t>Please contact our team</a:t>
            </a:r>
            <a:r>
              <a:rPr lang="en-US" baseline="0" dirty="0" smtClean="0"/>
              <a:t> first, not the OSD team, if you need any assistance or have questions. If you go to OSD first instead of us, we lose visibility of your concerns and are less able to make sure they are addressed.</a:t>
            </a:r>
          </a:p>
          <a:p>
            <a:endParaRPr lang="en-US" baseline="0" dirty="0" smtClean="0"/>
          </a:p>
          <a:p>
            <a:r>
              <a:rPr lang="en-US" baseline="0" dirty="0" smtClean="0"/>
              <a:t>The main email contact is the mailbox listed here. Every participant of the team has access to it, so using that guarantees you have access to the whole team. The launch specialists are Brandon Robinson, Carol DeZwarte, and Jill Cahill. Army’s course manager is Maureen Stratford. </a:t>
            </a:r>
            <a:r>
              <a:rPr lang="en-US" baseline="0" smtClean="0"/>
              <a:t>All their </a:t>
            </a:r>
            <a:r>
              <a:rPr lang="en-US" baseline="0" dirty="0" smtClean="0"/>
              <a:t>contact information is listed here.</a:t>
            </a:r>
            <a:endParaRPr lang="en-US" dirty="0"/>
          </a:p>
        </p:txBody>
      </p:sp>
      <p:sp>
        <p:nvSpPr>
          <p:cNvPr id="4" name="Slide Number Placeholder 3"/>
          <p:cNvSpPr>
            <a:spLocks noGrp="1"/>
          </p:cNvSpPr>
          <p:nvPr>
            <p:ph type="sldNum" sz="quarter" idx="10"/>
          </p:nvPr>
        </p:nvSpPr>
        <p:spPr/>
        <p:txBody>
          <a:bodyPr/>
          <a:lstStyle/>
          <a:p>
            <a:pPr>
              <a:defRPr/>
            </a:pPr>
            <a:fld id="{AEB2F1DA-5417-440B-8B34-9CF589974863}" type="slidenum">
              <a:rPr lang="en-US" smtClean="0"/>
              <a:pPr>
                <a:defRPr/>
              </a:pPr>
              <a:t>58</a:t>
            </a:fld>
            <a:endParaRPr lang="en-US" dirty="0"/>
          </a:p>
        </p:txBody>
      </p:sp>
    </p:spTree>
    <p:extLst>
      <p:ext uri="{BB962C8B-B14F-4D97-AF65-F5344CB8AC3E}">
        <p14:creationId xmlns:p14="http://schemas.microsoft.com/office/powerpoint/2010/main" val="2949471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0563"/>
            <a:ext cx="4613275" cy="3459162"/>
          </a:xfrm>
          <a:prstGeom prst="rect">
            <a:avLst/>
          </a:prstGeo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A5B1E48-34FC-43D5-94DD-CA4F22B3EE6E}" type="slidenum">
              <a:rPr lang="en-US" smtClean="0"/>
              <a:pPr>
                <a:defRPr/>
              </a:pPr>
              <a:t>59</a:t>
            </a:fld>
            <a:endParaRPr lang="en-US"/>
          </a:p>
        </p:txBody>
      </p:sp>
    </p:spTree>
    <p:extLst>
      <p:ext uri="{BB962C8B-B14F-4D97-AF65-F5344CB8AC3E}">
        <p14:creationId xmlns:p14="http://schemas.microsoft.com/office/powerpoint/2010/main" val="409181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39854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r>
              <a:rPr lang="en-US" dirty="0" smtClean="0"/>
              <a:t>The foundational framework for the Program is the set of 23 enterprise-wide financial management competencies, associated proficiency levels, and selected leadership competencies. The Program will ensure that the FM workforce has the requisite FM knowledge, skills, and abilities to perform effectively in all FM career series. The Program also provides a mechanism to ensure that the FM community is meeting critical training requirements in areas such as auditable financial statements, fiscal law, and decision analytics.  The DOD FM Certification Program is a long-term workforce development initiative. FM workforce members have two years to achieve initial certification and are required to maintain certification for the entire duration of their FM career.</a:t>
            </a:r>
            <a:endParaRPr lang="en-US" dirty="0"/>
          </a:p>
        </p:txBody>
      </p:sp>
    </p:spTree>
    <p:extLst>
      <p:ext uri="{BB962C8B-B14F-4D97-AF65-F5344CB8AC3E}">
        <p14:creationId xmlns:p14="http://schemas.microsoft.com/office/powerpoint/2010/main" val="5990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pPr>
              <a:buFontTx/>
              <a:buChar char="-"/>
            </a:pPr>
            <a:r>
              <a:rPr lang="en-US" dirty="0" smtClean="0"/>
              <a:t>Only checked</a:t>
            </a:r>
            <a:r>
              <a:rPr lang="en-US" baseline="0" dirty="0" smtClean="0"/>
              <a:t> competencies are used by the Cert program. </a:t>
            </a:r>
          </a:p>
          <a:p>
            <a:pPr>
              <a:buFontTx/>
              <a:buChar char="-"/>
            </a:pPr>
            <a:endParaRPr lang="en-US" dirty="0" smtClean="0"/>
          </a:p>
          <a:p>
            <a:pPr defTabSz="913208">
              <a:defRPr/>
            </a:pPr>
            <a:r>
              <a:rPr lang="en-US" b="1" dirty="0" smtClean="0"/>
              <a:t>How was it determined that the newly established FM Certification Program would include 17 of the 23 enterprise-wide FM competencies?</a:t>
            </a:r>
            <a:r>
              <a:rPr lang="en-US" dirty="0" smtClean="0"/>
              <a:t/>
            </a:r>
            <a:br>
              <a:rPr lang="en-US" dirty="0" smtClean="0"/>
            </a:br>
            <a:r>
              <a:rPr lang="en-US" dirty="0" smtClean="0"/>
              <a:t>The Senior Working Group (SWG), which developed the conceptual framework for the DoD FM Certification Program, determined which FM competencies and associated proficiency levels would be required for each certification level. Factors considered in their selection of specific competencies were </a:t>
            </a:r>
          </a:p>
          <a:p>
            <a:pPr marL="228302" indent="-228302" defTabSz="913208">
              <a:buFontTx/>
              <a:buAutoNum type="arabicParenBoth"/>
              <a:defRPr/>
            </a:pPr>
            <a:r>
              <a:rPr lang="en-US" dirty="0" smtClean="0"/>
              <a:t>the </a:t>
            </a:r>
            <a:r>
              <a:rPr lang="en-US" b="1" i="1" dirty="0" smtClean="0"/>
              <a:t>universal </a:t>
            </a:r>
            <a:r>
              <a:rPr lang="en-US" dirty="0" smtClean="0"/>
              <a:t>or enterprise-wide requirement for the competency;</a:t>
            </a:r>
          </a:p>
          <a:p>
            <a:pPr marL="228302" indent="-228302" defTabSz="913208">
              <a:buFontTx/>
              <a:buAutoNum type="arabicParenBoth"/>
              <a:defRPr/>
            </a:pPr>
            <a:r>
              <a:rPr lang="en-US" dirty="0" smtClean="0"/>
              <a:t> the emphasis on </a:t>
            </a:r>
            <a:r>
              <a:rPr lang="en-US" b="1" i="1" dirty="0" smtClean="0"/>
              <a:t>improved analysis</a:t>
            </a:r>
            <a:r>
              <a:rPr lang="en-US" dirty="0" smtClean="0"/>
              <a:t>; and </a:t>
            </a:r>
          </a:p>
          <a:p>
            <a:pPr marL="228302" indent="-228302" defTabSz="913208">
              <a:buFontTx/>
              <a:buAutoNum type="arabicParenBoth"/>
              <a:defRPr/>
            </a:pPr>
            <a:r>
              <a:rPr lang="en-US" dirty="0" smtClean="0"/>
              <a:t> the “</a:t>
            </a:r>
            <a:r>
              <a:rPr lang="en-US" b="1" i="1" dirty="0" smtClean="0"/>
              <a:t>broadening” guidance</a:t>
            </a:r>
            <a:r>
              <a:rPr lang="en-US" dirty="0" smtClean="0"/>
              <a:t>, i.e., to ensure that all employees are trained in other than their respective primary occupational series or specialties. </a:t>
            </a:r>
          </a:p>
          <a:p>
            <a:endParaRPr lang="en-US" dirty="0"/>
          </a:p>
        </p:txBody>
      </p:sp>
    </p:spTree>
    <p:extLst>
      <p:ext uri="{BB962C8B-B14F-4D97-AF65-F5344CB8AC3E}">
        <p14:creationId xmlns:p14="http://schemas.microsoft.com/office/powerpoint/2010/main" val="150040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xfrm>
            <a:off x="1168400" y="692150"/>
            <a:ext cx="4610100" cy="3457575"/>
          </a:xfrm>
          <a:prstGeom prst="rect">
            <a:avLst/>
          </a:prstGeom>
          <a:noFill/>
          <a:ln cap="flat">
            <a:solidFill>
              <a:srgbClr val="000000"/>
            </a:solidFill>
            <a:miter lim="800000"/>
            <a:headEnd/>
            <a:tailEnd/>
          </a:ln>
        </p:spPr>
      </p:sp>
      <p:sp>
        <p:nvSpPr>
          <p:cNvPr id="95235" name="Rectangle 3"/>
          <p:cNvSpPr>
            <a:spLocks noGrp="1" noChangeArrowheads="1"/>
          </p:cNvSpPr>
          <p:nvPr>
            <p:ph type="body" idx="1"/>
          </p:nvPr>
        </p:nvSpPr>
        <p:spPr bwMode="auto">
          <a:noFill/>
        </p:spPr>
        <p:txBody>
          <a:bodyPr wrap="square" lIns="96534" tIns="44309" rIns="96534" bIns="44309" numCol="1" anchor="t" anchorCtr="0" compatLnSpc="1">
            <a:prstTxWarp prst="textNoShape">
              <a:avLst/>
            </a:prstTxWarp>
          </a:bodyPr>
          <a:lstStyle/>
          <a:p>
            <a:pPr eaLnBrk="1" hangingPunct="1">
              <a:lnSpc>
                <a:spcPct val="87000"/>
              </a:lnSpc>
              <a:spcBef>
                <a:spcPct val="0"/>
              </a:spcBef>
            </a:pPr>
            <a:endParaRPr lang="en-US" dirty="0" smtClean="0">
              <a:latin typeface="Arial" pitchFamily="34" charset="0"/>
            </a:endParaRPr>
          </a:p>
        </p:txBody>
      </p:sp>
    </p:spTree>
    <p:extLst>
      <p:ext uri="{BB962C8B-B14F-4D97-AF65-F5344CB8AC3E}">
        <p14:creationId xmlns:p14="http://schemas.microsoft.com/office/powerpoint/2010/main" val="270591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a:prstGeom prst="rect">
            <a:avLst/>
          </a:prstGeom>
        </p:spPr>
      </p:sp>
      <p:sp>
        <p:nvSpPr>
          <p:cNvPr id="3" name="Notes Placeholder 2"/>
          <p:cNvSpPr>
            <a:spLocks noGrp="1"/>
          </p:cNvSpPr>
          <p:nvPr>
            <p:ph type="body" idx="1"/>
          </p:nvPr>
        </p:nvSpPr>
        <p:spPr/>
        <p:txBody>
          <a:bodyPr>
            <a:normAutofit/>
          </a:bodyPr>
          <a:lstStyle/>
          <a:p>
            <a:endParaRPr lang="en-US" dirty="0" smtClean="0"/>
          </a:p>
          <a:p>
            <a:endParaRPr lang="en-US" dirty="0"/>
          </a:p>
        </p:txBody>
      </p:sp>
    </p:spTree>
    <p:extLst>
      <p:ext uri="{BB962C8B-B14F-4D97-AF65-F5344CB8AC3E}">
        <p14:creationId xmlns:p14="http://schemas.microsoft.com/office/powerpoint/2010/main" val="1424427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7" name="Footer Placeholder 7"/>
          <p:cNvSpPr txBox="1">
            <a:spLocks/>
          </p:cNvSpPr>
          <p:nvPr userDrawn="1"/>
        </p:nvSpPr>
        <p:spPr>
          <a:xfrm>
            <a:off x="3886200" y="6477000"/>
            <a:ext cx="11430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B050"/>
                </a:solidFill>
              </a:rPr>
              <a:t>UNCLASSIFIED</a:t>
            </a:r>
            <a:endParaRPr kumimoji="0" lang="en-US" sz="1200" b="1" i="0" u="none" strike="noStrike" kern="1200" cap="none" spc="0" normalizeH="0" baseline="0" noProof="0" dirty="0">
              <a:ln>
                <a:noFill/>
              </a:ln>
              <a:solidFill>
                <a:srgbClr val="00B050"/>
              </a:solidFill>
              <a:effectLst/>
              <a:uLnTx/>
              <a:uFillTx/>
              <a:latin typeface="+mn-lt"/>
              <a:ea typeface="+mn-ea"/>
              <a:cs typeface="+mn-cs"/>
            </a:endParaRPr>
          </a:p>
        </p:txBody>
      </p:sp>
      <p:pic>
        <p:nvPicPr>
          <p:cNvPr id="19" name="Picture 27" descr="FMC no shadow"/>
          <p:cNvPicPr>
            <a:picLocks noChangeAspect="1" noChangeArrowheads="1"/>
          </p:cNvPicPr>
          <p:nvPr userDrawn="1"/>
        </p:nvPicPr>
        <p:blipFill>
          <a:blip r:embed="rId2" cstate="print"/>
          <a:srcRect/>
          <a:stretch>
            <a:fillRect/>
          </a:stretch>
        </p:blipFill>
        <p:spPr bwMode="auto">
          <a:xfrm>
            <a:off x="8283575" y="76200"/>
            <a:ext cx="762000" cy="7493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6557EE9-6EC6-4045-AAED-765213945C17}" type="datetime3">
              <a:rPr lang="en-US" smtClean="0"/>
              <a:pPr/>
              <a:t>24 September 2015</a:t>
            </a:fld>
            <a:endParaRPr lang="en-US" dirty="0"/>
          </a:p>
        </p:txBody>
      </p:sp>
      <p:sp>
        <p:nvSpPr>
          <p:cNvPr id="5" name="Footer Placeholder 4"/>
          <p:cNvSpPr>
            <a:spLocks noGrp="1"/>
          </p:cNvSpPr>
          <p:nvPr>
            <p:ph type="ftr" sz="quarter" idx="11"/>
          </p:nvPr>
        </p:nvSpPr>
        <p:spPr>
          <a:xfrm>
            <a:off x="457200" y="6356350"/>
            <a:ext cx="6096000" cy="365125"/>
          </a:xfrm>
          <a:prstGeom prst="rect">
            <a:avLst/>
          </a:prstGeom>
        </p:spPr>
        <p:txBody>
          <a:body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80C4C3A-57AA-4C10-8051-926EE16ABF0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Rounded Rectangle 3"/>
          <p:cNvSpPr/>
          <p:nvPr userDrawn="1"/>
        </p:nvSpPr>
        <p:spPr>
          <a:xfrm>
            <a:off x="164388" y="71922"/>
            <a:ext cx="8815224" cy="965770"/>
          </a:xfrm>
          <a:prstGeom prst="roundRect">
            <a:avLst>
              <a:gd name="adj" fmla="val 0"/>
            </a:avLst>
          </a:prstGeom>
          <a:gradFill>
            <a:gsLst>
              <a:gs pos="34000">
                <a:srgbClr val="00316A"/>
              </a:gs>
              <a:gs pos="66000">
                <a:srgbClr val="0061AD"/>
              </a:gs>
              <a:gs pos="100000">
                <a:srgbClr val="00B8D7"/>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Content Placeholder 2"/>
          <p:cNvSpPr>
            <a:spLocks noGrp="1"/>
          </p:cNvSpPr>
          <p:nvPr>
            <p:ph idx="1"/>
          </p:nvPr>
        </p:nvSpPr>
        <p:spPr>
          <a:xfrm>
            <a:off x="304800" y="1295400"/>
            <a:ext cx="8486775" cy="5116530"/>
          </a:xfrm>
        </p:spPr>
        <p:txBody>
          <a:bodyPr/>
          <a:lstStyle>
            <a:lvl1pPr>
              <a:buNone/>
              <a:defRPr sz="2000" b="1"/>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a:defRPr/>
            </a:pPr>
            <a:endParaRPr lang="en-US" dirty="0"/>
          </a:p>
        </p:txBody>
      </p:sp>
      <p:sp>
        <p:nvSpPr>
          <p:cNvPr id="18" name="Footer Placeholder 17"/>
          <p:cNvSpPr>
            <a:spLocks noGrp="1"/>
          </p:cNvSpPr>
          <p:nvPr>
            <p:ph type="ftr" sz="quarter" idx="12"/>
          </p:nvPr>
        </p:nvSpPr>
        <p:spPr>
          <a:xfrm>
            <a:off x="2819400" y="6492875"/>
            <a:ext cx="3200400" cy="365125"/>
          </a:xfrm>
        </p:spPr>
        <p:txBody>
          <a:bodyPr/>
          <a:lstStyle>
            <a:lvl1pPr>
              <a:defRPr>
                <a:solidFill>
                  <a:schemeClr val="tx1"/>
                </a:solidFill>
              </a:defRPr>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19" name="Title 18"/>
          <p:cNvSpPr>
            <a:spLocks noGrp="1"/>
          </p:cNvSpPr>
          <p:nvPr>
            <p:ph type="title"/>
          </p:nvPr>
        </p:nvSpPr>
        <p:spPr>
          <a:xfrm>
            <a:off x="457200" y="76200"/>
            <a:ext cx="8229600" cy="1143000"/>
          </a:xfrm>
        </p:spPr>
        <p:txBody>
          <a:bodyPr/>
          <a:lstStyle/>
          <a:p>
            <a:r>
              <a:rPr lang="en-US" smtClean="0"/>
              <a:t>Click to edit Master title style</a:t>
            </a:r>
            <a:endParaRPr lang="en-US"/>
          </a:p>
        </p:txBody>
      </p:sp>
      <p:sp>
        <p:nvSpPr>
          <p:cNvPr id="7" name="Date Placeholder 13"/>
          <p:cNvSpPr>
            <a:spLocks noGrp="1"/>
          </p:cNvSpPr>
          <p:nvPr>
            <p:ph type="dt" sz="half" idx="10"/>
          </p:nvPr>
        </p:nvSpPr>
        <p:spPr>
          <a:xfrm>
            <a:off x="6858000" y="6533563"/>
            <a:ext cx="1600200" cy="248237"/>
          </a:xfrm>
          <a:prstGeom prst="rect">
            <a:avLst/>
          </a:prstGeom>
        </p:spPr>
        <p:txBody>
          <a:bodyPr/>
          <a:lstStyle>
            <a:lvl1pPr>
              <a:defRPr sz="900"/>
            </a:lvl1pPr>
          </a:lstStyle>
          <a:p>
            <a:fld id="{FD125F8B-3233-486C-9373-9CB8067A7B2E}" type="datetime3">
              <a:rPr lang="en-US" smtClean="0"/>
              <a:pPr/>
              <a:t>24 September 2015</a:t>
            </a:fld>
            <a:endParaRPr lang="en-US" dirty="0"/>
          </a:p>
        </p:txBody>
      </p:sp>
      <p:sp>
        <p:nvSpPr>
          <p:cNvPr id="8" name="Slide Number Placeholder 11"/>
          <p:cNvSpPr>
            <a:spLocks noGrp="1"/>
          </p:cNvSpPr>
          <p:nvPr>
            <p:ph type="sldNum" sz="quarter" idx="13"/>
          </p:nvPr>
        </p:nvSpPr>
        <p:spPr>
          <a:xfrm>
            <a:off x="8610600" y="6492875"/>
            <a:ext cx="533400" cy="365125"/>
          </a:xfrm>
          <a:prstGeom prst="rect">
            <a:avLst/>
          </a:prstGeom>
        </p:spPr>
        <p:txBody>
          <a:bodyPr/>
          <a:lstStyle/>
          <a:p>
            <a:fld id="{E80C4C3A-57AA-4C10-8051-926EE16ABF0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FDBriefingSlide_FEB2011_FINAL.jpg"/>
          <p:cNvPicPr>
            <a:picLocks noChangeAspect="1"/>
          </p:cNvPicPr>
          <p:nvPr userDrawn="1"/>
        </p:nvPicPr>
        <p:blipFill>
          <a:blip r:embed="rId2" cstate="print"/>
          <a:srcRect l="16348" t="37250"/>
          <a:stretch>
            <a:fillRect/>
          </a:stretch>
        </p:blipFill>
        <p:spPr bwMode="auto">
          <a:xfrm>
            <a:off x="1450975" y="1176338"/>
            <a:ext cx="7650163" cy="4302125"/>
          </a:xfrm>
          <a:prstGeom prst="rect">
            <a:avLst/>
          </a:prstGeom>
          <a:noFill/>
          <a:ln w="9525">
            <a:noFill/>
            <a:miter lim="800000"/>
            <a:headEnd/>
            <a:tailEnd/>
          </a:ln>
        </p:spPr>
      </p:pic>
      <p:pic>
        <p:nvPicPr>
          <p:cNvPr id="5" name="Picture 92" descr="Option_Banner_FINAL"/>
          <p:cNvPicPr>
            <a:picLocks noChangeAspect="1" noChangeArrowheads="1"/>
          </p:cNvPicPr>
          <p:nvPr userDrawn="1"/>
        </p:nvPicPr>
        <p:blipFill>
          <a:blip r:embed="rId3" cstate="print"/>
          <a:srcRect/>
          <a:stretch>
            <a:fillRect/>
          </a:stretch>
        </p:blipFill>
        <p:spPr bwMode="auto">
          <a:xfrm>
            <a:off x="0" y="0"/>
            <a:ext cx="9144000" cy="914400"/>
          </a:xfrm>
          <a:prstGeom prst="rect">
            <a:avLst/>
          </a:prstGeom>
          <a:noFill/>
          <a:ln w="9525">
            <a:noFill/>
            <a:miter lim="800000"/>
            <a:headEnd/>
            <a:tailEnd/>
          </a:ln>
        </p:spPr>
      </p:pic>
      <p:pic>
        <p:nvPicPr>
          <p:cNvPr id="6" name="Picture 10" descr="AoO copy"/>
          <p:cNvPicPr>
            <a:picLocks noChangeAspect="1" noChangeArrowheads="1"/>
          </p:cNvPicPr>
          <p:nvPr userDrawn="1"/>
        </p:nvPicPr>
        <p:blipFill>
          <a:blip r:embed="rId4" cstate="print"/>
          <a:srcRect/>
          <a:stretch>
            <a:fillRect/>
          </a:stretch>
        </p:blipFill>
        <p:spPr bwMode="auto">
          <a:xfrm>
            <a:off x="76200" y="22225"/>
            <a:ext cx="762000" cy="892175"/>
          </a:xfrm>
          <a:prstGeom prst="rect">
            <a:avLst/>
          </a:prstGeom>
          <a:noFill/>
          <a:ln w="9525">
            <a:noFill/>
            <a:miter lim="800000"/>
            <a:headEnd/>
            <a:tailEnd/>
          </a:ln>
        </p:spPr>
      </p:pic>
      <p:grpSp>
        <p:nvGrpSpPr>
          <p:cNvPr id="7" name="Group 9"/>
          <p:cNvGrpSpPr>
            <a:grpSpLocks/>
          </p:cNvGrpSpPr>
          <p:nvPr userDrawn="1"/>
        </p:nvGrpSpPr>
        <p:grpSpPr bwMode="auto">
          <a:xfrm>
            <a:off x="6629400" y="76200"/>
            <a:ext cx="2514600" cy="762000"/>
            <a:chOff x="6629400" y="76200"/>
            <a:chExt cx="2514600" cy="762000"/>
          </a:xfrm>
        </p:grpSpPr>
        <p:sp>
          <p:nvSpPr>
            <p:cNvPr id="8" name="Rectangle 7"/>
            <p:cNvSpPr/>
            <p:nvPr userDrawn="1"/>
          </p:nvSpPr>
          <p:spPr>
            <a:xfrm>
              <a:off x="6629400" y="76200"/>
              <a:ext cx="2438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userDrawn="1"/>
          </p:nvSpPr>
          <p:spPr>
            <a:xfrm>
              <a:off x="8458200" y="76200"/>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0" name="Picture 27" descr="FMC no shadow"/>
          <p:cNvPicPr>
            <a:picLocks noChangeAspect="1" noChangeArrowheads="1"/>
          </p:cNvPicPr>
          <p:nvPr userDrawn="1"/>
        </p:nvPicPr>
        <p:blipFill>
          <a:blip r:embed="rId5" cstate="print"/>
          <a:srcRect/>
          <a:stretch>
            <a:fillRect/>
          </a:stretch>
        </p:blipFill>
        <p:spPr bwMode="auto">
          <a:xfrm>
            <a:off x="8283575" y="76200"/>
            <a:ext cx="762000" cy="749300"/>
          </a:xfrm>
          <a:prstGeom prst="rect">
            <a:avLst/>
          </a:prstGeom>
          <a:noFill/>
          <a:ln w="9525">
            <a:noFill/>
            <a:miter lim="800000"/>
            <a:headEnd/>
            <a:tailEnd/>
          </a:ln>
        </p:spPr>
      </p:pic>
      <p:sp>
        <p:nvSpPr>
          <p:cNvPr id="11" name="Line 63"/>
          <p:cNvSpPr>
            <a:spLocks noChangeShapeType="1"/>
          </p:cNvSpPr>
          <p:nvPr userDrawn="1"/>
        </p:nvSpPr>
        <p:spPr bwMode="auto">
          <a:xfrm>
            <a:off x="0" y="914400"/>
            <a:ext cx="9144000" cy="0"/>
          </a:xfrm>
          <a:prstGeom prst="line">
            <a:avLst/>
          </a:prstGeom>
          <a:noFill/>
          <a:ln w="31750">
            <a:solidFill>
              <a:srgbClr val="F0C210"/>
            </a:solidFill>
            <a:round/>
            <a:headEnd/>
            <a:tailEnd/>
          </a:ln>
          <a:effectLst/>
        </p:spPr>
        <p:txBody>
          <a:bodyPr lIns="91406" tIns="45702" rIns="91406" bIns="45702"/>
          <a:lstStyle/>
          <a:p>
            <a:pPr eaLnBrk="0" hangingPunct="0">
              <a:defRPr/>
            </a:pPr>
            <a:endParaRPr lang="en-US" sz="2400" b="1" dirty="0">
              <a:ea typeface="ＭＳ Ｐゴシック" pitchFamily="-80" charset="-128"/>
              <a:cs typeface="+mn-cs"/>
            </a:endParaRPr>
          </a:p>
        </p:txBody>
      </p:sp>
      <p:sp>
        <p:nvSpPr>
          <p:cNvPr id="12" name="Freeform 11"/>
          <p:cNvSpPr/>
          <p:nvPr userDrawn="1"/>
        </p:nvSpPr>
        <p:spPr>
          <a:xfrm>
            <a:off x="885825" y="1089025"/>
            <a:ext cx="6719888" cy="4891088"/>
          </a:xfrm>
          <a:custGeom>
            <a:avLst/>
            <a:gdLst>
              <a:gd name="connsiteX0" fmla="*/ 6720115 w 6720115"/>
              <a:gd name="connsiteY0" fmla="*/ 0 h 4891315"/>
              <a:gd name="connsiteX1" fmla="*/ 5312229 w 6720115"/>
              <a:gd name="connsiteY1" fmla="*/ 4891315 h 4891315"/>
              <a:gd name="connsiteX2" fmla="*/ 0 w 6720115"/>
              <a:gd name="connsiteY2" fmla="*/ 4876800 h 4891315"/>
              <a:gd name="connsiteX3" fmla="*/ 43543 w 6720115"/>
              <a:gd name="connsiteY3" fmla="*/ 14515 h 4891315"/>
              <a:gd name="connsiteX4" fmla="*/ 6720115 w 6720115"/>
              <a:gd name="connsiteY4" fmla="*/ 0 h 4891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0115" h="4891315">
                <a:moveTo>
                  <a:pt x="6720115" y="0"/>
                </a:moveTo>
                <a:lnTo>
                  <a:pt x="5312229" y="4891315"/>
                </a:lnTo>
                <a:lnTo>
                  <a:pt x="0" y="4876800"/>
                </a:lnTo>
                <a:lnTo>
                  <a:pt x="43543" y="14515"/>
                </a:lnTo>
                <a:lnTo>
                  <a:pt x="67201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anchor="ctr"/>
          <a:lstStyle/>
          <a:p>
            <a:pPr algn="ctr">
              <a:defRPr/>
            </a:pPr>
            <a:endParaRPr lang="en-US" dirty="0"/>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0" indent="0" algn="ctr">
              <a:buNone/>
              <a:defRPr>
                <a:solidFill>
                  <a:schemeClr val="tx1">
                    <a:tint val="75000"/>
                  </a:schemeClr>
                </a:solidFill>
              </a:defRPr>
            </a:lvl2pPr>
            <a:lvl3pPr marL="914061" indent="0" algn="ctr">
              <a:buNone/>
              <a:defRPr>
                <a:solidFill>
                  <a:schemeClr val="tx1">
                    <a:tint val="75000"/>
                  </a:schemeClr>
                </a:solidFill>
              </a:defRPr>
            </a:lvl3pPr>
            <a:lvl4pPr marL="1371090" indent="0" algn="ctr">
              <a:buNone/>
              <a:defRPr>
                <a:solidFill>
                  <a:schemeClr val="tx1">
                    <a:tint val="75000"/>
                  </a:schemeClr>
                </a:solidFill>
              </a:defRPr>
            </a:lvl4pPr>
            <a:lvl5pPr marL="1828120" indent="0" algn="ctr">
              <a:buNone/>
              <a:defRPr>
                <a:solidFill>
                  <a:schemeClr val="tx1">
                    <a:tint val="75000"/>
                  </a:schemeClr>
                </a:solidFill>
              </a:defRPr>
            </a:lvl5pPr>
            <a:lvl6pPr marL="2285151" indent="0" algn="ctr">
              <a:buNone/>
              <a:defRPr>
                <a:solidFill>
                  <a:schemeClr val="tx1">
                    <a:tint val="75000"/>
                  </a:schemeClr>
                </a:solidFill>
              </a:defRPr>
            </a:lvl6pPr>
            <a:lvl7pPr marL="2742180" indent="0" algn="ctr">
              <a:buNone/>
              <a:defRPr>
                <a:solidFill>
                  <a:schemeClr val="tx1">
                    <a:tint val="75000"/>
                  </a:schemeClr>
                </a:solidFill>
              </a:defRPr>
            </a:lvl7pPr>
            <a:lvl8pPr marL="3199210" indent="0" algn="ctr">
              <a:buNone/>
              <a:defRPr>
                <a:solidFill>
                  <a:schemeClr val="tx1">
                    <a:tint val="75000"/>
                  </a:schemeClr>
                </a:solidFill>
              </a:defRPr>
            </a:lvl8pPr>
            <a:lvl9pPr marL="3656241" indent="0" algn="ctr">
              <a:buNone/>
              <a:defRPr>
                <a:solidFill>
                  <a:schemeClr val="tx1">
                    <a:tint val="75000"/>
                  </a:schemeClr>
                </a:solidFill>
              </a:defRPr>
            </a:lvl9pPr>
          </a:lstStyle>
          <a:p>
            <a:r>
              <a:rPr lang="en-US" smtClean="0"/>
              <a:t>Click to edit Master subtitle style</a:t>
            </a:r>
            <a:endParaRPr lang="en-US"/>
          </a:p>
        </p:txBody>
      </p:sp>
      <p:sp>
        <p:nvSpPr>
          <p:cNvPr id="13" name="Footer Placeholder 4"/>
          <p:cNvSpPr>
            <a:spLocks noGrp="1"/>
          </p:cNvSpPr>
          <p:nvPr>
            <p:ph type="ftr" sz="quarter" idx="10"/>
          </p:nvPr>
        </p:nvSpPr>
        <p:spPr/>
        <p:txBody>
          <a:bodyPr/>
          <a:lstStyle>
            <a:lvl1pPr>
              <a:defRPr smtClean="0"/>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14" name="Slide Number Placeholder 5"/>
          <p:cNvSpPr>
            <a:spLocks noGrp="1"/>
          </p:cNvSpPr>
          <p:nvPr>
            <p:ph type="sldNum" sz="quarter" idx="11"/>
          </p:nvPr>
        </p:nvSpPr>
        <p:spPr/>
        <p:txBody>
          <a:bodyPr/>
          <a:lstStyle>
            <a:lvl1pPr>
              <a:defRPr/>
            </a:lvl1pPr>
          </a:lstStyle>
          <a:p>
            <a:pPr>
              <a:defRPr/>
            </a:pPr>
            <a:fld id="{70D73CF8-4867-4BEF-A003-18A591FD5D83}" type="slidenum">
              <a:rPr lang="en-US"/>
              <a:pPr>
                <a:defRPr/>
              </a:pPr>
              <a:t>‹#›</a:t>
            </a:fld>
            <a:endParaRPr lang="en-US" dirty="0"/>
          </a:p>
        </p:txBody>
      </p:sp>
      <p:sp>
        <p:nvSpPr>
          <p:cNvPr id="15" name="Date Placeholder 3"/>
          <p:cNvSpPr>
            <a:spLocks noGrp="1"/>
          </p:cNvSpPr>
          <p:nvPr>
            <p:ph type="dt" sz="half" idx="12"/>
          </p:nvPr>
        </p:nvSpPr>
        <p:spPr/>
        <p:txBody>
          <a:bodyPr/>
          <a:lstStyle>
            <a:lvl1pPr>
              <a:defRPr smtClean="0">
                <a:solidFill>
                  <a:schemeClr val="tx1"/>
                </a:solidFill>
              </a:defRPr>
            </a:lvl1pPr>
          </a:lstStyle>
          <a:p>
            <a:pPr>
              <a:defRPr/>
            </a:pPr>
            <a:fld id="{96060836-446C-4EAC-8762-113FA7687CB5}" type="datetime3">
              <a:rPr lang="en-US" smtClean="0"/>
              <a:pPr>
                <a:defRPr/>
              </a:pPr>
              <a:t>24 September 2015</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6629400" y="76200"/>
            <a:ext cx="2514600" cy="762000"/>
            <a:chOff x="6629400" y="76200"/>
            <a:chExt cx="2514600" cy="762000"/>
          </a:xfrm>
        </p:grpSpPr>
        <p:sp>
          <p:nvSpPr>
            <p:cNvPr id="5" name="Rectangle 4"/>
            <p:cNvSpPr/>
            <p:nvPr userDrawn="1"/>
          </p:nvSpPr>
          <p:spPr>
            <a:xfrm>
              <a:off x="6629400" y="76200"/>
              <a:ext cx="2438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userDrawn="1"/>
          </p:nvSpPr>
          <p:spPr>
            <a:xfrm>
              <a:off x="8458200" y="76200"/>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7" name="Picture 10" descr="AoO copy"/>
          <p:cNvPicPr>
            <a:picLocks noChangeAspect="1" noChangeArrowheads="1"/>
          </p:cNvPicPr>
          <p:nvPr userDrawn="1"/>
        </p:nvPicPr>
        <p:blipFill>
          <a:blip r:embed="rId2" cstate="print"/>
          <a:srcRect/>
          <a:stretch>
            <a:fillRect/>
          </a:stretch>
        </p:blipFill>
        <p:spPr bwMode="auto">
          <a:xfrm>
            <a:off x="138546" y="0"/>
            <a:ext cx="762000" cy="892175"/>
          </a:xfrm>
          <a:prstGeom prst="rect">
            <a:avLst/>
          </a:prstGeom>
          <a:noFill/>
          <a:ln w="9525">
            <a:noFill/>
            <a:miter lim="800000"/>
            <a:headEnd/>
            <a:tailEnd/>
          </a:ln>
        </p:spPr>
      </p:pic>
      <p:pic>
        <p:nvPicPr>
          <p:cNvPr id="8" name="Picture 27" descr="FMC no shadow"/>
          <p:cNvPicPr>
            <a:picLocks noChangeAspect="1" noChangeArrowheads="1"/>
          </p:cNvPicPr>
          <p:nvPr userDrawn="1"/>
        </p:nvPicPr>
        <p:blipFill>
          <a:blip r:embed="rId3" cstate="print"/>
          <a:srcRect/>
          <a:stretch>
            <a:fillRect/>
          </a:stretch>
        </p:blipFill>
        <p:spPr bwMode="auto">
          <a:xfrm>
            <a:off x="8283575" y="76200"/>
            <a:ext cx="762000" cy="7493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10"/>
          </p:nvPr>
        </p:nvSpPr>
        <p:spPr>
          <a:xfrm>
            <a:off x="4948238" y="6356350"/>
            <a:ext cx="2133600" cy="365125"/>
          </a:xfrm>
        </p:spPr>
        <p:txBody>
          <a:bodyPr/>
          <a:lstStyle>
            <a:lvl1pPr>
              <a:defRPr smtClean="0"/>
            </a:lvl1pPr>
          </a:lstStyle>
          <a:p>
            <a:pPr>
              <a:defRPr/>
            </a:pPr>
            <a:fld id="{C83FD310-3A28-4AA5-BA79-F3305BE77218}" type="datetime3">
              <a:rPr lang="en-US" smtClean="0"/>
              <a:pPr>
                <a:defRPr/>
              </a:pPr>
              <a:t>24 September 2015</a:t>
            </a:fld>
            <a:endParaRPr lang="en-US" dirty="0"/>
          </a:p>
        </p:txBody>
      </p:sp>
      <p:sp>
        <p:nvSpPr>
          <p:cNvPr id="10" name="Footer Placeholder 4"/>
          <p:cNvSpPr>
            <a:spLocks noGrp="1"/>
          </p:cNvSpPr>
          <p:nvPr>
            <p:ph type="ftr" sz="quarter" idx="11"/>
          </p:nvPr>
        </p:nvSpPr>
        <p:spPr>
          <a:xfrm>
            <a:off x="0" y="6365875"/>
            <a:ext cx="2895600" cy="365125"/>
          </a:xfrm>
        </p:spPr>
        <p:txBody>
          <a:bodyPr/>
          <a:lstStyle>
            <a:lvl1pPr>
              <a:defRPr smtClean="0"/>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11" name="Slide Number Placeholder 5"/>
          <p:cNvSpPr>
            <a:spLocks noGrp="1"/>
          </p:cNvSpPr>
          <p:nvPr>
            <p:ph type="sldNum" sz="quarter" idx="12"/>
          </p:nvPr>
        </p:nvSpPr>
        <p:spPr>
          <a:xfrm>
            <a:off x="7010400" y="6356350"/>
            <a:ext cx="2133600" cy="365125"/>
          </a:xfrm>
        </p:spPr>
        <p:txBody>
          <a:bodyPr/>
          <a:lstStyle>
            <a:lvl1pPr>
              <a:defRPr/>
            </a:lvl1pPr>
          </a:lstStyle>
          <a:p>
            <a:pPr>
              <a:defRPr/>
            </a:pPr>
            <a:fld id="{68905A46-DD40-44BD-8D35-0C73B2AF4347}"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0" descr="AoO copy"/>
          <p:cNvPicPr>
            <a:picLocks noChangeAspect="1" noChangeArrowheads="1"/>
          </p:cNvPicPr>
          <p:nvPr userDrawn="1"/>
        </p:nvPicPr>
        <p:blipFill>
          <a:blip r:embed="rId2" cstate="print"/>
          <a:srcRect/>
          <a:stretch>
            <a:fillRect/>
          </a:stretch>
        </p:blipFill>
        <p:spPr bwMode="auto">
          <a:xfrm>
            <a:off x="76200" y="22225"/>
            <a:ext cx="762000" cy="892175"/>
          </a:xfrm>
          <a:prstGeom prst="rect">
            <a:avLst/>
          </a:prstGeom>
          <a:noFill/>
          <a:ln w="9525">
            <a:noFill/>
            <a:miter lim="800000"/>
            <a:headEnd/>
            <a:tailEnd/>
          </a:ln>
        </p:spPr>
      </p:pic>
      <p:pic>
        <p:nvPicPr>
          <p:cNvPr id="5" name="Picture 27" descr="FMC no shadow"/>
          <p:cNvPicPr>
            <a:picLocks noChangeAspect="1" noChangeArrowheads="1"/>
          </p:cNvPicPr>
          <p:nvPr userDrawn="1"/>
        </p:nvPicPr>
        <p:blipFill>
          <a:blip r:embed="rId3" cstate="print"/>
          <a:srcRect/>
          <a:stretch>
            <a:fillRect/>
          </a:stretch>
        </p:blipFill>
        <p:spPr bwMode="auto">
          <a:xfrm>
            <a:off x="8229600" y="76200"/>
            <a:ext cx="762000" cy="7493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30" indent="0">
              <a:buNone/>
              <a:defRPr sz="1800">
                <a:solidFill>
                  <a:schemeClr val="tx1">
                    <a:tint val="75000"/>
                  </a:schemeClr>
                </a:solidFill>
              </a:defRPr>
            </a:lvl2pPr>
            <a:lvl3pPr marL="914061" indent="0">
              <a:buNone/>
              <a:defRPr sz="1600">
                <a:solidFill>
                  <a:schemeClr val="tx1">
                    <a:tint val="75000"/>
                  </a:schemeClr>
                </a:solidFill>
              </a:defRPr>
            </a:lvl3pPr>
            <a:lvl4pPr marL="1371090" indent="0">
              <a:buNone/>
              <a:defRPr sz="1400">
                <a:solidFill>
                  <a:schemeClr val="tx1">
                    <a:tint val="75000"/>
                  </a:schemeClr>
                </a:solidFill>
              </a:defRPr>
            </a:lvl4pPr>
            <a:lvl5pPr marL="1828120" indent="0">
              <a:buNone/>
              <a:defRPr sz="1400">
                <a:solidFill>
                  <a:schemeClr val="tx1">
                    <a:tint val="75000"/>
                  </a:schemeClr>
                </a:solidFill>
              </a:defRPr>
            </a:lvl5pPr>
            <a:lvl6pPr marL="2285151" indent="0">
              <a:buNone/>
              <a:defRPr sz="1400">
                <a:solidFill>
                  <a:schemeClr val="tx1">
                    <a:tint val="75000"/>
                  </a:schemeClr>
                </a:solidFill>
              </a:defRPr>
            </a:lvl6pPr>
            <a:lvl7pPr marL="2742180" indent="0">
              <a:buNone/>
              <a:defRPr sz="1400">
                <a:solidFill>
                  <a:schemeClr val="tx1">
                    <a:tint val="75000"/>
                  </a:schemeClr>
                </a:solidFill>
              </a:defRPr>
            </a:lvl7pPr>
            <a:lvl8pPr marL="3199210" indent="0">
              <a:buNone/>
              <a:defRPr sz="1400">
                <a:solidFill>
                  <a:schemeClr val="tx1">
                    <a:tint val="75000"/>
                  </a:schemeClr>
                </a:solidFill>
              </a:defRPr>
            </a:lvl8pPr>
            <a:lvl9pPr marL="3656241"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9F605398-67AD-4640-8421-6CE15ADEB6DB}" type="datetime3">
              <a:rPr lang="en-US" smtClean="0"/>
              <a:pPr>
                <a:defRPr/>
              </a:pPr>
              <a:t>24 September 2015</a:t>
            </a:fld>
            <a:endParaRPr lang="en-US" dirty="0"/>
          </a:p>
        </p:txBody>
      </p:sp>
      <p:sp>
        <p:nvSpPr>
          <p:cNvPr id="7" name="Footer Placeholder 4"/>
          <p:cNvSpPr>
            <a:spLocks noGrp="1"/>
          </p:cNvSpPr>
          <p:nvPr>
            <p:ph type="ftr" sz="quarter" idx="11"/>
          </p:nvPr>
        </p:nvSpPr>
        <p:spPr/>
        <p:txBody>
          <a:bodyPr/>
          <a:lstStyle>
            <a:lvl1pPr>
              <a:defRPr smtClean="0"/>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EE86A3B4-FE81-4023-9BC4-81AEDAC41204}"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0" descr="AoO copy"/>
          <p:cNvPicPr>
            <a:picLocks noChangeAspect="1" noChangeArrowheads="1"/>
          </p:cNvPicPr>
          <p:nvPr userDrawn="1"/>
        </p:nvPicPr>
        <p:blipFill>
          <a:blip r:embed="rId2" cstate="print"/>
          <a:srcRect/>
          <a:stretch>
            <a:fillRect/>
          </a:stretch>
        </p:blipFill>
        <p:spPr bwMode="auto">
          <a:xfrm>
            <a:off x="76200" y="22225"/>
            <a:ext cx="762000" cy="892175"/>
          </a:xfrm>
          <a:prstGeom prst="rect">
            <a:avLst/>
          </a:prstGeom>
          <a:noFill/>
          <a:ln w="9525">
            <a:noFill/>
            <a:miter lim="800000"/>
            <a:headEnd/>
            <a:tailEnd/>
          </a:ln>
        </p:spPr>
      </p:pic>
      <p:pic>
        <p:nvPicPr>
          <p:cNvPr id="6" name="Picture 27" descr="FMC no shadow"/>
          <p:cNvPicPr>
            <a:picLocks noChangeAspect="1" noChangeArrowheads="1"/>
          </p:cNvPicPr>
          <p:nvPr userDrawn="1"/>
        </p:nvPicPr>
        <p:blipFill>
          <a:blip r:embed="rId3" cstate="print"/>
          <a:srcRect/>
          <a:stretch>
            <a:fillRect/>
          </a:stretch>
        </p:blipFill>
        <p:spPr bwMode="auto">
          <a:xfrm>
            <a:off x="8229600" y="76200"/>
            <a:ext cx="762000" cy="7493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pPr>
              <a:defRPr/>
            </a:pPr>
            <a:fld id="{AF5AB167-1EE6-466E-8568-41B21A4B5F42}" type="datetime3">
              <a:rPr lang="en-US" smtClean="0"/>
              <a:pPr>
                <a:defRPr/>
              </a:pPr>
              <a:t>24 September 2015</a:t>
            </a:fld>
            <a:endParaRPr lang="en-US" dirty="0"/>
          </a:p>
        </p:txBody>
      </p:sp>
      <p:sp>
        <p:nvSpPr>
          <p:cNvPr id="8" name="Footer Placeholder 4"/>
          <p:cNvSpPr>
            <a:spLocks noGrp="1"/>
          </p:cNvSpPr>
          <p:nvPr>
            <p:ph type="ftr" sz="quarter" idx="11"/>
          </p:nvPr>
        </p:nvSpPr>
        <p:spPr/>
        <p:txBody>
          <a:bodyPr/>
          <a:lstStyle>
            <a:lvl1pPr>
              <a:defRPr smtClean="0"/>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78D4C90D-D046-425B-BD9F-FFC1500AA926}"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0" indent="0">
              <a:buNone/>
              <a:defRPr sz="2000" b="1"/>
            </a:lvl2pPr>
            <a:lvl3pPr marL="914061" indent="0">
              <a:buNone/>
              <a:defRPr sz="1800" b="1"/>
            </a:lvl3pPr>
            <a:lvl4pPr marL="1371090" indent="0">
              <a:buNone/>
              <a:defRPr sz="1600" b="1"/>
            </a:lvl4pPr>
            <a:lvl5pPr marL="1828120" indent="0">
              <a:buNone/>
              <a:defRPr sz="1600" b="1"/>
            </a:lvl5pPr>
            <a:lvl6pPr marL="2285151" indent="0">
              <a:buNone/>
              <a:defRPr sz="1600" b="1"/>
            </a:lvl6pPr>
            <a:lvl7pPr marL="2742180" indent="0">
              <a:buNone/>
              <a:defRPr sz="1600" b="1"/>
            </a:lvl7pPr>
            <a:lvl8pPr marL="3199210" indent="0">
              <a:buNone/>
              <a:defRPr sz="1600" b="1"/>
            </a:lvl8pPr>
            <a:lvl9pPr marL="36562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0" indent="0">
              <a:buNone/>
              <a:defRPr sz="2000" b="1"/>
            </a:lvl2pPr>
            <a:lvl3pPr marL="914061" indent="0">
              <a:buNone/>
              <a:defRPr sz="1800" b="1"/>
            </a:lvl3pPr>
            <a:lvl4pPr marL="1371090" indent="0">
              <a:buNone/>
              <a:defRPr sz="1600" b="1"/>
            </a:lvl4pPr>
            <a:lvl5pPr marL="1828120" indent="0">
              <a:buNone/>
              <a:defRPr sz="1600" b="1"/>
            </a:lvl5pPr>
            <a:lvl6pPr marL="2285151" indent="0">
              <a:buNone/>
              <a:defRPr sz="1600" b="1"/>
            </a:lvl6pPr>
            <a:lvl7pPr marL="2742180" indent="0">
              <a:buNone/>
              <a:defRPr sz="1600" b="1"/>
            </a:lvl7pPr>
            <a:lvl8pPr marL="3199210" indent="0">
              <a:buNone/>
              <a:defRPr sz="1600" b="1"/>
            </a:lvl8pPr>
            <a:lvl9pPr marL="36562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7980B7-8E1C-47AC-8886-FF1874B1B279}" type="datetime3">
              <a:rPr lang="en-US" smtClean="0"/>
              <a:pPr>
                <a:defRPr/>
              </a:pPr>
              <a:t>24 September 2015</a:t>
            </a:fld>
            <a:endParaRPr lang="en-US" dirty="0"/>
          </a:p>
        </p:txBody>
      </p:sp>
      <p:sp>
        <p:nvSpPr>
          <p:cNvPr id="8" name="Footer Placeholder 4"/>
          <p:cNvSpPr>
            <a:spLocks noGrp="1"/>
          </p:cNvSpPr>
          <p:nvPr>
            <p:ph type="ftr" sz="quarter" idx="11"/>
          </p:nvPr>
        </p:nvSpPr>
        <p:spPr/>
        <p:txBody>
          <a:bodyPr/>
          <a:lstStyle>
            <a:lvl1pPr>
              <a:defRPr/>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B668801A-394C-4AE7-B6F6-129F403167E0}"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6629400" y="76200"/>
            <a:ext cx="2514600" cy="762000"/>
            <a:chOff x="6629400" y="76200"/>
            <a:chExt cx="2514600" cy="762000"/>
          </a:xfrm>
        </p:grpSpPr>
        <p:sp>
          <p:nvSpPr>
            <p:cNvPr id="4" name="Rectangle 3"/>
            <p:cNvSpPr/>
            <p:nvPr userDrawn="1"/>
          </p:nvSpPr>
          <p:spPr>
            <a:xfrm>
              <a:off x="6629400" y="76200"/>
              <a:ext cx="2438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Oval 4"/>
            <p:cNvSpPr/>
            <p:nvPr userDrawn="1"/>
          </p:nvSpPr>
          <p:spPr>
            <a:xfrm>
              <a:off x="8458200" y="76200"/>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6" name="Picture 10" descr="AoO copy"/>
          <p:cNvPicPr>
            <a:picLocks noChangeAspect="1" noChangeArrowheads="1"/>
          </p:cNvPicPr>
          <p:nvPr userDrawn="1"/>
        </p:nvPicPr>
        <p:blipFill>
          <a:blip r:embed="rId2" cstate="print"/>
          <a:srcRect/>
          <a:stretch>
            <a:fillRect/>
          </a:stretch>
        </p:blipFill>
        <p:spPr bwMode="auto">
          <a:xfrm>
            <a:off x="76200" y="22225"/>
            <a:ext cx="762000" cy="892175"/>
          </a:xfrm>
          <a:prstGeom prst="rect">
            <a:avLst/>
          </a:prstGeom>
          <a:noFill/>
          <a:ln w="9525">
            <a:noFill/>
            <a:miter lim="800000"/>
            <a:headEnd/>
            <a:tailEnd/>
          </a:ln>
        </p:spPr>
      </p:pic>
      <p:pic>
        <p:nvPicPr>
          <p:cNvPr id="7" name="Picture 27" descr="FMC no shadow"/>
          <p:cNvPicPr>
            <a:picLocks noChangeAspect="1" noChangeArrowheads="1"/>
          </p:cNvPicPr>
          <p:nvPr userDrawn="1"/>
        </p:nvPicPr>
        <p:blipFill>
          <a:blip r:embed="rId3" cstate="print"/>
          <a:srcRect/>
          <a:stretch>
            <a:fillRect/>
          </a:stretch>
        </p:blipFill>
        <p:spPr bwMode="auto">
          <a:xfrm>
            <a:off x="8229600" y="76200"/>
            <a:ext cx="762000" cy="7493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8" name="Date Placeholder 2"/>
          <p:cNvSpPr>
            <a:spLocks noGrp="1"/>
          </p:cNvSpPr>
          <p:nvPr>
            <p:ph type="dt" sz="half" idx="10"/>
          </p:nvPr>
        </p:nvSpPr>
        <p:spPr/>
        <p:txBody>
          <a:bodyPr/>
          <a:lstStyle>
            <a:lvl1pPr>
              <a:defRPr smtClean="0"/>
            </a:lvl1pPr>
          </a:lstStyle>
          <a:p>
            <a:pPr>
              <a:defRPr/>
            </a:pPr>
            <a:fld id="{6A5C9505-C0C7-4482-9685-1924CFC38A88}" type="datetime3">
              <a:rPr lang="en-US" smtClean="0"/>
              <a:pPr>
                <a:defRPr/>
              </a:pPr>
              <a:t>24 September 2015</a:t>
            </a:fld>
            <a:endParaRPr lang="en-US" dirty="0"/>
          </a:p>
        </p:txBody>
      </p:sp>
      <p:sp>
        <p:nvSpPr>
          <p:cNvPr id="9" name="Footer Placeholder 3"/>
          <p:cNvSpPr>
            <a:spLocks noGrp="1"/>
          </p:cNvSpPr>
          <p:nvPr>
            <p:ph type="ftr" sz="quarter" idx="11"/>
          </p:nvPr>
        </p:nvSpPr>
        <p:spPr/>
        <p:txBody>
          <a:bodyPr/>
          <a:lstStyle>
            <a:lvl1pPr>
              <a:defRPr smtClean="0"/>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10" name="Slide Number Placeholder 4"/>
          <p:cNvSpPr>
            <a:spLocks noGrp="1"/>
          </p:cNvSpPr>
          <p:nvPr>
            <p:ph type="sldNum" sz="quarter" idx="12"/>
          </p:nvPr>
        </p:nvSpPr>
        <p:spPr>
          <a:xfrm>
            <a:off x="6959600" y="6472238"/>
            <a:ext cx="2133600" cy="365125"/>
          </a:xfrm>
        </p:spPr>
        <p:txBody>
          <a:bodyPr/>
          <a:lstStyle>
            <a:lvl1pPr>
              <a:defRPr/>
            </a:lvl1pPr>
          </a:lstStyle>
          <a:p>
            <a:pPr>
              <a:defRPr/>
            </a:pPr>
            <a:fld id="{A97F0CFA-2D32-4768-863C-4041EEAFE767}"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6629400" y="76200"/>
            <a:ext cx="2514600" cy="762000"/>
            <a:chOff x="6629400" y="76200"/>
            <a:chExt cx="2514600" cy="762000"/>
          </a:xfrm>
        </p:grpSpPr>
        <p:sp>
          <p:nvSpPr>
            <p:cNvPr id="3" name="Rectangle 2"/>
            <p:cNvSpPr/>
            <p:nvPr userDrawn="1"/>
          </p:nvSpPr>
          <p:spPr>
            <a:xfrm>
              <a:off x="6629400" y="76200"/>
              <a:ext cx="2438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Oval 3"/>
            <p:cNvSpPr/>
            <p:nvPr userDrawn="1"/>
          </p:nvSpPr>
          <p:spPr>
            <a:xfrm>
              <a:off x="8458200" y="76200"/>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5" name="Picture 10" descr="AoO copy"/>
          <p:cNvPicPr>
            <a:picLocks noChangeAspect="1" noChangeArrowheads="1"/>
          </p:cNvPicPr>
          <p:nvPr userDrawn="1"/>
        </p:nvPicPr>
        <p:blipFill>
          <a:blip r:embed="rId2" cstate="print"/>
          <a:srcRect/>
          <a:stretch>
            <a:fillRect/>
          </a:stretch>
        </p:blipFill>
        <p:spPr bwMode="auto">
          <a:xfrm>
            <a:off x="76200" y="22225"/>
            <a:ext cx="762000" cy="892175"/>
          </a:xfrm>
          <a:prstGeom prst="rect">
            <a:avLst/>
          </a:prstGeom>
          <a:noFill/>
          <a:ln w="9525">
            <a:noFill/>
            <a:miter lim="800000"/>
            <a:headEnd/>
            <a:tailEnd/>
          </a:ln>
        </p:spPr>
      </p:pic>
      <p:pic>
        <p:nvPicPr>
          <p:cNvPr id="6" name="Picture 27" descr="FMC no shadow"/>
          <p:cNvPicPr>
            <a:picLocks noChangeAspect="1" noChangeArrowheads="1"/>
          </p:cNvPicPr>
          <p:nvPr userDrawn="1"/>
        </p:nvPicPr>
        <p:blipFill>
          <a:blip r:embed="rId3" cstate="print"/>
          <a:srcRect/>
          <a:stretch>
            <a:fillRect/>
          </a:stretch>
        </p:blipFill>
        <p:spPr bwMode="auto">
          <a:xfrm>
            <a:off x="8229600" y="76200"/>
            <a:ext cx="762000" cy="749300"/>
          </a:xfrm>
          <a:prstGeom prst="rect">
            <a:avLst/>
          </a:prstGeom>
          <a:noFill/>
          <a:ln w="9525">
            <a:noFill/>
            <a:miter lim="800000"/>
            <a:headEnd/>
            <a:tailEnd/>
          </a:ln>
        </p:spPr>
      </p:pic>
      <p:sp>
        <p:nvSpPr>
          <p:cNvPr id="7" name="Date Placeholder 1"/>
          <p:cNvSpPr>
            <a:spLocks noGrp="1"/>
          </p:cNvSpPr>
          <p:nvPr>
            <p:ph type="dt" sz="half" idx="10"/>
          </p:nvPr>
        </p:nvSpPr>
        <p:spPr/>
        <p:txBody>
          <a:bodyPr/>
          <a:lstStyle>
            <a:lvl1pPr>
              <a:defRPr smtClean="0"/>
            </a:lvl1pPr>
          </a:lstStyle>
          <a:p>
            <a:pPr>
              <a:defRPr/>
            </a:pPr>
            <a:fld id="{2BFEBB1C-85A1-4D1B-81C9-BD96E8415E43}" type="datetime3">
              <a:rPr lang="en-US" smtClean="0"/>
              <a:pPr>
                <a:defRPr/>
              </a:pPr>
              <a:t>24 September 2015</a:t>
            </a:fld>
            <a:endParaRPr lang="en-US" dirty="0"/>
          </a:p>
        </p:txBody>
      </p:sp>
      <p:sp>
        <p:nvSpPr>
          <p:cNvPr id="8" name="Footer Placeholder 2"/>
          <p:cNvSpPr>
            <a:spLocks noGrp="1"/>
          </p:cNvSpPr>
          <p:nvPr>
            <p:ph type="ftr" sz="quarter" idx="11"/>
          </p:nvPr>
        </p:nvSpPr>
        <p:spPr/>
        <p:txBody>
          <a:bodyPr/>
          <a:lstStyle>
            <a:lvl1pPr>
              <a:defRPr smtClean="0"/>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9" name="Slide Number Placeholder 3"/>
          <p:cNvSpPr>
            <a:spLocks noGrp="1"/>
          </p:cNvSpPr>
          <p:nvPr>
            <p:ph type="sldNum" sz="quarter" idx="12"/>
          </p:nvPr>
        </p:nvSpPr>
        <p:spPr/>
        <p:txBody>
          <a:bodyPr/>
          <a:lstStyle>
            <a:lvl1pPr>
              <a:defRPr/>
            </a:lvl1pPr>
          </a:lstStyle>
          <a:p>
            <a:pPr>
              <a:defRPr/>
            </a:pPr>
            <a:fld id="{06BBF2F6-F597-4028-842F-564FDB4D8BE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11"/>
          <p:cNvSpPr>
            <a:spLocks noGrp="1"/>
          </p:cNvSpPr>
          <p:nvPr userDrawn="1">
            <p:ph type="sldNum" sz="quarter" idx="12"/>
          </p:nvPr>
        </p:nvSpPr>
        <p:spPr>
          <a:xfrm>
            <a:off x="8610600" y="6492875"/>
            <a:ext cx="533400" cy="365125"/>
          </a:xfrm>
          <a:prstGeom prst="rect">
            <a:avLst/>
          </a:prstGeom>
        </p:spPr>
        <p:txBody>
          <a:bodyPr/>
          <a:lstStyle/>
          <a:p>
            <a:fld id="{E80C4C3A-57AA-4C10-8051-926EE16ABF04}" type="slidenum">
              <a:rPr lang="en-US" smtClean="0"/>
              <a:pPr/>
              <a:t>‹#›</a:t>
            </a:fld>
            <a:endParaRPr lang="en-US" dirty="0"/>
          </a:p>
        </p:txBody>
      </p:sp>
      <p:sp>
        <p:nvSpPr>
          <p:cNvPr id="11" name="Date Placeholder 13"/>
          <p:cNvSpPr>
            <a:spLocks noGrp="1"/>
          </p:cNvSpPr>
          <p:nvPr userDrawn="1">
            <p:ph type="dt" sz="half" idx="10"/>
          </p:nvPr>
        </p:nvSpPr>
        <p:spPr>
          <a:xfrm>
            <a:off x="6858000" y="6533563"/>
            <a:ext cx="1600200" cy="248237"/>
          </a:xfrm>
          <a:prstGeom prst="rect">
            <a:avLst/>
          </a:prstGeom>
        </p:spPr>
        <p:txBody>
          <a:bodyPr/>
          <a:lstStyle>
            <a:lvl1pPr>
              <a:defRPr sz="900"/>
            </a:lvl1pPr>
          </a:lstStyle>
          <a:p>
            <a:fld id="{6D5F56EA-E66F-4234-AEC6-F0E33ECD4B50}" type="datetime3">
              <a:rPr lang="en-US" smtClean="0"/>
              <a:pPr/>
              <a:t>24 September 2015</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030" indent="0">
              <a:buNone/>
              <a:defRPr sz="1200"/>
            </a:lvl2pPr>
            <a:lvl3pPr marL="914061" indent="0">
              <a:buNone/>
              <a:defRPr sz="1000"/>
            </a:lvl3pPr>
            <a:lvl4pPr marL="1371090" indent="0">
              <a:buNone/>
              <a:defRPr sz="900"/>
            </a:lvl4pPr>
            <a:lvl5pPr marL="1828120" indent="0">
              <a:buNone/>
              <a:defRPr sz="900"/>
            </a:lvl5pPr>
            <a:lvl6pPr marL="2285151" indent="0">
              <a:buNone/>
              <a:defRPr sz="900"/>
            </a:lvl6pPr>
            <a:lvl7pPr marL="2742180" indent="0">
              <a:buNone/>
              <a:defRPr sz="900"/>
            </a:lvl7pPr>
            <a:lvl8pPr marL="3199210" indent="0">
              <a:buNone/>
              <a:defRPr sz="900"/>
            </a:lvl8pPr>
            <a:lvl9pPr marL="3656241"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FCAFA3-A570-4376-B5FF-D171A118C5BE}" type="datetime3">
              <a:rPr lang="en-US" smtClean="0"/>
              <a:pPr>
                <a:defRPr/>
              </a:pPr>
              <a:t>24 September 2015</a:t>
            </a:fld>
            <a:endParaRPr lang="en-US" dirty="0"/>
          </a:p>
        </p:txBody>
      </p:sp>
      <p:sp>
        <p:nvSpPr>
          <p:cNvPr id="6" name="Footer Placeholder 4"/>
          <p:cNvSpPr>
            <a:spLocks noGrp="1"/>
          </p:cNvSpPr>
          <p:nvPr>
            <p:ph type="ftr" sz="quarter" idx="11"/>
          </p:nvPr>
        </p:nvSpPr>
        <p:spPr/>
        <p:txBody>
          <a:bodyPr/>
          <a:lstStyle>
            <a:lvl1pPr>
              <a:defRPr/>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04D49CA-419A-42D8-B758-1B6243AC1A12}"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30" indent="0">
              <a:buNone/>
              <a:defRPr sz="2800"/>
            </a:lvl2pPr>
            <a:lvl3pPr marL="914061" indent="0">
              <a:buNone/>
              <a:defRPr sz="2400"/>
            </a:lvl3pPr>
            <a:lvl4pPr marL="1371090" indent="0">
              <a:buNone/>
              <a:defRPr sz="2000"/>
            </a:lvl4pPr>
            <a:lvl5pPr marL="1828120" indent="0">
              <a:buNone/>
              <a:defRPr sz="2000"/>
            </a:lvl5pPr>
            <a:lvl6pPr marL="2285151" indent="0">
              <a:buNone/>
              <a:defRPr sz="2000"/>
            </a:lvl6pPr>
            <a:lvl7pPr marL="2742180" indent="0">
              <a:buNone/>
              <a:defRPr sz="2000"/>
            </a:lvl7pPr>
            <a:lvl8pPr marL="3199210" indent="0">
              <a:buNone/>
              <a:defRPr sz="2000"/>
            </a:lvl8pPr>
            <a:lvl9pPr marL="365624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030" indent="0">
              <a:buNone/>
              <a:defRPr sz="1200"/>
            </a:lvl2pPr>
            <a:lvl3pPr marL="914061" indent="0">
              <a:buNone/>
              <a:defRPr sz="1000"/>
            </a:lvl3pPr>
            <a:lvl4pPr marL="1371090" indent="0">
              <a:buNone/>
              <a:defRPr sz="900"/>
            </a:lvl4pPr>
            <a:lvl5pPr marL="1828120" indent="0">
              <a:buNone/>
              <a:defRPr sz="900"/>
            </a:lvl5pPr>
            <a:lvl6pPr marL="2285151" indent="0">
              <a:buNone/>
              <a:defRPr sz="900"/>
            </a:lvl6pPr>
            <a:lvl7pPr marL="2742180" indent="0">
              <a:buNone/>
              <a:defRPr sz="900"/>
            </a:lvl7pPr>
            <a:lvl8pPr marL="3199210" indent="0">
              <a:buNone/>
              <a:defRPr sz="900"/>
            </a:lvl8pPr>
            <a:lvl9pPr marL="3656241"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0D76DE-F0F2-46C1-9192-48E0F1B728D7}" type="datetime3">
              <a:rPr lang="en-US" smtClean="0"/>
              <a:pPr>
                <a:defRPr/>
              </a:pPr>
              <a:t>24 September 2015</a:t>
            </a:fld>
            <a:endParaRPr lang="en-US" dirty="0"/>
          </a:p>
        </p:txBody>
      </p:sp>
      <p:sp>
        <p:nvSpPr>
          <p:cNvPr id="6" name="Footer Placeholder 4"/>
          <p:cNvSpPr>
            <a:spLocks noGrp="1"/>
          </p:cNvSpPr>
          <p:nvPr>
            <p:ph type="ftr" sz="quarter" idx="11"/>
          </p:nvPr>
        </p:nvSpPr>
        <p:spPr/>
        <p:txBody>
          <a:bodyPr/>
          <a:lstStyle>
            <a:lvl1pPr>
              <a:defRPr/>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3BCD607-39EC-45C8-BCEF-217AA498BF56}"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82D4CE-B0DC-4DD3-8DBA-F8AD6B9197BB}" type="datetime3">
              <a:rPr lang="en-US" smtClean="0"/>
              <a:pPr>
                <a:defRPr/>
              </a:pPr>
              <a:t>24 September 2015</a:t>
            </a:fld>
            <a:endParaRPr lang="en-US" dirty="0"/>
          </a:p>
        </p:txBody>
      </p:sp>
      <p:sp>
        <p:nvSpPr>
          <p:cNvPr id="5" name="Footer Placeholder 4"/>
          <p:cNvSpPr>
            <a:spLocks noGrp="1"/>
          </p:cNvSpPr>
          <p:nvPr>
            <p:ph type="ftr" sz="quarter" idx="11"/>
          </p:nvPr>
        </p:nvSpPr>
        <p:spPr/>
        <p:txBody>
          <a:bodyPr/>
          <a:lstStyle>
            <a:lvl1pPr>
              <a:defRPr/>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E5456A-547B-4473-BB51-122AA559FD4A}"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BF2DA0-4896-4533-BE45-95FA03701C1F}" type="datetime3">
              <a:rPr lang="en-US" smtClean="0"/>
              <a:pPr>
                <a:defRPr/>
              </a:pPr>
              <a:t>24 September 2015</a:t>
            </a:fld>
            <a:endParaRPr lang="en-US" dirty="0"/>
          </a:p>
        </p:txBody>
      </p:sp>
      <p:sp>
        <p:nvSpPr>
          <p:cNvPr id="5" name="Footer Placeholder 4"/>
          <p:cNvSpPr>
            <a:spLocks noGrp="1"/>
          </p:cNvSpPr>
          <p:nvPr>
            <p:ph type="ftr" sz="quarter" idx="11"/>
          </p:nvPr>
        </p:nvSpPr>
        <p:spPr/>
        <p:txBody>
          <a:bodyPr/>
          <a:lstStyle>
            <a:lvl1pPr>
              <a:defRPr/>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2706145-9022-4248-823B-B644366744E2}"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22301" y="84139"/>
            <a:ext cx="8220075" cy="6191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9" y="1104902"/>
            <a:ext cx="4098925" cy="5249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6613" y="1104902"/>
            <a:ext cx="4100512" cy="5249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p:spPr>
        <p:txBody>
          <a:bodyPr/>
          <a:lstStyle>
            <a:lvl1pPr>
              <a:defRPr smtClean="0"/>
            </a:lvl1pPr>
          </a:lstStyle>
          <a:p>
            <a:pPr>
              <a:defRPr/>
            </a:pPr>
            <a:fld id="{4386E08F-8283-4484-A075-0AC7FC76A66B}" type="datetime3">
              <a:rPr lang="en-US" smtClean="0"/>
              <a:pPr>
                <a:defRPr/>
              </a:pPr>
              <a:t>24 September 2015</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title"/>
          </p:nvPr>
        </p:nvSpPr>
        <p:spPr bwMode="auto">
          <a:xfrm>
            <a:off x="676657" y="25400"/>
            <a:ext cx="7552944" cy="639763"/>
          </a:xfrm>
          <a:prstGeom prst="rect">
            <a:avLst/>
          </a:prstGeom>
          <a:noFill/>
          <a:ln w="9525">
            <a:noFill/>
            <a:miter lim="800000"/>
            <a:headEnd/>
            <a:tailEnd/>
          </a:ln>
        </p:spPr>
        <p:txBody>
          <a:bodyPr/>
          <a:lstStyle/>
          <a:p>
            <a:pPr lvl="0"/>
            <a:r>
              <a:rPr lang="en-US" smtClean="0"/>
              <a:t>Click to edit Master title style</a:t>
            </a:r>
          </a:p>
        </p:txBody>
      </p:sp>
      <p:sp>
        <p:nvSpPr>
          <p:cNvPr id="8" name="Slide Number Placeholder 10"/>
          <p:cNvSpPr>
            <a:spLocks noGrp="1"/>
          </p:cNvSpPr>
          <p:nvPr userDrawn="1">
            <p:ph type="sldNum" sz="quarter" idx="10"/>
          </p:nvPr>
        </p:nvSpPr>
        <p:spPr>
          <a:xfrm>
            <a:off x="7772400" y="6629400"/>
            <a:ext cx="1371600" cy="228600"/>
          </a:xfrm>
        </p:spPr>
        <p:txBody>
          <a:bodyPr/>
          <a:lstStyle>
            <a:lvl1pPr>
              <a:defRPr/>
            </a:lvl1pPr>
          </a:lstStyle>
          <a:p>
            <a:pPr>
              <a:defRPr/>
            </a:pPr>
            <a:fld id="{D857C08B-C7D6-4AB6-9426-CF185D47B27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13"/>
          <p:cNvSpPr>
            <a:spLocks noGrp="1"/>
          </p:cNvSpPr>
          <p:nvPr>
            <p:ph type="dt" sz="half" idx="10"/>
          </p:nvPr>
        </p:nvSpPr>
        <p:spPr>
          <a:xfrm>
            <a:off x="6858000" y="6533563"/>
            <a:ext cx="1600200" cy="248237"/>
          </a:xfrm>
          <a:prstGeom prst="rect">
            <a:avLst/>
          </a:prstGeom>
        </p:spPr>
        <p:txBody>
          <a:bodyPr/>
          <a:lstStyle>
            <a:lvl1pPr>
              <a:defRPr sz="900"/>
            </a:lvl1pPr>
          </a:lstStyle>
          <a:p>
            <a:fld id="{FD125F8B-3233-486C-9373-9CB8067A7B2E}" type="datetime3">
              <a:rPr lang="en-US" smtClean="0"/>
              <a:pPr/>
              <a:t>24 September 2015</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a:xfrm>
            <a:off x="6858000" y="6533563"/>
            <a:ext cx="1600200" cy="248237"/>
          </a:xfrm>
          <a:prstGeom prst="rect">
            <a:avLst/>
          </a:prstGeom>
        </p:spPr>
        <p:txBody>
          <a:bodyPr/>
          <a:lstStyle>
            <a:lvl1pPr>
              <a:defRPr sz="900"/>
            </a:lvl1pPr>
          </a:lstStyle>
          <a:p>
            <a:fld id="{FD125F8B-3233-486C-9373-9CB8067A7B2E}" type="datetime3">
              <a:rPr lang="en-US" smtClean="0"/>
              <a:pPr/>
              <a:t>24 September 2015</a:t>
            </a:fld>
            <a:endParaRPr lang="en-US" dirty="0"/>
          </a:p>
        </p:txBody>
      </p:sp>
      <p:sp>
        <p:nvSpPr>
          <p:cNvPr id="6" name="Slide Number Placeholder 11"/>
          <p:cNvSpPr>
            <a:spLocks noGrp="1"/>
          </p:cNvSpPr>
          <p:nvPr>
            <p:ph type="sldNum" sz="quarter" idx="12"/>
          </p:nvPr>
        </p:nvSpPr>
        <p:spPr>
          <a:xfrm>
            <a:off x="8610600" y="6492875"/>
            <a:ext cx="533400" cy="365125"/>
          </a:xfrm>
          <a:prstGeom prst="rect">
            <a:avLst/>
          </a:prstGeom>
        </p:spPr>
        <p:txBody>
          <a:bodyPr/>
          <a:lstStyle/>
          <a:p>
            <a:fld id="{E80C4C3A-57AA-4C10-8051-926EE16ABF0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a:xfrm>
            <a:off x="6858000" y="6533563"/>
            <a:ext cx="1600200" cy="248237"/>
          </a:xfrm>
          <a:prstGeom prst="rect">
            <a:avLst/>
          </a:prstGeom>
        </p:spPr>
        <p:txBody>
          <a:bodyPr/>
          <a:lstStyle>
            <a:lvl1pPr>
              <a:defRPr sz="900"/>
            </a:lvl1pPr>
          </a:lstStyle>
          <a:p>
            <a:fld id="{FD125F8B-3233-486C-9373-9CB8067A7B2E}" type="datetime3">
              <a:rPr lang="en-US" smtClean="0"/>
              <a:pPr/>
              <a:t>24 September 2015</a:t>
            </a:fld>
            <a:endParaRPr lang="en-US" dirty="0"/>
          </a:p>
        </p:txBody>
      </p:sp>
      <p:sp>
        <p:nvSpPr>
          <p:cNvPr id="8" name="Slide Number Placeholder 11"/>
          <p:cNvSpPr>
            <a:spLocks noGrp="1"/>
          </p:cNvSpPr>
          <p:nvPr>
            <p:ph type="sldNum" sz="quarter" idx="12"/>
          </p:nvPr>
        </p:nvSpPr>
        <p:spPr>
          <a:xfrm>
            <a:off x="8610600" y="6492875"/>
            <a:ext cx="533400" cy="365125"/>
          </a:xfrm>
          <a:prstGeom prst="rect">
            <a:avLst/>
          </a:prstGeom>
        </p:spPr>
        <p:txBody>
          <a:bodyPr/>
          <a:lstStyle/>
          <a:p>
            <a:fld id="{E80C4C3A-57AA-4C10-8051-926EE16ABF0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a:xfrm>
            <a:off x="6858000" y="6533563"/>
            <a:ext cx="1600200" cy="248237"/>
          </a:xfrm>
          <a:prstGeom prst="rect">
            <a:avLst/>
          </a:prstGeom>
        </p:spPr>
        <p:txBody>
          <a:bodyPr/>
          <a:lstStyle>
            <a:lvl1pPr>
              <a:defRPr sz="900"/>
            </a:lvl1pPr>
          </a:lstStyle>
          <a:p>
            <a:fld id="{FD125F8B-3233-486C-9373-9CB8067A7B2E}" type="datetime3">
              <a:rPr lang="en-US" smtClean="0"/>
              <a:pPr/>
              <a:t>24 September 2015</a:t>
            </a:fld>
            <a:endParaRPr lang="en-US" dirty="0"/>
          </a:p>
        </p:txBody>
      </p:sp>
      <p:sp>
        <p:nvSpPr>
          <p:cNvPr id="4" name="Slide Number Placeholder 11"/>
          <p:cNvSpPr>
            <a:spLocks noGrp="1"/>
          </p:cNvSpPr>
          <p:nvPr>
            <p:ph type="sldNum" sz="quarter" idx="12"/>
          </p:nvPr>
        </p:nvSpPr>
        <p:spPr>
          <a:xfrm>
            <a:off x="8610600" y="6492875"/>
            <a:ext cx="533400" cy="365125"/>
          </a:xfrm>
          <a:prstGeom prst="rect">
            <a:avLst/>
          </a:prstGeom>
        </p:spPr>
        <p:txBody>
          <a:bodyPr/>
          <a:lstStyle/>
          <a:p>
            <a:fld id="{E80C4C3A-57AA-4C10-8051-926EE16ABF04}" type="slidenum">
              <a:rPr lang="en-US" smtClean="0"/>
              <a:pPr/>
              <a:t>‹#›</a:t>
            </a:fld>
            <a:endParaRPr lang="en-US" dirty="0"/>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1"/>
          <p:cNvSpPr>
            <a:spLocks noGrp="1"/>
          </p:cNvSpPr>
          <p:nvPr>
            <p:ph type="sldNum" sz="quarter" idx="12"/>
          </p:nvPr>
        </p:nvSpPr>
        <p:spPr>
          <a:xfrm>
            <a:off x="8610600" y="6492875"/>
            <a:ext cx="533400" cy="365125"/>
          </a:xfrm>
          <a:prstGeom prst="rect">
            <a:avLst/>
          </a:prstGeom>
        </p:spPr>
        <p:txBody>
          <a:bodyPr/>
          <a:lstStyle/>
          <a:p>
            <a:fld id="{E80C4C3A-57AA-4C10-8051-926EE16ABF04}" type="slidenum">
              <a:rPr lang="en-US" smtClean="0"/>
              <a:pPr/>
              <a:t>‹#›</a:t>
            </a:fld>
            <a:endParaRPr lang="en-US" dirty="0"/>
          </a:p>
        </p:txBody>
      </p:sp>
      <p:sp>
        <p:nvSpPr>
          <p:cNvPr id="3" name="Footer Placeholder 7"/>
          <p:cNvSpPr>
            <a:spLocks noGrp="1"/>
          </p:cNvSpPr>
          <p:nvPr>
            <p:ph type="ftr" sz="quarter" idx="11"/>
          </p:nvPr>
        </p:nvSpPr>
        <p:spPr>
          <a:xfrm>
            <a:off x="304800" y="6553200"/>
            <a:ext cx="3581400" cy="212725"/>
          </a:xfrm>
          <a:prstGeom prst="rect">
            <a:avLst/>
          </a:prstGeom>
        </p:spPr>
        <p:txBody>
          <a:bodyPr/>
          <a:lstStyle>
            <a:lvl1pPr>
              <a:defRPr sz="1000"/>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4" name="Date Placeholder 13"/>
          <p:cNvSpPr>
            <a:spLocks noGrp="1"/>
          </p:cNvSpPr>
          <p:nvPr>
            <p:ph type="dt" sz="half" idx="10"/>
          </p:nvPr>
        </p:nvSpPr>
        <p:spPr>
          <a:xfrm>
            <a:off x="6858000" y="6533563"/>
            <a:ext cx="1600200" cy="248237"/>
          </a:xfrm>
          <a:prstGeom prst="rect">
            <a:avLst/>
          </a:prstGeom>
        </p:spPr>
        <p:txBody>
          <a:bodyPr/>
          <a:lstStyle>
            <a:lvl1pPr>
              <a:defRPr sz="900"/>
            </a:lvl1pPr>
          </a:lstStyle>
          <a:p>
            <a:fld id="{FD125F8B-3233-486C-9373-9CB8067A7B2E}" type="datetime3">
              <a:rPr lang="en-US" smtClean="0"/>
              <a:pPr/>
              <a:t>24 September 2015</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a:xfrm>
            <a:off x="6858000" y="6533563"/>
            <a:ext cx="1600200" cy="248237"/>
          </a:xfrm>
          <a:prstGeom prst="rect">
            <a:avLst/>
          </a:prstGeom>
        </p:spPr>
        <p:txBody>
          <a:bodyPr/>
          <a:lstStyle>
            <a:lvl1pPr>
              <a:defRPr sz="900"/>
            </a:lvl1pPr>
          </a:lstStyle>
          <a:p>
            <a:fld id="{FD125F8B-3233-486C-9373-9CB8067A7B2E}" type="datetime3">
              <a:rPr lang="en-US" smtClean="0"/>
              <a:pPr/>
              <a:t>24 September 2015</a:t>
            </a:fld>
            <a:endParaRPr lang="en-US" dirty="0"/>
          </a:p>
        </p:txBody>
      </p:sp>
      <p:sp>
        <p:nvSpPr>
          <p:cNvPr id="6" name="Slide Number Placeholder 11"/>
          <p:cNvSpPr>
            <a:spLocks noGrp="1"/>
          </p:cNvSpPr>
          <p:nvPr>
            <p:ph type="sldNum" sz="quarter" idx="12"/>
          </p:nvPr>
        </p:nvSpPr>
        <p:spPr>
          <a:xfrm>
            <a:off x="8610600" y="6492875"/>
            <a:ext cx="533400" cy="365125"/>
          </a:xfrm>
          <a:prstGeom prst="rect">
            <a:avLst/>
          </a:prstGeom>
        </p:spPr>
        <p:txBody>
          <a:bodyPr/>
          <a:lstStyle/>
          <a:p>
            <a:fld id="{E80C4C3A-57AA-4C10-8051-926EE16ABF0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a:xfrm>
            <a:off x="6858000" y="6533563"/>
            <a:ext cx="1600200" cy="248237"/>
          </a:xfrm>
          <a:prstGeom prst="rect">
            <a:avLst/>
          </a:prstGeom>
        </p:spPr>
        <p:txBody>
          <a:bodyPr/>
          <a:lstStyle>
            <a:lvl1pPr>
              <a:defRPr sz="900"/>
            </a:lvl1pPr>
          </a:lstStyle>
          <a:p>
            <a:fld id="{FD125F8B-3233-486C-9373-9CB8067A7B2E}" type="datetime3">
              <a:rPr lang="en-US" smtClean="0"/>
              <a:pPr/>
              <a:t>24 September 2015</a:t>
            </a:fld>
            <a:endParaRPr lang="en-US" dirty="0"/>
          </a:p>
        </p:txBody>
      </p:sp>
      <p:sp>
        <p:nvSpPr>
          <p:cNvPr id="6" name="Slide Number Placeholder 11"/>
          <p:cNvSpPr>
            <a:spLocks noGrp="1"/>
          </p:cNvSpPr>
          <p:nvPr>
            <p:ph type="sldNum" sz="quarter" idx="12"/>
          </p:nvPr>
        </p:nvSpPr>
        <p:spPr>
          <a:xfrm>
            <a:off x="8610600" y="6492875"/>
            <a:ext cx="533400" cy="365125"/>
          </a:xfrm>
          <a:prstGeom prst="rect">
            <a:avLst/>
          </a:prstGeom>
        </p:spPr>
        <p:txBody>
          <a:bodyPr/>
          <a:lstStyle/>
          <a:p>
            <a:fld id="{E80C4C3A-57AA-4C10-8051-926EE16ABF0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Slide Number Placeholder 11"/>
          <p:cNvSpPr>
            <a:spLocks noGrp="1"/>
          </p:cNvSpPr>
          <p:nvPr userDrawn="1">
            <p:ph type="sldNum" sz="quarter" idx="4"/>
          </p:nvPr>
        </p:nvSpPr>
        <p:spPr>
          <a:xfrm>
            <a:off x="8610600" y="6492875"/>
            <a:ext cx="457200" cy="365125"/>
          </a:xfrm>
          <a:prstGeom prst="rect">
            <a:avLst/>
          </a:prstGeom>
        </p:spPr>
        <p:txBody>
          <a:bodyPr/>
          <a:lstStyle/>
          <a:p>
            <a:fld id="{E80C4C3A-57AA-4C10-8051-926EE16ABF04}" type="slidenum">
              <a:rPr lang="en-US" smtClean="0"/>
              <a:pPr/>
              <a:t>‹#›</a:t>
            </a:fld>
            <a:endParaRPr lang="en-US" dirty="0"/>
          </a:p>
        </p:txBody>
      </p:sp>
      <p:sp>
        <p:nvSpPr>
          <p:cNvPr id="17" name="Footer Placeholder 7"/>
          <p:cNvSpPr>
            <a:spLocks noGrp="1"/>
          </p:cNvSpPr>
          <p:nvPr>
            <p:ph type="ftr" sz="quarter" idx="3"/>
          </p:nvPr>
        </p:nvSpPr>
        <p:spPr>
          <a:xfrm>
            <a:off x="162752" y="6537265"/>
            <a:ext cx="3190048" cy="244535"/>
          </a:xfrm>
          <a:prstGeom prst="rect">
            <a:avLst/>
          </a:prstGeom>
        </p:spPr>
        <p:txBody>
          <a:bodyPr/>
          <a:lstStyle>
            <a:lvl1pPr>
              <a:defRPr sz="900"/>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18" name="Date Placeholder 13"/>
          <p:cNvSpPr>
            <a:spLocks noGrp="1"/>
          </p:cNvSpPr>
          <p:nvPr userDrawn="1">
            <p:ph type="dt" sz="half" idx="2"/>
          </p:nvPr>
        </p:nvSpPr>
        <p:spPr>
          <a:xfrm>
            <a:off x="7239000" y="6533563"/>
            <a:ext cx="1371600" cy="248237"/>
          </a:xfrm>
          <a:prstGeom prst="rect">
            <a:avLst/>
          </a:prstGeom>
        </p:spPr>
        <p:txBody>
          <a:bodyPr/>
          <a:lstStyle>
            <a:lvl1pPr>
              <a:defRPr sz="900"/>
            </a:lvl1pPr>
          </a:lstStyle>
          <a:p>
            <a:fld id="{4D48976A-D2BC-47D4-855A-EB43D3D8D795}" type="datetime3">
              <a:rPr lang="en-US" smtClean="0"/>
              <a:pPr/>
              <a:t>24 September 2015</a:t>
            </a:fld>
            <a:endParaRPr lang="en-US" dirty="0"/>
          </a:p>
        </p:txBody>
      </p:sp>
      <p:sp>
        <p:nvSpPr>
          <p:cNvPr id="19" name="Footer Placeholder 7"/>
          <p:cNvSpPr txBox="1">
            <a:spLocks/>
          </p:cNvSpPr>
          <p:nvPr userDrawn="1"/>
        </p:nvSpPr>
        <p:spPr>
          <a:xfrm>
            <a:off x="3886200" y="6477000"/>
            <a:ext cx="11430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B050"/>
                </a:solidFill>
              </a:rPr>
              <a:t>UNCLASSIFIED</a:t>
            </a:r>
            <a:endParaRPr kumimoji="0" lang="en-US" sz="1200" b="1" i="0" u="none" strike="noStrike" kern="1200" cap="none" spc="0" normalizeH="0" baseline="0" noProof="0" dirty="0">
              <a:ln>
                <a:noFill/>
              </a:ln>
              <a:solidFill>
                <a:srgbClr val="00B050"/>
              </a:solidFill>
              <a:effectLst/>
              <a:uLnTx/>
              <a:uFillTx/>
              <a:latin typeface="+mn-lt"/>
              <a:ea typeface="+mn-ea"/>
              <a:cs typeface="+mn-cs"/>
            </a:endParaRPr>
          </a:p>
        </p:txBody>
      </p:sp>
      <p:pic>
        <p:nvPicPr>
          <p:cNvPr id="24" name="Picture 27" descr="FMC no shadow"/>
          <p:cNvPicPr>
            <a:picLocks noChangeAspect="1" noChangeArrowheads="1"/>
          </p:cNvPicPr>
          <p:nvPr userDrawn="1"/>
        </p:nvPicPr>
        <p:blipFill>
          <a:blip r:embed="rId14" cstate="print"/>
          <a:srcRect/>
          <a:stretch>
            <a:fillRect/>
          </a:stretch>
        </p:blipFill>
        <p:spPr bwMode="auto">
          <a:xfrm>
            <a:off x="8425643" y="76200"/>
            <a:ext cx="619932" cy="609600"/>
          </a:xfrm>
          <a:prstGeom prst="rect">
            <a:avLst/>
          </a:prstGeom>
          <a:noFill/>
          <a:ln w="9525">
            <a:noFill/>
            <a:miter lim="800000"/>
            <a:headEnd/>
            <a:tailEnd/>
          </a:ln>
        </p:spPr>
      </p:pic>
      <p:pic>
        <p:nvPicPr>
          <p:cNvPr id="27" name="Picture 10" descr="AoO copy"/>
          <p:cNvPicPr>
            <a:picLocks noChangeAspect="1" noChangeArrowheads="1"/>
          </p:cNvPicPr>
          <p:nvPr userDrawn="1"/>
        </p:nvPicPr>
        <p:blipFill>
          <a:blip r:embed="rId15" cstate="print"/>
          <a:srcRect/>
          <a:stretch>
            <a:fillRect/>
          </a:stretch>
        </p:blipFill>
        <p:spPr bwMode="auto">
          <a:xfrm>
            <a:off x="152400" y="137477"/>
            <a:ext cx="533400" cy="62452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6" tIns="45702" rIns="91406" bIns="45702"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6" tIns="45702" rIns="91406"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0" y="6475413"/>
            <a:ext cx="2133600" cy="365125"/>
          </a:xfrm>
          <a:prstGeom prst="rect">
            <a:avLst/>
          </a:prstGeom>
        </p:spPr>
        <p:txBody>
          <a:bodyPr vert="horz" lIns="91406" tIns="45702" rIns="91406" bIns="45702" rtlCol="0" anchor="ctr"/>
          <a:lstStyle>
            <a:lvl1pPr algn="l">
              <a:defRPr sz="1200" smtClean="0">
                <a:solidFill>
                  <a:schemeClr val="tx1"/>
                </a:solidFill>
                <a:latin typeface="Arial" charset="0"/>
                <a:cs typeface="Arial" charset="0"/>
              </a:defRPr>
            </a:lvl1pPr>
          </a:lstStyle>
          <a:p>
            <a:pPr>
              <a:defRPr/>
            </a:pPr>
            <a:fld id="{036D1CA0-3CDE-4152-8FC8-162CF7EC35A0}" type="datetime3">
              <a:rPr lang="en-US" smtClean="0"/>
              <a:pPr>
                <a:defRPr/>
              </a:pPr>
              <a:t>24 September 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6" tIns="45702" rIns="91406" bIns="45702" rtlCol="0" anchor="ctr"/>
          <a:lstStyle>
            <a:lvl1pPr algn="ctr">
              <a:defRPr sz="1200" smtClean="0">
                <a:solidFill>
                  <a:schemeClr val="tx1">
                    <a:tint val="75000"/>
                  </a:schemeClr>
                </a:solidFill>
                <a:latin typeface="Arial" charset="0"/>
                <a:cs typeface="Arial" charset="0"/>
              </a:defRPr>
            </a:lvl1pPr>
          </a:lstStyle>
          <a:p>
            <a:r>
              <a:rPr lang="pl-PL" dirty="0" smtClean="0"/>
              <a:t>POC INFO: </a:t>
            </a:r>
            <a:r>
              <a:rPr lang="en-US" dirty="0" smtClean="0"/>
              <a:t>ivonne.c.reid-borland.civ@mail.mil   </a:t>
            </a:r>
            <a:r>
              <a:rPr lang="pl-PL" dirty="0" smtClean="0"/>
              <a:t>(703) 6</a:t>
            </a:r>
            <a:r>
              <a:rPr lang="en-US" dirty="0" smtClean="0"/>
              <a:t>92</a:t>
            </a:r>
            <a:r>
              <a:rPr lang="pl-PL" dirty="0" smtClean="0"/>
              <a:t>-</a:t>
            </a:r>
            <a:r>
              <a:rPr lang="en-US" dirty="0" smtClean="0"/>
              <a:t>2118</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6" tIns="45702" rIns="91406" bIns="45702" rtlCol="0" anchor="ctr"/>
          <a:lstStyle>
            <a:lvl1pPr algn="r">
              <a:defRPr sz="1200">
                <a:solidFill>
                  <a:schemeClr val="tx1">
                    <a:tint val="75000"/>
                  </a:schemeClr>
                </a:solidFill>
                <a:latin typeface="Arial" charset="0"/>
                <a:cs typeface="Arial" charset="0"/>
              </a:defRPr>
            </a:lvl1pPr>
          </a:lstStyle>
          <a:p>
            <a:pPr>
              <a:defRPr/>
            </a:pPr>
            <a:fld id="{6E53A322-4177-4808-BF19-F40272A125D8}" type="slidenum">
              <a:rPr lang="en-US"/>
              <a:pPr>
                <a:defRPr/>
              </a:pPr>
              <a:t>‹#›</a:t>
            </a:fld>
            <a:endParaRPr lang="en-US" dirty="0"/>
          </a:p>
        </p:txBody>
      </p:sp>
      <p:pic>
        <p:nvPicPr>
          <p:cNvPr id="1031" name="Picture 92" descr="Option_Banner_FINAL"/>
          <p:cNvPicPr>
            <a:picLocks noChangeAspect="1" noChangeArrowheads="1"/>
          </p:cNvPicPr>
          <p:nvPr/>
        </p:nvPicPr>
        <p:blipFill>
          <a:blip r:embed="rId15" cstate="print"/>
          <a:srcRect/>
          <a:stretch>
            <a:fillRect/>
          </a:stretch>
        </p:blipFill>
        <p:spPr bwMode="auto">
          <a:xfrm>
            <a:off x="0" y="0"/>
            <a:ext cx="9144000" cy="914400"/>
          </a:xfrm>
          <a:prstGeom prst="rect">
            <a:avLst/>
          </a:prstGeom>
          <a:noFill/>
          <a:ln w="9525">
            <a:noFill/>
            <a:miter lim="800000"/>
            <a:headEnd/>
            <a:tailEnd/>
          </a:ln>
        </p:spPr>
      </p:pic>
      <p:sp>
        <p:nvSpPr>
          <p:cNvPr id="8" name="Line 63"/>
          <p:cNvSpPr>
            <a:spLocks noChangeShapeType="1"/>
          </p:cNvSpPr>
          <p:nvPr/>
        </p:nvSpPr>
        <p:spPr bwMode="auto">
          <a:xfrm>
            <a:off x="0" y="914400"/>
            <a:ext cx="9144000" cy="0"/>
          </a:xfrm>
          <a:prstGeom prst="line">
            <a:avLst/>
          </a:prstGeom>
          <a:noFill/>
          <a:ln w="31750">
            <a:solidFill>
              <a:srgbClr val="F0C210"/>
            </a:solidFill>
            <a:round/>
            <a:headEnd/>
            <a:tailEnd/>
          </a:ln>
          <a:effectLst/>
        </p:spPr>
        <p:txBody>
          <a:bodyPr lIns="91406" tIns="45702" rIns="91406" bIns="45702"/>
          <a:lstStyle/>
          <a:p>
            <a:pPr eaLnBrk="0" hangingPunct="0">
              <a:defRPr/>
            </a:pPr>
            <a:endParaRPr lang="en-US" sz="2400" b="1" dirty="0">
              <a:ea typeface="ＭＳ Ｐゴシック" pitchFamily="-80" charset="-128"/>
              <a:cs typeface="+mn-cs"/>
            </a:endParaRPr>
          </a:p>
        </p:txBody>
      </p:sp>
      <p:grpSp>
        <p:nvGrpSpPr>
          <p:cNvPr id="2" name="Group 7"/>
          <p:cNvGrpSpPr>
            <a:grpSpLocks/>
          </p:cNvGrpSpPr>
          <p:nvPr/>
        </p:nvGrpSpPr>
        <p:grpSpPr bwMode="auto">
          <a:xfrm>
            <a:off x="6629400" y="76200"/>
            <a:ext cx="2514600" cy="762000"/>
            <a:chOff x="6629400" y="76200"/>
            <a:chExt cx="2514600" cy="762000"/>
          </a:xfrm>
        </p:grpSpPr>
        <p:sp>
          <p:nvSpPr>
            <p:cNvPr id="10" name="Rectangle 9"/>
            <p:cNvSpPr/>
            <p:nvPr userDrawn="1"/>
          </p:nvSpPr>
          <p:spPr>
            <a:xfrm>
              <a:off x="6629400" y="76200"/>
              <a:ext cx="24384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p:cNvSpPr/>
            <p:nvPr userDrawn="1"/>
          </p:nvSpPr>
          <p:spPr>
            <a:xfrm>
              <a:off x="8458200" y="76200"/>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30" algn="ctr" rtl="0" fontAlgn="base">
        <a:spcBef>
          <a:spcPct val="0"/>
        </a:spcBef>
        <a:spcAft>
          <a:spcPct val="0"/>
        </a:spcAft>
        <a:defRPr sz="4400">
          <a:solidFill>
            <a:schemeClr val="tx1"/>
          </a:solidFill>
          <a:latin typeface="Calibri" pitchFamily="34" charset="0"/>
        </a:defRPr>
      </a:lvl6pPr>
      <a:lvl7pPr marL="914061" algn="ctr" rtl="0" fontAlgn="base">
        <a:spcBef>
          <a:spcPct val="0"/>
        </a:spcBef>
        <a:spcAft>
          <a:spcPct val="0"/>
        </a:spcAft>
        <a:defRPr sz="4400">
          <a:solidFill>
            <a:schemeClr val="tx1"/>
          </a:solidFill>
          <a:latin typeface="Calibri" pitchFamily="34" charset="0"/>
        </a:defRPr>
      </a:lvl7pPr>
      <a:lvl8pPr marL="1371090" algn="ctr" rtl="0" fontAlgn="base">
        <a:spcBef>
          <a:spcPct val="0"/>
        </a:spcBef>
        <a:spcAft>
          <a:spcPct val="0"/>
        </a:spcAft>
        <a:defRPr sz="4400">
          <a:solidFill>
            <a:schemeClr val="tx1"/>
          </a:solidFill>
          <a:latin typeface="Calibri" pitchFamily="34" charset="0"/>
        </a:defRPr>
      </a:lvl8pPr>
      <a:lvl9pPr marL="1828120"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666"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96"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25"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755"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61" rtl="0" eaLnBrk="1" latinLnBrk="0" hangingPunct="1">
        <a:defRPr sz="1800" kern="1200">
          <a:solidFill>
            <a:schemeClr val="tx1"/>
          </a:solidFill>
          <a:latin typeface="+mn-lt"/>
          <a:ea typeface="+mn-ea"/>
          <a:cs typeface="+mn-cs"/>
        </a:defRPr>
      </a:lvl1pPr>
      <a:lvl2pPr marL="457030" algn="l" defTabSz="914061" rtl="0" eaLnBrk="1" latinLnBrk="0" hangingPunct="1">
        <a:defRPr sz="1800" kern="1200">
          <a:solidFill>
            <a:schemeClr val="tx1"/>
          </a:solidFill>
          <a:latin typeface="+mn-lt"/>
          <a:ea typeface="+mn-ea"/>
          <a:cs typeface="+mn-cs"/>
        </a:defRPr>
      </a:lvl2pPr>
      <a:lvl3pPr marL="914061" algn="l" defTabSz="914061" rtl="0" eaLnBrk="1" latinLnBrk="0" hangingPunct="1">
        <a:defRPr sz="1800" kern="1200">
          <a:solidFill>
            <a:schemeClr val="tx1"/>
          </a:solidFill>
          <a:latin typeface="+mn-lt"/>
          <a:ea typeface="+mn-ea"/>
          <a:cs typeface="+mn-cs"/>
        </a:defRPr>
      </a:lvl3pPr>
      <a:lvl4pPr marL="1371090" algn="l" defTabSz="914061" rtl="0" eaLnBrk="1" latinLnBrk="0" hangingPunct="1">
        <a:defRPr sz="1800" kern="1200">
          <a:solidFill>
            <a:schemeClr val="tx1"/>
          </a:solidFill>
          <a:latin typeface="+mn-lt"/>
          <a:ea typeface="+mn-ea"/>
          <a:cs typeface="+mn-cs"/>
        </a:defRPr>
      </a:lvl4pPr>
      <a:lvl5pPr marL="1828120" algn="l" defTabSz="914061" rtl="0" eaLnBrk="1" latinLnBrk="0" hangingPunct="1">
        <a:defRPr sz="1800" kern="1200">
          <a:solidFill>
            <a:schemeClr val="tx1"/>
          </a:solidFill>
          <a:latin typeface="+mn-lt"/>
          <a:ea typeface="+mn-ea"/>
          <a:cs typeface="+mn-cs"/>
        </a:defRPr>
      </a:lvl5pPr>
      <a:lvl6pPr marL="2285151" algn="l" defTabSz="914061" rtl="0" eaLnBrk="1" latinLnBrk="0" hangingPunct="1">
        <a:defRPr sz="1800" kern="1200">
          <a:solidFill>
            <a:schemeClr val="tx1"/>
          </a:solidFill>
          <a:latin typeface="+mn-lt"/>
          <a:ea typeface="+mn-ea"/>
          <a:cs typeface="+mn-cs"/>
        </a:defRPr>
      </a:lvl6pPr>
      <a:lvl7pPr marL="2742180" algn="l" defTabSz="914061" rtl="0" eaLnBrk="1" latinLnBrk="0" hangingPunct="1">
        <a:defRPr sz="1800" kern="1200">
          <a:solidFill>
            <a:schemeClr val="tx1"/>
          </a:solidFill>
          <a:latin typeface="+mn-lt"/>
          <a:ea typeface="+mn-ea"/>
          <a:cs typeface="+mn-cs"/>
        </a:defRPr>
      </a:lvl7pPr>
      <a:lvl8pPr marL="3199210" algn="l" defTabSz="914061" rtl="0" eaLnBrk="1" latinLnBrk="0" hangingPunct="1">
        <a:defRPr sz="1800" kern="1200">
          <a:solidFill>
            <a:schemeClr val="tx1"/>
          </a:solidFill>
          <a:latin typeface="+mn-lt"/>
          <a:ea typeface="+mn-ea"/>
          <a:cs typeface="+mn-cs"/>
        </a:defRPr>
      </a:lvl8pPr>
      <a:lvl9pPr marL="3656241" algn="l" defTabSz="9140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fmonline.ousdc.osd.mil/FMCertProgram/FAQ.aspx#certificationrequirements20"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usarmy.pentagon.hqda-asa-fm.mbx.dod-certification@mail.mi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mailto:carly.m.beato.ctr@mail.mil" TargetMode="External"/><Relationship Id="rId5" Type="http://schemas.openxmlformats.org/officeDocument/2006/relationships/hyperlink" Target="mailto:richard.e.corns.ctr@mail.mil" TargetMode="External"/><Relationship Id="rId4" Type="http://schemas.openxmlformats.org/officeDocument/2006/relationships/hyperlink" Target="mailto:anson.d.smith.civ@mail.mil"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fmonline.ousdc.osd.mil/FMmyLearn/Default.aspx" TargetMode="External"/><Relationship Id="rId7" Type="http://schemas.openxmlformats.org/officeDocument/2006/relationships/hyperlink" Target="https://fmonline.ousdc.osd.mil/fmmylearn/AcademicMatrix.aspx" TargetMode="External"/><Relationship Id="rId2" Type="http://schemas.openxmlformats.org/officeDocument/2006/relationships/hyperlink" Target="https://fmonline.ousdc.osd.mil/Default.aspx" TargetMode="External"/><Relationship Id="rId1" Type="http://schemas.openxmlformats.org/officeDocument/2006/relationships/slideLayout" Target="../slideLayouts/slideLayout2.xml"/><Relationship Id="rId6" Type="http://schemas.openxmlformats.org/officeDocument/2006/relationships/hyperlink" Target="https://fmonline.ousdc.osd.mil/FMCertProgram/FAQ.aspx#certificationrequirements20" TargetMode="External"/><Relationship Id="rId5" Type="http://schemas.openxmlformats.org/officeDocument/2006/relationships/hyperlink" Target="https://fmonline.ousdc.osd.mil/FMCertProgram/JobAids.aspx" TargetMode="External"/><Relationship Id="rId4" Type="http://schemas.openxmlformats.org/officeDocument/2006/relationships/hyperlink" Target="https://whs.plateau.com/learning/admin/nativelogin.do#nav=search"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94243"/>
            <a:ext cx="7772400" cy="1470025"/>
          </a:xfrm>
        </p:spPr>
        <p:txBody>
          <a:bodyPr>
            <a:normAutofit fontScale="90000"/>
          </a:bodyPr>
          <a:lstStyle/>
          <a:p>
            <a:r>
              <a:rPr lang="en-US" sz="4400" dirty="0" smtClean="0">
                <a:cs typeface="Arial" pitchFamily="34" charset="0"/>
              </a:rPr>
              <a:t>DOD FM CERTIFICATION</a:t>
            </a:r>
            <a:br>
              <a:rPr lang="en-US" sz="4400" dirty="0" smtClean="0">
                <a:cs typeface="Arial" pitchFamily="34" charset="0"/>
              </a:rPr>
            </a:br>
            <a:r>
              <a:rPr lang="en-US" dirty="0" smtClean="0">
                <a:cs typeface="Arial" pitchFamily="34" charset="0"/>
              </a:rPr>
              <a:t>Army Proponency Office</a:t>
            </a:r>
            <a:br>
              <a:rPr lang="en-US" dirty="0" smtClean="0">
                <a:cs typeface="Arial" pitchFamily="34" charset="0"/>
              </a:rPr>
            </a:br>
            <a:r>
              <a:rPr lang="en-US" dirty="0" smtClean="0">
                <a:cs typeface="Arial" pitchFamily="34" charset="0"/>
              </a:rPr>
              <a:t/>
            </a:r>
            <a:br>
              <a:rPr lang="en-US" dirty="0" smtClean="0">
                <a:cs typeface="Arial" pitchFamily="34" charset="0"/>
              </a:rPr>
            </a:br>
            <a:r>
              <a:rPr lang="en-US" dirty="0" smtClean="0">
                <a:cs typeface="Arial" pitchFamily="34" charset="0"/>
              </a:rPr>
              <a:t/>
            </a:r>
            <a:br>
              <a:rPr lang="en-US" dirty="0" smtClean="0">
                <a:cs typeface="Arial" pitchFamily="34" charset="0"/>
              </a:rPr>
            </a:br>
            <a:r>
              <a:rPr lang="en-US" dirty="0" smtClean="0">
                <a:cs typeface="Arial" pitchFamily="34" charset="0"/>
              </a:rPr>
              <a:t/>
            </a:r>
            <a:br>
              <a:rPr lang="en-US" dirty="0" smtClean="0">
                <a:cs typeface="Arial" pitchFamily="34" charset="0"/>
              </a:rPr>
            </a:br>
            <a:r>
              <a:rPr lang="en-US" dirty="0" smtClean="0">
                <a:cs typeface="Arial" pitchFamily="34" charset="0"/>
              </a:rPr>
              <a:t/>
            </a:r>
            <a:br>
              <a:rPr lang="en-US" dirty="0" smtClean="0">
                <a:cs typeface="Arial" pitchFamily="34" charset="0"/>
              </a:rPr>
            </a:br>
            <a:endParaRPr lang="en-US" dirty="0"/>
          </a:p>
        </p:txBody>
      </p:sp>
      <p:sp>
        <p:nvSpPr>
          <p:cNvPr id="3" name="Subtitle 2"/>
          <p:cNvSpPr>
            <a:spLocks noGrp="1"/>
          </p:cNvSpPr>
          <p:nvPr>
            <p:ph type="subTitle" idx="1"/>
          </p:nvPr>
        </p:nvSpPr>
        <p:spPr>
          <a:xfrm>
            <a:off x="1371600" y="3886199"/>
            <a:ext cx="6400800" cy="2589246"/>
          </a:xfrm>
        </p:spPr>
        <p:txBody>
          <a:bodyPr>
            <a:normAutofit lnSpcReduction="10000"/>
          </a:bodyPr>
          <a:lstStyle/>
          <a:p>
            <a:endParaRPr lang="en-US" sz="1400" dirty="0" smtClean="0">
              <a:cs typeface="Arial" pitchFamily="34" charset="0"/>
            </a:endParaRPr>
          </a:p>
          <a:p>
            <a:endParaRPr lang="en-US" sz="1400" dirty="0" smtClean="0">
              <a:cs typeface="Arial" pitchFamily="34" charset="0"/>
            </a:endParaRPr>
          </a:p>
          <a:p>
            <a:endParaRPr lang="en-US" sz="1400" dirty="0" smtClean="0">
              <a:cs typeface="Arial" pitchFamily="34" charset="0"/>
            </a:endParaRPr>
          </a:p>
          <a:p>
            <a:endParaRPr lang="en-US" sz="1400" dirty="0" smtClean="0">
              <a:cs typeface="Arial" pitchFamily="34" charset="0"/>
            </a:endParaRPr>
          </a:p>
          <a:p>
            <a:endParaRPr lang="en-US" sz="1400" dirty="0" smtClean="0">
              <a:cs typeface="Arial" pitchFamily="34" charset="0"/>
            </a:endParaRPr>
          </a:p>
          <a:p>
            <a:r>
              <a:rPr lang="en-US" sz="1400" dirty="0" smtClean="0">
                <a:cs typeface="Arial" pitchFamily="34" charset="0"/>
              </a:rPr>
              <a:t>Mailbox: USARMY Pentagon HQDA ASA FM Mailbox DOD Certification</a:t>
            </a:r>
          </a:p>
          <a:p>
            <a:endParaRPr lang="en-US" sz="1400" dirty="0" smtClean="0">
              <a:cs typeface="Arial" pitchFamily="34" charset="0"/>
            </a:endParaRPr>
          </a:p>
          <a:p>
            <a:endParaRPr lang="en-US" sz="1400" dirty="0" smtClean="0">
              <a:cs typeface="Arial" pitchFamily="34" charset="0"/>
            </a:endParaRPr>
          </a:p>
          <a:p>
            <a:endParaRPr lang="en-US" sz="1400" dirty="0" smtClean="0">
              <a:cs typeface="Arial" pitchFamily="34" charset="0"/>
            </a:endParaRPr>
          </a:p>
          <a:p>
            <a:r>
              <a:rPr lang="en-US" sz="1400" dirty="0" smtClean="0">
                <a:cs typeface="Arial" pitchFamily="34" charset="0"/>
              </a:rPr>
              <a:t>https://</a:t>
            </a:r>
            <a:r>
              <a:rPr lang="en-US" sz="1400" dirty="0" smtClean="0"/>
              <a:t>fmonline.ousdc.osd.mil/</a:t>
            </a:r>
            <a:endParaRPr lang="en-US" sz="1400" dirty="0" smtClean="0">
              <a:cs typeface="Arial" pitchFamily="34" charset="0"/>
            </a:endParaRPr>
          </a:p>
          <a:p>
            <a:endParaRPr lang="en-US" sz="1400" dirty="0" smtClean="0">
              <a:cs typeface="Arial" pitchFamily="34" charset="0"/>
            </a:endParaRP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Know your Proficiency </a:t>
            </a:r>
            <a:r>
              <a:rPr lang="en-US" dirty="0"/>
              <a:t>L</a:t>
            </a:r>
            <a:r>
              <a:rPr lang="en-US" dirty="0" smtClean="0"/>
              <a:t>evel</a:t>
            </a:r>
            <a:endParaRPr lang="en-US" dirty="0"/>
          </a:p>
        </p:txBody>
      </p:sp>
      <p:sp>
        <p:nvSpPr>
          <p:cNvPr id="4" name="Slide Number Placeholder 3"/>
          <p:cNvSpPr>
            <a:spLocks noGrp="1"/>
          </p:cNvSpPr>
          <p:nvPr>
            <p:ph type="sldNum" sz="quarter" idx="12"/>
          </p:nvPr>
        </p:nvSpPr>
        <p:spPr/>
        <p:txBody>
          <a:bodyPr/>
          <a:lstStyle/>
          <a:p>
            <a:fld id="{E80C4C3A-57AA-4C10-8051-926EE16ABF04}" type="slidenum">
              <a:rPr lang="en-US" smtClean="0"/>
              <a:pPr/>
              <a:t>10</a:t>
            </a:fld>
            <a:endParaRPr lang="en-US" dirty="0"/>
          </a:p>
        </p:txBody>
      </p:sp>
      <p:sp>
        <p:nvSpPr>
          <p:cNvPr id="5" name="Date Placeholder 4"/>
          <p:cNvSpPr>
            <a:spLocks noGrp="1"/>
          </p:cNvSpPr>
          <p:nvPr>
            <p:ph type="dt" sz="half" idx="10"/>
          </p:nvPr>
        </p:nvSpPr>
        <p:spPr/>
        <p:txBody>
          <a:bodyPr/>
          <a:lstStyle/>
          <a:p>
            <a:fld id="{6D5F56EA-E66F-4234-AEC6-F0E33ECD4B50}" type="datetime3">
              <a:rPr lang="en-US" smtClean="0"/>
              <a:pPr/>
              <a:t>24 September 2015</a:t>
            </a:fld>
            <a:endParaRPr lang="en-US" dirty="0"/>
          </a:p>
        </p:txBody>
      </p:sp>
      <p:sp>
        <p:nvSpPr>
          <p:cNvPr id="19" name="TextBox 18"/>
          <p:cNvSpPr txBox="1"/>
          <p:nvPr/>
        </p:nvSpPr>
        <p:spPr>
          <a:xfrm>
            <a:off x="3238500" y="1370883"/>
            <a:ext cx="2286000" cy="646331"/>
          </a:xfrm>
          <a:prstGeom prst="rect">
            <a:avLst/>
          </a:prstGeom>
          <a:noFill/>
        </p:spPr>
        <p:txBody>
          <a:bodyPr wrap="square" rtlCol="0">
            <a:spAutoFit/>
          </a:bodyPr>
          <a:lstStyle/>
          <a:p>
            <a:r>
              <a:rPr lang="en-US" dirty="0" smtClean="0"/>
              <a:t>FM Competencies</a:t>
            </a:r>
          </a:p>
          <a:p>
            <a:r>
              <a:rPr lang="en-US" dirty="0" smtClean="0"/>
              <a:t>Proficiency Levels (PL)</a:t>
            </a:r>
            <a:endParaRPr lang="en-US" dirty="0"/>
          </a:p>
        </p:txBody>
      </p:sp>
      <p:sp>
        <p:nvSpPr>
          <p:cNvPr id="20" name="TextBox 19"/>
          <p:cNvSpPr txBox="1"/>
          <p:nvPr/>
        </p:nvSpPr>
        <p:spPr>
          <a:xfrm>
            <a:off x="409847" y="1403341"/>
            <a:ext cx="1752600" cy="369332"/>
          </a:xfrm>
          <a:prstGeom prst="rect">
            <a:avLst/>
          </a:prstGeom>
          <a:noFill/>
        </p:spPr>
        <p:txBody>
          <a:bodyPr wrap="square" rtlCol="0">
            <a:spAutoFit/>
          </a:bodyPr>
          <a:lstStyle/>
          <a:p>
            <a:r>
              <a:rPr lang="en-US" b="1" dirty="0" smtClean="0">
                <a:solidFill>
                  <a:schemeClr val="accent3">
                    <a:lumMod val="75000"/>
                  </a:schemeClr>
                </a:solidFill>
              </a:rPr>
              <a:t>FM CERT LEVELS</a:t>
            </a:r>
            <a:endParaRPr lang="en-US" b="1" dirty="0">
              <a:solidFill>
                <a:schemeClr val="accent3">
                  <a:lumMod val="75000"/>
                </a:schemeClr>
              </a:solidFill>
            </a:endParaRPr>
          </a:p>
        </p:txBody>
      </p:sp>
      <p:sp>
        <p:nvSpPr>
          <p:cNvPr id="21" name="TextBox 20"/>
          <p:cNvSpPr txBox="1"/>
          <p:nvPr/>
        </p:nvSpPr>
        <p:spPr>
          <a:xfrm>
            <a:off x="6286500" y="1550835"/>
            <a:ext cx="2743200" cy="369332"/>
          </a:xfrm>
          <a:prstGeom prst="rect">
            <a:avLst/>
          </a:prstGeom>
          <a:noFill/>
        </p:spPr>
        <p:txBody>
          <a:bodyPr wrap="square" rtlCol="0">
            <a:spAutoFit/>
          </a:bodyPr>
          <a:lstStyle/>
          <a:p>
            <a:r>
              <a:rPr lang="en-US" dirty="0" smtClean="0"/>
              <a:t>Leadership Competencies</a:t>
            </a:r>
            <a:endParaRPr lang="en-US" dirty="0"/>
          </a:p>
        </p:txBody>
      </p:sp>
      <p:sp>
        <p:nvSpPr>
          <p:cNvPr id="22" name="Rounded Rectangle 21"/>
          <p:cNvSpPr/>
          <p:nvPr/>
        </p:nvSpPr>
        <p:spPr>
          <a:xfrm>
            <a:off x="3714618" y="2226479"/>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PL1</a:t>
            </a:r>
          </a:p>
          <a:p>
            <a:pPr algn="ctr"/>
            <a:r>
              <a:rPr lang="en-US" dirty="0" smtClean="0"/>
              <a:t>(lowest)</a:t>
            </a:r>
            <a:endParaRPr lang="en-US" dirty="0"/>
          </a:p>
        </p:txBody>
      </p:sp>
      <p:sp>
        <p:nvSpPr>
          <p:cNvPr id="24" name="Rounded Rectangle 23"/>
          <p:cNvSpPr/>
          <p:nvPr/>
        </p:nvSpPr>
        <p:spPr>
          <a:xfrm>
            <a:off x="3714618" y="3727123"/>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PL3</a:t>
            </a:r>
            <a:endParaRPr lang="en-US" dirty="0"/>
          </a:p>
        </p:txBody>
      </p:sp>
      <p:sp>
        <p:nvSpPr>
          <p:cNvPr id="26" name="Rounded Rectangle 25"/>
          <p:cNvSpPr/>
          <p:nvPr/>
        </p:nvSpPr>
        <p:spPr>
          <a:xfrm>
            <a:off x="3714618" y="5158896"/>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PL5</a:t>
            </a:r>
          </a:p>
          <a:p>
            <a:pPr algn="ctr"/>
            <a:r>
              <a:rPr lang="en-US" dirty="0" smtClean="0"/>
              <a:t>(highest)</a:t>
            </a:r>
            <a:endParaRPr lang="en-US" dirty="0"/>
          </a:p>
        </p:txBody>
      </p:sp>
      <p:sp>
        <p:nvSpPr>
          <p:cNvPr id="27" name="Rounded Rectangle 26"/>
          <p:cNvSpPr/>
          <p:nvPr/>
        </p:nvSpPr>
        <p:spPr>
          <a:xfrm>
            <a:off x="6629400" y="2133599"/>
            <a:ext cx="1752600" cy="85487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Lead Self</a:t>
            </a:r>
          </a:p>
        </p:txBody>
      </p:sp>
      <p:sp>
        <p:nvSpPr>
          <p:cNvPr id="28" name="Rounded Rectangle 27"/>
          <p:cNvSpPr/>
          <p:nvPr/>
        </p:nvSpPr>
        <p:spPr>
          <a:xfrm>
            <a:off x="6631783" y="3631485"/>
            <a:ext cx="1752600" cy="85763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Lead Teams/Projects</a:t>
            </a:r>
            <a:endParaRPr lang="en-US" dirty="0"/>
          </a:p>
        </p:txBody>
      </p:sp>
      <p:sp>
        <p:nvSpPr>
          <p:cNvPr id="29" name="Rounded Rectangle 28"/>
          <p:cNvSpPr/>
          <p:nvPr/>
        </p:nvSpPr>
        <p:spPr>
          <a:xfrm>
            <a:off x="6629400" y="5124849"/>
            <a:ext cx="1752600" cy="79604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Lead People</a:t>
            </a:r>
            <a:endParaRPr lang="en-US" dirty="0"/>
          </a:p>
        </p:txBody>
      </p:sp>
      <p:sp>
        <p:nvSpPr>
          <p:cNvPr id="32" name="Oval 31"/>
          <p:cNvSpPr/>
          <p:nvPr/>
        </p:nvSpPr>
        <p:spPr>
          <a:xfrm>
            <a:off x="705325" y="1999868"/>
            <a:ext cx="1143000" cy="1066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t>Level 1</a:t>
            </a:r>
            <a:endParaRPr lang="en-US" sz="2000" dirty="0"/>
          </a:p>
        </p:txBody>
      </p:sp>
      <p:sp>
        <p:nvSpPr>
          <p:cNvPr id="33" name="Oval 32"/>
          <p:cNvSpPr/>
          <p:nvPr/>
        </p:nvSpPr>
        <p:spPr>
          <a:xfrm>
            <a:off x="723900" y="3518482"/>
            <a:ext cx="1143000" cy="1066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t>Level 2</a:t>
            </a:r>
            <a:endParaRPr lang="en-US" sz="2000" dirty="0"/>
          </a:p>
        </p:txBody>
      </p:sp>
      <p:sp>
        <p:nvSpPr>
          <p:cNvPr id="34" name="Oval 33"/>
          <p:cNvSpPr/>
          <p:nvPr/>
        </p:nvSpPr>
        <p:spPr>
          <a:xfrm>
            <a:off x="705325" y="5034181"/>
            <a:ext cx="1143000" cy="1066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t>Level 3</a:t>
            </a:r>
            <a:endParaRPr lang="en-US" sz="2000" dirty="0"/>
          </a:p>
        </p:txBody>
      </p:sp>
      <p:cxnSp>
        <p:nvCxnSpPr>
          <p:cNvPr id="45" name="Straight Arrow Connector 44"/>
          <p:cNvCxnSpPr/>
          <p:nvPr/>
        </p:nvCxnSpPr>
        <p:spPr>
          <a:xfrm>
            <a:off x="2162447" y="2561133"/>
            <a:ext cx="1197936" cy="0"/>
          </a:xfrm>
          <a:prstGeom prst="straightConnector1">
            <a:avLst/>
          </a:prstGeom>
          <a:ln w="31750">
            <a:solidFill>
              <a:schemeClr val="accent3">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162447" y="4045754"/>
            <a:ext cx="1197936" cy="0"/>
          </a:xfrm>
          <a:prstGeom prst="straightConnector1">
            <a:avLst/>
          </a:prstGeom>
          <a:ln w="31750">
            <a:solidFill>
              <a:schemeClr val="accent3">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162447" y="5509375"/>
            <a:ext cx="1197936" cy="0"/>
          </a:xfrm>
          <a:prstGeom prst="straightConnector1">
            <a:avLst/>
          </a:prstGeom>
          <a:ln w="31750">
            <a:solidFill>
              <a:schemeClr val="accent3">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116413" y="2561133"/>
            <a:ext cx="1197936" cy="0"/>
          </a:xfrm>
          <a:prstGeom prst="straightConnector1">
            <a:avLst/>
          </a:prstGeom>
          <a:ln w="31750">
            <a:solidFill>
              <a:schemeClr val="accent3">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169366" y="5509375"/>
            <a:ext cx="1197936" cy="0"/>
          </a:xfrm>
          <a:prstGeom prst="straightConnector1">
            <a:avLst/>
          </a:prstGeom>
          <a:ln w="31750">
            <a:solidFill>
              <a:schemeClr val="accent3">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169366" y="4045754"/>
            <a:ext cx="1197936" cy="0"/>
          </a:xfrm>
          <a:prstGeom prst="straightConnector1">
            <a:avLst/>
          </a:prstGeom>
          <a:ln w="31750">
            <a:solidFill>
              <a:schemeClr val="accent3">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p:cNvGraphicFramePr>
          <p:nvPr>
            <p:extLst>
              <p:ext uri="{D42A27DB-BD31-4B8C-83A1-F6EECF244321}">
                <p14:modId xmlns:p14="http://schemas.microsoft.com/office/powerpoint/2010/main" val="1282307853"/>
              </p:ext>
            </p:extLst>
          </p:nvPr>
        </p:nvGraphicFramePr>
        <p:xfrm>
          <a:off x="152399" y="1086776"/>
          <a:ext cx="8610602" cy="5530779"/>
        </p:xfrm>
        <a:graphic>
          <a:graphicData uri="http://schemas.openxmlformats.org/drawingml/2006/table">
            <a:tbl>
              <a:tblPr firstRow="1" bandRow="1">
                <a:tableStyleId>{5C22544A-7EE6-4342-B048-85BDC9FD1C3A}</a:tableStyleId>
              </a:tblPr>
              <a:tblGrid>
                <a:gridCol w="2078421"/>
                <a:gridCol w="617072"/>
                <a:gridCol w="2352101"/>
                <a:gridCol w="568016"/>
                <a:gridCol w="2326927"/>
                <a:gridCol w="668065"/>
              </a:tblGrid>
              <a:tr h="366117">
                <a:tc>
                  <a:txBody>
                    <a:bodyPr/>
                    <a:lstStyle/>
                    <a:p>
                      <a:pPr algn="ctr"/>
                      <a:r>
                        <a:rPr lang="en-US" sz="1600" dirty="0" smtClean="0">
                          <a:solidFill>
                            <a:schemeClr val="tx1"/>
                          </a:solidFill>
                        </a:rPr>
                        <a:t>LEVEL 1</a:t>
                      </a:r>
                      <a:endParaRPr lang="en-US" sz="1600" dirty="0">
                        <a:solidFill>
                          <a:schemeClr val="tx1"/>
                        </a:solidFill>
                      </a:endParaRPr>
                    </a:p>
                  </a:txBody>
                  <a:tcPr marT="45721" marB="4572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lang="en-US" sz="900" dirty="0" smtClean="0">
                          <a:solidFill>
                            <a:schemeClr val="tx1"/>
                          </a:solidFill>
                        </a:rPr>
                        <a:t>Course</a:t>
                      </a:r>
                      <a:r>
                        <a:rPr lang="en-US" sz="900" baseline="0" dirty="0" smtClean="0">
                          <a:solidFill>
                            <a:schemeClr val="tx1"/>
                          </a:solidFill>
                        </a:rPr>
                        <a:t> Hrs</a:t>
                      </a:r>
                      <a:endParaRPr lang="en-US" sz="900" dirty="0">
                        <a:solidFill>
                          <a:schemeClr val="tx1"/>
                        </a:solidFill>
                      </a:endParaRPr>
                    </a:p>
                  </a:txBody>
                  <a:tcPr marT="45721" marB="4572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marL="0" algn="ctr" defTabSz="914400" rtl="0" eaLnBrk="1" latinLnBrk="0" hangingPunct="1"/>
                      <a:r>
                        <a:rPr lang="en-US" sz="1600" b="1" kern="1200" dirty="0" smtClean="0">
                          <a:solidFill>
                            <a:schemeClr val="tx1"/>
                          </a:solidFill>
                          <a:latin typeface="+mn-lt"/>
                          <a:ea typeface="+mn-ea"/>
                          <a:cs typeface="+mn-cs"/>
                        </a:rPr>
                        <a:t>LEVEL</a:t>
                      </a:r>
                      <a:r>
                        <a:rPr lang="en-US" sz="1600" b="1" kern="1200" baseline="0" dirty="0" smtClean="0">
                          <a:solidFill>
                            <a:schemeClr val="tx1"/>
                          </a:solidFill>
                          <a:latin typeface="+mn-lt"/>
                          <a:ea typeface="+mn-ea"/>
                          <a:cs typeface="+mn-cs"/>
                        </a:rPr>
                        <a:t> 2</a:t>
                      </a:r>
                      <a:endParaRPr lang="en-US" sz="1600" b="1" kern="1200" dirty="0">
                        <a:solidFill>
                          <a:schemeClr val="tx1"/>
                        </a:solidFill>
                        <a:latin typeface="+mn-lt"/>
                        <a:ea typeface="+mn-ea"/>
                        <a:cs typeface="+mn-cs"/>
                      </a:endParaRPr>
                    </a:p>
                  </a:txBody>
                  <a:tcPr marT="45721" marB="4572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Course</a:t>
                      </a:r>
                      <a:r>
                        <a:rPr lang="en-US" sz="900" baseline="0" dirty="0" smtClean="0">
                          <a:solidFill>
                            <a:schemeClr val="tx1"/>
                          </a:solidFill>
                        </a:rPr>
                        <a:t> Hrs</a:t>
                      </a:r>
                      <a:endParaRPr lang="en-US" sz="900" dirty="0">
                        <a:solidFill>
                          <a:schemeClr val="tx1"/>
                        </a:solidFill>
                      </a:endParaRPr>
                    </a:p>
                  </a:txBody>
                  <a:tcPr marT="45721" marB="4572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40000"/>
                        <a:lumOff val="60000"/>
                      </a:schemeClr>
                    </a:solidFill>
                  </a:tcPr>
                </a:tc>
                <a:tc>
                  <a:txBody>
                    <a:bodyPr/>
                    <a:lstStyle/>
                    <a:p>
                      <a:pPr marL="0" algn="ctr" defTabSz="914400" rtl="0" eaLnBrk="1" latinLnBrk="0" hangingPunct="1"/>
                      <a:r>
                        <a:rPr lang="en-US" sz="1600" b="1" kern="1200" dirty="0" smtClean="0">
                          <a:solidFill>
                            <a:schemeClr val="tx1"/>
                          </a:solidFill>
                          <a:latin typeface="+mn-lt"/>
                          <a:ea typeface="+mn-ea"/>
                          <a:cs typeface="+mn-cs"/>
                        </a:rPr>
                        <a:t>LEVEL 3</a:t>
                      </a:r>
                      <a:endParaRPr lang="en-US" sz="1600" b="1" kern="1200" dirty="0">
                        <a:solidFill>
                          <a:schemeClr val="tx1"/>
                        </a:solidFill>
                        <a:latin typeface="+mn-lt"/>
                        <a:ea typeface="+mn-ea"/>
                        <a:cs typeface="+mn-cs"/>
                      </a:endParaRPr>
                    </a:p>
                  </a:txBody>
                  <a:tcPr marT="45721" marB="4572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tx1"/>
                          </a:solidFill>
                        </a:rPr>
                        <a:t>Course</a:t>
                      </a:r>
                      <a:r>
                        <a:rPr lang="en-US" sz="900" baseline="0" dirty="0" smtClean="0">
                          <a:solidFill>
                            <a:schemeClr val="tx1"/>
                          </a:solidFill>
                        </a:rPr>
                        <a:t> Hrs</a:t>
                      </a:r>
                      <a:endParaRPr lang="en-US" sz="900" dirty="0">
                        <a:solidFill>
                          <a:schemeClr val="tx1"/>
                        </a:solidFill>
                      </a:endParaRPr>
                    </a:p>
                  </a:txBody>
                  <a:tcPr marT="45721" marB="4572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r>
              <a:tr h="228824">
                <a:tc>
                  <a:txBody>
                    <a:bodyPr/>
                    <a:lstStyle/>
                    <a:p>
                      <a:pPr algn="ctr"/>
                      <a:r>
                        <a:rPr lang="en-US" sz="900" b="1" dirty="0" smtClean="0"/>
                        <a:t>Competencies</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endParaRPr lang="en-US" sz="900"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t>Competencies</a:t>
                      </a:r>
                      <a:endParaRPr lang="en-US" sz="900" dirty="0"/>
                    </a:p>
                  </a:txBody>
                  <a:tcPr marT="45721" marB="45721">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endParaRPr lang="en-US" sz="900" dirty="0"/>
                    </a:p>
                  </a:txBody>
                  <a:tcPr marT="45721" marB="45721">
                    <a:lnR w="12700" cap="flat" cmpd="sng" algn="ctr">
                      <a:solidFill>
                        <a:schemeClr val="tx1"/>
                      </a:solidFill>
                      <a:prstDash val="solid"/>
                      <a:round/>
                      <a:headEnd type="none" w="med" len="med"/>
                      <a:tailEnd type="none" w="med" len="med"/>
                    </a:ln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t>Competencies</a:t>
                      </a:r>
                      <a:endParaRPr lang="en-US" sz="900"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endParaRPr lang="en-US" sz="900"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r>
              <a:tr h="249297">
                <a:tc>
                  <a:txBody>
                    <a:bodyPr/>
                    <a:lstStyle/>
                    <a:p>
                      <a:r>
                        <a:rPr lang="en-US" sz="900" b="1" dirty="0" smtClean="0"/>
                        <a:t>Financial</a:t>
                      </a:r>
                      <a:r>
                        <a:rPr lang="en-US" sz="900" b="1" baseline="0" dirty="0" smtClean="0"/>
                        <a:t> Management Sys (PL1)</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marL="0" algn="ctr" defTabSz="914400" rtl="0" eaLnBrk="1" latinLnBrk="0" hangingPunct="1"/>
                      <a:r>
                        <a:rPr lang="en-US" sz="900" b="1" kern="1200" dirty="0" smtClean="0">
                          <a:solidFill>
                            <a:schemeClr val="dk1"/>
                          </a:solidFill>
                          <a:latin typeface="+mn-lt"/>
                          <a:ea typeface="+mn-ea"/>
                          <a:cs typeface="+mn-cs"/>
                        </a:rPr>
                        <a:t>6</a:t>
                      </a:r>
                      <a:endParaRPr lang="en-US" sz="9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t>Financial</a:t>
                      </a:r>
                      <a:r>
                        <a:rPr lang="en-US" sz="900" b="1" baseline="0" dirty="0" smtClean="0"/>
                        <a:t> Management Systems (PL3)</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ctr"/>
                      <a:r>
                        <a:rPr lang="en-US" sz="900" b="1" dirty="0" smtClean="0"/>
                        <a:t>8</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t>Financial</a:t>
                      </a:r>
                      <a:r>
                        <a:rPr lang="en-US" sz="900" b="1" baseline="0" dirty="0" smtClean="0"/>
                        <a:t> Management Systems (PL5)</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r>
                        <a:rPr lang="en-US" sz="900" b="1" dirty="0" smtClean="0"/>
                        <a:t>4</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r>
              <a:tr h="228824">
                <a:tc>
                  <a:txBody>
                    <a:bodyPr/>
                    <a:lstStyle/>
                    <a:p>
                      <a:r>
                        <a:rPr lang="en-US" sz="900" b="1" dirty="0" smtClean="0"/>
                        <a:t>Decision Support (PL1)</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marL="0" algn="ctr" defTabSz="914400" rtl="0" eaLnBrk="1" latinLnBrk="0" hangingPunct="1"/>
                      <a:r>
                        <a:rPr lang="en-US" sz="900" b="1" kern="1200" dirty="0" smtClean="0">
                          <a:solidFill>
                            <a:schemeClr val="dk1"/>
                          </a:solidFill>
                          <a:latin typeface="+mn-lt"/>
                          <a:ea typeface="+mn-ea"/>
                          <a:cs typeface="+mn-cs"/>
                        </a:rPr>
                        <a:t>4</a:t>
                      </a:r>
                      <a:endParaRPr lang="en-US" sz="9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r>
                        <a:rPr lang="en-US" sz="900" b="1" dirty="0" smtClean="0"/>
                        <a:t>Decision Support (PL3)</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ctr"/>
                      <a:r>
                        <a:rPr lang="en-US" sz="900" b="1" dirty="0" smtClean="0"/>
                        <a:t>8</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40000"/>
                        <a:lumOff val="60000"/>
                      </a:schemeClr>
                    </a:solidFill>
                  </a:tcPr>
                </a:tc>
                <a:tc>
                  <a:txBody>
                    <a:bodyPr/>
                    <a:lstStyle/>
                    <a:p>
                      <a:r>
                        <a:rPr lang="en-US" sz="900" b="1" dirty="0" smtClean="0"/>
                        <a:t>Decision Support (PL5)</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r>
                        <a:rPr lang="en-US" sz="900" b="1" dirty="0" smtClean="0"/>
                        <a:t>10</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r>
              <a:tr h="503410">
                <a:tc>
                  <a:txBody>
                    <a:bodyPr/>
                    <a:lstStyle/>
                    <a:p>
                      <a:r>
                        <a:rPr lang="en-US" sz="900" b="1" dirty="0" smtClean="0"/>
                        <a:t>Fundamentals and Operations of X Primary Track (Accounting </a:t>
                      </a:r>
                      <a:r>
                        <a:rPr lang="en-US" sz="900" b="1" u="none" dirty="0" smtClean="0"/>
                        <a:t>or</a:t>
                      </a:r>
                      <a:r>
                        <a:rPr lang="en-US" sz="900" b="1" u="none" baseline="0" dirty="0" smtClean="0"/>
                        <a:t> </a:t>
                      </a:r>
                      <a:r>
                        <a:rPr lang="en-US" sz="900" b="1" u="none" dirty="0" smtClean="0"/>
                        <a:t>Budget or</a:t>
                      </a:r>
                      <a:r>
                        <a:rPr lang="en-US" sz="900" b="1" u="none" baseline="0" dirty="0" smtClean="0"/>
                        <a:t> Finance or Mil &amp; Civ Pay) (PL1)</a:t>
                      </a:r>
                      <a:endParaRPr lang="en-US" sz="900" b="1" u="sng"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marL="0" algn="ctr" defTabSz="914400" rtl="0" eaLnBrk="1" latinLnBrk="0" hangingPunct="1"/>
                      <a:r>
                        <a:rPr lang="en-US" sz="900" b="1" kern="1200" dirty="0" smtClean="0">
                          <a:solidFill>
                            <a:schemeClr val="dk1"/>
                          </a:solidFill>
                          <a:latin typeface="+mn-lt"/>
                          <a:ea typeface="+mn-ea"/>
                          <a:cs typeface="+mn-cs"/>
                        </a:rPr>
                        <a:t>6</a:t>
                      </a:r>
                      <a:endParaRPr lang="en-US" sz="9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r>
                        <a:rPr lang="en-US" sz="900" b="1" dirty="0" smtClean="0"/>
                        <a:t>Accounting Analysis </a:t>
                      </a:r>
                      <a:r>
                        <a:rPr lang="en-US" sz="900" b="1" u="sng" dirty="0" smtClean="0"/>
                        <a:t>OR</a:t>
                      </a:r>
                      <a:r>
                        <a:rPr lang="en-US" sz="900" b="1" u="none" dirty="0" smtClean="0"/>
                        <a:t> Financial Mgt Analysis (PL3)</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ctr"/>
                      <a:r>
                        <a:rPr lang="en-US" sz="900" b="1" dirty="0" smtClean="0"/>
                        <a:t>10</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t>Accounting Analysis </a:t>
                      </a:r>
                      <a:r>
                        <a:rPr lang="en-US" sz="900" b="1" u="sng" dirty="0" smtClean="0">
                          <a:effectLst/>
                        </a:rPr>
                        <a:t>AND</a:t>
                      </a:r>
                      <a:r>
                        <a:rPr lang="en-US" sz="900" b="1" u="none" baseline="0" dirty="0" smtClean="0">
                          <a:effectLst/>
                        </a:rPr>
                        <a:t> </a:t>
                      </a:r>
                      <a:r>
                        <a:rPr lang="en-US" sz="900" b="1" u="none" dirty="0" smtClean="0">
                          <a:effectLst/>
                        </a:rPr>
                        <a:t>Financial</a:t>
                      </a:r>
                      <a:r>
                        <a:rPr lang="en-US" sz="900" b="1" u="none" dirty="0" smtClean="0"/>
                        <a:t> Mgt Analysis (PL5)</a:t>
                      </a:r>
                      <a:endParaRPr lang="en-US" sz="900" b="1" u="sng" dirty="0" smtClean="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r>
                        <a:rPr lang="en-US" sz="900" b="1" dirty="0" smtClean="0"/>
                        <a:t>12</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r>
              <a:tr h="366117">
                <a:tc>
                  <a:txBody>
                    <a:bodyPr/>
                    <a:lstStyle/>
                    <a:p>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marL="0" algn="ctr" defTabSz="914400" rtl="0" eaLnBrk="1" latinLnBrk="0" hangingPunct="1"/>
                      <a:endParaRPr lang="en-US" sz="9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t>Budget Formulation, Justification and Presentation </a:t>
                      </a:r>
                      <a:r>
                        <a:rPr lang="en-US" sz="900" b="1" u="sng" dirty="0" smtClean="0"/>
                        <a:t>OR</a:t>
                      </a:r>
                      <a:r>
                        <a:rPr lang="en-US" sz="900" b="1" u="none" dirty="0" smtClean="0"/>
                        <a:t> Budget Execution (PL3)</a:t>
                      </a:r>
                      <a:endParaRPr lang="en-US" sz="900" b="1" dirty="0" smtClean="0"/>
                    </a:p>
                  </a:txBody>
                  <a:tcPr marT="45721" marB="45721">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ctr"/>
                      <a:r>
                        <a:rPr lang="en-US" sz="900" b="1" dirty="0" smtClean="0"/>
                        <a:t>10</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t>Budget Formulation, Justification and Presentation </a:t>
                      </a:r>
                      <a:r>
                        <a:rPr lang="en-US" sz="900" b="1" u="sng" dirty="0" smtClean="0"/>
                        <a:t>AND</a:t>
                      </a:r>
                      <a:r>
                        <a:rPr lang="en-US" sz="900" b="1" dirty="0" smtClean="0"/>
                        <a:t> </a:t>
                      </a:r>
                      <a:r>
                        <a:rPr lang="en-US" sz="900" b="1" u="none" dirty="0" smtClean="0"/>
                        <a:t>Budget Execution (PL5)</a:t>
                      </a:r>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r>
                        <a:rPr lang="en-US" sz="900" b="1" dirty="0" smtClean="0"/>
                        <a:t>12</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r>
              <a:tr h="5838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b="1" dirty="0" smtClean="0">
                        <a:solidFill>
                          <a:schemeClr val="accent2">
                            <a:lumMod val="75000"/>
                          </a:schemeClr>
                        </a:solidFill>
                      </a:endParaRPr>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marL="0" algn="ctr" defTabSz="914400" rtl="0" eaLnBrk="1" latinLnBrk="0" hangingPunct="1"/>
                      <a:endParaRPr lang="en-US" sz="9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t>Concepts, Policies and Principles of Primary</a:t>
                      </a:r>
                      <a:r>
                        <a:rPr lang="en-US" sz="900" b="1" baseline="0" dirty="0" smtClean="0"/>
                        <a:t> Track (Accounting </a:t>
                      </a:r>
                      <a:r>
                        <a:rPr lang="en-US" sz="900" b="1" u="none" baseline="0" dirty="0" smtClean="0"/>
                        <a:t>or Budget or Finance or Audit or Commercial Pay or Payroll) (PL3)</a:t>
                      </a:r>
                      <a:endParaRPr lang="en-US" sz="900" b="1" dirty="0" smtClean="0"/>
                    </a:p>
                  </a:txBody>
                  <a:tcPr marT="45721" marB="45721">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ctr"/>
                      <a:r>
                        <a:rPr lang="en-US" sz="900" b="1" dirty="0" smtClean="0"/>
                        <a:t>10</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t>Advanced Financial Management (PL5)</a:t>
                      </a:r>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r>
                        <a:rPr lang="en-US" sz="900" b="1" dirty="0" smtClean="0"/>
                        <a:t>12</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r>
              <a:tr h="583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b="1" dirty="0">
                        <a:solidFill>
                          <a:schemeClr val="accent2">
                            <a:lumMod val="75000"/>
                          </a:schemeClr>
                        </a:solidFill>
                      </a:endParaRPr>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marL="0" algn="ctr" defTabSz="914400" rtl="0" eaLnBrk="1" latinLnBrk="0" hangingPunct="1"/>
                      <a:endParaRPr lang="en-US" sz="900" b="1" kern="1200" dirty="0" smtClean="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t>Fundamentals and Operations of Y Alternate Track (Accounting or Budget or Finance or Mil</a:t>
                      </a:r>
                      <a:r>
                        <a:rPr lang="en-US" sz="900" b="1" baseline="0" dirty="0" smtClean="0"/>
                        <a:t> &amp; Civ Pay ) (PL1) </a:t>
                      </a:r>
                      <a:endParaRPr lang="en-US" sz="900" b="1" u="none" dirty="0"/>
                    </a:p>
                  </a:txBody>
                  <a:tcPr marT="45721" marB="45721">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ctr"/>
                      <a:r>
                        <a:rPr lang="en-US" sz="900" b="1" dirty="0" smtClean="0"/>
                        <a:t>6</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t>Concepts, Policies and Principles of Alternate Track (Accounting</a:t>
                      </a:r>
                      <a:r>
                        <a:rPr lang="en-US" sz="900" b="1" baseline="0" dirty="0" smtClean="0"/>
                        <a:t> or Budget or Finance or Audit or Commercial Pay or Payroll) (PL3) </a:t>
                      </a:r>
                      <a:endParaRPr lang="en-US" sz="900" b="1" dirty="0" smtClean="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r>
                        <a:rPr lang="en-US" sz="900" b="1" dirty="0" smtClean="0"/>
                        <a:t>10</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r>
              <a:tr h="5034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1"/>
                          </a:solidFill>
                        </a:rPr>
                        <a:t>Course:  DoD FM 101 – (Six of the twelve modules may be waived with the exception of Audit Readiness)</a:t>
                      </a:r>
                      <a:endParaRPr lang="en-US" sz="900" b="1" dirty="0">
                        <a:solidFill>
                          <a:schemeClr val="tx1"/>
                        </a:solidFill>
                      </a:endParaRPr>
                    </a:p>
                  </a:txBody>
                  <a:tcPr marT="45721" marB="45721">
                    <a:lnL w="1270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marL="0" algn="ctr" defTabSz="914400" rtl="0" eaLnBrk="1" latinLnBrk="0" hangingPunct="1"/>
                      <a:r>
                        <a:rPr lang="en-US" sz="900" b="1" kern="1200" dirty="0" smtClean="0">
                          <a:solidFill>
                            <a:schemeClr val="tx1"/>
                          </a:solidFill>
                          <a:latin typeface="+mn-lt"/>
                          <a:ea typeface="+mn-ea"/>
                          <a:cs typeface="+mn-cs"/>
                        </a:rPr>
                        <a:t>24</a:t>
                      </a:r>
                    </a:p>
                  </a:txBody>
                  <a:tcPr marT="45721" marB="45721">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1"/>
                          </a:solidFill>
                        </a:rPr>
                        <a:t>Other Required Courses:  Audit Readiness, Fiscal Law, &amp; Ethics</a:t>
                      </a:r>
                      <a:endParaRPr lang="en-US" sz="900" b="1" dirty="0">
                        <a:solidFill>
                          <a:schemeClr val="tx1"/>
                        </a:solidFill>
                      </a:endParaRPr>
                    </a:p>
                  </a:txBody>
                  <a:tcPr marT="45721" marB="45721">
                    <a:lnL w="1270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marL="0" algn="ctr" defTabSz="914400" rtl="0" eaLnBrk="1" latinLnBrk="0" hangingPunct="1"/>
                      <a:r>
                        <a:rPr lang="en-US" sz="900" b="1" kern="1200" dirty="0" smtClean="0">
                          <a:solidFill>
                            <a:schemeClr val="tx1"/>
                          </a:solidFill>
                          <a:latin typeface="+mn-lt"/>
                          <a:ea typeface="+mn-ea"/>
                          <a:cs typeface="+mn-cs"/>
                        </a:rPr>
                        <a:t>9</a:t>
                      </a:r>
                    </a:p>
                  </a:txBody>
                  <a:tcPr marT="45721" marB="45721">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1"/>
                          </a:solidFill>
                        </a:rPr>
                        <a:t>Other Required Courses:  Audit Readiness, Fiscal law, &amp; Ethics</a:t>
                      </a:r>
                      <a:endParaRPr lang="en-US" sz="900" b="1" dirty="0">
                        <a:solidFill>
                          <a:schemeClr val="tx1"/>
                        </a:solidFill>
                      </a:endParaRPr>
                    </a:p>
                  </a:txBody>
                  <a:tcPr marT="45721" marB="45721">
                    <a:lnL w="1270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marL="0" algn="ctr" defTabSz="914400" rtl="0" eaLnBrk="1" latinLnBrk="0" hangingPunct="1"/>
                      <a:r>
                        <a:rPr lang="en-US" sz="900" b="1" kern="1200" dirty="0" smtClean="0">
                          <a:solidFill>
                            <a:schemeClr val="tx1"/>
                          </a:solidFill>
                          <a:latin typeface="+mn-lt"/>
                          <a:ea typeface="+mn-ea"/>
                          <a:cs typeface="+mn-cs"/>
                        </a:rPr>
                        <a:t>9</a:t>
                      </a:r>
                    </a:p>
                  </a:txBody>
                  <a:tcPr marT="45721" marB="45721">
                    <a:lnR w="12700" cap="flat" cmpd="sng" algn="ctr">
                      <a:solidFill>
                        <a:schemeClr val="tx1"/>
                      </a:solidFill>
                      <a:prstDash val="solid"/>
                      <a:round/>
                      <a:headEnd type="none" w="med" len="med"/>
                      <a:tailEnd type="none" w="med" len="med"/>
                    </a:lnR>
                    <a:solidFill>
                      <a:schemeClr val="accent2">
                        <a:lumMod val="40000"/>
                        <a:lumOff val="60000"/>
                      </a:schemeClr>
                    </a:solidFill>
                  </a:tcPr>
                </a:tc>
              </a:tr>
              <a:tr h="228824">
                <a:tc>
                  <a:txBody>
                    <a:bodyPr/>
                    <a:lstStyle/>
                    <a:p>
                      <a:pPr algn="r"/>
                      <a:r>
                        <a:rPr lang="en-US" sz="900" b="1" dirty="0" smtClean="0"/>
                        <a:t>Sub-Total</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marL="0" algn="ctr" defTabSz="914400" rtl="0" eaLnBrk="1" latinLnBrk="0" hangingPunct="1"/>
                      <a:r>
                        <a:rPr lang="en-US" sz="900" b="1" kern="1200" dirty="0" smtClean="0">
                          <a:solidFill>
                            <a:schemeClr val="dk1"/>
                          </a:solidFill>
                          <a:latin typeface="+mn-lt"/>
                          <a:ea typeface="+mn-ea"/>
                          <a:cs typeface="+mn-cs"/>
                        </a:rPr>
                        <a:t>40</a:t>
                      </a:r>
                      <a:r>
                        <a:rPr lang="en-US" sz="900" b="1" kern="1200" baseline="0" dirty="0" smtClean="0">
                          <a:solidFill>
                            <a:schemeClr val="dk1"/>
                          </a:solidFill>
                          <a:latin typeface="+mn-lt"/>
                          <a:ea typeface="+mn-ea"/>
                          <a:cs typeface="+mn-cs"/>
                        </a:rPr>
                        <a:t> </a:t>
                      </a:r>
                      <a:endParaRPr lang="en-US" sz="9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r"/>
                      <a:r>
                        <a:rPr lang="en-US" sz="900" b="1" dirty="0" smtClean="0"/>
                        <a:t>Sub-Total</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ctr"/>
                      <a:r>
                        <a:rPr lang="en-US" sz="900" b="1" dirty="0" smtClean="0"/>
                        <a:t>61</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40000"/>
                        <a:lumOff val="60000"/>
                      </a:schemeClr>
                    </a:solidFill>
                  </a:tcPr>
                </a:tc>
                <a:tc>
                  <a:txBody>
                    <a:bodyPr/>
                    <a:lstStyle/>
                    <a:p>
                      <a:pPr algn="r"/>
                      <a:r>
                        <a:rPr lang="en-US" sz="900" b="1" dirty="0" smtClean="0"/>
                        <a:t>Sub-Total</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r>
                        <a:rPr lang="en-US" sz="900" b="1" dirty="0" smtClean="0"/>
                        <a:t>69</a:t>
                      </a: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r>
              <a:tr h="228824">
                <a:tc>
                  <a:txBody>
                    <a:bodyPr/>
                    <a:lstStyle/>
                    <a:p>
                      <a:pPr algn="l"/>
                      <a:r>
                        <a:rPr lang="en-US" sz="900" b="1" dirty="0" smtClean="0"/>
                        <a:t> Lead</a:t>
                      </a:r>
                      <a:r>
                        <a:rPr lang="en-US" sz="900" b="1" baseline="0" dirty="0" smtClean="0"/>
                        <a:t> Self</a:t>
                      </a:r>
                      <a:endParaRPr lang="en-US" sz="900" b="1" dirty="0"/>
                    </a:p>
                  </a:txBody>
                  <a:tcPr marT="45721" marB="45721">
                    <a:lnL w="12700" cap="flat" cmpd="sng" algn="ctr">
                      <a:solidFill>
                        <a:schemeClr val="tx1"/>
                      </a:solidFill>
                      <a:prstDash val="solid"/>
                      <a:round/>
                      <a:headEnd type="none" w="med" len="med"/>
                      <a:tailEnd type="none" w="med" len="med"/>
                    </a:lnL>
                    <a:solidFill>
                      <a:srgbClr val="FFC000"/>
                    </a:solidFill>
                  </a:tcPr>
                </a:tc>
                <a:tc>
                  <a:txBody>
                    <a:bodyPr/>
                    <a:lstStyle/>
                    <a:p>
                      <a:pPr marL="0" algn="ctr" defTabSz="914400" rtl="0" eaLnBrk="1" latinLnBrk="0" hangingPunct="1"/>
                      <a:r>
                        <a:rPr lang="en-US" sz="900" b="1" kern="1200" dirty="0" smtClean="0">
                          <a:solidFill>
                            <a:schemeClr val="dk1"/>
                          </a:solidFill>
                          <a:latin typeface="+mn-lt"/>
                          <a:ea typeface="+mn-ea"/>
                          <a:cs typeface="+mn-cs"/>
                        </a:rPr>
                        <a:t>6</a:t>
                      </a:r>
                      <a:endParaRPr lang="en-US" sz="9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rgbClr val="FFC000"/>
                    </a:solidFill>
                  </a:tcPr>
                </a:tc>
                <a:tc>
                  <a:txBody>
                    <a:bodyPr/>
                    <a:lstStyle/>
                    <a:p>
                      <a:r>
                        <a:rPr lang="en-US" sz="900" b="1" dirty="0" smtClean="0"/>
                        <a:t> Lead Teams/Projects</a:t>
                      </a:r>
                      <a:endParaRPr lang="en-US" sz="900" b="1" dirty="0"/>
                    </a:p>
                  </a:txBody>
                  <a:tcPr marT="45721" marB="45721">
                    <a:lnL w="12700" cap="flat" cmpd="sng" algn="ctr">
                      <a:solidFill>
                        <a:schemeClr val="tx1"/>
                      </a:solidFill>
                      <a:prstDash val="solid"/>
                      <a:round/>
                      <a:headEnd type="none" w="med" len="med"/>
                      <a:tailEnd type="none" w="med" len="med"/>
                    </a:lnL>
                    <a:solidFill>
                      <a:srgbClr val="FFC000"/>
                    </a:solidFill>
                  </a:tcPr>
                </a:tc>
                <a:tc>
                  <a:txBody>
                    <a:bodyPr/>
                    <a:lstStyle/>
                    <a:p>
                      <a:pPr algn="ctr"/>
                      <a:r>
                        <a:rPr lang="en-US" sz="900" b="1" kern="1200" dirty="0" smtClean="0">
                          <a:solidFill>
                            <a:schemeClr val="dk1"/>
                          </a:solidFill>
                          <a:latin typeface="+mn-lt"/>
                          <a:ea typeface="+mn-ea"/>
                          <a:cs typeface="+mn-cs"/>
                        </a:rPr>
                        <a:t>10</a:t>
                      </a:r>
                      <a:endParaRPr lang="en-US" sz="9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rgbClr val="FFC000"/>
                    </a:solidFill>
                  </a:tcPr>
                </a:tc>
                <a:tc>
                  <a:txBody>
                    <a:bodyPr/>
                    <a:lstStyle/>
                    <a:p>
                      <a:r>
                        <a:rPr lang="en-US" sz="900" b="1" dirty="0" smtClean="0"/>
                        <a:t> Lead People</a:t>
                      </a:r>
                      <a:endParaRPr lang="en-US" sz="900" b="1" dirty="0"/>
                    </a:p>
                  </a:txBody>
                  <a:tcPr marT="45721" marB="45721">
                    <a:lnL w="12700" cap="flat" cmpd="sng" algn="ctr">
                      <a:solidFill>
                        <a:schemeClr val="tx1"/>
                      </a:solidFill>
                      <a:prstDash val="solid"/>
                      <a:round/>
                      <a:headEnd type="none" w="med" len="med"/>
                      <a:tailEnd type="none" w="med" len="med"/>
                    </a:lnL>
                    <a:solidFill>
                      <a:srgbClr val="FFC000"/>
                    </a:solidFill>
                  </a:tcPr>
                </a:tc>
                <a:tc>
                  <a:txBody>
                    <a:bodyPr/>
                    <a:lstStyle/>
                    <a:p>
                      <a:pPr algn="ctr"/>
                      <a:r>
                        <a:rPr lang="en-US" sz="900" b="1" kern="1200" dirty="0" smtClean="0">
                          <a:solidFill>
                            <a:schemeClr val="dk1"/>
                          </a:solidFill>
                          <a:latin typeface="+mn-lt"/>
                          <a:ea typeface="+mn-ea"/>
                          <a:cs typeface="+mn-cs"/>
                        </a:rPr>
                        <a:t>12</a:t>
                      </a:r>
                      <a:endParaRPr lang="en-US" sz="9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rgbClr val="FFC000"/>
                    </a:solidFill>
                  </a:tcPr>
                </a:tc>
              </a:tr>
              <a:tr h="228824">
                <a:tc>
                  <a:txBody>
                    <a:bodyPr/>
                    <a:lstStyle/>
                    <a:p>
                      <a:pPr marL="0" algn="ctr" defTabSz="914400" rtl="0" eaLnBrk="1" latinLnBrk="0" hangingPunct="1"/>
                      <a:r>
                        <a:rPr lang="en-US" sz="1400" b="1" kern="1200" dirty="0" smtClean="0">
                          <a:solidFill>
                            <a:schemeClr val="dk1"/>
                          </a:solidFill>
                          <a:latin typeface="+mn-lt"/>
                          <a:ea typeface="+mn-ea"/>
                          <a:cs typeface="+mn-cs"/>
                        </a:rPr>
                        <a:t>Total Hours</a:t>
                      </a:r>
                      <a:endParaRPr lang="en-US" sz="1400" b="1" kern="1200" dirty="0">
                        <a:solidFill>
                          <a:schemeClr val="dk1"/>
                        </a:solidFill>
                        <a:latin typeface="+mn-lt"/>
                        <a:ea typeface="+mn-ea"/>
                        <a:cs typeface="+mn-cs"/>
                      </a:endParaRPr>
                    </a:p>
                  </a:txBody>
                  <a:tcPr marT="45721" marB="45721">
                    <a:lnL w="12700" cap="flat" cmpd="sng" algn="ctr">
                      <a:solidFill>
                        <a:schemeClr val="tx1"/>
                      </a:solidFill>
                      <a:prstDash val="solid"/>
                      <a:round/>
                      <a:headEnd type="none" w="med" len="med"/>
                      <a:tailEnd type="none" w="med" len="med"/>
                    </a:lnL>
                    <a:solidFill>
                      <a:srgbClr val="92D050"/>
                    </a:solidFill>
                  </a:tcPr>
                </a:tc>
                <a:tc>
                  <a:txBody>
                    <a:bodyPr/>
                    <a:lstStyle/>
                    <a:p>
                      <a:pPr marL="0" algn="ctr" defTabSz="914400" rtl="0" eaLnBrk="1" latinLnBrk="0" hangingPunct="1"/>
                      <a:r>
                        <a:rPr lang="en-US" sz="1400" b="1" kern="1200" dirty="0" smtClean="0">
                          <a:solidFill>
                            <a:schemeClr val="dk1"/>
                          </a:solidFill>
                          <a:latin typeface="+mn-lt"/>
                          <a:ea typeface="+mn-ea"/>
                          <a:cs typeface="+mn-cs"/>
                        </a:rPr>
                        <a:t>46</a:t>
                      </a:r>
                      <a:endParaRPr lang="en-US" sz="14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rgbClr val="92D050"/>
                    </a:solidFill>
                  </a:tcPr>
                </a:tc>
                <a:tc>
                  <a:txBody>
                    <a:bodyPr/>
                    <a:lstStyle/>
                    <a:p>
                      <a:pPr marL="0" algn="ctr" defTabSz="914400" rtl="0" eaLnBrk="1" latinLnBrk="0" hangingPunct="1"/>
                      <a:r>
                        <a:rPr lang="en-US" sz="1400" b="1" kern="1200" dirty="0" smtClean="0">
                          <a:solidFill>
                            <a:schemeClr val="dk1"/>
                          </a:solidFill>
                          <a:latin typeface="+mn-lt"/>
                          <a:ea typeface="+mn-ea"/>
                          <a:cs typeface="+mn-cs"/>
                        </a:rPr>
                        <a:t>Total Hours </a:t>
                      </a:r>
                      <a:endParaRPr lang="en-US" sz="1400" b="1" kern="1200" dirty="0">
                        <a:solidFill>
                          <a:schemeClr val="dk1"/>
                        </a:solidFill>
                        <a:latin typeface="+mn-lt"/>
                        <a:ea typeface="+mn-ea"/>
                        <a:cs typeface="+mn-cs"/>
                      </a:endParaRPr>
                    </a:p>
                  </a:txBody>
                  <a:tcPr marT="45721" marB="45721">
                    <a:lnL w="12700" cap="flat" cmpd="sng" algn="ctr">
                      <a:solidFill>
                        <a:schemeClr val="tx1"/>
                      </a:solidFill>
                      <a:prstDash val="solid"/>
                      <a:round/>
                      <a:headEnd type="none" w="med" len="med"/>
                      <a:tailEnd type="none" w="med" len="med"/>
                    </a:lnL>
                    <a:solidFill>
                      <a:srgbClr val="92D050"/>
                    </a:solidFill>
                  </a:tcPr>
                </a:tc>
                <a:tc>
                  <a:txBody>
                    <a:bodyPr/>
                    <a:lstStyle/>
                    <a:p>
                      <a:pPr marL="0" algn="ctr" defTabSz="914400" rtl="0" eaLnBrk="1" latinLnBrk="0" hangingPunct="1"/>
                      <a:r>
                        <a:rPr lang="en-US" sz="1400" b="1" kern="1200" dirty="0" smtClean="0">
                          <a:solidFill>
                            <a:schemeClr val="dk1"/>
                          </a:solidFill>
                          <a:latin typeface="+mn-lt"/>
                          <a:ea typeface="+mn-ea"/>
                          <a:cs typeface="+mn-cs"/>
                        </a:rPr>
                        <a:t>71</a:t>
                      </a:r>
                      <a:endParaRPr lang="en-US" sz="14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rgbClr val="92D050"/>
                    </a:solidFill>
                  </a:tcPr>
                </a:tc>
                <a:tc>
                  <a:txBody>
                    <a:bodyPr/>
                    <a:lstStyle/>
                    <a:p>
                      <a:pPr marL="0" algn="ctr" defTabSz="914400" rtl="0" eaLnBrk="1" latinLnBrk="0" hangingPunct="1"/>
                      <a:r>
                        <a:rPr lang="en-US" sz="1400" b="1" kern="1200" dirty="0" smtClean="0">
                          <a:solidFill>
                            <a:schemeClr val="dk1"/>
                          </a:solidFill>
                          <a:latin typeface="+mn-lt"/>
                          <a:ea typeface="+mn-ea"/>
                          <a:cs typeface="+mn-cs"/>
                        </a:rPr>
                        <a:t>Total Hours</a:t>
                      </a:r>
                      <a:endParaRPr lang="en-US" sz="1400" b="1" kern="1200" dirty="0">
                        <a:solidFill>
                          <a:schemeClr val="dk1"/>
                        </a:solidFill>
                        <a:latin typeface="+mn-lt"/>
                        <a:ea typeface="+mn-ea"/>
                        <a:cs typeface="+mn-cs"/>
                      </a:endParaRPr>
                    </a:p>
                  </a:txBody>
                  <a:tcPr marT="45721" marB="45721">
                    <a:lnL w="12700" cap="flat" cmpd="sng" algn="ctr">
                      <a:solidFill>
                        <a:schemeClr val="tx1"/>
                      </a:solidFill>
                      <a:prstDash val="solid"/>
                      <a:round/>
                      <a:headEnd type="none" w="med" len="med"/>
                      <a:tailEnd type="none" w="med" len="med"/>
                    </a:lnL>
                    <a:solidFill>
                      <a:srgbClr val="92D050"/>
                    </a:solidFill>
                  </a:tcPr>
                </a:tc>
                <a:tc>
                  <a:txBody>
                    <a:bodyPr/>
                    <a:lstStyle/>
                    <a:p>
                      <a:pPr marL="0" algn="ctr" defTabSz="914400" rtl="0" eaLnBrk="1" latinLnBrk="0" hangingPunct="1"/>
                      <a:r>
                        <a:rPr lang="en-US" sz="1400" b="1" kern="1200" dirty="0" smtClean="0">
                          <a:solidFill>
                            <a:schemeClr val="dk1"/>
                          </a:solidFill>
                          <a:latin typeface="+mn-lt"/>
                          <a:ea typeface="+mn-ea"/>
                          <a:cs typeface="+mn-cs"/>
                        </a:rPr>
                        <a:t>81</a:t>
                      </a:r>
                      <a:endParaRPr lang="en-US" sz="1400" b="1" kern="1200" dirty="0">
                        <a:solidFill>
                          <a:schemeClr val="dk1"/>
                        </a:solidFill>
                        <a:latin typeface="+mn-lt"/>
                        <a:ea typeface="+mn-ea"/>
                        <a:cs typeface="+mn-cs"/>
                      </a:endParaRPr>
                    </a:p>
                  </a:txBody>
                  <a:tcPr marT="45721" marB="45721">
                    <a:lnR w="12700" cap="flat" cmpd="sng" algn="ctr">
                      <a:solidFill>
                        <a:schemeClr val="tx1"/>
                      </a:solidFill>
                      <a:prstDash val="solid"/>
                      <a:round/>
                      <a:headEnd type="none" w="med" len="med"/>
                      <a:tailEnd type="none" w="med" len="med"/>
                    </a:lnR>
                    <a:solidFill>
                      <a:srgbClr val="92D050"/>
                    </a:solidFill>
                  </a:tcPr>
                </a:tc>
              </a:tr>
              <a:tr h="366117">
                <a:tc>
                  <a:txBody>
                    <a:bodyPr/>
                    <a:lstStyle/>
                    <a:p>
                      <a:pPr algn="ctr"/>
                      <a:r>
                        <a:rPr lang="en-US" sz="900" b="1" baseline="0" dirty="0" smtClean="0"/>
                        <a:t>At least 2 years of DoD FM Experience</a:t>
                      </a:r>
                      <a:endParaRPr lang="en-US" sz="900" b="1" dirty="0"/>
                    </a:p>
                  </a:txBody>
                  <a:tcPr marT="45721" marB="45721">
                    <a:lnL w="12700" cap="flat" cmpd="sng" algn="ctr">
                      <a:solidFill>
                        <a:schemeClr val="tx1"/>
                      </a:solidFill>
                      <a:prstDash val="solid"/>
                      <a:round/>
                      <a:headEnd type="none" w="med" len="med"/>
                      <a:tailEnd type="none" w="med" len="med"/>
                    </a:lnL>
                    <a:solidFill>
                      <a:schemeClr val="accent4">
                        <a:lumMod val="60000"/>
                        <a:lumOff val="40000"/>
                      </a:schemeClr>
                    </a:solidFill>
                  </a:tcPr>
                </a:tc>
                <a:tc>
                  <a:txBody>
                    <a:bodyPr/>
                    <a:lstStyle/>
                    <a:p>
                      <a:pPr algn="ctr"/>
                      <a:endParaRPr lang="en-US" sz="900" b="1" dirty="0"/>
                    </a:p>
                  </a:txBody>
                  <a:tcPr marT="45721" marB="45721">
                    <a:lnR w="12700" cap="flat" cmpd="sng" algn="ctr">
                      <a:solidFill>
                        <a:schemeClr val="tx1"/>
                      </a:solidFill>
                      <a:prstDash val="solid"/>
                      <a:round/>
                      <a:headEnd type="none" w="med" len="med"/>
                      <a:tailEnd type="none" w="med" len="med"/>
                    </a:lnR>
                    <a:solidFill>
                      <a:schemeClr val="accent4">
                        <a:lumMod val="60000"/>
                        <a:lumOff val="40000"/>
                      </a:schemeClr>
                    </a:solidFill>
                  </a:tcPr>
                </a:tc>
                <a:tc>
                  <a:txBody>
                    <a:bodyPr/>
                    <a:lstStyle/>
                    <a:p>
                      <a:r>
                        <a:rPr lang="en-US" sz="900" b="1" dirty="0" smtClean="0"/>
                        <a:t>At least 4 years of FM experience; 2 </a:t>
                      </a:r>
                      <a:r>
                        <a:rPr lang="en-US" sz="900" b="1" baseline="0" dirty="0" smtClean="0"/>
                        <a:t>years must be DoD FM experience </a:t>
                      </a:r>
                      <a:endParaRPr lang="en-US" sz="900" b="1" dirty="0"/>
                    </a:p>
                  </a:txBody>
                  <a:tcPr marT="45721" marB="45721">
                    <a:lnL w="12700" cap="flat" cmpd="sng" algn="ctr">
                      <a:solidFill>
                        <a:schemeClr val="tx1"/>
                      </a:solidFill>
                      <a:prstDash val="solid"/>
                      <a:round/>
                      <a:headEnd type="none" w="med" len="med"/>
                      <a:tailEnd type="none" w="med" len="med"/>
                    </a:lnL>
                    <a:solidFill>
                      <a:schemeClr val="accent4">
                        <a:lumMod val="60000"/>
                        <a:lumOff val="40000"/>
                      </a:schemeClr>
                    </a:solidFill>
                  </a:tcPr>
                </a:tc>
                <a:tc>
                  <a:txBody>
                    <a:bodyPr/>
                    <a:lstStyle/>
                    <a:p>
                      <a:pPr algn="ctr"/>
                      <a:endParaRPr lang="en-US" sz="900" b="1" dirty="0"/>
                    </a:p>
                  </a:txBody>
                  <a:tcPr marT="45721" marB="45721">
                    <a:lnR w="12700" cap="flat" cmpd="sng" algn="ctr">
                      <a:solidFill>
                        <a:schemeClr val="tx1"/>
                      </a:solidFill>
                      <a:prstDash val="solid"/>
                      <a:round/>
                      <a:headEnd type="none" w="med" len="med"/>
                      <a:tailEnd type="none" w="med" len="med"/>
                    </a:lnR>
                    <a:solidFill>
                      <a:schemeClr val="accent4">
                        <a:lumMod val="60000"/>
                        <a:lumOff val="40000"/>
                      </a:schemeClr>
                    </a:solidFill>
                  </a:tcPr>
                </a:tc>
                <a:tc>
                  <a:txBody>
                    <a:bodyPr/>
                    <a:lstStyle/>
                    <a:p>
                      <a:r>
                        <a:rPr lang="en-US" sz="900" b="1" dirty="0" smtClean="0"/>
                        <a:t>At least 8 years of FM experience; </a:t>
                      </a:r>
                      <a:r>
                        <a:rPr lang="en-US" sz="900" b="1" baseline="0" dirty="0" smtClean="0"/>
                        <a:t>2 years must be DoD FM experience </a:t>
                      </a:r>
                      <a:endParaRPr lang="en-US" sz="900" b="1" dirty="0"/>
                    </a:p>
                  </a:txBody>
                  <a:tcPr marT="45721" marB="45721">
                    <a:lnL w="12700" cap="flat" cmpd="sng" algn="ctr">
                      <a:solidFill>
                        <a:schemeClr val="tx1"/>
                      </a:solidFill>
                      <a:prstDash val="solid"/>
                      <a:round/>
                      <a:headEnd type="none" w="med" len="med"/>
                      <a:tailEnd type="none" w="med" len="med"/>
                    </a:lnL>
                    <a:solidFill>
                      <a:schemeClr val="accent4">
                        <a:lumMod val="60000"/>
                        <a:lumOff val="40000"/>
                      </a:schemeClr>
                    </a:solidFill>
                  </a:tcPr>
                </a:tc>
                <a:tc>
                  <a:txBody>
                    <a:bodyPr/>
                    <a:lstStyle/>
                    <a:p>
                      <a:pPr algn="ctr"/>
                      <a:endParaRPr lang="en-US" sz="900" b="1" dirty="0"/>
                    </a:p>
                  </a:txBody>
                  <a:tcPr marT="45721" marB="45721">
                    <a:lnR w="12700" cap="flat" cmpd="sng" algn="ctr">
                      <a:solidFill>
                        <a:schemeClr val="tx1"/>
                      </a:solidFill>
                      <a:prstDash val="solid"/>
                      <a:round/>
                      <a:headEnd type="none" w="med" len="med"/>
                      <a:tailEnd type="none" w="med" len="med"/>
                    </a:lnR>
                    <a:solidFill>
                      <a:schemeClr val="accent4">
                        <a:lumMod val="60000"/>
                        <a:lumOff val="40000"/>
                      </a:schemeClr>
                    </a:solidFill>
                  </a:tcPr>
                </a:tc>
              </a:tr>
              <a:tr h="366117">
                <a:tc>
                  <a:txBody>
                    <a:bodyPr/>
                    <a:lstStyle/>
                    <a:p>
                      <a:pPr algn="ct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40000"/>
                        <a:lumOff val="60000"/>
                      </a:schemeClr>
                    </a:solidFill>
                  </a:tcPr>
                </a:tc>
                <a:tc>
                  <a:txBody>
                    <a:bodyPr/>
                    <a:lstStyle/>
                    <a:p>
                      <a:pPr algn="ct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40000"/>
                        <a:lumOff val="60000"/>
                      </a:schemeClr>
                    </a:solidFill>
                  </a:tcPr>
                </a:tc>
                <a:tc>
                  <a:txBody>
                    <a:bodyPr/>
                    <a:lstStyle/>
                    <a:p>
                      <a:r>
                        <a:rPr lang="en-US" sz="900" b="1" dirty="0" smtClean="0"/>
                        <a:t>At least one</a:t>
                      </a:r>
                      <a:r>
                        <a:rPr lang="en-US" sz="900" b="1" baseline="0" dirty="0" smtClean="0"/>
                        <a:t> 3-month Developmental assignment</a:t>
                      </a:r>
                      <a:endParaRPr lang="en-US" sz="900" b="1" dirty="0"/>
                    </a:p>
                  </a:txBody>
                  <a:tcPr marT="45721" marB="45721">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endParaRPr lang="en-US" sz="900" b="1" dirty="0"/>
                    </a:p>
                  </a:txBody>
                  <a:tcPr marT="45721" marB="45721">
                    <a:lnR w="12700" cap="flat" cmpd="sng" algn="ctr">
                      <a:solidFill>
                        <a:schemeClr val="tx1"/>
                      </a:solidFill>
                      <a:prstDash val="solid"/>
                      <a:round/>
                      <a:headEnd type="none" w="med" len="med"/>
                      <a:tailEnd type="none" w="med" len="med"/>
                    </a:lnR>
                    <a:solidFill>
                      <a:schemeClr val="tx2">
                        <a:lumMod val="20000"/>
                        <a:lumOff val="80000"/>
                      </a:schemeClr>
                    </a:solidFill>
                  </a:tcPr>
                </a:tc>
              </a:tr>
              <a:tr h="366117">
                <a:tc>
                  <a:txBody>
                    <a:bodyPr/>
                    <a:lstStyle/>
                    <a:p>
                      <a:pPr marL="0" indent="0" algn="l">
                        <a:tabLst>
                          <a:tab pos="0" algn="l"/>
                        </a:tabLst>
                      </a:pPr>
                      <a:r>
                        <a:rPr lang="en-US" sz="900" b="1" dirty="0" smtClean="0"/>
                        <a:t>CETs required every 2 years</a:t>
                      </a:r>
                      <a:r>
                        <a:rPr lang="en-US" sz="900" b="1" baseline="0" dirty="0" smtClean="0"/>
                        <a:t> a</a:t>
                      </a:r>
                      <a:r>
                        <a:rPr lang="en-US" sz="900" b="1" dirty="0" smtClean="0"/>
                        <a:t>fter achieving</a:t>
                      </a:r>
                      <a:r>
                        <a:rPr lang="en-US" sz="900" b="1" baseline="0" dirty="0" smtClean="0"/>
                        <a:t> </a:t>
                      </a:r>
                      <a:r>
                        <a:rPr lang="en-US" sz="900" b="1" dirty="0" smtClean="0"/>
                        <a:t>Certification  Level</a:t>
                      </a:r>
                      <a:endParaRPr lang="en-US" sz="900" b="1" dirty="0"/>
                    </a:p>
                  </a:txBody>
                  <a:tcPr marT="45721" marB="4572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900" b="1" dirty="0" smtClean="0"/>
                        <a:t>40</a:t>
                      </a:r>
                      <a:endParaRPr lang="en-US" sz="900" b="1" dirty="0"/>
                    </a:p>
                  </a:txBody>
                  <a:tcPr marT="45721" marB="4572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en-US" sz="900" b="1" dirty="0" smtClean="0"/>
                        <a:t>CETs every two years after achieving Certification Level </a:t>
                      </a:r>
                      <a:endParaRPr lang="en-US" sz="900" b="1" dirty="0"/>
                    </a:p>
                  </a:txBody>
                  <a:tcPr marT="45721" marB="4572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en-US" sz="900" b="1" dirty="0" smtClean="0"/>
                        <a:t>60</a:t>
                      </a:r>
                      <a:endParaRPr lang="en-US" sz="900" b="1" dirty="0"/>
                    </a:p>
                  </a:txBody>
                  <a:tcPr marT="45721" marB="4572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en-US" sz="900" b="1" dirty="0" smtClean="0"/>
                        <a:t>CETs required every two years after achieving</a:t>
                      </a:r>
                      <a:r>
                        <a:rPr lang="en-US" sz="900" b="1" baseline="0" dirty="0" smtClean="0"/>
                        <a:t> Certification Level </a:t>
                      </a:r>
                      <a:endParaRPr lang="en-US" sz="900" b="1" dirty="0"/>
                    </a:p>
                  </a:txBody>
                  <a:tcPr marT="45721" marB="4572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900" b="1" dirty="0" smtClean="0"/>
                        <a:t>80</a:t>
                      </a:r>
                      <a:endParaRPr lang="en-US" sz="900" b="1" dirty="0"/>
                    </a:p>
                  </a:txBody>
                  <a:tcPr marT="45721" marB="4572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cxnSp>
        <p:nvCxnSpPr>
          <p:cNvPr id="3" name="Straight Connector 2"/>
          <p:cNvCxnSpPr/>
          <p:nvPr/>
        </p:nvCxnSpPr>
        <p:spPr>
          <a:xfrm>
            <a:off x="2819400" y="1066800"/>
            <a:ext cx="0" cy="556260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5791200" y="1066800"/>
            <a:ext cx="0" cy="5562600"/>
          </a:xfrm>
          <a:prstGeom prst="line">
            <a:avLst/>
          </a:prstGeom>
          <a:ln w="57150"/>
        </p:spPr>
        <p:style>
          <a:lnRef idx="1">
            <a:schemeClr val="dk1"/>
          </a:lnRef>
          <a:fillRef idx="0">
            <a:schemeClr val="dk1"/>
          </a:fillRef>
          <a:effectRef idx="0">
            <a:schemeClr val="dk1"/>
          </a:effectRef>
          <a:fontRef idx="minor">
            <a:schemeClr val="tx1"/>
          </a:fontRef>
        </p:style>
      </p:cxnSp>
      <p:sp>
        <p:nvSpPr>
          <p:cNvPr id="10" name="Title 9"/>
          <p:cNvSpPr>
            <a:spLocks noGrp="1"/>
          </p:cNvSpPr>
          <p:nvPr>
            <p:ph type="title"/>
          </p:nvPr>
        </p:nvSpPr>
        <p:spPr>
          <a:xfrm>
            <a:off x="457200" y="274638"/>
            <a:ext cx="8229600" cy="792162"/>
          </a:xfrm>
        </p:spPr>
        <p:txBody>
          <a:bodyPr>
            <a:noAutofit/>
          </a:bodyPr>
          <a:lstStyle/>
          <a:p>
            <a:r>
              <a:rPr lang="en-US" sz="2800" dirty="0" smtClean="0"/>
              <a:t/>
            </a:r>
            <a:br>
              <a:rPr lang="en-US" sz="2800" dirty="0" smtClean="0"/>
            </a:br>
            <a:r>
              <a:rPr lang="en-US" sz="2800" dirty="0" smtClean="0"/>
              <a:t>DoD FM Certification Levels &amp; Requirements</a:t>
            </a:r>
            <a:endParaRPr lang="en-US" sz="2800" dirty="0"/>
          </a:p>
        </p:txBody>
      </p:sp>
      <p:sp>
        <p:nvSpPr>
          <p:cNvPr id="6" name="Date Placeholder 5"/>
          <p:cNvSpPr>
            <a:spLocks noGrp="1"/>
          </p:cNvSpPr>
          <p:nvPr>
            <p:ph type="dt" sz="half" idx="10"/>
          </p:nvPr>
        </p:nvSpPr>
        <p:spPr/>
        <p:txBody>
          <a:bodyPr/>
          <a:lstStyle/>
          <a:p>
            <a:fld id="{AECCB83D-3F7A-48E4-9AFE-8A2DBC40ACEF}" type="datetime3">
              <a:rPr lang="en-US" smtClean="0"/>
              <a:pPr/>
              <a:t>24 September 2015</a:t>
            </a:fld>
            <a:endParaRPr lang="en-US" dirty="0"/>
          </a:p>
        </p:txBody>
      </p:sp>
      <p:sp>
        <p:nvSpPr>
          <p:cNvPr id="8" name="Slide Number Placeholder 7"/>
          <p:cNvSpPr>
            <a:spLocks noGrp="1"/>
          </p:cNvSpPr>
          <p:nvPr>
            <p:ph type="sldNum" sz="quarter" idx="12"/>
          </p:nvPr>
        </p:nvSpPr>
        <p:spPr/>
        <p:txBody>
          <a:bodyPr/>
          <a:lstStyle/>
          <a:p>
            <a:fld id="{E80C4C3A-57AA-4C10-8051-926EE16ABF04}" type="slidenum">
              <a:rPr lang="en-US" smtClean="0"/>
              <a:pPr/>
              <a:t>11</a:t>
            </a:fld>
            <a:endParaRPr lang="en-US" dirty="0"/>
          </a:p>
        </p:txBody>
      </p:sp>
    </p:spTree>
    <p:extLst>
      <p:ext uri="{BB962C8B-B14F-4D97-AF65-F5344CB8AC3E}">
        <p14:creationId xmlns:p14="http://schemas.microsoft.com/office/powerpoint/2010/main" val="27868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212014" cy="914400"/>
          </a:xfrm>
        </p:spPr>
        <p:txBody>
          <a:bodyPr>
            <a:normAutofit fontScale="90000"/>
          </a:bodyPr>
          <a:lstStyle/>
          <a:p>
            <a:r>
              <a:rPr lang="en-US" dirty="0" smtClean="0"/>
              <a:t>Choosing Primary and Secondary Tracks</a:t>
            </a:r>
            <a:endParaRPr lang="en-US" dirty="0"/>
          </a:p>
        </p:txBody>
      </p:sp>
      <p:sp>
        <p:nvSpPr>
          <p:cNvPr id="3" name="Content Placeholder 2"/>
          <p:cNvSpPr>
            <a:spLocks noGrp="1"/>
          </p:cNvSpPr>
          <p:nvPr>
            <p:ph idx="1"/>
          </p:nvPr>
        </p:nvSpPr>
        <p:spPr>
          <a:xfrm>
            <a:off x="-571735" y="843602"/>
            <a:ext cx="9715735" cy="6374321"/>
          </a:xfrm>
        </p:spPr>
        <p:txBody>
          <a:bodyPr>
            <a:normAutofit fontScale="77500" lnSpcReduction="20000"/>
          </a:bodyPr>
          <a:lstStyle/>
          <a:p>
            <a:pPr marL="971550" lvl="1" indent="-514350">
              <a:spcBef>
                <a:spcPts val="1000"/>
              </a:spcBef>
              <a:buNone/>
            </a:pPr>
            <a:endParaRPr lang="en-US" sz="800" b="1" dirty="0" smtClean="0"/>
          </a:p>
          <a:p>
            <a:pPr marL="1257300" lvl="2" indent="-342900">
              <a:spcAft>
                <a:spcPts val="1200"/>
              </a:spcAft>
            </a:pPr>
            <a:r>
              <a:rPr lang="en-US" b="1" i="1" u="sng" dirty="0" smtClean="0"/>
              <a:t>Certification Level 2</a:t>
            </a:r>
          </a:p>
          <a:p>
            <a:pPr marL="1714500" lvl="3" indent="-342900">
              <a:spcAft>
                <a:spcPts val="1200"/>
              </a:spcAft>
            </a:pPr>
            <a:r>
              <a:rPr lang="en-US" sz="2600" b="1" i="1" dirty="0" smtClean="0"/>
              <a:t>Must identify a Primary Track </a:t>
            </a:r>
          </a:p>
          <a:p>
            <a:pPr marL="2171700" lvl="4" indent="-342900">
              <a:spcAft>
                <a:spcPts val="1200"/>
              </a:spcAft>
            </a:pPr>
            <a:r>
              <a:rPr lang="en-US" sz="2600" b="1" i="1" dirty="0" smtClean="0"/>
              <a:t>Concepts, Policies and Principles of X ( CHOOSE ONE: Accounting or Budget or Finance or Audit or Commercial Pay or Payroll PL3)</a:t>
            </a:r>
          </a:p>
          <a:p>
            <a:pPr marL="1714500" lvl="3" indent="-342900">
              <a:spcAft>
                <a:spcPts val="1200"/>
              </a:spcAft>
            </a:pPr>
            <a:r>
              <a:rPr lang="en-US" sz="2600" b="1" i="1" dirty="0" smtClean="0"/>
              <a:t>Must identify an Alternate Track</a:t>
            </a:r>
          </a:p>
          <a:p>
            <a:pPr marL="2171700" lvl="4" indent="-342900">
              <a:spcAft>
                <a:spcPts val="1200"/>
              </a:spcAft>
            </a:pPr>
            <a:r>
              <a:rPr lang="en-US" sz="2600" b="1" i="1" dirty="0" smtClean="0"/>
              <a:t>Fundamentals and Operations of Alternate Track of Y </a:t>
            </a:r>
            <a:r>
              <a:rPr lang="en-US" sz="2600" b="1" i="1" dirty="0"/>
              <a:t>( </a:t>
            </a:r>
            <a:r>
              <a:rPr lang="en-US" sz="2600" b="1" i="1" dirty="0" smtClean="0"/>
              <a:t>CHOOSE ONE: Accounting </a:t>
            </a:r>
            <a:r>
              <a:rPr lang="en-US" sz="2600" b="1" i="1" dirty="0"/>
              <a:t>or Budget or Finance or Audit or Commercial Pay or Payroll </a:t>
            </a:r>
            <a:r>
              <a:rPr lang="en-US" sz="2600" b="1" i="1" dirty="0" smtClean="0"/>
              <a:t>PL1)</a:t>
            </a:r>
          </a:p>
          <a:p>
            <a:pPr marL="914400" lvl="2" indent="0">
              <a:spcAft>
                <a:spcPts val="1200"/>
              </a:spcAft>
              <a:buNone/>
            </a:pPr>
            <a:endParaRPr lang="en-US" sz="2600" b="1" i="1" u="sng" dirty="0"/>
          </a:p>
          <a:p>
            <a:pPr marL="1257300" lvl="2" indent="-342900">
              <a:spcAft>
                <a:spcPts val="1200"/>
              </a:spcAft>
            </a:pPr>
            <a:r>
              <a:rPr lang="en-US" b="1" i="1" u="sng" dirty="0" smtClean="0"/>
              <a:t>Certification Level 3</a:t>
            </a:r>
          </a:p>
          <a:p>
            <a:pPr marL="2171700" lvl="4" indent="-342900">
              <a:spcAft>
                <a:spcPts val="1200"/>
              </a:spcAft>
            </a:pPr>
            <a:r>
              <a:rPr lang="en-US" sz="2600" b="1" i="1" dirty="0"/>
              <a:t>Must identify an Alternate </a:t>
            </a:r>
            <a:r>
              <a:rPr lang="en-US" sz="2600" b="1" i="1" dirty="0" smtClean="0"/>
              <a:t>Track of X </a:t>
            </a:r>
            <a:r>
              <a:rPr lang="en-US" sz="2600" b="1" i="1" dirty="0"/>
              <a:t>( CHOOSE ONE: Accounting or Budget or Finance or Audit or Commercial Pay or Payroll PL3)</a:t>
            </a:r>
          </a:p>
          <a:p>
            <a:pPr marL="1714500" lvl="3" indent="-342900">
              <a:spcAft>
                <a:spcPts val="1200"/>
              </a:spcAft>
            </a:pPr>
            <a:endParaRPr lang="en-US" b="1" i="1" dirty="0" smtClean="0"/>
          </a:p>
          <a:p>
            <a:pPr lvl="3">
              <a:lnSpc>
                <a:spcPct val="120000"/>
              </a:lnSpc>
            </a:pPr>
            <a:endParaRPr lang="en-US" sz="1600" i="1" dirty="0" smtClean="0"/>
          </a:p>
          <a:p>
            <a:pPr>
              <a:buNone/>
            </a:pPr>
            <a:endParaRPr lang="en-US" i="1" dirty="0" smtClean="0"/>
          </a:p>
          <a:p>
            <a:pPr>
              <a:buNone/>
            </a:pPr>
            <a:r>
              <a:rPr lang="en-US" i="1" dirty="0" smtClean="0"/>
              <a:t>		</a:t>
            </a:r>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12</a:t>
            </a:fld>
            <a:endParaRPr lang="en-US"/>
          </a:p>
        </p:txBody>
      </p:sp>
      <p:sp>
        <p:nvSpPr>
          <p:cNvPr id="7" name="Rounded Rectangle 6"/>
          <p:cNvSpPr/>
          <p:nvPr/>
        </p:nvSpPr>
        <p:spPr>
          <a:xfrm>
            <a:off x="1719649" y="5576108"/>
            <a:ext cx="6203005" cy="634101"/>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REMINDER: Be sure to </a:t>
            </a:r>
            <a:r>
              <a:rPr lang="en-US" sz="1600" b="1" dirty="0">
                <a:solidFill>
                  <a:schemeClr val="bg1"/>
                </a:solidFill>
              </a:rPr>
              <a:t>follow the job aid when choosing your Tracks in the Learning Management System (LMS)</a:t>
            </a:r>
            <a:endParaRPr lang="en-US" sz="1600" dirty="0">
              <a:solidFill>
                <a:schemeClr val="bg1"/>
              </a:solidFill>
            </a:endParaRPr>
          </a:p>
        </p:txBody>
      </p:sp>
      <p:sp>
        <p:nvSpPr>
          <p:cNvPr id="8" name="Rounded Rectangle 7"/>
          <p:cNvSpPr/>
          <p:nvPr/>
        </p:nvSpPr>
        <p:spPr>
          <a:xfrm>
            <a:off x="5846322" y="3951589"/>
            <a:ext cx="2772384" cy="678777"/>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Note: Your Alternate Track can be a lower proficiency level</a:t>
            </a:r>
            <a:endParaRPr lang="en-US" sz="1600" dirty="0">
              <a:solidFill>
                <a:schemeClr val="bg1"/>
              </a:solidFill>
            </a:endParaRPr>
          </a:p>
        </p:txBody>
      </p:sp>
      <p:cxnSp>
        <p:nvCxnSpPr>
          <p:cNvPr id="9" name="Straight Arrow Connector 8"/>
          <p:cNvCxnSpPr/>
          <p:nvPr/>
        </p:nvCxnSpPr>
        <p:spPr>
          <a:xfrm flipV="1">
            <a:off x="7179013" y="3716368"/>
            <a:ext cx="0" cy="170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179013" y="4694764"/>
            <a:ext cx="0" cy="207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3">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3">
                                            <p:txEl>
                                              <p:pRg st="7" end="7"/>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 calcmode="lin" valueType="num">
                                      <p:cBhvr additive="base">
                                        <p:cTn id="37" dur="10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Applicability</a:t>
            </a:r>
            <a:endParaRPr lang="en-US" dirty="0"/>
          </a:p>
        </p:txBody>
      </p:sp>
      <p:sp>
        <p:nvSpPr>
          <p:cNvPr id="3" name="Content Placeholder 2"/>
          <p:cNvSpPr>
            <a:spLocks noGrp="1"/>
          </p:cNvSpPr>
          <p:nvPr>
            <p:ph idx="1"/>
          </p:nvPr>
        </p:nvSpPr>
        <p:spPr>
          <a:xfrm>
            <a:off x="457200" y="1722437"/>
            <a:ext cx="8229600" cy="4525963"/>
          </a:xfrm>
        </p:spPr>
        <p:txBody>
          <a:bodyPr>
            <a:normAutofit fontScale="70000" lnSpcReduction="20000"/>
          </a:bodyPr>
          <a:lstStyle/>
          <a:p>
            <a:r>
              <a:rPr lang="en-US" dirty="0" smtClean="0"/>
              <a:t>Applicable to DoD Civilians and Military in the DoD FM Workforce</a:t>
            </a:r>
          </a:p>
          <a:p>
            <a:pPr lvl="1"/>
            <a:r>
              <a:rPr lang="en-US" dirty="0" smtClean="0"/>
              <a:t>DoD FM Workforce includes personnel who are assigned to FM designated positions:</a:t>
            </a:r>
          </a:p>
          <a:p>
            <a:pPr lvl="2"/>
            <a:r>
              <a:rPr lang="en-US" dirty="0" smtClean="0"/>
              <a:t>Civilians in the 05XX Occupational Series;</a:t>
            </a:r>
          </a:p>
          <a:p>
            <a:pPr lvl="2"/>
            <a:r>
              <a:rPr lang="en-US" dirty="0" smtClean="0"/>
              <a:t>Civilians who perform financial management tasks, but are not in the 05XX Occupational Series;</a:t>
            </a:r>
          </a:p>
          <a:p>
            <a:pPr lvl="2"/>
            <a:r>
              <a:rPr lang="en-US" dirty="0" smtClean="0"/>
              <a:t>Military members in FM Occupational Specialties;</a:t>
            </a:r>
          </a:p>
          <a:p>
            <a:pPr lvl="2"/>
            <a:r>
              <a:rPr lang="en-US" dirty="0" smtClean="0"/>
              <a:t>Military members who perform financial management tasks, but are not in FM Occupational Specialties.</a:t>
            </a:r>
          </a:p>
          <a:p>
            <a:r>
              <a:rPr lang="en-US" dirty="0" smtClean="0"/>
              <a:t>All FM positions will be coded Level 1, Level 2 or Level 3</a:t>
            </a:r>
          </a:p>
          <a:p>
            <a:r>
              <a:rPr lang="en-US" dirty="0" smtClean="0"/>
              <a:t>No grandfathering—no incumbent DoD FM members receive certification “automatically;” all must achieve certification </a:t>
            </a:r>
          </a:p>
          <a:p>
            <a:r>
              <a:rPr lang="en-US" dirty="0" smtClean="0"/>
              <a:t>Two years to achieve certification</a:t>
            </a:r>
          </a:p>
          <a:p>
            <a:r>
              <a:rPr lang="en-US" dirty="0" smtClean="0"/>
              <a:t>Course-based rather than test-based</a:t>
            </a:r>
          </a:p>
          <a:p>
            <a:endParaRPr lang="en-US" dirty="0"/>
          </a:p>
        </p:txBody>
      </p:sp>
      <p:sp>
        <p:nvSpPr>
          <p:cNvPr id="4" name="Slide Number Placeholder 3"/>
          <p:cNvSpPr>
            <a:spLocks noGrp="1"/>
          </p:cNvSpPr>
          <p:nvPr>
            <p:ph type="sldNum" sz="quarter" idx="12"/>
          </p:nvPr>
        </p:nvSpPr>
        <p:spPr/>
        <p:txBody>
          <a:bodyPr/>
          <a:lstStyle/>
          <a:p>
            <a:fld id="{E80C4C3A-57AA-4C10-8051-926EE16ABF04}" type="slidenum">
              <a:rPr lang="en-US" smtClean="0"/>
              <a:pPr/>
              <a:t>13</a:t>
            </a:fld>
            <a:endParaRPr lang="en-US" dirty="0"/>
          </a:p>
        </p:txBody>
      </p:sp>
      <p:sp>
        <p:nvSpPr>
          <p:cNvPr id="5" name="Date Placeholder 4"/>
          <p:cNvSpPr>
            <a:spLocks noGrp="1"/>
          </p:cNvSpPr>
          <p:nvPr>
            <p:ph type="dt" sz="half" idx="10"/>
          </p:nvPr>
        </p:nvSpPr>
        <p:spPr/>
        <p:txBody>
          <a:bodyPr/>
          <a:lstStyle/>
          <a:p>
            <a:fld id="{ECA6B6F7-7ADE-4A38-9C08-7F875DEBD4DF}" type="datetime3">
              <a:rPr lang="en-US" smtClean="0"/>
              <a:pPr/>
              <a:t>24 September 2015</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564" y="0"/>
            <a:ext cx="7258050" cy="914400"/>
          </a:xfrm>
        </p:spPr>
        <p:txBody>
          <a:bodyPr>
            <a:normAutofit fontScale="90000"/>
          </a:bodyPr>
          <a:lstStyle/>
          <a:p>
            <a:r>
              <a:rPr lang="en-US" sz="2000" dirty="0" smtClean="0">
                <a:effectLst/>
                <a:latin typeface="+mn-lt"/>
              </a:rPr>
              <a:t/>
            </a:r>
            <a:br>
              <a:rPr lang="en-US" sz="2000" dirty="0" smtClean="0">
                <a:effectLst/>
                <a:latin typeface="+mn-lt"/>
              </a:rPr>
            </a:br>
            <a:r>
              <a:rPr lang="en-US" sz="2000" kern="1200" dirty="0" smtClean="0">
                <a:solidFill>
                  <a:schemeClr val="tx2"/>
                </a:solidFill>
              </a:rPr>
              <a:t> </a:t>
            </a:r>
            <a:r>
              <a:rPr lang="en-US" sz="3600" kern="1200" dirty="0" smtClean="0">
                <a:solidFill>
                  <a:schemeClr val="tx2"/>
                </a:solidFill>
              </a:rPr>
              <a:t>The Learning History Worksheet </a:t>
            </a:r>
            <a:endParaRPr lang="en-US" sz="3600" dirty="0">
              <a:effectLst/>
              <a:latin typeface="+mn-lt"/>
            </a:endParaRPr>
          </a:p>
        </p:txBody>
      </p:sp>
      <p:sp>
        <p:nvSpPr>
          <p:cNvPr id="3" name="Content Placeholder 2"/>
          <p:cNvSpPr>
            <a:spLocks noGrp="1"/>
          </p:cNvSpPr>
          <p:nvPr>
            <p:ph idx="1"/>
          </p:nvPr>
        </p:nvSpPr>
        <p:spPr>
          <a:xfrm>
            <a:off x="1828800" y="2362200"/>
            <a:ext cx="6172200" cy="3962400"/>
          </a:xfrm>
        </p:spPr>
        <p:txBody>
          <a:bodyPr>
            <a:normAutofit/>
          </a:bodyPr>
          <a:lstStyle/>
          <a:p>
            <a:pPr marL="571500" indent="-514350">
              <a:spcBef>
                <a:spcPts val="300"/>
              </a:spcBef>
              <a:spcAft>
                <a:spcPts val="0"/>
              </a:spcAft>
              <a:buFont typeface="+mj-lt"/>
              <a:buAutoNum type="arabicPeriod"/>
            </a:pPr>
            <a:r>
              <a:rPr lang="en-US" sz="2000" b="1" i="1" dirty="0" smtClean="0"/>
              <a:t>Download</a:t>
            </a:r>
            <a:r>
              <a:rPr lang="en-US" sz="2000" dirty="0" smtClean="0"/>
              <a:t> the LHW for Certification level</a:t>
            </a:r>
          </a:p>
          <a:p>
            <a:pPr marL="571500" indent="-514350">
              <a:spcBef>
                <a:spcPts val="300"/>
              </a:spcBef>
              <a:spcAft>
                <a:spcPts val="0"/>
              </a:spcAft>
              <a:buFont typeface="+mj-lt"/>
              <a:buAutoNum type="arabicPeriod"/>
            </a:pPr>
            <a:r>
              <a:rPr lang="en-US" sz="2000" b="1" i="1" dirty="0" smtClean="0"/>
              <a:t>Assemble</a:t>
            </a:r>
            <a:r>
              <a:rPr lang="en-US" sz="2000" dirty="0" smtClean="0"/>
              <a:t> FM course documentation*</a:t>
            </a:r>
          </a:p>
          <a:p>
            <a:pPr marL="571500" indent="-514350">
              <a:spcBef>
                <a:spcPts val="300"/>
              </a:spcBef>
              <a:spcAft>
                <a:spcPts val="0"/>
              </a:spcAft>
              <a:buFont typeface="+mj-lt"/>
              <a:buAutoNum type="arabicPeriod"/>
            </a:pPr>
            <a:r>
              <a:rPr lang="en-US" sz="2000" b="1" i="1" dirty="0" smtClean="0"/>
              <a:t>Search</a:t>
            </a:r>
            <a:r>
              <a:rPr lang="en-US" sz="2000" dirty="0" smtClean="0"/>
              <a:t> for courses in FM myLearn</a:t>
            </a:r>
          </a:p>
          <a:p>
            <a:pPr marL="571500" indent="-514350">
              <a:spcBef>
                <a:spcPts val="300"/>
              </a:spcBef>
              <a:spcAft>
                <a:spcPts val="0"/>
              </a:spcAft>
              <a:buFont typeface="+mj-lt"/>
              <a:buAutoNum type="arabicPeriod"/>
            </a:pPr>
            <a:r>
              <a:rPr lang="en-US" sz="2000" b="1" i="1" dirty="0" smtClean="0"/>
              <a:t>Map</a:t>
            </a:r>
            <a:r>
              <a:rPr lang="en-US" sz="2000" b="1" dirty="0" smtClean="0"/>
              <a:t> </a:t>
            </a:r>
            <a:r>
              <a:rPr lang="en-US" sz="2000" dirty="0" smtClean="0"/>
              <a:t>your</a:t>
            </a:r>
            <a:r>
              <a:rPr lang="en-US" sz="2000" b="1" dirty="0" smtClean="0"/>
              <a:t> </a:t>
            </a:r>
            <a:r>
              <a:rPr lang="en-US" sz="2000" dirty="0" smtClean="0"/>
              <a:t>FM myLearn courses to the Learning History Worksheet</a:t>
            </a:r>
          </a:p>
          <a:p>
            <a:pPr marL="571500" indent="-514350">
              <a:spcBef>
                <a:spcPts val="300"/>
              </a:spcBef>
              <a:spcAft>
                <a:spcPts val="0"/>
              </a:spcAft>
              <a:buFont typeface="+mj-lt"/>
              <a:buAutoNum type="arabicPeriod"/>
            </a:pPr>
            <a:r>
              <a:rPr lang="en-US" sz="2000" b="1" i="1" dirty="0" smtClean="0"/>
              <a:t>Assess</a:t>
            </a:r>
            <a:r>
              <a:rPr lang="en-US" sz="2000" dirty="0" smtClean="0"/>
              <a:t> Certification Gaps</a:t>
            </a:r>
          </a:p>
          <a:p>
            <a:pPr marL="571500" indent="-514350">
              <a:spcBef>
                <a:spcPts val="300"/>
              </a:spcBef>
              <a:spcAft>
                <a:spcPts val="0"/>
              </a:spcAft>
              <a:buFont typeface="+mj-lt"/>
              <a:buAutoNum type="arabicPeriod"/>
            </a:pPr>
            <a:r>
              <a:rPr lang="en-US" sz="2000" b="1" i="1" dirty="0" smtClean="0"/>
              <a:t>Map OUSD(C</a:t>
            </a:r>
            <a:r>
              <a:rPr lang="en-US" sz="2000" b="1" dirty="0" smtClean="0"/>
              <a:t>) </a:t>
            </a:r>
            <a:r>
              <a:rPr lang="en-US" sz="2000" dirty="0" smtClean="0"/>
              <a:t>Web Based Courses.</a:t>
            </a:r>
          </a:p>
          <a:p>
            <a:pPr marL="571500" indent="-514350">
              <a:spcBef>
                <a:spcPts val="300"/>
              </a:spcBef>
              <a:spcAft>
                <a:spcPts val="0"/>
              </a:spcAft>
              <a:buFont typeface="+mj-lt"/>
              <a:buAutoNum type="arabicPeriod"/>
            </a:pPr>
            <a:r>
              <a:rPr lang="en-US" sz="2000" b="1" i="1" dirty="0" smtClean="0"/>
              <a:t>Map Academic </a:t>
            </a:r>
            <a:r>
              <a:rPr lang="en-US" sz="2000" dirty="0" smtClean="0"/>
              <a:t>Courses</a:t>
            </a:r>
          </a:p>
          <a:p>
            <a:pPr marL="571500" indent="-514350">
              <a:spcBef>
                <a:spcPts val="300"/>
              </a:spcBef>
              <a:spcAft>
                <a:spcPts val="0"/>
              </a:spcAft>
              <a:buFont typeface="+mj-lt"/>
              <a:buAutoNum type="arabicPeriod"/>
            </a:pPr>
            <a:r>
              <a:rPr lang="en-US" sz="2000" b="1" i="1" dirty="0" smtClean="0"/>
              <a:t>Plan</a:t>
            </a:r>
            <a:r>
              <a:rPr lang="en-US" sz="2000" dirty="0" smtClean="0"/>
              <a:t> to Fill Gaps </a:t>
            </a:r>
          </a:p>
          <a:p>
            <a:pPr marL="971550" lvl="1" indent="-514350">
              <a:spcBef>
                <a:spcPts val="0"/>
              </a:spcBef>
              <a:buNone/>
            </a:pPr>
            <a:endParaRPr lang="en-US" sz="1900" b="1" dirty="0" smtClean="0"/>
          </a:p>
          <a:p>
            <a:pPr marL="971550" lvl="1" indent="-514350">
              <a:spcBef>
                <a:spcPts val="1000"/>
              </a:spcBef>
              <a:buFont typeface="+mj-lt"/>
              <a:buAutoNum type="arabicPeriod"/>
            </a:pPr>
            <a:endParaRPr lang="en-US" sz="1600" b="1" dirty="0" smtClean="0"/>
          </a:p>
          <a:p>
            <a:pPr marL="971550" lvl="1" indent="-514350">
              <a:spcBef>
                <a:spcPts val="1000"/>
              </a:spcBef>
              <a:buFont typeface="+mj-lt"/>
              <a:buAutoNum type="arabicPeriod"/>
            </a:pPr>
            <a:endParaRPr lang="en-US" sz="1600" b="1" dirty="0" smtClean="0"/>
          </a:p>
          <a:p>
            <a:pPr marL="971550" lvl="1" indent="-514350">
              <a:spcBef>
                <a:spcPts val="1000"/>
              </a:spcBef>
              <a:buFont typeface="+mj-lt"/>
              <a:buAutoNum type="arabicPeriod"/>
            </a:pPr>
            <a:endParaRPr lang="en-US" sz="1600" b="1" dirty="0" smtClean="0"/>
          </a:p>
          <a:p>
            <a:pPr marL="971550" lvl="1" indent="-514350">
              <a:spcBef>
                <a:spcPts val="1000"/>
              </a:spcBef>
              <a:buFont typeface="+mj-lt"/>
              <a:buAutoNum type="arabicPeriod"/>
            </a:pPr>
            <a:endParaRPr lang="en-US" sz="1600" b="1" dirty="0" smtClean="0"/>
          </a:p>
          <a:p>
            <a:pPr marL="971550" lvl="1" indent="-514350">
              <a:spcBef>
                <a:spcPts val="0"/>
              </a:spcBef>
              <a:buNone/>
            </a:pPr>
            <a:endParaRPr lang="en-US" sz="1600" b="1" dirty="0" smtClean="0"/>
          </a:p>
          <a:p>
            <a:pPr marL="971550" lvl="1" indent="-514350">
              <a:spcBef>
                <a:spcPts val="0"/>
              </a:spcBef>
              <a:buNone/>
            </a:pPr>
            <a:endParaRPr lang="en-US" sz="2200" b="1" dirty="0" smtClean="0"/>
          </a:p>
          <a:p>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14</a:t>
            </a:fld>
            <a:endParaRPr lang="en-US"/>
          </a:p>
        </p:txBody>
      </p:sp>
      <p:pic>
        <p:nvPicPr>
          <p:cNvPr id="90113" name="Picture 1"/>
          <p:cNvPicPr>
            <a:picLocks noChangeAspect="1" noChangeArrowheads="1"/>
          </p:cNvPicPr>
          <p:nvPr/>
        </p:nvPicPr>
        <p:blipFill>
          <a:blip r:embed="rId3" cstate="print"/>
          <a:srcRect l="6337"/>
          <a:stretch>
            <a:fillRect/>
          </a:stretch>
        </p:blipFill>
        <p:spPr bwMode="auto">
          <a:xfrm>
            <a:off x="2438400" y="6172200"/>
            <a:ext cx="4267200" cy="379152"/>
          </a:xfrm>
          <a:prstGeom prst="rect">
            <a:avLst/>
          </a:prstGeom>
          <a:noFill/>
          <a:ln w="9525">
            <a:noFill/>
            <a:miter lim="800000"/>
            <a:headEnd/>
            <a:tailEnd/>
          </a:ln>
          <a:effectLst/>
        </p:spPr>
      </p:pic>
      <p:sp>
        <p:nvSpPr>
          <p:cNvPr id="6" name="Rectangle 5"/>
          <p:cNvSpPr/>
          <p:nvPr/>
        </p:nvSpPr>
        <p:spPr>
          <a:xfrm>
            <a:off x="1219200" y="1219200"/>
            <a:ext cx="6781800" cy="830997"/>
          </a:xfrm>
          <a:prstGeom prst="rect">
            <a:avLst/>
          </a:prstGeom>
          <a:solidFill>
            <a:srgbClr val="0070C0"/>
          </a:solidFill>
        </p:spPr>
        <p:txBody>
          <a:bodyPr wrap="square">
            <a:spAutoFit/>
          </a:bodyPr>
          <a:lstStyle/>
          <a:p>
            <a:r>
              <a:rPr lang="en-US" sz="2400" b="1" i="1" dirty="0" smtClean="0">
                <a:solidFill>
                  <a:schemeClr val="bg1"/>
                </a:solidFill>
                <a:latin typeface="Arial" pitchFamily="34" charset="0"/>
                <a:cs typeface="Arial" pitchFamily="34" charset="0"/>
              </a:rPr>
              <a:t>Eight Steps to Assess Gaps and Prepare for LMS Input</a:t>
            </a:r>
            <a:endParaRPr lang="en-US" sz="2400" b="1" i="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pPr lvl="0"/>
            <a:r>
              <a:rPr lang="en-US" sz="3600" dirty="0" smtClean="0"/>
              <a:t>First Steps for Users</a:t>
            </a:r>
            <a:endParaRPr lang="en-US" sz="3600" dirty="0"/>
          </a:p>
        </p:txBody>
      </p:sp>
      <p:sp>
        <p:nvSpPr>
          <p:cNvPr id="6" name="Content Placeholder 5"/>
          <p:cNvSpPr>
            <a:spLocks noGrp="1"/>
          </p:cNvSpPr>
          <p:nvPr>
            <p:ph idx="1"/>
          </p:nvPr>
        </p:nvSpPr>
        <p:spPr/>
        <p:txBody>
          <a:bodyPr>
            <a:normAutofit fontScale="77500" lnSpcReduction="20000"/>
          </a:bodyPr>
          <a:lstStyle/>
          <a:p>
            <a:pPr lvl="0"/>
            <a:r>
              <a:rPr lang="en-US" dirty="0" smtClean="0"/>
              <a:t>Gather all relevant FM and leadership training and education completed</a:t>
            </a:r>
          </a:p>
          <a:p>
            <a:pPr lvl="1"/>
            <a:r>
              <a:rPr lang="en-US" dirty="0" smtClean="0"/>
              <a:t>Locate external courses in FM myLearn to determine the competencies aligned</a:t>
            </a:r>
          </a:p>
          <a:p>
            <a:pPr lvl="1"/>
            <a:r>
              <a:rPr lang="en-US" dirty="0"/>
              <a:t>Familiarize yourself with the Academic and Leadership Matrices that guide alignment of academic courses.</a:t>
            </a:r>
          </a:p>
          <a:p>
            <a:pPr lvl="1"/>
            <a:r>
              <a:rPr lang="en-US" dirty="0" smtClean="0"/>
              <a:t>Based on the aligned competencies, list only course names in your Learning History Worksheet to fulfil the required hours. This is not the type of forum to capture all of your training. </a:t>
            </a:r>
          </a:p>
          <a:p>
            <a:pPr lvl="1"/>
            <a:r>
              <a:rPr lang="en-US" dirty="0" smtClean="0"/>
              <a:t>Identify any gaps and complete any training needed. </a:t>
            </a:r>
          </a:p>
          <a:p>
            <a:pPr lvl="0"/>
            <a:r>
              <a:rPr lang="en-US" dirty="0" smtClean="0"/>
              <a:t>Once in LMS:</a:t>
            </a:r>
          </a:p>
          <a:p>
            <a:pPr lvl="1"/>
            <a:r>
              <a:rPr lang="en-US" dirty="0" smtClean="0"/>
              <a:t>Record Learning</a:t>
            </a:r>
          </a:p>
          <a:p>
            <a:pPr lvl="1"/>
            <a:r>
              <a:rPr lang="en-US" dirty="0" smtClean="0"/>
              <a:t>Upload Documentation </a:t>
            </a:r>
          </a:p>
          <a:p>
            <a:pPr lvl="1"/>
            <a:r>
              <a:rPr lang="en-US" dirty="0" smtClean="0"/>
              <a:t>Request for Achievement </a:t>
            </a:r>
          </a:p>
        </p:txBody>
      </p:sp>
      <p:sp>
        <p:nvSpPr>
          <p:cNvPr id="5" name="Slide Number Placeholder 4"/>
          <p:cNvSpPr>
            <a:spLocks noGrp="1"/>
          </p:cNvSpPr>
          <p:nvPr>
            <p:ph type="sldNum" sz="quarter" idx="12"/>
          </p:nvPr>
        </p:nvSpPr>
        <p:spPr/>
        <p:txBody>
          <a:bodyPr/>
          <a:lstStyle/>
          <a:p>
            <a:fld id="{0BD63F4B-BB8C-466F-9866-5C9B5671E449}" type="slidenum">
              <a:rPr lang="en-US" smtClean="0"/>
              <a:pPr/>
              <a:t>15</a:t>
            </a:fld>
            <a:endParaRPr lang="en-US" dirty="0"/>
          </a:p>
        </p:txBody>
      </p:sp>
      <p:sp>
        <p:nvSpPr>
          <p:cNvPr id="4" name="Date Placeholder 3"/>
          <p:cNvSpPr>
            <a:spLocks noGrp="1"/>
          </p:cNvSpPr>
          <p:nvPr>
            <p:ph type="dt" sz="half" idx="10"/>
          </p:nvPr>
        </p:nvSpPr>
        <p:spPr/>
        <p:txBody>
          <a:bodyPr/>
          <a:lstStyle/>
          <a:p>
            <a:fld id="{AD1C37D3-D322-4197-B13A-6BC215257224}" type="datetime3">
              <a:rPr lang="en-US" smtClean="0"/>
              <a:pPr/>
              <a:t>24 September 2015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564" y="0"/>
            <a:ext cx="7258050" cy="914400"/>
          </a:xfrm>
        </p:spPr>
        <p:txBody>
          <a:bodyPr>
            <a:normAutofit fontScale="90000"/>
          </a:bodyPr>
          <a:lstStyle/>
          <a:p>
            <a:r>
              <a:rPr lang="en-US" sz="2000" dirty="0" smtClean="0">
                <a:effectLst/>
                <a:latin typeface="+mn-lt"/>
              </a:rPr>
              <a:t/>
            </a:r>
            <a:br>
              <a:rPr lang="en-US" sz="2000" dirty="0" smtClean="0">
                <a:effectLst/>
                <a:latin typeface="+mn-lt"/>
              </a:rPr>
            </a:br>
            <a:r>
              <a:rPr lang="en-US" sz="2000" kern="1200" dirty="0" smtClean="0">
                <a:solidFill>
                  <a:schemeClr val="tx2"/>
                </a:solidFill>
              </a:rPr>
              <a:t> </a:t>
            </a:r>
            <a:r>
              <a:rPr lang="en-US" sz="3600" kern="1200" dirty="0" smtClean="0">
                <a:solidFill>
                  <a:schemeClr val="tx2"/>
                </a:solidFill>
              </a:rPr>
              <a:t>The Learning History Worksheet </a:t>
            </a:r>
            <a:endParaRPr lang="en-US" sz="3600" dirty="0">
              <a:effectLst/>
              <a:latin typeface="+mn-lt"/>
            </a:endParaRPr>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16</a:t>
            </a:fld>
            <a:endParaRPr lang="en-US"/>
          </a:p>
        </p:txBody>
      </p:sp>
      <p:pic>
        <p:nvPicPr>
          <p:cNvPr id="90113" name="Picture 1"/>
          <p:cNvPicPr>
            <a:picLocks noChangeAspect="1" noChangeArrowheads="1"/>
          </p:cNvPicPr>
          <p:nvPr/>
        </p:nvPicPr>
        <p:blipFill>
          <a:blip r:embed="rId3" cstate="print"/>
          <a:srcRect l="6337"/>
          <a:stretch>
            <a:fillRect/>
          </a:stretch>
        </p:blipFill>
        <p:spPr bwMode="auto">
          <a:xfrm>
            <a:off x="4876800" y="6172200"/>
            <a:ext cx="4267200" cy="379152"/>
          </a:xfrm>
          <a:prstGeom prst="rect">
            <a:avLst/>
          </a:prstGeom>
          <a:noFill/>
          <a:ln w="9525">
            <a:noFill/>
            <a:miter lim="800000"/>
            <a:headEnd/>
            <a:tailEnd/>
          </a:ln>
          <a:effectLst/>
        </p:spPr>
      </p:pic>
      <p:pic>
        <p:nvPicPr>
          <p:cNvPr id="7" name="Picture 6"/>
          <p:cNvPicPr/>
          <p:nvPr/>
        </p:nvPicPr>
        <p:blipFill>
          <a:blip r:embed="rId4" cstate="print"/>
          <a:srcRect l="39718" t="19845" r="34273" b="11162"/>
          <a:stretch>
            <a:fillRect/>
          </a:stretch>
        </p:blipFill>
        <p:spPr bwMode="auto">
          <a:xfrm>
            <a:off x="1295400" y="2209800"/>
            <a:ext cx="6248400" cy="3962400"/>
          </a:xfrm>
          <a:prstGeom prst="rect">
            <a:avLst/>
          </a:prstGeom>
          <a:noFill/>
          <a:ln w="9525">
            <a:noFill/>
            <a:miter lim="800000"/>
            <a:headEnd/>
            <a:tailEnd/>
          </a:ln>
        </p:spPr>
      </p:pic>
      <p:sp>
        <p:nvSpPr>
          <p:cNvPr id="8" name="Rectangle 7"/>
          <p:cNvSpPr/>
          <p:nvPr/>
        </p:nvSpPr>
        <p:spPr>
          <a:xfrm>
            <a:off x="914400" y="1143000"/>
            <a:ext cx="7772400" cy="707886"/>
          </a:xfrm>
          <a:prstGeom prst="rect">
            <a:avLst/>
          </a:prstGeom>
          <a:noFill/>
        </p:spPr>
        <p:txBody>
          <a:bodyPr wrap="square">
            <a:spAutoFit/>
          </a:bodyPr>
          <a:lstStyle/>
          <a:p>
            <a:pPr algn="l"/>
            <a:r>
              <a:rPr lang="en-US" sz="2000" dirty="0" smtClean="0">
                <a:solidFill>
                  <a:schemeClr val="tx1"/>
                </a:solidFill>
                <a:latin typeface="Arial" pitchFamily="34" charset="0"/>
                <a:cs typeface="Arial" pitchFamily="34" charset="0"/>
              </a:rPr>
              <a:t>The Learning History Worksheet (LHW)  for each certification level shows the competency, course hour and PL requirements</a:t>
            </a:r>
            <a:endParaRPr lang="en-US" sz="2000" dirty="0">
              <a:solidFill>
                <a:schemeClr val="tx1"/>
              </a:solidFill>
              <a:latin typeface="Arial" pitchFamily="34" charset="0"/>
              <a:cs typeface="Arial" pitchFamily="34" charset="0"/>
            </a:endParaRPr>
          </a:p>
        </p:txBody>
      </p:sp>
      <p:sp>
        <p:nvSpPr>
          <p:cNvPr id="12" name="Oval 11"/>
          <p:cNvSpPr/>
          <p:nvPr/>
        </p:nvSpPr>
        <p:spPr>
          <a:xfrm>
            <a:off x="5905500" y="2133600"/>
            <a:ext cx="1905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353455" y="3210128"/>
            <a:ext cx="3313889" cy="609600"/>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t>Example: Cert Level 2 requires 8 hours of Financial Management Systems at PL 3 </a:t>
            </a:r>
            <a:endParaRPr lang="en-US" sz="1400" b="1" dirty="0"/>
          </a:p>
        </p:txBody>
      </p:sp>
      <p:sp>
        <p:nvSpPr>
          <p:cNvPr id="15" name="Rounded Rectangle 14"/>
          <p:cNvSpPr/>
          <p:nvPr/>
        </p:nvSpPr>
        <p:spPr>
          <a:xfrm>
            <a:off x="1295400" y="3200400"/>
            <a:ext cx="3581400" cy="304800"/>
          </a:xfrm>
          <a:prstGeom prst="roundRect">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100" b="1" dirty="0" smtClean="0">
                <a:solidFill>
                  <a:schemeClr val="tx1"/>
                </a:solidFill>
              </a:rPr>
              <a:t>Financial Management Systems        8             3</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DoD FM Learning Management System </a:t>
            </a:r>
            <a:endParaRPr lang="en-US" dirty="0"/>
          </a:p>
        </p:txBody>
      </p:sp>
      <p:sp>
        <p:nvSpPr>
          <p:cNvPr id="4" name="Slide Number Placeholder 3"/>
          <p:cNvSpPr>
            <a:spLocks noGrp="1"/>
          </p:cNvSpPr>
          <p:nvPr>
            <p:ph type="sldNum" sz="quarter" idx="12"/>
          </p:nvPr>
        </p:nvSpPr>
        <p:spPr/>
        <p:txBody>
          <a:bodyPr/>
          <a:lstStyle/>
          <a:p>
            <a:fld id="{E80C4C3A-57AA-4C10-8051-926EE16ABF04}" type="slidenum">
              <a:rPr lang="en-US" smtClean="0"/>
              <a:pPr/>
              <a:t>17</a:t>
            </a:fld>
            <a:endParaRPr lang="en-US" dirty="0"/>
          </a:p>
        </p:txBody>
      </p:sp>
      <p:sp>
        <p:nvSpPr>
          <p:cNvPr id="5" name="Date Placeholder 4"/>
          <p:cNvSpPr>
            <a:spLocks noGrp="1"/>
          </p:cNvSpPr>
          <p:nvPr>
            <p:ph type="dt" sz="half" idx="10"/>
          </p:nvPr>
        </p:nvSpPr>
        <p:spPr/>
        <p:txBody>
          <a:bodyPr/>
          <a:lstStyle/>
          <a:p>
            <a:fld id="{A5A43FE9-4F61-4D82-85BA-FE6B6934520C}" type="datetime3">
              <a:rPr lang="en-US" smtClean="0"/>
              <a:pPr/>
              <a:t>24 September 2015</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354" y="1417638"/>
            <a:ext cx="6815846" cy="4775468"/>
          </a:xfrm>
          <a:prstGeom prst="rect">
            <a:avLst/>
          </a:prstGeom>
        </p:spPr>
      </p:pic>
      <p:sp>
        <p:nvSpPr>
          <p:cNvPr id="9" name="TextBox 8"/>
          <p:cNvSpPr txBox="1"/>
          <p:nvPr/>
        </p:nvSpPr>
        <p:spPr>
          <a:xfrm>
            <a:off x="251297" y="2899853"/>
            <a:ext cx="1266218" cy="1200329"/>
          </a:xfrm>
          <a:prstGeom prst="rect">
            <a:avLst/>
          </a:prstGeom>
          <a:noFill/>
        </p:spPr>
        <p:txBody>
          <a:bodyPr wrap="square" rtlCol="0">
            <a:spAutoFit/>
          </a:bodyPr>
          <a:lstStyle/>
          <a:p>
            <a:pPr algn="ctr"/>
            <a:r>
              <a:rPr lang="en-US" sz="1200" b="1" i="1" dirty="0" smtClean="0">
                <a:latin typeface="Arial" pitchFamily="34" charset="0"/>
                <a:cs typeface="Arial" pitchFamily="34" charset="0"/>
              </a:rPr>
              <a:t>FM LMS is  the one stop shop for the DoD FM Certification Program</a:t>
            </a:r>
            <a:endParaRPr lang="en-US" sz="1200" b="1" i="1" dirty="0">
              <a:latin typeface="Arial" pitchFamily="34" charset="0"/>
              <a:cs typeface="Arial" pitchFamily="34" charset="0"/>
            </a:endParaRPr>
          </a:p>
        </p:txBody>
      </p:sp>
    </p:spTree>
    <p:extLst>
      <p:ext uri="{BB962C8B-B14F-4D97-AF65-F5344CB8AC3E}">
        <p14:creationId xmlns:p14="http://schemas.microsoft.com/office/powerpoint/2010/main" val="2021670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24971"/>
            <a:ext cx="6684416" cy="4601861"/>
          </a:xfrm>
          <a:prstGeom prst="rect">
            <a:avLst/>
          </a:prstGeom>
        </p:spPr>
      </p:pic>
      <p:sp>
        <p:nvSpPr>
          <p:cNvPr id="2" name="Title 1"/>
          <p:cNvSpPr>
            <a:spLocks noGrp="1"/>
          </p:cNvSpPr>
          <p:nvPr>
            <p:ph type="title"/>
          </p:nvPr>
        </p:nvSpPr>
        <p:spPr>
          <a:xfrm>
            <a:off x="1066800" y="457200"/>
            <a:ext cx="7162800" cy="990600"/>
          </a:xfrm>
        </p:spPr>
        <p:txBody>
          <a:bodyPr>
            <a:normAutofit fontScale="90000"/>
          </a:bodyPr>
          <a:lstStyle/>
          <a:p>
            <a:pPr>
              <a:lnSpc>
                <a:spcPct val="150000"/>
              </a:lnSpc>
            </a:pPr>
            <a:r>
              <a:rPr lang="en-US" dirty="0" smtClean="0"/>
              <a:t/>
            </a:r>
            <a:br>
              <a:rPr lang="en-US" dirty="0" smtClean="0"/>
            </a:br>
            <a:r>
              <a:rPr lang="en-US" dirty="0" smtClean="0"/>
              <a:t/>
            </a:r>
            <a:br>
              <a:rPr lang="en-US" dirty="0" smtClean="0"/>
            </a:br>
            <a:r>
              <a:rPr lang="en-US" sz="2700" dirty="0" smtClean="0">
                <a:effectLst>
                  <a:outerShdw blurRad="38100" dist="38100" dir="2700000" algn="tl">
                    <a:srgbClr val="000000">
                      <a:alpha val="43137"/>
                    </a:srgbClr>
                  </a:outerShdw>
                </a:effectLst>
              </a:rPr>
              <a:t>DoD FM Certification</a:t>
            </a:r>
            <a:br>
              <a:rPr lang="en-US" sz="27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Mapping Courses to Competencies</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18</a:t>
            </a:fld>
            <a:endParaRPr lang="en-US"/>
          </a:p>
        </p:txBody>
      </p:sp>
      <p:sp>
        <p:nvSpPr>
          <p:cNvPr id="8" name="TextBox 7"/>
          <p:cNvSpPr txBox="1"/>
          <p:nvPr/>
        </p:nvSpPr>
        <p:spPr>
          <a:xfrm>
            <a:off x="6930958" y="3415418"/>
            <a:ext cx="1527242" cy="2308324"/>
          </a:xfrm>
          <a:prstGeom prst="rect">
            <a:avLst/>
          </a:prstGeom>
          <a:noFill/>
        </p:spPr>
        <p:txBody>
          <a:bodyPr wrap="square" rtlCol="0">
            <a:spAutoFit/>
          </a:bodyPr>
          <a:lstStyle/>
          <a:p>
            <a:pPr algn="ctr"/>
            <a:r>
              <a:rPr lang="en-US" sz="1200" b="1" i="1" dirty="0" smtClean="0">
                <a:latin typeface="Arial" pitchFamily="34" charset="0"/>
                <a:cs typeface="Arial" pitchFamily="34" charset="0"/>
              </a:rPr>
              <a:t>FM Online is  the entry point for critical and essential program information </a:t>
            </a:r>
          </a:p>
          <a:p>
            <a:pPr algn="ctr"/>
            <a:r>
              <a:rPr lang="en-US" sz="1200" b="1" i="1" dirty="0" smtClean="0">
                <a:latin typeface="Arial" pitchFamily="34" charset="0"/>
                <a:cs typeface="Arial" pitchFamily="34" charset="0"/>
              </a:rPr>
              <a:t>The FM Competencies tab shows the link between competencies and  occupational series </a:t>
            </a:r>
            <a:endParaRPr lang="en-US" sz="1200" b="1" i="1" dirty="0">
              <a:latin typeface="Arial" pitchFamily="34" charset="0"/>
              <a:cs typeface="Arial" pitchFamily="34" charset="0"/>
            </a:endParaRPr>
          </a:p>
        </p:txBody>
      </p:sp>
      <p:sp>
        <p:nvSpPr>
          <p:cNvPr id="14" name="Rounded Rectangle 13"/>
          <p:cNvSpPr/>
          <p:nvPr/>
        </p:nvSpPr>
        <p:spPr>
          <a:xfrm>
            <a:off x="5006502" y="2521908"/>
            <a:ext cx="693906" cy="240748"/>
          </a:xfrm>
          <a:prstGeom prst="roundRect">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33855" y="5048655"/>
            <a:ext cx="1219200" cy="228600"/>
          </a:xfrm>
          <a:prstGeom prst="roundRect">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9345" y="2667000"/>
            <a:ext cx="4817455" cy="3276600"/>
          </a:xfrm>
          <a:prstGeom prst="rect">
            <a:avLst/>
          </a:prstGeom>
          <a:noFill/>
          <a:ln w="9525">
            <a:noFill/>
            <a:miter lim="800000"/>
            <a:headEnd/>
            <a:tailEnd/>
          </a:ln>
        </p:spPr>
      </p:pic>
      <p:sp>
        <p:nvSpPr>
          <p:cNvPr id="2" name="Title 1"/>
          <p:cNvSpPr>
            <a:spLocks noGrp="1"/>
          </p:cNvSpPr>
          <p:nvPr>
            <p:ph type="title"/>
          </p:nvPr>
        </p:nvSpPr>
        <p:spPr>
          <a:xfrm>
            <a:off x="944564" y="0"/>
            <a:ext cx="7258050" cy="914400"/>
          </a:xfrm>
        </p:spPr>
        <p:txBody>
          <a:bodyPr>
            <a:normAutofit fontScale="90000"/>
          </a:bodyPr>
          <a:lstStyle/>
          <a:p>
            <a:r>
              <a:rPr lang="en-US" sz="3100" kern="1200" dirty="0" smtClean="0">
                <a:latin typeface="Arial" charset="0"/>
                <a:ea typeface="+mn-ea"/>
                <a:cs typeface="+mn-cs"/>
              </a:rPr>
              <a:t>Competencies are Aligned to the </a:t>
            </a:r>
            <a:r>
              <a:rPr lang="en-US" sz="3100" dirty="0" smtClean="0">
                <a:latin typeface="Arial" pitchFamily="34" charset="0"/>
                <a:cs typeface="Arial" pitchFamily="34" charset="0"/>
              </a:rPr>
              <a:t>FM Occupational Series</a:t>
            </a:r>
            <a:endParaRPr lang="en-US" sz="3600" kern="1200" dirty="0">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19</a:t>
            </a:fld>
            <a:endParaRPr lang="en-US"/>
          </a:p>
        </p:txBody>
      </p:sp>
      <p:sp>
        <p:nvSpPr>
          <p:cNvPr id="7" name="Content Placeholder 6"/>
          <p:cNvSpPr>
            <a:spLocks noGrp="1"/>
          </p:cNvSpPr>
          <p:nvPr>
            <p:ph idx="1"/>
          </p:nvPr>
        </p:nvSpPr>
        <p:spPr>
          <a:xfrm>
            <a:off x="381000" y="1447800"/>
            <a:ext cx="3962400" cy="609600"/>
          </a:xfrm>
          <a:solidFill>
            <a:srgbClr val="0070C0">
              <a:alpha val="41000"/>
            </a:srgbClr>
          </a:solidFill>
        </p:spPr>
        <p:txBody>
          <a:bodyPr>
            <a:normAutofit/>
          </a:bodyPr>
          <a:lstStyle/>
          <a:p>
            <a:pPr>
              <a:spcBef>
                <a:spcPts val="600"/>
              </a:spcBef>
              <a:spcAft>
                <a:spcPts val="600"/>
              </a:spcAft>
              <a:buNone/>
            </a:pPr>
            <a:r>
              <a:rPr lang="en-US" sz="1600" dirty="0" smtClean="0"/>
              <a:t>Competencies are mapped to the Enterprise-wide FM Occupational Series </a:t>
            </a:r>
          </a:p>
        </p:txBody>
      </p:sp>
      <p:sp>
        <p:nvSpPr>
          <p:cNvPr id="10" name="Content Placeholder 6"/>
          <p:cNvSpPr txBox="1">
            <a:spLocks/>
          </p:cNvSpPr>
          <p:nvPr/>
        </p:nvSpPr>
        <p:spPr>
          <a:xfrm>
            <a:off x="5257800" y="6248400"/>
            <a:ext cx="3886200" cy="381000"/>
          </a:xfrm>
          <a:prstGeom prst="rect">
            <a:avLst/>
          </a:prstGeom>
        </p:spPr>
        <p:txBody>
          <a:bodyPr>
            <a:normAutofit/>
          </a:bodyPr>
          <a:lstStyle/>
          <a:p>
            <a:pPr marL="342900" marR="0" lvl="0" indent="-342900" algn="l" defTabSz="914400" rtl="0" eaLnBrk="1" fontAlgn="base" latinLnBrk="0" hangingPunct="1">
              <a:lnSpc>
                <a:spcPct val="100000"/>
              </a:lnSpc>
              <a:spcBef>
                <a:spcPts val="600"/>
              </a:spcBef>
              <a:spcAft>
                <a:spcPct val="0"/>
              </a:spcAft>
              <a:buClr>
                <a:schemeClr val="tx1"/>
              </a:buClr>
              <a:buSzPct val="75000"/>
              <a:tabLst/>
              <a:defRPr/>
            </a:pPr>
            <a:r>
              <a:rPr kumimoji="0" lang="en-US" sz="1100" b="0" i="0" u="none" strike="noStrike" kern="0" cap="none" spc="0" normalizeH="0" baseline="0" noProof="0" dirty="0" smtClean="0">
                <a:ln>
                  <a:noFill/>
                </a:ln>
                <a:solidFill>
                  <a:schemeClr val="tx1"/>
                </a:solidFill>
                <a:effectLst/>
                <a:uLnTx/>
                <a:uFillTx/>
                <a:latin typeface="+mn-lt"/>
                <a:ea typeface="+mn-ea"/>
                <a:cs typeface="+mn-cs"/>
              </a:rPr>
              <a:t>https://</a:t>
            </a:r>
            <a:r>
              <a:rPr kumimoji="0" lang="en-US" sz="1200" b="0" i="0" u="none" strike="noStrike" kern="0" cap="none" spc="0" normalizeH="0" baseline="0" noProof="0" dirty="0" smtClean="0">
                <a:ln>
                  <a:noFill/>
                </a:ln>
                <a:solidFill>
                  <a:schemeClr val="tx1"/>
                </a:solidFill>
                <a:effectLst/>
                <a:uLnTx/>
                <a:uFillTx/>
                <a:latin typeface="+mn-lt"/>
                <a:ea typeface="+mn-ea"/>
                <a:cs typeface="+mn-cs"/>
              </a:rPr>
              <a:t>fmonline.ousdc.osd.mil/FMCompetencies.aspx</a:t>
            </a:r>
          </a:p>
        </p:txBody>
      </p:sp>
      <p:sp>
        <p:nvSpPr>
          <p:cNvPr id="11" name="Content Placeholder 6"/>
          <p:cNvSpPr txBox="1">
            <a:spLocks/>
          </p:cNvSpPr>
          <p:nvPr/>
        </p:nvSpPr>
        <p:spPr>
          <a:xfrm>
            <a:off x="0" y="6324600"/>
            <a:ext cx="4800600" cy="228600"/>
          </a:xfrm>
          <a:prstGeom prst="rect">
            <a:avLst/>
          </a:prstGeom>
        </p:spPr>
        <p:txBody>
          <a:bodyPr>
            <a:normAutofit fontScale="92500" lnSpcReduction="20000"/>
          </a:bodyPr>
          <a:lstStyle/>
          <a:p>
            <a:pPr marL="342900" marR="0" lvl="0" indent="-342900" algn="l" defTabSz="914400" rtl="0" eaLnBrk="1" fontAlgn="base" latinLnBrk="0" hangingPunct="1">
              <a:lnSpc>
                <a:spcPct val="100000"/>
              </a:lnSpc>
              <a:spcBef>
                <a:spcPts val="600"/>
              </a:spcBef>
              <a:spcAft>
                <a:spcPts val="600"/>
              </a:spcAft>
              <a:buClr>
                <a:schemeClr val="tx1"/>
              </a:buClr>
              <a:buSzPct val="75000"/>
              <a:tabLst/>
              <a:defRPr/>
            </a:pPr>
            <a:r>
              <a:rPr kumimoji="0" lang="en-US" sz="1200" b="0" i="0" u="none" strike="noStrike" kern="0" cap="none" spc="0" normalizeH="0" baseline="0" noProof="0" dirty="0" smtClean="0">
                <a:ln>
                  <a:noFill/>
                </a:ln>
                <a:solidFill>
                  <a:schemeClr val="tx1"/>
                </a:solidFill>
                <a:effectLst/>
                <a:uLnTx/>
                <a:uFillTx/>
                <a:latin typeface="+mn-lt"/>
                <a:ea typeface="+mn-ea"/>
                <a:cs typeface="+mn-cs"/>
              </a:rPr>
              <a:t>https://fmonline.ousdc.osd.mil/docs/Competencies_aligned_by_position.pdf</a:t>
            </a:r>
          </a:p>
        </p:txBody>
      </p:sp>
      <p:pic>
        <p:nvPicPr>
          <p:cNvPr id="9" name="Content Placeholder 4"/>
          <p:cNvPicPr>
            <a:picLocks/>
          </p:cNvPicPr>
          <p:nvPr/>
        </p:nvPicPr>
        <p:blipFill>
          <a:blip r:embed="rId4" cstate="print"/>
          <a:srcRect l="61458" t="24697" r="24305" b="53836"/>
          <a:stretch>
            <a:fillRect/>
          </a:stretch>
        </p:blipFill>
        <p:spPr bwMode="auto">
          <a:xfrm>
            <a:off x="5029200" y="2438400"/>
            <a:ext cx="3886200" cy="3733800"/>
          </a:xfrm>
          <a:prstGeom prst="rect">
            <a:avLst/>
          </a:prstGeom>
          <a:noFill/>
          <a:ln w="9525">
            <a:noFill/>
            <a:miter lim="800000"/>
            <a:headEnd/>
            <a:tailEnd/>
          </a:ln>
        </p:spPr>
      </p:pic>
      <p:sp>
        <p:nvSpPr>
          <p:cNvPr id="22" name="Rounded Rectangle 21"/>
          <p:cNvSpPr/>
          <p:nvPr/>
        </p:nvSpPr>
        <p:spPr>
          <a:xfrm>
            <a:off x="0" y="5029200"/>
            <a:ext cx="609600" cy="152400"/>
          </a:xfrm>
          <a:prstGeom prst="round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181600" y="3429000"/>
            <a:ext cx="533400" cy="304800"/>
          </a:xfrm>
          <a:prstGeom prst="roundRect">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2" name="TextBox 31"/>
          <p:cNvSpPr txBox="1"/>
          <p:nvPr/>
        </p:nvSpPr>
        <p:spPr>
          <a:xfrm>
            <a:off x="4953000" y="2514600"/>
            <a:ext cx="2057400" cy="307777"/>
          </a:xfrm>
          <a:prstGeom prst="rect">
            <a:avLst/>
          </a:prstGeom>
          <a:solidFill>
            <a:schemeClr val="bg1"/>
          </a:solidFill>
          <a:ln w="25400">
            <a:solidFill>
              <a:srgbClr val="FF0000"/>
            </a:solidFill>
          </a:ln>
        </p:spPr>
        <p:txBody>
          <a:bodyPr wrap="square" rtlCol="0">
            <a:spAutoFit/>
          </a:bodyPr>
          <a:lstStyle/>
          <a:p>
            <a:r>
              <a:rPr lang="en-US" sz="1400" b="1" dirty="0" smtClean="0">
                <a:latin typeface="Arial" pitchFamily="34" charset="0"/>
                <a:cs typeface="Arial" pitchFamily="34" charset="0"/>
              </a:rPr>
              <a:t>Accounting Analysis</a:t>
            </a:r>
            <a:endParaRPr lang="en-US" sz="1400" b="1" dirty="0">
              <a:latin typeface="Arial" pitchFamily="34" charset="0"/>
              <a:cs typeface="Arial" pitchFamily="34" charset="0"/>
            </a:endParaRPr>
          </a:p>
        </p:txBody>
      </p:sp>
      <p:pic>
        <p:nvPicPr>
          <p:cNvPr id="40" name="Picture 2"/>
          <p:cNvPicPr>
            <a:picLocks noChangeAspect="1" noChangeArrowheads="1"/>
          </p:cNvPicPr>
          <p:nvPr/>
        </p:nvPicPr>
        <p:blipFill>
          <a:blip r:embed="rId5" cstate="print"/>
          <a:srcRect l="2446" t="21563" r="71994" b="75345"/>
          <a:stretch>
            <a:fillRect/>
          </a:stretch>
        </p:blipFill>
        <p:spPr bwMode="auto">
          <a:xfrm>
            <a:off x="0" y="2362200"/>
            <a:ext cx="4114800" cy="304800"/>
          </a:xfrm>
          <a:prstGeom prst="rect">
            <a:avLst/>
          </a:prstGeom>
          <a:noFill/>
          <a:ln w="9525">
            <a:noFill/>
            <a:miter lim="800000"/>
            <a:headEnd/>
            <a:tailEnd/>
          </a:ln>
        </p:spPr>
      </p:pic>
      <p:sp>
        <p:nvSpPr>
          <p:cNvPr id="49" name="Content Placeholder 6"/>
          <p:cNvSpPr txBox="1">
            <a:spLocks/>
          </p:cNvSpPr>
          <p:nvPr/>
        </p:nvSpPr>
        <p:spPr>
          <a:xfrm>
            <a:off x="5029200" y="1447800"/>
            <a:ext cx="4114800" cy="685800"/>
          </a:xfrm>
          <a:prstGeom prst="rect">
            <a:avLst/>
          </a:prstGeom>
          <a:solidFill>
            <a:srgbClr val="0070C0">
              <a:alpha val="41000"/>
            </a:srgbClr>
          </a:solidFill>
        </p:spPr>
        <p:txBody>
          <a:bodyPr>
            <a:noAutofit/>
          </a:bodyPr>
          <a:lstStyle/>
          <a:p>
            <a:pPr marL="342900" marR="0" lvl="0" indent="-342900" algn="l" defTabSz="914400" rtl="0" eaLnBrk="1" fontAlgn="base" latinLnBrk="0" hangingPunct="1">
              <a:lnSpc>
                <a:spcPct val="100000"/>
              </a:lnSpc>
              <a:spcBef>
                <a:spcPts val="0"/>
              </a:spcBef>
              <a:spcAft>
                <a:spcPts val="0"/>
              </a:spcAft>
              <a:buClr>
                <a:schemeClr val="tx1"/>
              </a:buClr>
              <a:buSzPct val="75000"/>
              <a:buFont typeface="Arial" pitchFamily="34" charset="0"/>
              <a:buNone/>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Each competency has 5 proficiency levels – Example – </a:t>
            </a:r>
            <a:r>
              <a:rPr kumimoji="0" lang="en-US" sz="1400" b="1" i="0" u="none" strike="noStrike" kern="0" cap="none" spc="0" normalizeH="0" baseline="0" noProof="0" dirty="0" smtClean="0">
                <a:ln>
                  <a:noFill/>
                </a:ln>
                <a:solidFill>
                  <a:schemeClr val="tx1"/>
                </a:solidFill>
                <a:effectLst/>
                <a:uLnTx/>
                <a:uFillTx/>
                <a:latin typeface="+mn-lt"/>
                <a:ea typeface="+mn-ea"/>
                <a:cs typeface="+mn-cs"/>
              </a:rPr>
              <a:t>Accounting Analysis</a:t>
            </a:r>
            <a:r>
              <a:rPr kumimoji="0" lang="en-US" sz="1400" b="1" i="0" u="none" strike="noStrike" kern="0" cap="none" spc="0" normalizeH="0" noProof="0" dirty="0" smtClean="0">
                <a:ln>
                  <a:noFill/>
                </a:ln>
                <a:solidFill>
                  <a:schemeClr val="tx1"/>
                </a:solidFill>
                <a:effectLst/>
                <a:uLnTx/>
                <a:uFillTx/>
                <a:latin typeface="+mn-lt"/>
                <a:ea typeface="+mn-ea"/>
                <a:cs typeface="+mn-cs"/>
              </a:rPr>
              <a:t>             </a:t>
            </a:r>
          </a:p>
          <a:p>
            <a:pPr marL="342900" marR="0" lvl="0" indent="-342900" algn="l" defTabSz="914400" rtl="0" eaLnBrk="1" fontAlgn="base" latinLnBrk="0" hangingPunct="1">
              <a:lnSpc>
                <a:spcPct val="100000"/>
              </a:lnSpc>
              <a:spcBef>
                <a:spcPts val="0"/>
              </a:spcBef>
              <a:spcAft>
                <a:spcPts val="0"/>
              </a:spcAft>
              <a:buClr>
                <a:schemeClr val="tx1"/>
              </a:buClr>
              <a:buSzPct val="75000"/>
              <a:buFont typeface="Arial" pitchFamily="34" charset="0"/>
              <a:buNone/>
              <a:tabLst/>
              <a:defRPr/>
            </a:pPr>
            <a:r>
              <a:rPr kumimoji="0" lang="en-US" sz="1400" b="0" i="0" u="none" strike="noStrike" kern="0" cap="none" spc="0" normalizeH="0" noProof="0" dirty="0" smtClean="0">
                <a:ln>
                  <a:noFill/>
                </a:ln>
                <a:solidFill>
                  <a:schemeClr val="tx1"/>
                </a:solidFill>
                <a:effectLst/>
                <a:uLnTx/>
                <a:uFillTx/>
                <a:latin typeface="+mn-lt"/>
                <a:ea typeface="+mn-ea"/>
                <a:cs typeface="+mn-cs"/>
              </a:rPr>
              <a:t>Three levels are used in the certification program</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20" name="Rounded Rectangle 19"/>
          <p:cNvSpPr/>
          <p:nvPr/>
        </p:nvSpPr>
        <p:spPr>
          <a:xfrm>
            <a:off x="5181600" y="4191000"/>
            <a:ext cx="533400" cy="304800"/>
          </a:xfrm>
          <a:prstGeom prst="roundRect">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Rounded Rectangle 20"/>
          <p:cNvSpPr/>
          <p:nvPr/>
        </p:nvSpPr>
        <p:spPr>
          <a:xfrm>
            <a:off x="5181600" y="4953000"/>
            <a:ext cx="533400" cy="381000"/>
          </a:xfrm>
          <a:prstGeom prst="roundRect">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6" name="Content Placeholder 6"/>
          <p:cNvSpPr txBox="1">
            <a:spLocks/>
          </p:cNvSpPr>
          <p:nvPr/>
        </p:nvSpPr>
        <p:spPr>
          <a:xfrm>
            <a:off x="152400" y="6019800"/>
            <a:ext cx="2438400" cy="304800"/>
          </a:xfrm>
          <a:prstGeom prst="rect">
            <a:avLst/>
          </a:prstGeom>
          <a:solidFill>
            <a:srgbClr val="0070C0">
              <a:alpha val="41000"/>
            </a:srgbClr>
          </a:solidFill>
        </p:spPr>
        <p:txBody>
          <a:bodyPr>
            <a:noAutofit/>
          </a:bodyPr>
          <a:lstStyle/>
          <a:p>
            <a:pPr marL="342900" marR="0" lvl="0" indent="-342900" defTabSz="914400" rtl="0" eaLnBrk="1" fontAlgn="base" latinLnBrk="0" hangingPunct="1">
              <a:spcBef>
                <a:spcPts val="600"/>
              </a:spcBef>
              <a:spcAft>
                <a:spcPts val="600"/>
              </a:spcAft>
              <a:buClr>
                <a:schemeClr val="tx1"/>
              </a:buClr>
              <a:buSzPct val="75000"/>
              <a:buFont typeface="Arial" pitchFamily="34" charset="0"/>
              <a:buNone/>
              <a:tabLst/>
              <a:defRPr/>
            </a:pPr>
            <a:r>
              <a:rPr kumimoji="0" lang="en-US" sz="1200" b="0" i="0" u="none" strike="noStrike" kern="0" cap="none" spc="0" normalizeH="0" baseline="0" noProof="0" dirty="0" smtClean="0">
                <a:ln>
                  <a:noFill/>
                </a:ln>
                <a:solidFill>
                  <a:schemeClr val="tx1"/>
                </a:solidFill>
                <a:effectLst/>
                <a:uLnTx/>
                <a:uFillTx/>
                <a:latin typeface="+mn-lt"/>
                <a:ea typeface="+mn-ea"/>
                <a:cs typeface="+mn-cs"/>
              </a:rPr>
              <a:t>Find these Charts on FM Online</a:t>
            </a:r>
          </a:p>
        </p:txBody>
      </p:sp>
      <p:sp>
        <p:nvSpPr>
          <p:cNvPr id="27" name="Rounded Rectangle 26"/>
          <p:cNvSpPr/>
          <p:nvPr/>
        </p:nvSpPr>
        <p:spPr>
          <a:xfrm>
            <a:off x="1219200" y="5257800"/>
            <a:ext cx="1066800" cy="228600"/>
          </a:xfrm>
          <a:prstGeom prst="roundRect">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V="1">
            <a:off x="2286000" y="2819400"/>
            <a:ext cx="2667000" cy="2514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linds(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linds(horizontal)">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linds(horizontal)">
                                      <p:cBhvr>
                                        <p:cTn id="28" dur="500"/>
                                        <p:tgtEl>
                                          <p:spTgt spid="32"/>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ox(in)">
                                      <p:cBhvr>
                                        <p:cTn id="39" dur="500"/>
                                        <p:tgtEl>
                                          <p:spTgt spid="25"/>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ox(in)">
                                      <p:cBhvr>
                                        <p:cTn id="45" dur="500"/>
                                        <p:tgtEl>
                                          <p:spTgt spid="21"/>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blinds(horizontal)">
                                      <p:cBhvr>
                                        <p:cTn id="49" dur="500"/>
                                        <p:tgtEl>
                                          <p:spTgt spid="26">
                                            <p:txEl>
                                              <p:pRg st="0" end="0"/>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6">
                                            <p:bg/>
                                          </p:spTgt>
                                        </p:tgtEl>
                                        <p:attrNameLst>
                                          <p:attrName>style.visibility</p:attrName>
                                        </p:attrNameLst>
                                      </p:cBhvr>
                                      <p:to>
                                        <p:strVal val="visible"/>
                                      </p:to>
                                    </p:set>
                                    <p:animEffect transition="in" filter="blinds(horizontal)">
                                      <p:cBhvr>
                                        <p:cTn id="52" dur="500"/>
                                        <p:tgtEl>
                                          <p:spTgt spid="26">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2" grpId="0" animBg="1"/>
      <p:bldP spid="25" grpId="0" animBg="1"/>
      <p:bldP spid="32" grpId="0" animBg="1"/>
      <p:bldP spid="49" grpId="0" animBg="1"/>
      <p:bldP spid="20" grpId="0" animBg="1"/>
      <p:bldP spid="21" grpId="0" animBg="1"/>
      <p:bldP spid="26" grpId="0" build="p"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57199" y="1143000"/>
          <a:ext cx="8229602" cy="4800603"/>
        </p:xfrm>
        <a:graphic>
          <a:graphicData uri="http://schemas.openxmlformats.org/drawingml/2006/table">
            <a:tbl>
              <a:tblPr/>
              <a:tblGrid>
                <a:gridCol w="2209801"/>
                <a:gridCol w="757983"/>
                <a:gridCol w="621925"/>
                <a:gridCol w="643748"/>
                <a:gridCol w="741946"/>
                <a:gridCol w="534638"/>
                <a:gridCol w="632836"/>
                <a:gridCol w="752858"/>
                <a:gridCol w="752858"/>
                <a:gridCol w="581009"/>
              </a:tblGrid>
              <a:tr h="518985">
                <a:tc>
                  <a:txBody>
                    <a:bodyPr/>
                    <a:lstStyle/>
                    <a:p>
                      <a:pPr algn="l" fontAlgn="b"/>
                      <a:r>
                        <a:rPr lang="en-US" sz="800" b="1" i="0" u="none" strike="noStrike" dirty="0">
                          <a:solidFill>
                            <a:schemeClr val="bg1"/>
                          </a:solidFill>
                          <a:latin typeface="+mn-lt"/>
                        </a:rPr>
                        <a:t>Occupational Series and Description</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l" fontAlgn="b"/>
                      <a:r>
                        <a:rPr lang="en-US" sz="800" b="1" i="0" u="none" strike="noStrike" dirty="0">
                          <a:solidFill>
                            <a:schemeClr val="bg1"/>
                          </a:solidFill>
                          <a:latin typeface="+mn-lt"/>
                        </a:rPr>
                        <a:t>FY12 3rd Qtr Appropriated Funds US Citizen</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l" fontAlgn="b"/>
                      <a:r>
                        <a:rPr lang="en-US" sz="800" b="1" i="0" u="none" strike="noStrike" dirty="0">
                          <a:solidFill>
                            <a:schemeClr val="bg1"/>
                          </a:solidFill>
                          <a:latin typeface="+mn-lt"/>
                        </a:rPr>
                        <a:t>FY12 3rd Qtr Foreign National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l" fontAlgn="b"/>
                      <a:r>
                        <a:rPr lang="en-US" sz="800" b="1" i="0" u="none" strike="noStrike" dirty="0">
                          <a:solidFill>
                            <a:schemeClr val="bg1"/>
                          </a:solidFill>
                          <a:latin typeface="+mn-lt"/>
                        </a:rPr>
                        <a:t>FY12 3rd Qtr Totals</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l" fontAlgn="b"/>
                      <a:r>
                        <a:rPr lang="en-US" sz="800" b="1" i="0" u="none" strike="noStrike" dirty="0">
                          <a:solidFill>
                            <a:schemeClr val="bg1"/>
                          </a:solidFill>
                          <a:latin typeface="+mn-lt"/>
                        </a:rPr>
                        <a:t>FY13 4th Qtr Appropriated Funds US Citizen</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l" fontAlgn="b"/>
                      <a:r>
                        <a:rPr lang="en-US" sz="800" b="1" i="0" u="none" strike="noStrike" dirty="0">
                          <a:solidFill>
                            <a:schemeClr val="bg1"/>
                          </a:solidFill>
                          <a:latin typeface="+mn-lt"/>
                        </a:rPr>
                        <a:t>FY13 4th Qtr Foreign National</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l" fontAlgn="b"/>
                      <a:r>
                        <a:rPr lang="en-US" sz="800" b="1" i="0" u="none" strike="noStrike" dirty="0">
                          <a:solidFill>
                            <a:schemeClr val="bg1"/>
                          </a:solidFill>
                          <a:latin typeface="+mn-lt"/>
                        </a:rPr>
                        <a:t>FY13 4th Qtr Totals</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l" fontAlgn="b"/>
                      <a:r>
                        <a:rPr lang="en-US" sz="800" b="1" i="0" u="none" strike="noStrike" dirty="0">
                          <a:solidFill>
                            <a:schemeClr val="bg1"/>
                          </a:solidFill>
                          <a:latin typeface="+mn-lt"/>
                        </a:rPr>
                        <a:t>FY14 4th Qtr Appropriated Funds US Citizen</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l" fontAlgn="b"/>
                      <a:r>
                        <a:rPr lang="en-US" sz="800" b="1" i="0" u="none" strike="noStrike" dirty="0">
                          <a:solidFill>
                            <a:schemeClr val="bg1"/>
                          </a:solidFill>
                          <a:latin typeface="+mn-lt"/>
                        </a:rPr>
                        <a:t>FY14 4th Qtr Foreign National</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l" fontAlgn="b"/>
                      <a:r>
                        <a:rPr lang="en-US" sz="800" b="1" i="0" u="none" strike="noStrike" dirty="0">
                          <a:solidFill>
                            <a:schemeClr val="bg1"/>
                          </a:solidFill>
                          <a:latin typeface="+mn-lt"/>
                        </a:rPr>
                        <a:t>FY14 4th Qtr Totals</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r>
              <a:tr h="129746">
                <a:tc>
                  <a:txBody>
                    <a:bodyPr/>
                    <a:lstStyle/>
                    <a:p>
                      <a:pPr algn="l" fontAlgn="b"/>
                      <a:r>
                        <a:rPr lang="en-US" sz="800" b="0" i="0" u="none" strike="noStrike" dirty="0">
                          <a:solidFill>
                            <a:srgbClr val="000000"/>
                          </a:solidFill>
                          <a:latin typeface="+mn-lt"/>
                        </a:rPr>
                        <a:t>89    Emergency Management</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110  Economist</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199  Social Science Student Trainee</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301  Misc. Administration and Program</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113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115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244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246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249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252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303  Misc. Clerk and Assistance</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318  Secretary</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340  Program Management</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343  Management and Program Analysis</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2,884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2,891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2,702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2,711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2,556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2,565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344  Management Clerical and Assistance</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399  Admin &amp; Office Spt. Student Trainee</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chemeClr val="bg1"/>
                          </a:solidFill>
                          <a:latin typeface="+mn-lt"/>
                        </a:rPr>
                        <a:t>501  Financial Administration and Program*</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1,569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24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1,593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1,532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27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1,559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1,506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25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1,531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r>
              <a:tr h="129746">
                <a:tc>
                  <a:txBody>
                    <a:bodyPr/>
                    <a:lstStyle/>
                    <a:p>
                      <a:pPr algn="l" fontAlgn="b"/>
                      <a:r>
                        <a:rPr lang="en-US" sz="800" b="0" i="0" u="none" strike="noStrike" dirty="0">
                          <a:solidFill>
                            <a:srgbClr val="000000"/>
                          </a:solidFill>
                          <a:latin typeface="+mn-lt"/>
                        </a:rPr>
                        <a:t>503  Financial Clerical and Assistance</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320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341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290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322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258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290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505  Financial Management</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145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145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138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138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137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137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chemeClr val="bg1"/>
                          </a:solidFill>
                          <a:latin typeface="+mn-lt"/>
                        </a:rPr>
                        <a:t>510  Accounting*</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1,425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42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1,467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1,394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45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1,439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1,004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40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1,044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r>
              <a:tr h="129746">
                <a:tc>
                  <a:txBody>
                    <a:bodyPr/>
                    <a:lstStyle/>
                    <a:p>
                      <a:pPr algn="l" fontAlgn="b"/>
                      <a:r>
                        <a:rPr lang="en-US" sz="800" b="0" i="0" u="none" strike="noStrike" dirty="0">
                          <a:solidFill>
                            <a:schemeClr val="bg1"/>
                          </a:solidFill>
                          <a:latin typeface="+mn-lt"/>
                        </a:rPr>
                        <a:t>511  Auditing*</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571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573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537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539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843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848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r>
              <a:tr h="129746">
                <a:tc>
                  <a:txBody>
                    <a:bodyPr/>
                    <a:lstStyle/>
                    <a:p>
                      <a:pPr algn="l" fontAlgn="b"/>
                      <a:r>
                        <a:rPr lang="en-US" sz="800" b="0" i="0" u="none" strike="noStrike" dirty="0">
                          <a:solidFill>
                            <a:srgbClr val="000000"/>
                          </a:solidFill>
                          <a:latin typeface="+mn-lt"/>
                        </a:rPr>
                        <a:t>525  Accounting Technician</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308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126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434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270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121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391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257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120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377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530  Cash Processing</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52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64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49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59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50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61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540  Voucher Examining</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40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544  Payroll</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100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130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93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121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93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121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545  Military Pay</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129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142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126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137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121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131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chemeClr val="bg1"/>
                          </a:solidFill>
                          <a:latin typeface="+mn-lt"/>
                        </a:rPr>
                        <a:t>560  Budget Analysis*</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3,752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306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4,058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3,519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298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3,817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3,470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0" i="0" u="none" strike="noStrike" dirty="0">
                          <a:solidFill>
                            <a:schemeClr val="bg1"/>
                          </a:solidFill>
                          <a:latin typeface="+mn-lt"/>
                        </a:rPr>
                        <a:t>296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3,766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r>
              <a:tr h="129746">
                <a:tc>
                  <a:txBody>
                    <a:bodyPr/>
                    <a:lstStyle/>
                    <a:p>
                      <a:pPr algn="l" fontAlgn="b"/>
                      <a:r>
                        <a:rPr lang="en-US" sz="800" b="0" i="0" u="none" strike="noStrike" dirty="0">
                          <a:solidFill>
                            <a:srgbClr val="000000"/>
                          </a:solidFill>
                          <a:latin typeface="+mn-lt"/>
                        </a:rPr>
                        <a:t>561  Budget Clerical and Assistance</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335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55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390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260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43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303</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235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41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276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592  Tax Examining</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599  Accounting Student Trainee</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90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90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46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46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896  Industrial Engineering</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899  Engineering and Arch. Student Trainee</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1160 Financial Analysis</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1199 Business and Industry Student Trainee</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1515 Operational Research Analyst</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395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395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362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362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337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337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1520 Mathematics</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1530 Statistician</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9</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0" i="0" u="none" strike="noStrike" dirty="0">
                          <a:solidFill>
                            <a:srgbClr val="000000"/>
                          </a:solidFill>
                          <a:latin typeface="+mn-lt"/>
                        </a:rPr>
                        <a:t>1531 Statistician Assistant</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latin typeface="+mn-lt"/>
                        </a:rPr>
                        <a:t> </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1" i="0" u="none" strike="noStrike" dirty="0">
                          <a:solidFill>
                            <a:srgbClr val="000000"/>
                          </a:solidFill>
                          <a:latin typeface="+mn-lt"/>
                        </a:rPr>
                        <a:t>1</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746">
                <a:tc>
                  <a:txBody>
                    <a:bodyPr/>
                    <a:lstStyle/>
                    <a:p>
                      <a:pPr algn="l" fontAlgn="b"/>
                      <a:r>
                        <a:rPr lang="en-US" sz="800" b="1" i="0" u="none" strike="noStrike" dirty="0">
                          <a:solidFill>
                            <a:schemeClr val="bg1"/>
                          </a:solidFill>
                          <a:latin typeface="+mn-lt"/>
                        </a:rPr>
                        <a:t>Totals</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12,315</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662</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12,977</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11,656</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648</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12,304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11,250</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644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c>
                  <a:txBody>
                    <a:bodyPr/>
                    <a:lstStyle/>
                    <a:p>
                      <a:pPr algn="r" fontAlgn="b"/>
                      <a:r>
                        <a:rPr lang="en-US" sz="800" b="1" i="0" u="none" strike="noStrike" dirty="0">
                          <a:solidFill>
                            <a:schemeClr val="bg1"/>
                          </a:solidFill>
                          <a:latin typeface="+mn-lt"/>
                        </a:rPr>
                        <a:t>11,894</a:t>
                      </a:r>
                    </a:p>
                  </a:txBody>
                  <a:tcPr marL="6064" marR="6064" marT="6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tr>
            </a:tbl>
          </a:graphicData>
        </a:graphic>
      </p:graphicFrame>
      <p:sp>
        <p:nvSpPr>
          <p:cNvPr id="6" name="Title 5"/>
          <p:cNvSpPr>
            <a:spLocks noGrp="1"/>
          </p:cNvSpPr>
          <p:nvPr>
            <p:ph type="title"/>
          </p:nvPr>
        </p:nvSpPr>
        <p:spPr>
          <a:xfrm>
            <a:off x="685801" y="228600"/>
            <a:ext cx="7696200" cy="668630"/>
          </a:xfrm>
        </p:spPr>
        <p:txBody>
          <a:bodyPr>
            <a:normAutofit/>
          </a:bodyPr>
          <a:lstStyle/>
          <a:p>
            <a:pPr algn="ctr"/>
            <a:r>
              <a:rPr lang="en-US" sz="3200" dirty="0" smtClean="0">
                <a:latin typeface="+mj-lt"/>
              </a:rPr>
              <a:t>CP-11 Population Overview</a:t>
            </a:r>
            <a:endParaRPr lang="en-US" sz="3200" dirty="0">
              <a:latin typeface="+mj-lt"/>
            </a:endParaRPr>
          </a:p>
        </p:txBody>
      </p:sp>
      <p:sp>
        <p:nvSpPr>
          <p:cNvPr id="7" name="Rectangle 6"/>
          <p:cNvSpPr/>
          <p:nvPr/>
        </p:nvSpPr>
        <p:spPr>
          <a:xfrm>
            <a:off x="381000" y="6096000"/>
            <a:ext cx="4572000" cy="369332"/>
          </a:xfrm>
          <a:prstGeom prst="rect">
            <a:avLst/>
          </a:prstGeom>
        </p:spPr>
        <p:txBody>
          <a:bodyPr>
            <a:spAutoFit/>
          </a:bodyPr>
          <a:lstStyle/>
          <a:p>
            <a:pPr marL="12700" marR="5080">
              <a:lnSpc>
                <a:spcPct val="100000"/>
              </a:lnSpc>
            </a:pPr>
            <a:r>
              <a:rPr lang="en-US" sz="900" spc="-5" dirty="0" smtClean="0">
                <a:latin typeface="Arial"/>
                <a:cs typeface="Arial"/>
              </a:rPr>
              <a:t>* </a:t>
            </a:r>
            <a:r>
              <a:rPr lang="en-US" sz="900" spc="-10" dirty="0" smtClean="0">
                <a:latin typeface="Arial"/>
                <a:cs typeface="Arial"/>
              </a:rPr>
              <a:t>M</a:t>
            </a:r>
            <a:r>
              <a:rPr lang="en-US" sz="900" spc="-15" dirty="0" smtClean="0">
                <a:latin typeface="Arial"/>
                <a:cs typeface="Arial"/>
              </a:rPr>
              <a:t>i</a:t>
            </a:r>
            <a:r>
              <a:rPr lang="en-US" sz="900" dirty="0" smtClean="0">
                <a:latin typeface="Arial"/>
                <a:cs typeface="Arial"/>
              </a:rPr>
              <a:t>ss</a:t>
            </a:r>
            <a:r>
              <a:rPr lang="en-US" sz="900" spc="-10" dirty="0" smtClean="0">
                <a:latin typeface="Arial"/>
                <a:cs typeface="Arial"/>
              </a:rPr>
              <a:t>ion</a:t>
            </a:r>
            <a:r>
              <a:rPr lang="en-US" sz="900" dirty="0" smtClean="0">
                <a:latin typeface="Arial"/>
                <a:cs typeface="Arial"/>
              </a:rPr>
              <a:t> </a:t>
            </a:r>
            <a:r>
              <a:rPr lang="en-US" sz="900" spc="-10" dirty="0" smtClean="0">
                <a:latin typeface="Arial"/>
                <a:cs typeface="Arial"/>
              </a:rPr>
              <a:t>Cri</a:t>
            </a:r>
            <a:r>
              <a:rPr lang="en-US" sz="900" spc="-5" dirty="0" smtClean="0">
                <a:latin typeface="Arial"/>
                <a:cs typeface="Arial"/>
              </a:rPr>
              <a:t>t</a:t>
            </a:r>
            <a:r>
              <a:rPr lang="en-US" sz="900" spc="-15" dirty="0" smtClean="0">
                <a:latin typeface="Arial"/>
                <a:cs typeface="Arial"/>
              </a:rPr>
              <a:t>i</a:t>
            </a:r>
            <a:r>
              <a:rPr lang="en-US" sz="900" dirty="0" smtClean="0">
                <a:latin typeface="Arial"/>
                <a:cs typeface="Arial"/>
              </a:rPr>
              <a:t>c</a:t>
            </a:r>
            <a:r>
              <a:rPr lang="en-US" sz="900" spc="-5" dirty="0" smtClean="0">
                <a:latin typeface="Arial"/>
                <a:cs typeface="Arial"/>
              </a:rPr>
              <a:t>al</a:t>
            </a:r>
            <a:r>
              <a:rPr lang="en-US" sz="900" spc="25" dirty="0" smtClean="0">
                <a:latin typeface="Arial"/>
                <a:cs typeface="Arial"/>
              </a:rPr>
              <a:t> </a:t>
            </a:r>
            <a:r>
              <a:rPr lang="en-US" sz="900" spc="-10" dirty="0" smtClean="0">
                <a:latin typeface="Arial"/>
                <a:cs typeface="Arial"/>
              </a:rPr>
              <a:t>O</a:t>
            </a:r>
            <a:r>
              <a:rPr lang="en-US" sz="900" dirty="0" smtClean="0">
                <a:latin typeface="Arial"/>
                <a:cs typeface="Arial"/>
              </a:rPr>
              <a:t>cc</a:t>
            </a:r>
            <a:r>
              <a:rPr lang="en-US" sz="900" spc="-10" dirty="0" smtClean="0">
                <a:latin typeface="Arial"/>
                <a:cs typeface="Arial"/>
              </a:rPr>
              <a:t>u</a:t>
            </a:r>
            <a:r>
              <a:rPr lang="en-US" sz="900" spc="-15" dirty="0" smtClean="0">
                <a:latin typeface="Arial"/>
                <a:cs typeface="Arial"/>
              </a:rPr>
              <a:t>p</a:t>
            </a:r>
            <a:r>
              <a:rPr lang="en-US" sz="900" spc="-5" dirty="0" smtClean="0">
                <a:latin typeface="Arial"/>
                <a:cs typeface="Arial"/>
              </a:rPr>
              <a:t>at</a:t>
            </a:r>
            <a:r>
              <a:rPr lang="en-US" sz="900" spc="-15" dirty="0" smtClean="0">
                <a:latin typeface="Arial"/>
                <a:cs typeface="Arial"/>
              </a:rPr>
              <a:t>i</a:t>
            </a:r>
            <a:r>
              <a:rPr lang="en-US" sz="900" spc="-10" dirty="0" smtClean="0">
                <a:latin typeface="Arial"/>
                <a:cs typeface="Arial"/>
              </a:rPr>
              <a:t>o</a:t>
            </a:r>
            <a:r>
              <a:rPr lang="en-US" sz="900" spc="-15" dirty="0" smtClean="0">
                <a:latin typeface="Arial"/>
                <a:cs typeface="Arial"/>
              </a:rPr>
              <a:t>n</a:t>
            </a:r>
            <a:r>
              <a:rPr lang="en-US" sz="900" spc="-5" dirty="0" smtClean="0">
                <a:latin typeface="Arial"/>
                <a:cs typeface="Arial"/>
              </a:rPr>
              <a:t>s are </a:t>
            </a:r>
            <a:r>
              <a:rPr lang="en-US" sz="900" dirty="0" smtClean="0">
                <a:latin typeface="Arial"/>
                <a:cs typeface="Arial"/>
              </a:rPr>
              <a:t>c</a:t>
            </a:r>
            <a:r>
              <a:rPr lang="en-US" sz="900" spc="-10" dirty="0" smtClean="0">
                <a:latin typeface="Arial"/>
                <a:cs typeface="Arial"/>
              </a:rPr>
              <a:t>o</a:t>
            </a:r>
            <a:r>
              <a:rPr lang="en-US" sz="900" spc="-15" dirty="0" smtClean="0">
                <a:latin typeface="Arial"/>
                <a:cs typeface="Arial"/>
              </a:rPr>
              <a:t>n</a:t>
            </a:r>
            <a:r>
              <a:rPr lang="en-US" sz="900" dirty="0" smtClean="0">
                <a:latin typeface="Arial"/>
                <a:cs typeface="Arial"/>
              </a:rPr>
              <a:t>s</a:t>
            </a:r>
            <a:r>
              <a:rPr lang="en-US" sz="900" spc="-10" dirty="0" smtClean="0">
                <a:latin typeface="Arial"/>
                <a:cs typeface="Arial"/>
              </a:rPr>
              <a:t>id</a:t>
            </a:r>
            <a:r>
              <a:rPr lang="en-US" sz="900" spc="-15" dirty="0" smtClean="0">
                <a:latin typeface="Arial"/>
                <a:cs typeface="Arial"/>
              </a:rPr>
              <a:t>e</a:t>
            </a:r>
            <a:r>
              <a:rPr lang="en-US" sz="900" spc="-5" dirty="0" smtClean="0">
                <a:latin typeface="Arial"/>
                <a:cs typeface="Arial"/>
              </a:rPr>
              <a:t>red</a:t>
            </a:r>
            <a:r>
              <a:rPr lang="en-US" sz="900" dirty="0" smtClean="0">
                <a:latin typeface="Arial"/>
                <a:cs typeface="Arial"/>
              </a:rPr>
              <a:t> </a:t>
            </a:r>
            <a:r>
              <a:rPr lang="en-US" sz="900" spc="-5" dirty="0" smtClean="0">
                <a:latin typeface="Arial"/>
                <a:cs typeface="Arial"/>
              </a:rPr>
              <a:t>core</a:t>
            </a:r>
            <a:r>
              <a:rPr lang="en-US" sz="900" spc="-15" dirty="0" smtClean="0">
                <a:latin typeface="Arial"/>
                <a:cs typeface="Arial"/>
              </a:rPr>
              <a:t> </a:t>
            </a:r>
            <a:r>
              <a:rPr lang="en-US" sz="900" spc="-5" dirty="0" smtClean="0">
                <a:latin typeface="Arial"/>
                <a:cs typeface="Arial"/>
              </a:rPr>
              <a:t>to </a:t>
            </a:r>
            <a:r>
              <a:rPr lang="en-US" sz="900" dirty="0" smtClean="0">
                <a:latin typeface="Arial"/>
                <a:cs typeface="Arial"/>
              </a:rPr>
              <a:t>achieving the mission.  </a:t>
            </a:r>
            <a:r>
              <a:rPr lang="en-US" sz="900" spc="-15" dirty="0" smtClean="0">
                <a:latin typeface="Arial"/>
                <a:cs typeface="Arial"/>
              </a:rPr>
              <a:t>S</a:t>
            </a:r>
            <a:r>
              <a:rPr lang="en-US" sz="900" spc="-10" dirty="0" smtClean="0">
                <a:latin typeface="Arial"/>
                <a:cs typeface="Arial"/>
              </a:rPr>
              <a:t>uch</a:t>
            </a:r>
            <a:r>
              <a:rPr lang="en-US" sz="900" spc="-5" dirty="0" smtClean="0">
                <a:latin typeface="Arial"/>
                <a:cs typeface="Arial"/>
              </a:rPr>
              <a:t> </a:t>
            </a:r>
            <a:r>
              <a:rPr lang="en-US" sz="900" spc="-15" dirty="0" smtClean="0">
                <a:latin typeface="Arial"/>
                <a:cs typeface="Arial"/>
              </a:rPr>
              <a:t>o</a:t>
            </a:r>
            <a:r>
              <a:rPr lang="en-US" sz="900" dirty="0" smtClean="0">
                <a:latin typeface="Arial"/>
                <a:cs typeface="Arial"/>
              </a:rPr>
              <a:t>cc</a:t>
            </a:r>
            <a:r>
              <a:rPr lang="en-US" sz="900" spc="-10" dirty="0" smtClean="0">
                <a:latin typeface="Arial"/>
                <a:cs typeface="Arial"/>
              </a:rPr>
              <a:t>u</a:t>
            </a:r>
            <a:r>
              <a:rPr lang="en-US" sz="900" spc="-15" dirty="0" smtClean="0">
                <a:latin typeface="Arial"/>
                <a:cs typeface="Arial"/>
              </a:rPr>
              <a:t>p</a:t>
            </a:r>
            <a:r>
              <a:rPr lang="en-US" sz="900" spc="-5" dirty="0" smtClean="0">
                <a:latin typeface="Arial"/>
                <a:cs typeface="Arial"/>
              </a:rPr>
              <a:t>at</a:t>
            </a:r>
            <a:r>
              <a:rPr lang="en-US" sz="900" spc="-15" dirty="0" smtClean="0">
                <a:latin typeface="Arial"/>
                <a:cs typeface="Arial"/>
              </a:rPr>
              <a:t>i</a:t>
            </a:r>
            <a:r>
              <a:rPr lang="en-US" sz="900" spc="-10" dirty="0" smtClean="0">
                <a:latin typeface="Arial"/>
                <a:cs typeface="Arial"/>
              </a:rPr>
              <a:t>o</a:t>
            </a:r>
            <a:r>
              <a:rPr lang="en-US" sz="900" spc="-15" dirty="0" smtClean="0">
                <a:latin typeface="Arial"/>
                <a:cs typeface="Arial"/>
              </a:rPr>
              <a:t>n</a:t>
            </a:r>
            <a:r>
              <a:rPr lang="en-US" sz="900" spc="-5" dirty="0" smtClean="0">
                <a:latin typeface="Arial"/>
                <a:cs typeface="Arial"/>
              </a:rPr>
              <a:t>s</a:t>
            </a:r>
            <a:r>
              <a:rPr lang="en-US" sz="900" spc="-25" dirty="0" smtClean="0">
                <a:latin typeface="Arial"/>
                <a:cs typeface="Arial"/>
              </a:rPr>
              <a:t> </a:t>
            </a:r>
            <a:r>
              <a:rPr lang="en-US" sz="900" spc="-10" dirty="0" smtClean="0">
                <a:latin typeface="Arial"/>
                <a:cs typeface="Arial"/>
              </a:rPr>
              <a:t>usu</a:t>
            </a:r>
            <a:r>
              <a:rPr lang="en-US" sz="900" spc="-15" dirty="0" smtClean="0">
                <a:latin typeface="Arial"/>
                <a:cs typeface="Arial"/>
              </a:rPr>
              <a:t>a</a:t>
            </a:r>
            <a:r>
              <a:rPr lang="en-US" sz="900" spc="-10" dirty="0" smtClean="0">
                <a:latin typeface="Arial"/>
                <a:cs typeface="Arial"/>
              </a:rPr>
              <a:t>ll</a:t>
            </a:r>
            <a:r>
              <a:rPr lang="en-US" sz="900" spc="-5" dirty="0" smtClean="0">
                <a:latin typeface="Arial"/>
                <a:cs typeface="Arial"/>
              </a:rPr>
              <a:t>y</a:t>
            </a:r>
            <a:r>
              <a:rPr lang="en-US" sz="900" spc="10" dirty="0" smtClean="0">
                <a:latin typeface="Arial"/>
                <a:cs typeface="Arial"/>
              </a:rPr>
              <a:t> </a:t>
            </a:r>
            <a:r>
              <a:rPr lang="en-US" sz="900" spc="-5" dirty="0" smtClean="0">
                <a:latin typeface="Arial"/>
                <a:cs typeface="Arial"/>
              </a:rPr>
              <a:t>re</a:t>
            </a:r>
            <a:r>
              <a:rPr lang="en-US" sz="900" dirty="0" smtClean="0">
                <a:latin typeface="Arial"/>
                <a:cs typeface="Arial"/>
              </a:rPr>
              <a:t>f</a:t>
            </a:r>
            <a:r>
              <a:rPr lang="en-US" sz="900" spc="-10" dirty="0" smtClean="0">
                <a:latin typeface="Arial"/>
                <a:cs typeface="Arial"/>
              </a:rPr>
              <a:t>l</a:t>
            </a:r>
            <a:r>
              <a:rPr lang="en-US" sz="900" spc="-5" dirty="0" smtClean="0">
                <a:latin typeface="Arial"/>
                <a:cs typeface="Arial"/>
              </a:rPr>
              <a:t>ect</a:t>
            </a:r>
            <a:r>
              <a:rPr lang="en-US" sz="900" spc="-15" dirty="0" smtClean="0">
                <a:latin typeface="Arial"/>
                <a:cs typeface="Arial"/>
              </a:rPr>
              <a:t> </a:t>
            </a:r>
            <a:r>
              <a:rPr lang="en-US" sz="900" spc="-5" dirty="0" smtClean="0">
                <a:latin typeface="Arial"/>
                <a:cs typeface="Arial"/>
              </a:rPr>
              <a:t>the</a:t>
            </a:r>
            <a:r>
              <a:rPr lang="en-US" sz="900" spc="-20" dirty="0" smtClean="0">
                <a:latin typeface="Arial"/>
                <a:cs typeface="Arial"/>
              </a:rPr>
              <a:t> mission-critical work </a:t>
            </a:r>
            <a:r>
              <a:rPr lang="en-US" sz="900" spc="-5" dirty="0" smtClean="0">
                <a:latin typeface="Arial"/>
                <a:cs typeface="Arial"/>
              </a:rPr>
              <a:t>of</a:t>
            </a:r>
            <a:r>
              <a:rPr lang="en-US" sz="900" spc="-10" dirty="0" smtClean="0">
                <a:latin typeface="Arial"/>
                <a:cs typeface="Arial"/>
              </a:rPr>
              <a:t> </a:t>
            </a:r>
            <a:r>
              <a:rPr lang="en-US" sz="900" spc="-5" dirty="0" smtClean="0">
                <a:latin typeface="Arial"/>
                <a:cs typeface="Arial"/>
              </a:rPr>
              <a:t>the</a:t>
            </a:r>
            <a:r>
              <a:rPr lang="en-US" sz="900" spc="-20" dirty="0" smtClean="0">
                <a:latin typeface="Arial"/>
                <a:cs typeface="Arial"/>
              </a:rPr>
              <a:t> </a:t>
            </a:r>
            <a:r>
              <a:rPr lang="en-US" sz="900" spc="-10" dirty="0" smtClean="0">
                <a:latin typeface="Arial"/>
                <a:cs typeface="Arial"/>
              </a:rPr>
              <a:t>organ</a:t>
            </a:r>
            <a:r>
              <a:rPr lang="en-US" sz="900" spc="-15" dirty="0" smtClean="0">
                <a:latin typeface="Arial"/>
                <a:cs typeface="Arial"/>
              </a:rPr>
              <a:t>i</a:t>
            </a:r>
            <a:r>
              <a:rPr lang="en-US" sz="900" spc="-25" dirty="0" smtClean="0">
                <a:latin typeface="Arial"/>
                <a:cs typeface="Arial"/>
              </a:rPr>
              <a:t>z</a:t>
            </a:r>
            <a:r>
              <a:rPr lang="en-US" sz="900" spc="-5" dirty="0" smtClean="0">
                <a:latin typeface="Arial"/>
                <a:cs typeface="Arial"/>
              </a:rPr>
              <a:t>at</a:t>
            </a:r>
            <a:r>
              <a:rPr lang="en-US" sz="900" spc="-15" dirty="0" smtClean="0">
                <a:latin typeface="Arial"/>
                <a:cs typeface="Arial"/>
              </a:rPr>
              <a:t>i</a:t>
            </a:r>
            <a:r>
              <a:rPr lang="en-US" sz="900" spc="-10" dirty="0" smtClean="0">
                <a:latin typeface="Arial"/>
                <a:cs typeface="Arial"/>
              </a:rPr>
              <a:t>on.</a:t>
            </a:r>
            <a:r>
              <a:rPr lang="en-US" sz="900" spc="15" dirty="0" smtClean="0">
                <a:latin typeface="Arial"/>
                <a:cs typeface="Arial"/>
              </a:rPr>
              <a:t> </a:t>
            </a:r>
            <a:endParaRPr lang="en-US" sz="900" dirty="0">
              <a:latin typeface="Arial"/>
              <a:cs typeface="Arial"/>
            </a:endParaRPr>
          </a:p>
        </p:txBody>
      </p:sp>
      <p:sp>
        <p:nvSpPr>
          <p:cNvPr id="8" name="Slide Number Placeholder 7"/>
          <p:cNvSpPr>
            <a:spLocks noGrp="1"/>
          </p:cNvSpPr>
          <p:nvPr>
            <p:ph type="sldNum" sz="quarter" idx="10"/>
          </p:nvPr>
        </p:nvSpPr>
        <p:spPr/>
        <p:txBody>
          <a:bodyPr/>
          <a:lstStyle/>
          <a:p>
            <a:pPr>
              <a:defRPr/>
            </a:pPr>
            <a:fld id="{AECCA0B2-7DAD-4E4B-8CCC-84BFBE92E681}" type="slidenum">
              <a:rPr lang="en-US" smtClean="0"/>
              <a:pPr>
                <a:defRPr/>
              </a:pPr>
              <a:t>2</a:t>
            </a:fld>
            <a:endParaRPr lang="en-US" dirty="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564" y="0"/>
            <a:ext cx="7258050" cy="914400"/>
          </a:xfrm>
        </p:spPr>
        <p:txBody>
          <a:bodyPr>
            <a:normAutofit fontScale="90000"/>
          </a:bodyPr>
          <a:lstStyle/>
          <a:p>
            <a:r>
              <a:rPr lang="en-US" dirty="0" smtClean="0"/>
              <a:t>1. Download the LHW from FM Online</a:t>
            </a:r>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20</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37" y="807395"/>
            <a:ext cx="6340835" cy="430935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061" y="2517484"/>
            <a:ext cx="6366178" cy="3948708"/>
          </a:xfrm>
          <a:prstGeom prst="rect">
            <a:avLst/>
          </a:prstGeom>
          <a:ln>
            <a:solidFill>
              <a:schemeClr val="accent1"/>
            </a:solidFill>
          </a:ln>
        </p:spPr>
      </p:pic>
      <p:sp>
        <p:nvSpPr>
          <p:cNvPr id="23" name="Rounded Rectangle 22"/>
          <p:cNvSpPr/>
          <p:nvPr/>
        </p:nvSpPr>
        <p:spPr>
          <a:xfrm>
            <a:off x="5006501" y="5684844"/>
            <a:ext cx="1520757" cy="657590"/>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Find your certification level Learning History Worksheet</a:t>
            </a:r>
            <a:endParaRPr lang="en-US" sz="105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447800"/>
            <a:ext cx="7467600" cy="4648200"/>
          </a:xfrm>
        </p:spPr>
        <p:txBody>
          <a:bodyPr/>
          <a:lstStyle/>
          <a:p>
            <a:pPr>
              <a:spcAft>
                <a:spcPts val="1200"/>
              </a:spcAft>
              <a:buFont typeface="Arial" pitchFamily="34" charset="0"/>
              <a:buChar char="•"/>
            </a:pPr>
            <a:r>
              <a:rPr lang="en-US" sz="2800" dirty="0" smtClean="0"/>
              <a:t>Examples of common courses FMers have completed:</a:t>
            </a:r>
          </a:p>
          <a:p>
            <a:pPr lvl="1">
              <a:spcAft>
                <a:spcPts val="600"/>
              </a:spcAft>
              <a:buFont typeface="Arial" pitchFamily="34" charset="0"/>
              <a:buChar char="•"/>
            </a:pPr>
            <a:r>
              <a:rPr lang="en-US" dirty="0" smtClean="0"/>
              <a:t>Defense Resources Management Course (DRMC)</a:t>
            </a:r>
            <a:endParaRPr lang="en-US" b="0" dirty="0" smtClean="0"/>
          </a:p>
          <a:p>
            <a:pPr lvl="1">
              <a:spcAft>
                <a:spcPts val="600"/>
              </a:spcAft>
              <a:buFont typeface="Arial" pitchFamily="34" charset="0"/>
              <a:buChar char="•"/>
            </a:pPr>
            <a:r>
              <a:rPr lang="en-US" dirty="0" smtClean="0"/>
              <a:t>Enhanced Defense Financial Management Training Course (EDFMT) </a:t>
            </a:r>
          </a:p>
          <a:p>
            <a:pPr lvl="1">
              <a:spcAft>
                <a:spcPts val="600"/>
              </a:spcAft>
              <a:buFont typeface="Arial" pitchFamily="34" charset="0"/>
              <a:buChar char="•"/>
            </a:pPr>
            <a:r>
              <a:rPr lang="en-US" dirty="0" smtClean="0"/>
              <a:t>Financial Manager Captain's Career Course (FMCCC) </a:t>
            </a:r>
          </a:p>
          <a:p>
            <a:pPr lvl="1">
              <a:spcAft>
                <a:spcPts val="600"/>
              </a:spcAft>
              <a:buFont typeface="Arial" pitchFamily="34" charset="0"/>
              <a:buChar char="•"/>
            </a:pPr>
            <a:r>
              <a:rPr lang="en-US" dirty="0" smtClean="0"/>
              <a:t>Advanced Comptroller Course (ACC)</a:t>
            </a:r>
          </a:p>
          <a:p>
            <a:pPr lvl="1">
              <a:spcAft>
                <a:spcPts val="600"/>
              </a:spcAft>
              <a:buFont typeface="Arial" pitchFamily="34" charset="0"/>
              <a:buChar char="•"/>
            </a:pPr>
            <a:r>
              <a:rPr lang="en-US" dirty="0" smtClean="0"/>
              <a:t>Executive Comptroller Course (ECC) </a:t>
            </a:r>
          </a:p>
          <a:p>
            <a:pPr lvl="1">
              <a:spcAft>
                <a:spcPts val="600"/>
              </a:spcAft>
              <a:buFont typeface="Arial" pitchFamily="34" charset="0"/>
              <a:buChar char="•"/>
            </a:pPr>
            <a:r>
              <a:rPr lang="en-US" dirty="0" smtClean="0"/>
              <a:t>Defense Comptroller Program (DCP)</a:t>
            </a:r>
          </a:p>
          <a:p>
            <a:pPr lvl="1">
              <a:spcAft>
                <a:spcPts val="600"/>
              </a:spcAft>
              <a:buFont typeface="Arial" pitchFamily="34" charset="0"/>
              <a:buChar char="•"/>
            </a:pPr>
            <a:r>
              <a:rPr lang="en-US" dirty="0" smtClean="0"/>
              <a:t>GFEBS courses, PPBE, ICAM, PCAM</a:t>
            </a:r>
          </a:p>
          <a:p>
            <a:pPr lvl="1">
              <a:buNone/>
            </a:pPr>
            <a:endParaRPr lang="en-US" dirty="0" smtClean="0"/>
          </a:p>
        </p:txBody>
      </p:sp>
      <p:sp>
        <p:nvSpPr>
          <p:cNvPr id="3" name="Slide Number Placeholder 2"/>
          <p:cNvSpPr>
            <a:spLocks noGrp="1"/>
          </p:cNvSpPr>
          <p:nvPr>
            <p:ph type="sldNum" sz="quarter" idx="4294967295"/>
          </p:nvPr>
        </p:nvSpPr>
        <p:spPr>
          <a:xfrm>
            <a:off x="7010400" y="6569075"/>
            <a:ext cx="2133600" cy="365125"/>
          </a:xfrm>
          <a:prstGeom prst="rect">
            <a:avLst/>
          </a:prstGeom>
        </p:spPr>
        <p:txBody>
          <a:bodyPr/>
          <a:lstStyle/>
          <a:p>
            <a:pPr>
              <a:defRPr/>
            </a:pPr>
            <a:fld id="{4C21F2DB-FDD0-472D-A1C4-FC67B2BD46D6}" type="slidenum">
              <a:rPr lang="en-US" smtClean="0"/>
              <a:pPr>
                <a:defRPr/>
              </a:pPr>
              <a:t>21</a:t>
            </a:fld>
            <a:endParaRPr lang="en-US" dirty="0"/>
          </a:p>
        </p:txBody>
      </p:sp>
      <p:sp>
        <p:nvSpPr>
          <p:cNvPr id="2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3600" dirty="0">
              <a:latin typeface="+mj-lt"/>
              <a:ea typeface="+mj-ea"/>
              <a:cs typeface="+mj-cs"/>
            </a:endParaRPr>
          </a:p>
        </p:txBody>
      </p:sp>
      <p:sp>
        <p:nvSpPr>
          <p:cNvPr id="28" name="Title 1"/>
          <p:cNvSpPr>
            <a:spLocks noGrp="1"/>
          </p:cNvSpPr>
          <p:nvPr>
            <p:ph type="title"/>
          </p:nvPr>
        </p:nvSpPr>
        <p:spPr>
          <a:xfrm>
            <a:off x="1680258" y="483264"/>
            <a:ext cx="7162800" cy="914400"/>
          </a:xfrm>
        </p:spPr>
        <p:txBody>
          <a:bodyPr>
            <a:noAutofit/>
          </a:bodyPr>
          <a:lstStyle/>
          <a:p>
            <a:pPr lvl="2">
              <a:lnSpc>
                <a:spcPct val="150000"/>
              </a:lnSpc>
            </a:pPr>
            <a:r>
              <a:rPr lang="en-US" sz="3200" dirty="0" smtClean="0">
                <a:solidFill>
                  <a:schemeClr val="bg1"/>
                </a:solidFill>
              </a:rPr>
              <a:t>2. Assemble Documentation</a:t>
            </a:r>
            <a:r>
              <a:rPr lang="en-US" sz="3200" u="sng" dirty="0" smtClean="0"/>
              <a:t/>
            </a:r>
            <a:br>
              <a:rPr lang="en-US" sz="3200" u="sng" dirty="0" smtClean="0"/>
            </a:br>
            <a:endParaRPr lang="en-US" sz="3200" dirty="0"/>
          </a:p>
        </p:txBody>
      </p:sp>
      <p:pic>
        <p:nvPicPr>
          <p:cNvPr id="17" name="Picture 1"/>
          <p:cNvPicPr>
            <a:picLocks noChangeAspect="1" noChangeArrowheads="1"/>
          </p:cNvPicPr>
          <p:nvPr/>
        </p:nvPicPr>
        <p:blipFill>
          <a:blip r:embed="rId3" cstate="print"/>
          <a:srcRect l="6337"/>
          <a:stretch>
            <a:fillRect/>
          </a:stretch>
        </p:blipFill>
        <p:spPr bwMode="auto">
          <a:xfrm>
            <a:off x="1295401" y="6196273"/>
            <a:ext cx="4800599" cy="379152"/>
          </a:xfrm>
          <a:prstGeom prst="rect">
            <a:avLst/>
          </a:prstGeom>
          <a:noFill/>
          <a:ln w="9525">
            <a:noFill/>
            <a:miter lim="800000"/>
            <a:headEnd/>
            <a:tailEnd/>
          </a:ln>
          <a:effectLst/>
        </p:spPr>
      </p:pic>
    </p:spTree>
    <p:extLst>
      <p:ext uri="{BB962C8B-B14F-4D97-AF65-F5344CB8AC3E}">
        <p14:creationId xmlns:p14="http://schemas.microsoft.com/office/powerpoint/2010/main" val="8621304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35814" cy="870857"/>
          </a:xfrm>
        </p:spPr>
        <p:txBody>
          <a:bodyPr>
            <a:normAutofit/>
          </a:bodyPr>
          <a:lstStyle/>
          <a:p>
            <a:r>
              <a:rPr lang="en-US" dirty="0" smtClean="0"/>
              <a:t>3. Search for Courses in FM myLearn</a:t>
            </a:r>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22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815" y="940340"/>
            <a:ext cx="7641285" cy="5226996"/>
          </a:xfrm>
          <a:prstGeom prst="rect">
            <a:avLst/>
          </a:prstGeom>
        </p:spPr>
      </p:pic>
      <p:cxnSp>
        <p:nvCxnSpPr>
          <p:cNvPr id="9" name="Straight Arrow Connector 8"/>
          <p:cNvCxnSpPr/>
          <p:nvPr/>
        </p:nvCxnSpPr>
        <p:spPr>
          <a:xfrm flipH="1" flipV="1">
            <a:off x="2013626" y="4387175"/>
            <a:ext cx="1050587" cy="651753"/>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3183782" y="4965790"/>
            <a:ext cx="1676400" cy="838200"/>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Search Using the Filter Tabs</a:t>
            </a:r>
            <a:endParaRPr lang="en-US" sz="1600" b="1" dirty="0"/>
          </a:p>
        </p:txBody>
      </p:sp>
      <p:sp>
        <p:nvSpPr>
          <p:cNvPr id="7" name="Rounded Rectangle 6"/>
          <p:cNvSpPr/>
          <p:nvPr/>
        </p:nvSpPr>
        <p:spPr>
          <a:xfrm>
            <a:off x="7059614" y="3331724"/>
            <a:ext cx="1143000" cy="838200"/>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r>
              <a:rPr lang="en-US" sz="1400" b="1" dirty="0" smtClean="0">
                <a:latin typeface="Arial" pitchFamily="34" charset="0"/>
                <a:cs typeface="Arial" pitchFamily="34" charset="0"/>
              </a:rPr>
              <a:t>Search Using Keywords</a:t>
            </a:r>
          </a:p>
        </p:txBody>
      </p:sp>
      <p:cxnSp>
        <p:nvCxnSpPr>
          <p:cNvPr id="6" name="Straight Arrow Connector 5"/>
          <p:cNvCxnSpPr>
            <a:stCxn id="7" idx="1"/>
          </p:cNvCxnSpPr>
          <p:nvPr/>
        </p:nvCxnSpPr>
        <p:spPr>
          <a:xfrm flipH="1">
            <a:off x="5916614" y="3750824"/>
            <a:ext cx="1143000" cy="1143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25" y="1000541"/>
            <a:ext cx="7848599" cy="5403338"/>
          </a:xfrm>
          <a:prstGeom prst="rect">
            <a:avLst/>
          </a:prstGeom>
        </p:spPr>
      </p:pic>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23</a:t>
            </a:fld>
            <a:endParaRPr lang="en-US"/>
          </a:p>
        </p:txBody>
      </p:sp>
      <p:sp>
        <p:nvSpPr>
          <p:cNvPr id="9" name="Rounded Rectangle 8"/>
          <p:cNvSpPr/>
          <p:nvPr/>
        </p:nvSpPr>
        <p:spPr>
          <a:xfrm>
            <a:off x="152400" y="1219200"/>
            <a:ext cx="1676400" cy="914400"/>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Search Using the Competency  Tab</a:t>
            </a:r>
            <a:endParaRPr lang="en-US" sz="1400" b="1" dirty="0"/>
          </a:p>
        </p:txBody>
      </p:sp>
      <p:cxnSp>
        <p:nvCxnSpPr>
          <p:cNvPr id="10" name="Straight Arrow Connector 9"/>
          <p:cNvCxnSpPr>
            <a:stCxn id="9" idx="2"/>
            <a:endCxn id="16" idx="0"/>
          </p:cNvCxnSpPr>
          <p:nvPr/>
        </p:nvCxnSpPr>
        <p:spPr>
          <a:xfrm>
            <a:off x="990600" y="2133600"/>
            <a:ext cx="242381" cy="2971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p:nvPicPr>
        <p:blipFill>
          <a:blip r:embed="rId4" cstate="print"/>
          <a:srcRect/>
          <a:stretch>
            <a:fillRect/>
          </a:stretch>
        </p:blipFill>
        <p:spPr bwMode="auto">
          <a:xfrm>
            <a:off x="5246687" y="3978274"/>
            <a:ext cx="3001963" cy="868363"/>
          </a:xfrm>
          <a:prstGeom prst="rect">
            <a:avLst/>
          </a:prstGeom>
          <a:noFill/>
          <a:ln w="9525">
            <a:noFill/>
            <a:miter lim="800000"/>
            <a:headEnd/>
            <a:tailEnd/>
          </a:ln>
          <a:effectLst/>
        </p:spPr>
      </p:pic>
      <p:pic>
        <p:nvPicPr>
          <p:cNvPr id="16" name="Picture 4"/>
          <p:cNvPicPr>
            <a:picLocks noChangeAspect="1" noChangeArrowheads="1"/>
          </p:cNvPicPr>
          <p:nvPr/>
        </p:nvPicPr>
        <p:blipFill>
          <a:blip r:embed="rId5" cstate="print"/>
          <a:srcRect l="13115" t="78572" r="8381" b="11798"/>
          <a:stretch>
            <a:fillRect/>
          </a:stretch>
        </p:blipFill>
        <p:spPr bwMode="auto">
          <a:xfrm>
            <a:off x="661481" y="5105400"/>
            <a:ext cx="1143000" cy="457200"/>
          </a:xfrm>
          <a:prstGeom prst="rect">
            <a:avLst/>
          </a:prstGeom>
          <a:ln w="19050">
            <a:noFill/>
          </a:ln>
          <a:effectLst>
            <a:outerShdw blurRad="292100" dist="139700" dir="2700000" algn="tl" rotWithShape="0">
              <a:srgbClr val="333333">
                <a:alpha val="65000"/>
              </a:srgbClr>
            </a:outerShdw>
          </a:effectLst>
        </p:spPr>
      </p:pic>
      <p:sp>
        <p:nvSpPr>
          <p:cNvPr id="7" name="Oval 6"/>
          <p:cNvSpPr/>
          <p:nvPr/>
        </p:nvSpPr>
        <p:spPr>
          <a:xfrm>
            <a:off x="570183" y="5068839"/>
            <a:ext cx="12192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2086583" y="4541837"/>
            <a:ext cx="2209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itle 1"/>
          <p:cNvSpPr txBox="1">
            <a:spLocks/>
          </p:cNvSpPr>
          <p:nvPr/>
        </p:nvSpPr>
        <p:spPr>
          <a:xfrm>
            <a:off x="1066800" y="0"/>
            <a:ext cx="7181850" cy="870857"/>
          </a:xfrm>
          <a:prstGeom prst="rect">
            <a:avLst/>
          </a:prstGeom>
        </p:spPr>
        <p:txBody>
          <a:bodyPr anchor="ctr" anchorCtr="0">
            <a:noAutofit/>
          </a:bodyPr>
          <a:lstStyle/>
          <a:p>
            <a:pPr marL="571500" marR="0" lvl="0" indent="-514350" algn="ctr" defTabSz="914400" rtl="0" eaLnBrk="1" fontAlgn="base" latinLnBrk="0" hangingPunct="1">
              <a:lnSpc>
                <a:spcPct val="100000"/>
              </a:lnSpc>
              <a:spcBef>
                <a:spcPts val="600"/>
              </a:spcBef>
              <a:spcAft>
                <a:spcPts val="0"/>
              </a:spcAft>
              <a:buClrTx/>
              <a:buSzTx/>
              <a:buFontTx/>
              <a:buNone/>
              <a:tabLst/>
              <a:defRPr/>
            </a:pPr>
            <a:r>
              <a:rPr kumimoji="0" lang="en-US" sz="2800" b="1" i="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3. Search for Courses by Competency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89" y="849780"/>
            <a:ext cx="8576629" cy="5841306"/>
          </a:xfrm>
          <a:prstGeom prst="rect">
            <a:avLst/>
          </a:prstGeom>
        </p:spPr>
      </p:pic>
      <p:sp>
        <p:nvSpPr>
          <p:cNvPr id="6" name="Oval 5"/>
          <p:cNvSpPr/>
          <p:nvPr/>
        </p:nvSpPr>
        <p:spPr>
          <a:xfrm>
            <a:off x="1785026" y="3941786"/>
            <a:ext cx="2514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ed Rectangle 7"/>
          <p:cNvSpPr/>
          <p:nvPr/>
        </p:nvSpPr>
        <p:spPr>
          <a:xfrm>
            <a:off x="6888804" y="5025146"/>
            <a:ext cx="1878014" cy="1378085"/>
          </a:xfrm>
          <a:prstGeom prst="roundRect">
            <a:avLst>
              <a:gd name="adj" fmla="val 47524"/>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smtClean="0"/>
              <a:t>“Active” courses found for Competency “Financial Management Systems”</a:t>
            </a:r>
            <a:endParaRPr lang="en-US" sz="1300" b="1" dirty="0"/>
          </a:p>
        </p:txBody>
      </p:sp>
      <p:sp>
        <p:nvSpPr>
          <p:cNvPr id="7" name="Title 1"/>
          <p:cNvSpPr txBox="1">
            <a:spLocks noGrp="1"/>
          </p:cNvSpPr>
          <p:nvPr>
            <p:ph type="title"/>
          </p:nvPr>
        </p:nvSpPr>
        <p:spPr>
          <a:xfrm>
            <a:off x="1066800" y="0"/>
            <a:ext cx="7135814" cy="870857"/>
          </a:xfrm>
          <a:prstGeom prst="rect">
            <a:avLst/>
          </a:prstGeom>
        </p:spPr>
        <p:txBody>
          <a:bodyPr anchor="ctr" anchorCtr="0">
            <a:noAutofit/>
          </a:bodyPr>
          <a:lstStyle/>
          <a:p>
            <a:pPr marL="571500" lvl="0" indent="-514350" fontAlgn="base">
              <a:spcBef>
                <a:spcPts val="600"/>
              </a:spcBef>
              <a:defRPr/>
            </a:pPr>
            <a:r>
              <a:rPr kumimoji="0" lang="en-US" sz="2800" b="1" i="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3. </a:t>
            </a:r>
            <a:r>
              <a:rPr lang="en-US" sz="2800" b="1" i="1" kern="0" dirty="0">
                <a:effectLst>
                  <a:outerShdw blurRad="38100" dist="38100" dir="2700000" algn="tl">
                    <a:srgbClr val="C0C0C0"/>
                  </a:outerShdw>
                </a:effectLst>
              </a:rPr>
              <a:t>Results </a:t>
            </a:r>
            <a:r>
              <a:rPr kumimoji="0" lang="en-US" sz="2800" b="1" i="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of Competency Search</a:t>
            </a:r>
          </a:p>
        </p:txBody>
      </p:sp>
      <p:cxnSp>
        <p:nvCxnSpPr>
          <p:cNvPr id="10" name="Straight Arrow Connector 9"/>
          <p:cNvCxnSpPr/>
          <p:nvPr/>
        </p:nvCxnSpPr>
        <p:spPr>
          <a:xfrm flipH="1" flipV="1">
            <a:off x="3725694" y="4460595"/>
            <a:ext cx="3754877" cy="49136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857982" y="4222730"/>
            <a:ext cx="1267027" cy="237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36" y="795199"/>
            <a:ext cx="8182260" cy="5572401"/>
          </a:xfrm>
          <a:prstGeom prst="rect">
            <a:avLst/>
          </a:prstGeom>
        </p:spPr>
      </p:pic>
      <p:sp>
        <p:nvSpPr>
          <p:cNvPr id="2" name="Title 1"/>
          <p:cNvSpPr>
            <a:spLocks noGrp="1"/>
          </p:cNvSpPr>
          <p:nvPr>
            <p:ph type="title"/>
          </p:nvPr>
        </p:nvSpPr>
        <p:spPr>
          <a:xfrm>
            <a:off x="1066800" y="0"/>
            <a:ext cx="7135814" cy="870857"/>
          </a:xfrm>
        </p:spPr>
        <p:txBody>
          <a:bodyPr>
            <a:noAutofit/>
          </a:bodyPr>
          <a:lstStyle/>
          <a:p>
            <a:pPr marL="571500" indent="-514350">
              <a:spcBef>
                <a:spcPts val="600"/>
              </a:spcBef>
              <a:spcAft>
                <a:spcPts val="0"/>
              </a:spcAft>
            </a:pPr>
            <a:r>
              <a:rPr lang="en-US" sz="2800" dirty="0" smtClean="0"/>
              <a:t>3. Search for Courses Using Keywords</a:t>
            </a:r>
          </a:p>
        </p:txBody>
      </p:sp>
      <p:sp>
        <p:nvSpPr>
          <p:cNvPr id="4" name="Slide Number Placeholder 3"/>
          <p:cNvSpPr>
            <a:spLocks noGrp="1"/>
          </p:cNvSpPr>
          <p:nvPr>
            <p:ph type="sldNum" sz="quarter" idx="10"/>
          </p:nvPr>
        </p:nvSpPr>
        <p:spPr>
          <a:xfrm>
            <a:off x="7010400" y="6797675"/>
            <a:ext cx="2133600" cy="365125"/>
          </a:xfrm>
        </p:spPr>
        <p:txBody>
          <a:bodyPr/>
          <a:lstStyle/>
          <a:p>
            <a:pPr>
              <a:defRPr/>
            </a:pPr>
            <a:fld id="{EC208303-CB65-47C7-8928-82A9DF0B169B}" type="slidenum">
              <a:rPr lang="en-US" smtClean="0"/>
              <a:pPr>
                <a:defRPr/>
              </a:pPr>
              <a:t>25</a:t>
            </a:fld>
            <a:endParaRPr lang="en-US"/>
          </a:p>
        </p:txBody>
      </p:sp>
      <p:cxnSp>
        <p:nvCxnSpPr>
          <p:cNvPr id="21" name="Straight Arrow Connector 20"/>
          <p:cNvCxnSpPr/>
          <p:nvPr/>
        </p:nvCxnSpPr>
        <p:spPr>
          <a:xfrm flipH="1">
            <a:off x="3247590" y="3581399"/>
            <a:ext cx="3918133" cy="5358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7297995" y="3058026"/>
            <a:ext cx="1178301" cy="975905"/>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r>
              <a:rPr lang="en-US" sz="1400" dirty="0" smtClean="0">
                <a:latin typeface="Arial" pitchFamily="34" charset="0"/>
                <a:cs typeface="Arial" pitchFamily="34" charset="0"/>
              </a:rPr>
              <a:t>Search </a:t>
            </a:r>
            <a:r>
              <a:rPr lang="en-US" sz="1400" b="1" dirty="0" smtClean="0">
                <a:latin typeface="Arial" pitchFamily="34" charset="0"/>
                <a:cs typeface="Arial" pitchFamily="34" charset="0"/>
              </a:rPr>
              <a:t>using Keywords</a:t>
            </a:r>
          </a:p>
        </p:txBody>
      </p:sp>
      <p:sp>
        <p:nvSpPr>
          <p:cNvPr id="30" name="Rounded Rectangle 29"/>
          <p:cNvSpPr/>
          <p:nvPr/>
        </p:nvSpPr>
        <p:spPr>
          <a:xfrm>
            <a:off x="1981200" y="5135815"/>
            <a:ext cx="5184523" cy="2661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048000" y="3581400"/>
            <a:ext cx="942640" cy="266156"/>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049293" y="5938306"/>
            <a:ext cx="314214" cy="400110"/>
          </a:xfrm>
          <a:prstGeom prst="rect">
            <a:avLst/>
          </a:prstGeom>
          <a:noFill/>
          <a:ln>
            <a:noFill/>
          </a:ln>
        </p:spPr>
        <p:txBody>
          <a:bodyPr wrap="square" rtlCol="0">
            <a:spAutoFit/>
          </a:bodyPr>
          <a:lstStyle/>
          <a:p>
            <a:r>
              <a:rPr lang="en-US" sz="2000" b="1" dirty="0" smtClean="0">
                <a:solidFill>
                  <a:srgbClr val="FF0000"/>
                </a:solidFill>
              </a:rPr>
              <a:t>*</a:t>
            </a:r>
            <a:endParaRPr lang="en-US" sz="2000" b="1" dirty="0">
              <a:solidFill>
                <a:srgbClr val="FF0000"/>
              </a:solidFill>
            </a:endParaRPr>
          </a:p>
        </p:txBody>
      </p:sp>
      <p:cxnSp>
        <p:nvCxnSpPr>
          <p:cNvPr id="37" name="Straight Arrow Connector 36"/>
          <p:cNvCxnSpPr>
            <a:endCxn id="30" idx="3"/>
          </p:cNvCxnSpPr>
          <p:nvPr/>
        </p:nvCxnSpPr>
        <p:spPr>
          <a:xfrm flipH="1" flipV="1">
            <a:off x="7165723" y="5268893"/>
            <a:ext cx="363648" cy="5568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562336" y="4337347"/>
            <a:ext cx="1335408" cy="2129247"/>
          </a:xfrm>
          <a:prstGeom prst="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lt1"/>
                </a:solidFill>
                <a:latin typeface="+mn-lt"/>
              </a:rPr>
              <a:t>Use these tabs to find all  matching courses; </a:t>
            </a:r>
            <a:r>
              <a:rPr lang="en-US" sz="1200" b="1" dirty="0" smtClean="0">
                <a:solidFill>
                  <a:schemeClr val="lt1"/>
                </a:solidFill>
                <a:latin typeface="+mn-lt"/>
              </a:rPr>
              <a:t>Some may be inactive, commercial</a:t>
            </a:r>
          </a:p>
        </p:txBody>
      </p:sp>
      <p:pic>
        <p:nvPicPr>
          <p:cNvPr id="1027" name="Picture 3"/>
          <p:cNvPicPr>
            <a:picLocks noChangeAspect="1" noChangeArrowheads="1"/>
          </p:cNvPicPr>
          <p:nvPr/>
        </p:nvPicPr>
        <p:blipFill>
          <a:blip r:embed="rId4" cstate="print"/>
          <a:srcRect/>
          <a:stretch>
            <a:fillRect/>
          </a:stretch>
        </p:blipFill>
        <p:spPr bwMode="auto">
          <a:xfrm>
            <a:off x="2588731" y="4024203"/>
            <a:ext cx="430085" cy="1861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19" y="870857"/>
            <a:ext cx="7748081" cy="5640624"/>
          </a:xfrm>
          <a:prstGeom prst="rect">
            <a:avLst/>
          </a:prstGeom>
        </p:spPr>
      </p:pic>
      <p:sp>
        <p:nvSpPr>
          <p:cNvPr id="2" name="Title 1"/>
          <p:cNvSpPr>
            <a:spLocks noGrp="1"/>
          </p:cNvSpPr>
          <p:nvPr>
            <p:ph type="title"/>
          </p:nvPr>
        </p:nvSpPr>
        <p:spPr>
          <a:xfrm>
            <a:off x="1066800" y="0"/>
            <a:ext cx="7135814" cy="870857"/>
          </a:xfrm>
        </p:spPr>
        <p:txBody>
          <a:bodyPr>
            <a:normAutofit/>
          </a:bodyPr>
          <a:lstStyle/>
          <a:p>
            <a:r>
              <a:rPr lang="en-US" dirty="0" smtClean="0"/>
              <a:t>4. Map FM myLearn courses on LHW</a:t>
            </a:r>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26</a:t>
            </a:fld>
            <a:endParaRPr lang="en-US"/>
          </a:p>
        </p:txBody>
      </p:sp>
      <p:sp>
        <p:nvSpPr>
          <p:cNvPr id="17" name="Rounded Rectangle 16"/>
          <p:cNvSpPr/>
          <p:nvPr/>
        </p:nvSpPr>
        <p:spPr>
          <a:xfrm>
            <a:off x="2131979" y="3829381"/>
            <a:ext cx="56388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309711" y="4327418"/>
            <a:ext cx="2547026" cy="7578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943600" y="5216081"/>
            <a:ext cx="2966936" cy="1295400"/>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smtClean="0"/>
              <a:t>Record Cert Level 2 matches on the LHW:</a:t>
            </a:r>
          </a:p>
          <a:p>
            <a:pPr algn="l"/>
            <a:r>
              <a:rPr lang="en-US" sz="1400" b="1" dirty="0" smtClean="0">
                <a:latin typeface="Arial" pitchFamily="34" charset="0"/>
                <a:cs typeface="Arial" pitchFamily="34" charset="0"/>
                <a:sym typeface="Wingdings" pitchFamily="2" charset="2"/>
              </a:rPr>
              <a:t> </a:t>
            </a:r>
            <a:r>
              <a:rPr lang="en-US" sz="1200" b="1" dirty="0" smtClean="0">
                <a:latin typeface="Arial" pitchFamily="34" charset="0"/>
                <a:cs typeface="Arial" pitchFamily="34" charset="0"/>
              </a:rPr>
              <a:t>Financial Management Analysis</a:t>
            </a:r>
          </a:p>
          <a:p>
            <a:pPr algn="l"/>
            <a:r>
              <a:rPr lang="en-US" sz="1200" b="1" dirty="0" smtClean="0">
                <a:latin typeface="Arial" pitchFamily="34" charset="0"/>
                <a:cs typeface="Arial" pitchFamily="34" charset="0"/>
                <a:sym typeface="Wingdings" pitchFamily="2" charset="2"/>
              </a:rPr>
              <a:t> </a:t>
            </a:r>
            <a:r>
              <a:rPr lang="en-US" sz="1200" b="1" dirty="0" smtClean="0">
                <a:latin typeface="Arial" pitchFamily="34" charset="0"/>
                <a:cs typeface="Arial" pitchFamily="34" charset="0"/>
              </a:rPr>
              <a:t>Budget Formulation, Justification</a:t>
            </a:r>
          </a:p>
          <a:p>
            <a:pPr algn="l"/>
            <a:r>
              <a:rPr lang="en-US" sz="1200" b="1" dirty="0" smtClean="0">
                <a:latin typeface="Arial" pitchFamily="34" charset="0"/>
                <a:cs typeface="Arial" pitchFamily="34" charset="0"/>
                <a:sym typeface="Wingdings" pitchFamily="2" charset="2"/>
              </a:rPr>
              <a:t> </a:t>
            </a:r>
            <a:r>
              <a:rPr lang="en-US" sz="1200" b="1" dirty="0" smtClean="0">
                <a:latin typeface="Arial" pitchFamily="34" charset="0"/>
                <a:cs typeface="Arial" pitchFamily="34" charset="0"/>
              </a:rPr>
              <a:t>Budget Execution</a:t>
            </a:r>
            <a:endParaRPr lang="en-US" sz="1200" b="1" dirty="0"/>
          </a:p>
        </p:txBody>
      </p:sp>
      <p:cxnSp>
        <p:nvCxnSpPr>
          <p:cNvPr id="29" name="Straight Arrow Connector 28"/>
          <p:cNvCxnSpPr/>
          <p:nvPr/>
        </p:nvCxnSpPr>
        <p:spPr>
          <a:xfrm flipH="1">
            <a:off x="4756826" y="5619163"/>
            <a:ext cx="1224874" cy="26917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17432" y="4369259"/>
            <a:ext cx="1905000" cy="523220"/>
          </a:xfrm>
          <a:prstGeom prst="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lt1"/>
                </a:solidFill>
                <a:latin typeface="+mn-lt"/>
              </a:rPr>
              <a:t>Verify it’s the right course</a:t>
            </a:r>
          </a:p>
        </p:txBody>
      </p:sp>
      <p:cxnSp>
        <p:nvCxnSpPr>
          <p:cNvPr id="21" name="Straight Arrow Connector 20"/>
          <p:cNvCxnSpPr/>
          <p:nvPr/>
        </p:nvCxnSpPr>
        <p:spPr>
          <a:xfrm flipH="1" flipV="1">
            <a:off x="5046730" y="4500628"/>
            <a:ext cx="563394" cy="13024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4" idx="1"/>
          </p:cNvCxnSpPr>
          <p:nvPr/>
        </p:nvCxnSpPr>
        <p:spPr>
          <a:xfrm flipH="1">
            <a:off x="4839308" y="5863781"/>
            <a:ext cx="1104292" cy="33011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377447" y="6361889"/>
            <a:ext cx="1604253" cy="1927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20" y="971748"/>
            <a:ext cx="8197810" cy="5460924"/>
          </a:xfrm>
          <a:prstGeom prst="rect">
            <a:avLst/>
          </a:prstGeom>
        </p:spPr>
      </p:pic>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27</a:t>
            </a:fld>
            <a:endParaRPr lang="en-US"/>
          </a:p>
        </p:txBody>
      </p:sp>
      <p:pic>
        <p:nvPicPr>
          <p:cNvPr id="3076" name="Picture 4"/>
          <p:cNvPicPr>
            <a:picLocks noChangeAspect="1" noChangeArrowheads="1"/>
          </p:cNvPicPr>
          <p:nvPr/>
        </p:nvPicPr>
        <p:blipFill>
          <a:blip r:embed="rId4" cstate="print"/>
          <a:srcRect l="13006" t="86490" r="8381" b="6021"/>
          <a:stretch>
            <a:fillRect/>
          </a:stretch>
        </p:blipFill>
        <p:spPr bwMode="auto">
          <a:xfrm>
            <a:off x="663741" y="5473568"/>
            <a:ext cx="1600200" cy="333350"/>
          </a:xfrm>
          <a:prstGeom prst="rect">
            <a:avLst/>
          </a:prstGeom>
          <a:ln w="19050">
            <a:noFill/>
          </a:ln>
          <a:effectLst>
            <a:outerShdw blurRad="292100" dist="139700" dir="2700000" algn="tl" rotWithShape="0">
              <a:srgbClr val="333333">
                <a:alpha val="65000"/>
              </a:srgbClr>
            </a:outerShdw>
          </a:effectLst>
        </p:spPr>
      </p:pic>
      <p:sp>
        <p:nvSpPr>
          <p:cNvPr id="13" name="Rounded Rectangle 12"/>
          <p:cNvSpPr/>
          <p:nvPr/>
        </p:nvSpPr>
        <p:spPr>
          <a:xfrm>
            <a:off x="457200" y="5461990"/>
            <a:ext cx="1524000" cy="3048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a:stCxn id="42" idx="2"/>
            <a:endCxn id="13" idx="0"/>
          </p:cNvCxnSpPr>
          <p:nvPr/>
        </p:nvCxnSpPr>
        <p:spPr>
          <a:xfrm>
            <a:off x="914400" y="2819400"/>
            <a:ext cx="304800" cy="264259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52400" y="1905000"/>
            <a:ext cx="1524000" cy="914400"/>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Search Using the FM Proficiency  Tab</a:t>
            </a:r>
            <a:endParaRPr lang="en-US" sz="1400" b="1" dirty="0"/>
          </a:p>
        </p:txBody>
      </p:sp>
      <p:sp>
        <p:nvSpPr>
          <p:cNvPr id="12" name="Title 1"/>
          <p:cNvSpPr txBox="1">
            <a:spLocks/>
          </p:cNvSpPr>
          <p:nvPr/>
        </p:nvSpPr>
        <p:spPr>
          <a:xfrm>
            <a:off x="990600" y="0"/>
            <a:ext cx="7258050" cy="870857"/>
          </a:xfrm>
          <a:prstGeom prst="rect">
            <a:avLst/>
          </a:prstGeom>
        </p:spPr>
        <p:txBody>
          <a:bodyPr anchor="ctr" anchorCtr="0">
            <a:noAutofit/>
          </a:bodyPr>
          <a:lstStyle/>
          <a:p>
            <a:pPr marL="571500" marR="0" lvl="0" indent="-514350" algn="ctr" defTabSz="914400" rtl="0" eaLnBrk="1" fontAlgn="base" latinLnBrk="0" hangingPunct="1">
              <a:lnSpc>
                <a:spcPct val="100000"/>
              </a:lnSpc>
              <a:spcBef>
                <a:spcPts val="600"/>
              </a:spcBef>
              <a:spcAft>
                <a:spcPts val="0"/>
              </a:spcAft>
              <a:buClrTx/>
              <a:buSzTx/>
              <a:buFontTx/>
              <a:buNone/>
              <a:tabLst/>
              <a:defRPr/>
            </a:pPr>
            <a:r>
              <a:rPr kumimoji="0" lang="en-US" sz="3000" b="1" i="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3. Search for Courses in FM myLearn</a:t>
            </a:r>
          </a:p>
        </p:txBody>
      </p:sp>
      <p:pic>
        <p:nvPicPr>
          <p:cNvPr id="2050" name="Picture 2"/>
          <p:cNvPicPr>
            <a:picLocks noChangeAspect="1" noChangeArrowheads="1"/>
          </p:cNvPicPr>
          <p:nvPr/>
        </p:nvPicPr>
        <p:blipFill>
          <a:blip r:embed="rId5" cstate="print"/>
          <a:srcRect/>
          <a:stretch>
            <a:fillRect/>
          </a:stretch>
        </p:blipFill>
        <p:spPr bwMode="auto">
          <a:xfrm>
            <a:off x="3868366" y="5181600"/>
            <a:ext cx="4144963" cy="106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564" y="0"/>
            <a:ext cx="7258050" cy="914400"/>
          </a:xfrm>
        </p:spPr>
        <p:txBody>
          <a:bodyPr>
            <a:normAutofit fontScale="90000"/>
          </a:bodyPr>
          <a:lstStyle/>
          <a:p>
            <a:r>
              <a:rPr lang="en-US" sz="2000" dirty="0" smtClean="0">
                <a:effectLst/>
                <a:latin typeface="+mn-lt"/>
              </a:rPr>
              <a:t/>
            </a:r>
            <a:br>
              <a:rPr lang="en-US" sz="2000" dirty="0" smtClean="0">
                <a:effectLst/>
                <a:latin typeface="+mn-lt"/>
              </a:rPr>
            </a:br>
            <a:r>
              <a:rPr lang="en-US" sz="2000" kern="1200" dirty="0" smtClean="0">
                <a:solidFill>
                  <a:schemeClr val="tx2"/>
                </a:solidFill>
              </a:rPr>
              <a:t> </a:t>
            </a:r>
            <a:r>
              <a:rPr lang="en-US" sz="3600" kern="1200" dirty="0" smtClean="0">
                <a:solidFill>
                  <a:schemeClr val="tx2"/>
                </a:solidFill>
              </a:rPr>
              <a:t>The Learning History Worksheet </a:t>
            </a:r>
            <a:endParaRPr lang="en-US" sz="3600" dirty="0">
              <a:effectLst/>
              <a:latin typeface="+mn-lt"/>
            </a:endParaRPr>
          </a:p>
        </p:txBody>
      </p:sp>
      <p:sp>
        <p:nvSpPr>
          <p:cNvPr id="3" name="Content Placeholder 2"/>
          <p:cNvSpPr>
            <a:spLocks noGrp="1"/>
          </p:cNvSpPr>
          <p:nvPr>
            <p:ph idx="1"/>
          </p:nvPr>
        </p:nvSpPr>
        <p:spPr>
          <a:xfrm>
            <a:off x="1828800" y="2362200"/>
            <a:ext cx="6172200" cy="3962400"/>
          </a:xfrm>
        </p:spPr>
        <p:txBody>
          <a:bodyPr>
            <a:normAutofit/>
          </a:bodyPr>
          <a:lstStyle/>
          <a:p>
            <a:pPr marL="571500" indent="-514350">
              <a:spcBef>
                <a:spcPts val="300"/>
              </a:spcBef>
              <a:spcAft>
                <a:spcPts val="0"/>
              </a:spcAft>
              <a:buFont typeface="+mj-lt"/>
              <a:buAutoNum type="arabicPeriod"/>
            </a:pPr>
            <a:r>
              <a:rPr lang="en-US" sz="2000" b="1" i="1" dirty="0" smtClean="0"/>
              <a:t>Download</a:t>
            </a:r>
            <a:r>
              <a:rPr lang="en-US" sz="2000" dirty="0" smtClean="0"/>
              <a:t> the LHW for Certification level</a:t>
            </a:r>
          </a:p>
          <a:p>
            <a:pPr marL="571500" indent="-514350">
              <a:spcBef>
                <a:spcPts val="300"/>
              </a:spcBef>
              <a:spcAft>
                <a:spcPts val="0"/>
              </a:spcAft>
              <a:buFont typeface="+mj-lt"/>
              <a:buAutoNum type="arabicPeriod"/>
            </a:pPr>
            <a:r>
              <a:rPr lang="en-US" sz="2000" b="1" i="1" dirty="0" smtClean="0"/>
              <a:t>Assemble</a:t>
            </a:r>
            <a:r>
              <a:rPr lang="en-US" sz="2000" dirty="0" smtClean="0"/>
              <a:t> FM course documentation*</a:t>
            </a:r>
          </a:p>
          <a:p>
            <a:pPr marL="571500" indent="-514350">
              <a:spcBef>
                <a:spcPts val="300"/>
              </a:spcBef>
              <a:spcAft>
                <a:spcPts val="0"/>
              </a:spcAft>
              <a:buFont typeface="+mj-lt"/>
              <a:buAutoNum type="arabicPeriod"/>
            </a:pPr>
            <a:r>
              <a:rPr lang="en-US" sz="2000" b="1" i="1" dirty="0" smtClean="0"/>
              <a:t>Search</a:t>
            </a:r>
            <a:r>
              <a:rPr lang="en-US" sz="2000" dirty="0" smtClean="0"/>
              <a:t> for courses in FM myLearn</a:t>
            </a:r>
          </a:p>
          <a:p>
            <a:pPr marL="571500" indent="-514350">
              <a:spcBef>
                <a:spcPts val="300"/>
              </a:spcBef>
              <a:spcAft>
                <a:spcPts val="0"/>
              </a:spcAft>
              <a:buFont typeface="+mj-lt"/>
              <a:buAutoNum type="arabicPeriod"/>
            </a:pPr>
            <a:r>
              <a:rPr lang="en-US" sz="2000" b="1" i="1" dirty="0" smtClean="0"/>
              <a:t>Map</a:t>
            </a:r>
            <a:r>
              <a:rPr lang="en-US" sz="2000" b="1" dirty="0" smtClean="0"/>
              <a:t> </a:t>
            </a:r>
            <a:r>
              <a:rPr lang="en-US" sz="2000" dirty="0" smtClean="0"/>
              <a:t>your</a:t>
            </a:r>
            <a:r>
              <a:rPr lang="en-US" sz="2000" b="1" dirty="0" smtClean="0"/>
              <a:t> </a:t>
            </a:r>
            <a:r>
              <a:rPr lang="en-US" sz="2000" dirty="0" smtClean="0"/>
              <a:t>FM myLearn courses to the Learning History Worksheet</a:t>
            </a:r>
          </a:p>
          <a:p>
            <a:pPr marL="571500" indent="-514350">
              <a:spcBef>
                <a:spcPts val="300"/>
              </a:spcBef>
              <a:spcAft>
                <a:spcPts val="0"/>
              </a:spcAft>
              <a:buFont typeface="+mj-lt"/>
              <a:buAutoNum type="arabicPeriod"/>
            </a:pPr>
            <a:r>
              <a:rPr lang="en-US" sz="2000" b="1" i="1" dirty="0" smtClean="0"/>
              <a:t>Assess</a:t>
            </a:r>
            <a:r>
              <a:rPr lang="en-US" sz="2000" dirty="0" smtClean="0"/>
              <a:t> Certification Gaps</a:t>
            </a:r>
          </a:p>
          <a:p>
            <a:pPr marL="571500" indent="-514350">
              <a:spcBef>
                <a:spcPts val="300"/>
              </a:spcBef>
              <a:spcAft>
                <a:spcPts val="0"/>
              </a:spcAft>
              <a:buFont typeface="+mj-lt"/>
              <a:buAutoNum type="arabicPeriod"/>
            </a:pPr>
            <a:r>
              <a:rPr lang="en-US" sz="2000" b="1" i="1" dirty="0" smtClean="0"/>
              <a:t>Map OUSD(C</a:t>
            </a:r>
            <a:r>
              <a:rPr lang="en-US" sz="2000" b="1" dirty="0" smtClean="0"/>
              <a:t>) </a:t>
            </a:r>
            <a:r>
              <a:rPr lang="en-US" sz="2000" dirty="0" smtClean="0"/>
              <a:t>Web Based Courses.</a:t>
            </a:r>
          </a:p>
          <a:p>
            <a:pPr marL="571500" indent="-514350">
              <a:spcBef>
                <a:spcPts val="300"/>
              </a:spcBef>
              <a:spcAft>
                <a:spcPts val="0"/>
              </a:spcAft>
              <a:buFont typeface="+mj-lt"/>
              <a:buAutoNum type="arabicPeriod"/>
            </a:pPr>
            <a:r>
              <a:rPr lang="en-US" sz="2000" b="1" i="1" dirty="0" smtClean="0"/>
              <a:t>Map Academic </a:t>
            </a:r>
            <a:r>
              <a:rPr lang="en-US" sz="2000" dirty="0" smtClean="0"/>
              <a:t>Courses</a:t>
            </a:r>
          </a:p>
          <a:p>
            <a:pPr marL="571500" indent="-514350">
              <a:spcBef>
                <a:spcPts val="300"/>
              </a:spcBef>
              <a:spcAft>
                <a:spcPts val="0"/>
              </a:spcAft>
              <a:buFont typeface="+mj-lt"/>
              <a:buAutoNum type="arabicPeriod"/>
            </a:pPr>
            <a:r>
              <a:rPr lang="en-US" sz="2000" b="1" i="1" dirty="0" smtClean="0"/>
              <a:t>Plan</a:t>
            </a:r>
            <a:r>
              <a:rPr lang="en-US" sz="2000" dirty="0" smtClean="0"/>
              <a:t> to Fill Gaps </a:t>
            </a:r>
          </a:p>
          <a:p>
            <a:pPr marL="971550" lvl="1" indent="-514350">
              <a:spcBef>
                <a:spcPts val="0"/>
              </a:spcBef>
              <a:buNone/>
            </a:pPr>
            <a:endParaRPr lang="en-US" sz="1900" b="1" dirty="0" smtClean="0"/>
          </a:p>
          <a:p>
            <a:pPr marL="971550" lvl="1" indent="-514350">
              <a:spcBef>
                <a:spcPts val="1000"/>
              </a:spcBef>
              <a:buFont typeface="+mj-lt"/>
              <a:buAutoNum type="arabicPeriod"/>
            </a:pPr>
            <a:endParaRPr lang="en-US" sz="1600" b="1" dirty="0" smtClean="0"/>
          </a:p>
          <a:p>
            <a:pPr marL="971550" lvl="1" indent="-514350">
              <a:spcBef>
                <a:spcPts val="1000"/>
              </a:spcBef>
              <a:buFont typeface="+mj-lt"/>
              <a:buAutoNum type="arabicPeriod"/>
            </a:pPr>
            <a:endParaRPr lang="en-US" sz="1600" b="1" dirty="0" smtClean="0"/>
          </a:p>
          <a:p>
            <a:pPr marL="971550" lvl="1" indent="-514350">
              <a:spcBef>
                <a:spcPts val="1000"/>
              </a:spcBef>
              <a:buFont typeface="+mj-lt"/>
              <a:buAutoNum type="arabicPeriod"/>
            </a:pPr>
            <a:endParaRPr lang="en-US" sz="1600" b="1" dirty="0" smtClean="0"/>
          </a:p>
          <a:p>
            <a:pPr marL="971550" lvl="1" indent="-514350">
              <a:spcBef>
                <a:spcPts val="1000"/>
              </a:spcBef>
              <a:buFont typeface="+mj-lt"/>
              <a:buAutoNum type="arabicPeriod"/>
            </a:pPr>
            <a:endParaRPr lang="en-US" sz="1600" b="1" dirty="0" smtClean="0"/>
          </a:p>
          <a:p>
            <a:pPr marL="971550" lvl="1" indent="-514350">
              <a:spcBef>
                <a:spcPts val="0"/>
              </a:spcBef>
              <a:buNone/>
            </a:pPr>
            <a:endParaRPr lang="en-US" sz="1600" b="1" dirty="0" smtClean="0"/>
          </a:p>
          <a:p>
            <a:pPr marL="971550" lvl="1" indent="-514350">
              <a:spcBef>
                <a:spcPts val="0"/>
              </a:spcBef>
              <a:buNone/>
            </a:pPr>
            <a:endParaRPr lang="en-US" sz="2200" b="1" dirty="0" smtClean="0"/>
          </a:p>
          <a:p>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28</a:t>
            </a:fld>
            <a:endParaRPr lang="en-US"/>
          </a:p>
        </p:txBody>
      </p:sp>
      <p:pic>
        <p:nvPicPr>
          <p:cNvPr id="90113" name="Picture 1"/>
          <p:cNvPicPr>
            <a:picLocks noChangeAspect="1" noChangeArrowheads="1"/>
          </p:cNvPicPr>
          <p:nvPr/>
        </p:nvPicPr>
        <p:blipFill>
          <a:blip r:embed="rId3" cstate="print"/>
          <a:srcRect l="6337"/>
          <a:stretch>
            <a:fillRect/>
          </a:stretch>
        </p:blipFill>
        <p:spPr bwMode="auto">
          <a:xfrm>
            <a:off x="2438400" y="6172200"/>
            <a:ext cx="4267200" cy="379152"/>
          </a:xfrm>
          <a:prstGeom prst="rect">
            <a:avLst/>
          </a:prstGeom>
          <a:noFill/>
          <a:ln w="9525">
            <a:noFill/>
            <a:miter lim="800000"/>
            <a:headEnd/>
            <a:tailEnd/>
          </a:ln>
          <a:effectLst/>
        </p:spPr>
      </p:pic>
      <p:sp>
        <p:nvSpPr>
          <p:cNvPr id="6" name="Rectangle 5"/>
          <p:cNvSpPr/>
          <p:nvPr/>
        </p:nvSpPr>
        <p:spPr>
          <a:xfrm>
            <a:off x="1219200" y="1219200"/>
            <a:ext cx="6781800" cy="830997"/>
          </a:xfrm>
          <a:prstGeom prst="rect">
            <a:avLst/>
          </a:prstGeom>
          <a:solidFill>
            <a:srgbClr val="0070C0"/>
          </a:solidFill>
        </p:spPr>
        <p:txBody>
          <a:bodyPr wrap="square">
            <a:spAutoFit/>
          </a:bodyPr>
          <a:lstStyle/>
          <a:p>
            <a:r>
              <a:rPr lang="en-US" sz="2400" b="1" i="1" dirty="0" smtClean="0">
                <a:solidFill>
                  <a:schemeClr val="bg1"/>
                </a:solidFill>
                <a:latin typeface="Arial" pitchFamily="34" charset="0"/>
                <a:cs typeface="Arial" pitchFamily="34" charset="0"/>
              </a:rPr>
              <a:t>Eight Steps to Assess Gaps and Prepare for LMS Input</a:t>
            </a:r>
            <a:endParaRPr lang="en-US" sz="2400" b="1" i="1" dirty="0">
              <a:solidFill>
                <a:schemeClr val="bg1"/>
              </a:solidFill>
              <a:latin typeface="Arial" pitchFamily="34" charset="0"/>
              <a:cs typeface="Arial" pitchFamily="34" charset="0"/>
            </a:endParaRPr>
          </a:p>
        </p:txBody>
      </p:sp>
      <p:sp>
        <p:nvSpPr>
          <p:cNvPr id="7" name="Rectangle 6"/>
          <p:cNvSpPr/>
          <p:nvPr/>
        </p:nvSpPr>
        <p:spPr>
          <a:xfrm>
            <a:off x="1447800" y="2362200"/>
            <a:ext cx="426719" cy="461665"/>
          </a:xfrm>
          <a:prstGeom prst="rect">
            <a:avLst/>
          </a:prstGeom>
        </p:spPr>
        <p:txBody>
          <a:bodyPr wrap="none">
            <a:spAutoFit/>
          </a:bodyPr>
          <a:lstStyle/>
          <a:p>
            <a:r>
              <a:rPr lang="en-US" sz="2400" dirty="0" smtClean="0">
                <a:solidFill>
                  <a:srgbClr val="00B050"/>
                </a:solidFill>
                <a:latin typeface="Wingdings" pitchFamily="2" charset="2"/>
              </a:rPr>
              <a:t>ü</a:t>
            </a:r>
            <a:endParaRPr lang="en-US" sz="2400" dirty="0"/>
          </a:p>
        </p:txBody>
      </p:sp>
      <p:sp>
        <p:nvSpPr>
          <p:cNvPr id="8" name="Rectangle 7"/>
          <p:cNvSpPr/>
          <p:nvPr/>
        </p:nvSpPr>
        <p:spPr>
          <a:xfrm>
            <a:off x="1447800" y="2743200"/>
            <a:ext cx="426719" cy="461665"/>
          </a:xfrm>
          <a:prstGeom prst="rect">
            <a:avLst/>
          </a:prstGeom>
        </p:spPr>
        <p:txBody>
          <a:bodyPr wrap="none">
            <a:spAutoFit/>
          </a:bodyPr>
          <a:lstStyle/>
          <a:p>
            <a:r>
              <a:rPr lang="en-US" sz="2400" dirty="0" smtClean="0">
                <a:solidFill>
                  <a:srgbClr val="00B050"/>
                </a:solidFill>
                <a:latin typeface="Wingdings" pitchFamily="2" charset="2"/>
              </a:rPr>
              <a:t>ü</a:t>
            </a:r>
            <a:endParaRPr lang="en-US" sz="2400" dirty="0"/>
          </a:p>
        </p:txBody>
      </p:sp>
      <p:sp>
        <p:nvSpPr>
          <p:cNvPr id="9" name="Rectangle 8"/>
          <p:cNvSpPr/>
          <p:nvPr/>
        </p:nvSpPr>
        <p:spPr>
          <a:xfrm>
            <a:off x="1447800" y="3124200"/>
            <a:ext cx="426719" cy="461665"/>
          </a:xfrm>
          <a:prstGeom prst="rect">
            <a:avLst/>
          </a:prstGeom>
        </p:spPr>
        <p:txBody>
          <a:bodyPr wrap="none">
            <a:spAutoFit/>
          </a:bodyPr>
          <a:lstStyle/>
          <a:p>
            <a:r>
              <a:rPr lang="en-US" sz="2400" dirty="0" smtClean="0">
                <a:solidFill>
                  <a:srgbClr val="00B050"/>
                </a:solidFill>
                <a:latin typeface="Wingdings" pitchFamily="2" charset="2"/>
              </a:rPr>
              <a:t>ü</a:t>
            </a:r>
            <a:endParaRPr lang="en-US" sz="2400" dirty="0"/>
          </a:p>
        </p:txBody>
      </p:sp>
      <p:cxnSp>
        <p:nvCxnSpPr>
          <p:cNvPr id="16" name="Straight Arrow Connector 15"/>
          <p:cNvCxnSpPr/>
          <p:nvPr/>
        </p:nvCxnSpPr>
        <p:spPr>
          <a:xfrm>
            <a:off x="1066800" y="3657600"/>
            <a:ext cx="7620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84988" y="1905000"/>
            <a:ext cx="8906612" cy="4648200"/>
          </a:xfrm>
          <a:prstGeom prst="rect">
            <a:avLst/>
          </a:prstGeom>
          <a:ln>
            <a:solidFill>
              <a:schemeClr val="bg1"/>
            </a:solidFill>
          </a:ln>
        </p:spPr>
      </p:pic>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29</a:t>
            </a:fld>
            <a:endParaRPr lang="en-US"/>
          </a:p>
        </p:txBody>
      </p:sp>
      <p:sp>
        <p:nvSpPr>
          <p:cNvPr id="34" name="Title 1"/>
          <p:cNvSpPr>
            <a:spLocks noGrp="1"/>
          </p:cNvSpPr>
          <p:nvPr>
            <p:ph type="title"/>
          </p:nvPr>
        </p:nvSpPr>
        <p:spPr>
          <a:xfrm>
            <a:off x="1066800" y="0"/>
            <a:ext cx="7135814" cy="870857"/>
          </a:xfrm>
        </p:spPr>
        <p:txBody>
          <a:bodyPr>
            <a:normAutofit/>
          </a:bodyPr>
          <a:lstStyle/>
          <a:p>
            <a:r>
              <a:rPr lang="en-US" dirty="0" smtClean="0"/>
              <a:t>5. Assess Certification Gaps</a:t>
            </a:r>
            <a:endParaRPr lang="en-US" dirty="0"/>
          </a:p>
        </p:txBody>
      </p:sp>
      <p:sp>
        <p:nvSpPr>
          <p:cNvPr id="14" name="TextBox 13"/>
          <p:cNvSpPr txBox="1"/>
          <p:nvPr/>
        </p:nvSpPr>
        <p:spPr>
          <a:xfrm>
            <a:off x="2819400" y="914400"/>
            <a:ext cx="5181600" cy="954107"/>
          </a:xfrm>
          <a:prstGeom prst="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dirty="0" smtClean="0">
                <a:solidFill>
                  <a:schemeClr val="bg1"/>
                </a:solidFill>
                <a:latin typeface="Arial" pitchFamily="34" charset="0"/>
                <a:cs typeface="Arial" pitchFamily="34" charset="0"/>
              </a:rPr>
              <a:t>Record course Competency/PL hours on the LHW </a:t>
            </a:r>
          </a:p>
          <a:p>
            <a:pPr algn="l"/>
            <a:r>
              <a:rPr lang="en-US" sz="1400" b="1" dirty="0" smtClean="0">
                <a:solidFill>
                  <a:schemeClr val="bg1"/>
                </a:solidFill>
                <a:latin typeface="Arial" pitchFamily="34" charset="0"/>
                <a:cs typeface="Arial" pitchFamily="34" charset="0"/>
                <a:sym typeface="Wingdings" pitchFamily="2" charset="2"/>
              </a:rPr>
              <a:t> </a:t>
            </a:r>
            <a:r>
              <a:rPr lang="en-US" sz="1200" b="1" dirty="0" smtClean="0">
                <a:solidFill>
                  <a:schemeClr val="bg1"/>
                </a:solidFill>
                <a:cs typeface="Arial" pitchFamily="34" charset="0"/>
              </a:rPr>
              <a:t>Financial Management Analysis PL 3 - Hrs. 2</a:t>
            </a:r>
          </a:p>
          <a:p>
            <a:pPr algn="l"/>
            <a:r>
              <a:rPr lang="en-US" sz="1200" b="1" dirty="0" smtClean="0">
                <a:solidFill>
                  <a:schemeClr val="bg1"/>
                </a:solidFill>
                <a:cs typeface="Arial" pitchFamily="34" charset="0"/>
                <a:sym typeface="Wingdings" pitchFamily="2" charset="2"/>
              </a:rPr>
              <a:t>  </a:t>
            </a:r>
            <a:r>
              <a:rPr lang="en-US" sz="1200" b="1" dirty="0" smtClean="0">
                <a:solidFill>
                  <a:schemeClr val="lt1"/>
                </a:solidFill>
                <a:cs typeface="Times New Roman" pitchFamily="18" charset="0"/>
              </a:rPr>
              <a:t>Budget Formulation, Justification and Presentation – PL3 – Hrs. 4</a:t>
            </a:r>
          </a:p>
          <a:p>
            <a:pPr algn="l"/>
            <a:r>
              <a:rPr lang="en-US" sz="1200" b="1" dirty="0" smtClean="0">
                <a:solidFill>
                  <a:schemeClr val="bg1"/>
                </a:solidFill>
                <a:cs typeface="Arial" pitchFamily="34" charset="0"/>
                <a:sym typeface="Wingdings" pitchFamily="2" charset="2"/>
              </a:rPr>
              <a:t>  </a:t>
            </a:r>
            <a:r>
              <a:rPr lang="en-US" sz="1200" b="1" dirty="0" smtClean="0">
                <a:solidFill>
                  <a:schemeClr val="lt1"/>
                </a:solidFill>
                <a:cs typeface="Times New Roman" pitchFamily="18" charset="0"/>
              </a:rPr>
              <a:t>Budget Execution – PL 3 – Hrs 5  </a:t>
            </a:r>
          </a:p>
        </p:txBody>
      </p:sp>
      <p:sp>
        <p:nvSpPr>
          <p:cNvPr id="26" name="Rounded Rectangle 25"/>
          <p:cNvSpPr/>
          <p:nvPr/>
        </p:nvSpPr>
        <p:spPr>
          <a:xfrm>
            <a:off x="76200" y="3810000"/>
            <a:ext cx="1143000" cy="304800"/>
          </a:xfrm>
          <a:prstGeom prst="roundRect">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7" name="Rounded Rectangle 26"/>
          <p:cNvSpPr/>
          <p:nvPr/>
        </p:nvSpPr>
        <p:spPr>
          <a:xfrm>
            <a:off x="76200" y="4267200"/>
            <a:ext cx="1143000" cy="304800"/>
          </a:xfrm>
          <a:prstGeom prst="roundRect">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209800" y="3810000"/>
            <a:ext cx="1676400" cy="415498"/>
          </a:xfrm>
          <a:prstGeom prst="rect">
            <a:avLst/>
          </a:prstGeom>
          <a:solidFill>
            <a:schemeClr val="bg1">
              <a:alpha val="46000"/>
            </a:schemeClr>
          </a:solidFill>
        </p:spPr>
        <p:txBody>
          <a:bodyPr wrap="square" rtlCol="0">
            <a:spAutoFit/>
          </a:bodyPr>
          <a:lstStyle/>
          <a:p>
            <a:pPr algn="l"/>
            <a:r>
              <a:rPr lang="en-US" sz="1050" dirty="0" smtClean="0">
                <a:solidFill>
                  <a:schemeClr val="tx1"/>
                </a:solidFill>
                <a:latin typeface="Times New Roman" pitchFamily="18" charset="0"/>
                <a:cs typeface="Times New Roman" pitchFamily="18" charset="0"/>
              </a:rPr>
              <a:t>EDFMT – Financial Management Analysis</a:t>
            </a:r>
            <a:endParaRPr lang="en-US" sz="1050" dirty="0">
              <a:solidFill>
                <a:schemeClr val="tx1"/>
              </a:solidFill>
              <a:latin typeface="Times New Roman" pitchFamily="18" charset="0"/>
              <a:cs typeface="Times New Roman" pitchFamily="18" charset="0"/>
            </a:endParaRPr>
          </a:p>
        </p:txBody>
      </p:sp>
      <p:sp>
        <p:nvSpPr>
          <p:cNvPr id="29" name="TextBox 28"/>
          <p:cNvSpPr txBox="1"/>
          <p:nvPr/>
        </p:nvSpPr>
        <p:spPr>
          <a:xfrm>
            <a:off x="2209800" y="4267200"/>
            <a:ext cx="1905000" cy="415498"/>
          </a:xfrm>
          <a:prstGeom prst="rect">
            <a:avLst/>
          </a:prstGeom>
          <a:solidFill>
            <a:schemeClr val="bg1">
              <a:alpha val="46000"/>
            </a:schemeClr>
          </a:solidFill>
        </p:spPr>
        <p:txBody>
          <a:bodyPr wrap="square" rtlCol="0">
            <a:spAutoFit/>
          </a:bodyPr>
          <a:lstStyle/>
          <a:p>
            <a:pPr algn="l"/>
            <a:r>
              <a:rPr lang="en-US" sz="1050" dirty="0" smtClean="0">
                <a:solidFill>
                  <a:schemeClr val="tx1"/>
                </a:solidFill>
                <a:latin typeface="Times New Roman" pitchFamily="18" charset="0"/>
                <a:cs typeface="Times New Roman" pitchFamily="18" charset="0"/>
              </a:rPr>
              <a:t>EDFMT – Budget Formulation</a:t>
            </a:r>
          </a:p>
          <a:p>
            <a:pPr algn="l"/>
            <a:r>
              <a:rPr lang="en-US" sz="1050" dirty="0" smtClean="0">
                <a:solidFill>
                  <a:schemeClr val="tx1"/>
                </a:solidFill>
                <a:latin typeface="Times New Roman" pitchFamily="18" charset="0"/>
                <a:cs typeface="Times New Roman" pitchFamily="18" charset="0"/>
              </a:rPr>
              <a:t>EDFMT – Budget Execution</a:t>
            </a:r>
            <a:endParaRPr lang="en-US" sz="1050" dirty="0">
              <a:solidFill>
                <a:schemeClr val="tx1"/>
              </a:solidFill>
              <a:latin typeface="Times New Roman" pitchFamily="18" charset="0"/>
              <a:cs typeface="Times New Roman" pitchFamily="18" charset="0"/>
            </a:endParaRPr>
          </a:p>
        </p:txBody>
      </p:sp>
      <p:sp>
        <p:nvSpPr>
          <p:cNvPr id="30" name="Rectangle 29"/>
          <p:cNvSpPr/>
          <p:nvPr/>
        </p:nvSpPr>
        <p:spPr>
          <a:xfrm>
            <a:off x="7010400" y="3810000"/>
            <a:ext cx="530915" cy="307777"/>
          </a:xfrm>
          <a:prstGeom prst="rect">
            <a:avLst/>
          </a:prstGeom>
          <a:noFill/>
        </p:spPr>
        <p:txBody>
          <a:bodyPr wrap="square" lIns="91440" tIns="45720" rIns="91440" bIns="45720">
            <a:spAutoFit/>
          </a:bodyPr>
          <a:lstStyle/>
          <a:p>
            <a:pPr algn="ctr"/>
            <a:r>
              <a:rPr lang="en-US" sz="1400" b="1" cap="none" spc="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2</a:t>
            </a:r>
            <a:endParaRPr lang="en-US" sz="1400" b="1" cap="none" spc="0"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1" name="Rectangle 30"/>
          <p:cNvSpPr/>
          <p:nvPr/>
        </p:nvSpPr>
        <p:spPr>
          <a:xfrm>
            <a:off x="7010400" y="4191000"/>
            <a:ext cx="530915" cy="523220"/>
          </a:xfrm>
          <a:prstGeom prst="rect">
            <a:avLst/>
          </a:prstGeom>
          <a:noFill/>
        </p:spPr>
        <p:txBody>
          <a:bodyPr wrap="square" lIns="91440" tIns="45720" rIns="91440" bIns="45720">
            <a:spAutoFit/>
          </a:bodyPr>
          <a:lstStyle/>
          <a:p>
            <a:pPr algn="ctr"/>
            <a:r>
              <a:rPr lang="en-US" sz="1400" b="1" cap="none" spc="0"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4</a:t>
            </a:r>
          </a:p>
          <a:p>
            <a:pPr algn="ctr"/>
            <a:r>
              <a:rPr lang="en-US" sz="1400" b="1" dirty="0"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5</a:t>
            </a:r>
            <a:endParaRPr lang="en-US" sz="1400" b="1" cap="none" spc="0"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cxnSp>
        <p:nvCxnSpPr>
          <p:cNvPr id="32" name="Straight Arrow Connector 31"/>
          <p:cNvCxnSpPr/>
          <p:nvPr/>
        </p:nvCxnSpPr>
        <p:spPr>
          <a:xfrm flipH="1">
            <a:off x="3429000" y="1905000"/>
            <a:ext cx="1524000" cy="990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029200" y="1905000"/>
            <a:ext cx="2057400" cy="990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8382000" y="3810000"/>
            <a:ext cx="5334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2000" y="3124200"/>
            <a:ext cx="5334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382000" y="3505200"/>
            <a:ext cx="5334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382000" y="4267200"/>
            <a:ext cx="5334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82000" y="4724400"/>
            <a:ext cx="533400" cy="304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382000" y="5181600"/>
            <a:ext cx="533400" cy="304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382000" y="5943600"/>
            <a:ext cx="533400" cy="533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382000" y="5562600"/>
            <a:ext cx="533400" cy="304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1" y="-470160"/>
            <a:ext cx="7696200" cy="1841760"/>
          </a:xfrm>
          <a:prstGeom prst="rect">
            <a:avLst/>
          </a:prstGeom>
        </p:spPr>
        <p:txBody>
          <a:bodyPr vert="horz" wrap="square" lIns="0" tIns="261848" rIns="0" bIns="0" rtlCol="0">
            <a:spAutoFit/>
          </a:bodyPr>
          <a:lstStyle/>
          <a:p>
            <a:pPr marL="635" algn="ctr">
              <a:lnSpc>
                <a:spcPct val="100000"/>
              </a:lnSpc>
            </a:pPr>
            <a:r>
              <a:rPr sz="3600" b="0" spc="-5" dirty="0" smtClean="0">
                <a:cs typeface="Calibri"/>
              </a:rPr>
              <a:t/>
            </a:r>
            <a:br>
              <a:rPr sz="3600" b="0" spc="-5" dirty="0" smtClean="0">
                <a:cs typeface="Calibri"/>
              </a:rPr>
            </a:br>
            <a:r>
              <a:rPr sz="3200" spc="-5" dirty="0" smtClean="0">
                <a:cs typeface="Calibri"/>
              </a:rPr>
              <a:t>Fin</a:t>
            </a:r>
            <a:r>
              <a:rPr sz="3200" spc="10" dirty="0" smtClean="0">
                <a:cs typeface="Calibri"/>
              </a:rPr>
              <a:t>a</a:t>
            </a:r>
            <a:r>
              <a:rPr sz="3200" spc="-5" dirty="0" smtClean="0">
                <a:cs typeface="Calibri"/>
              </a:rPr>
              <a:t>ncia</a:t>
            </a:r>
            <a:r>
              <a:rPr sz="3200" dirty="0" smtClean="0">
                <a:cs typeface="Calibri"/>
              </a:rPr>
              <a:t>l</a:t>
            </a:r>
            <a:r>
              <a:rPr sz="3200" spc="-10" dirty="0" smtClean="0">
                <a:cs typeface="Calibri"/>
              </a:rPr>
              <a:t> </a:t>
            </a:r>
            <a:r>
              <a:rPr sz="3200" dirty="0">
                <a:cs typeface="Calibri"/>
              </a:rPr>
              <a:t>Ma</a:t>
            </a:r>
            <a:r>
              <a:rPr sz="3200" spc="5" dirty="0">
                <a:cs typeface="Calibri"/>
              </a:rPr>
              <a:t>n</a:t>
            </a:r>
            <a:r>
              <a:rPr sz="3200" spc="-20" dirty="0">
                <a:cs typeface="Calibri"/>
              </a:rPr>
              <a:t>a</a:t>
            </a:r>
            <a:r>
              <a:rPr sz="3200" spc="-45" dirty="0">
                <a:cs typeface="Calibri"/>
              </a:rPr>
              <a:t>g</a:t>
            </a:r>
            <a:r>
              <a:rPr sz="3200" spc="-25" dirty="0">
                <a:cs typeface="Calibri"/>
              </a:rPr>
              <a:t>eme</a:t>
            </a:r>
            <a:r>
              <a:rPr sz="3200" spc="-60" dirty="0">
                <a:cs typeface="Calibri"/>
              </a:rPr>
              <a:t>n</a:t>
            </a:r>
            <a:r>
              <a:rPr sz="3200" spc="-15" dirty="0">
                <a:cs typeface="Calibri"/>
              </a:rPr>
              <a:t>t</a:t>
            </a:r>
            <a:r>
              <a:rPr sz="3200" spc="-40" dirty="0">
                <a:cs typeface="Calibri"/>
              </a:rPr>
              <a:t> </a:t>
            </a:r>
            <a:r>
              <a:rPr sz="3200" spc="-5" dirty="0">
                <a:cs typeface="Calibri"/>
              </a:rPr>
              <a:t>(Mili</a:t>
            </a:r>
            <a:r>
              <a:rPr sz="3200" spc="-40" dirty="0">
                <a:cs typeface="Calibri"/>
              </a:rPr>
              <a:t>t</a:t>
            </a:r>
            <a:r>
              <a:rPr sz="3200" spc="-20" dirty="0">
                <a:cs typeface="Calibri"/>
              </a:rPr>
              <a:t>a</a:t>
            </a:r>
            <a:r>
              <a:rPr sz="3200" dirty="0">
                <a:cs typeface="Calibri"/>
              </a:rPr>
              <a:t>r</a:t>
            </a:r>
            <a:r>
              <a:rPr sz="3200" spc="-15" dirty="0">
                <a:cs typeface="Calibri"/>
              </a:rPr>
              <a:t>y</a:t>
            </a:r>
            <a:r>
              <a:rPr sz="3200" spc="-15" dirty="0" smtClean="0">
                <a:cs typeface="Calibri"/>
              </a:rPr>
              <a:t>)</a:t>
            </a:r>
            <a:r>
              <a:rPr sz="3600" b="0" spc="-15" dirty="0" smtClean="0">
                <a:cs typeface="Calibri"/>
              </a:rPr>
              <a:t/>
            </a:r>
            <a:br>
              <a:rPr sz="3600" b="0" spc="-15" dirty="0" smtClean="0">
                <a:cs typeface="Calibri"/>
              </a:rPr>
            </a:br>
            <a:r>
              <a:rPr sz="1050" b="0" spc="-15" dirty="0" smtClean="0">
                <a:cs typeface="Calibri"/>
              </a:rPr>
              <a:t/>
            </a:r>
            <a:br>
              <a:rPr sz="1050" b="0" spc="-15" dirty="0" smtClean="0">
                <a:cs typeface="Calibri"/>
              </a:rPr>
            </a:br>
            <a:r>
              <a:rPr sz="2400" b="0" spc="-25" dirty="0" smtClean="0">
                <a:cs typeface="Calibri"/>
              </a:rPr>
              <a:t>O</a:t>
            </a:r>
            <a:r>
              <a:rPr sz="2400" b="0" spc="-40" dirty="0" smtClean="0">
                <a:cs typeface="Calibri"/>
              </a:rPr>
              <a:t>f</a:t>
            </a:r>
            <a:r>
              <a:rPr sz="2400" b="0" spc="-20" dirty="0" smtClean="0">
                <a:cs typeface="Calibri"/>
              </a:rPr>
              <a:t>fice</a:t>
            </a:r>
            <a:r>
              <a:rPr sz="2400" b="0" spc="-10" dirty="0" smtClean="0">
                <a:cs typeface="Calibri"/>
              </a:rPr>
              <a:t>r</a:t>
            </a:r>
            <a:r>
              <a:rPr sz="2400" b="0" spc="5" dirty="0" smtClean="0">
                <a:cs typeface="Calibri"/>
              </a:rPr>
              <a:t> </a:t>
            </a:r>
            <a:r>
              <a:rPr sz="2400" b="0" spc="-15" dirty="0">
                <a:cs typeface="Calibri"/>
              </a:rPr>
              <a:t>and</a:t>
            </a:r>
            <a:r>
              <a:rPr sz="2400" b="0" spc="5" dirty="0">
                <a:cs typeface="Calibri"/>
              </a:rPr>
              <a:t> </a:t>
            </a:r>
            <a:r>
              <a:rPr sz="2400" b="0" spc="-20" dirty="0">
                <a:cs typeface="Calibri"/>
              </a:rPr>
              <a:t>Enl</a:t>
            </a:r>
            <a:r>
              <a:rPr sz="2400" b="0" spc="-25" dirty="0">
                <a:cs typeface="Calibri"/>
              </a:rPr>
              <a:t>i</a:t>
            </a:r>
            <a:r>
              <a:rPr sz="2400" b="0" spc="-55" dirty="0">
                <a:cs typeface="Calibri"/>
              </a:rPr>
              <a:t>s</a:t>
            </a:r>
            <a:r>
              <a:rPr sz="2400" b="0" spc="-35" dirty="0">
                <a:cs typeface="Calibri"/>
              </a:rPr>
              <a:t>t</a:t>
            </a:r>
            <a:r>
              <a:rPr sz="2400" b="0" spc="-15" dirty="0">
                <a:cs typeface="Calibri"/>
              </a:rPr>
              <a:t>ed</a:t>
            </a:r>
            <a:r>
              <a:rPr sz="2400" b="0" spc="15" dirty="0">
                <a:cs typeface="Calibri"/>
              </a:rPr>
              <a:t> </a:t>
            </a:r>
            <a:r>
              <a:rPr sz="2400" b="0" spc="-20" dirty="0">
                <a:cs typeface="Calibri"/>
              </a:rPr>
              <a:t>(36A</a:t>
            </a:r>
            <a:r>
              <a:rPr sz="2400" b="0" spc="30" dirty="0">
                <a:cs typeface="Calibri"/>
              </a:rPr>
              <a:t> </a:t>
            </a:r>
            <a:r>
              <a:rPr sz="2400" b="0" spc="-15" dirty="0">
                <a:cs typeface="Calibri"/>
              </a:rPr>
              <a:t>and</a:t>
            </a:r>
            <a:r>
              <a:rPr sz="2400" b="0" spc="5" dirty="0">
                <a:cs typeface="Calibri"/>
              </a:rPr>
              <a:t> </a:t>
            </a:r>
            <a:r>
              <a:rPr sz="2400" b="0" spc="-15" dirty="0">
                <a:cs typeface="Calibri"/>
              </a:rPr>
              <a:t>36B)</a:t>
            </a:r>
            <a:r>
              <a:rPr sz="2400" b="0" spc="40" dirty="0">
                <a:cs typeface="Calibri"/>
              </a:rPr>
              <a:t> </a:t>
            </a:r>
            <a:r>
              <a:rPr sz="2400" b="0" spc="-15" dirty="0">
                <a:cs typeface="Calibri"/>
              </a:rPr>
              <a:t>–</a:t>
            </a:r>
            <a:r>
              <a:rPr sz="2400" b="0" spc="10" dirty="0">
                <a:cs typeface="Calibri"/>
              </a:rPr>
              <a:t> </a:t>
            </a:r>
            <a:r>
              <a:rPr sz="2400" b="0" spc="-20" dirty="0">
                <a:cs typeface="Calibri"/>
              </a:rPr>
              <a:t>(A/O</a:t>
            </a:r>
            <a:r>
              <a:rPr sz="2400" b="0" spc="15" dirty="0">
                <a:cs typeface="Calibri"/>
              </a:rPr>
              <a:t> </a:t>
            </a:r>
            <a:r>
              <a:rPr sz="2400" b="0" spc="-65" dirty="0">
                <a:cs typeface="Calibri"/>
              </a:rPr>
              <a:t>J</a:t>
            </a:r>
            <a:r>
              <a:rPr sz="2400" b="0" spc="-20" dirty="0">
                <a:cs typeface="Calibri"/>
              </a:rPr>
              <a:t>AN</a:t>
            </a:r>
            <a:r>
              <a:rPr sz="2400" b="0" spc="5" dirty="0">
                <a:cs typeface="Calibri"/>
              </a:rPr>
              <a:t> </a:t>
            </a:r>
            <a:r>
              <a:rPr sz="2400" b="0" spc="-15" dirty="0">
                <a:cs typeface="Calibri"/>
              </a:rPr>
              <a:t>2015)</a:t>
            </a:r>
            <a:endParaRPr sz="2400" dirty="0">
              <a:cs typeface="Calibri"/>
            </a:endParaRPr>
          </a:p>
        </p:txBody>
      </p:sp>
      <p:sp>
        <p:nvSpPr>
          <p:cNvPr id="3" name="object 3"/>
          <p:cNvSpPr/>
          <p:nvPr/>
        </p:nvSpPr>
        <p:spPr>
          <a:xfrm>
            <a:off x="457200" y="1828800"/>
            <a:ext cx="8107680" cy="4486656"/>
          </a:xfrm>
          <a:prstGeom prst="rect">
            <a:avLst/>
          </a:prstGeom>
          <a:blipFill>
            <a:blip r:embed="rId3" cstate="print"/>
            <a:stretch>
              <a:fillRect/>
            </a:stretch>
          </a:blipFill>
        </p:spPr>
        <p:txBody>
          <a:bodyPr wrap="square" lIns="0" tIns="0" rIns="0" bIns="0" rtlCol="0"/>
          <a:lstStyle/>
          <a:p>
            <a:endParaRPr dirty="0"/>
          </a:p>
        </p:txBody>
      </p:sp>
      <p:sp>
        <p:nvSpPr>
          <p:cNvPr id="5" name="Slide Number Placeholder 4"/>
          <p:cNvSpPr>
            <a:spLocks noGrp="1"/>
          </p:cNvSpPr>
          <p:nvPr>
            <p:ph type="sldNum" sz="quarter" idx="10"/>
          </p:nvPr>
        </p:nvSpPr>
        <p:spPr/>
        <p:txBody>
          <a:bodyPr/>
          <a:lstStyle/>
          <a:p>
            <a:pPr>
              <a:defRPr/>
            </a:pPr>
            <a:fld id="{AECCA0B2-7DAD-4E4B-8CCC-84BFBE92E681}" type="slidenum">
              <a:rPr lang="en-US" smtClean="0"/>
              <a:pPr>
                <a:defRPr/>
              </a:pPr>
              <a:t>3</a:t>
            </a:fld>
            <a:endParaRPr lang="en-US" dirty="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C208303-CB65-47C7-8928-82A9DF0B169B}" type="slidenum">
              <a:rPr lang="en-US" sz="1100" smtClean="0">
                <a:latin typeface="Calibri" pitchFamily="34" charset="0"/>
              </a:rPr>
              <a:pPr>
                <a:defRPr/>
              </a:pPr>
              <a:t>30</a:t>
            </a:fld>
            <a:endParaRPr lang="en-US" sz="1100">
              <a:latin typeface="Calibri" pitchFamily="34" charset="0"/>
            </a:endParaRPr>
          </a:p>
        </p:txBody>
      </p:sp>
      <p:sp>
        <p:nvSpPr>
          <p:cNvPr id="23" name="Title 1"/>
          <p:cNvSpPr>
            <a:spLocks noGrp="1"/>
          </p:cNvSpPr>
          <p:nvPr>
            <p:ph type="title"/>
          </p:nvPr>
        </p:nvSpPr>
        <p:spPr>
          <a:xfrm>
            <a:off x="914400" y="0"/>
            <a:ext cx="7391400" cy="870857"/>
          </a:xfrm>
        </p:spPr>
        <p:txBody>
          <a:bodyPr anchor="ctr" anchorCtr="0">
            <a:noAutofit/>
          </a:bodyPr>
          <a:lstStyle/>
          <a:p>
            <a:r>
              <a:rPr lang="en-US" sz="2400" dirty="0" smtClean="0"/>
              <a:t>6. Map OUSD(C) WEB Based Courses to the LHW</a:t>
            </a:r>
            <a:endParaRPr lang="en-US" sz="2400" dirty="0"/>
          </a:p>
        </p:txBody>
      </p:sp>
      <p:sp>
        <p:nvSpPr>
          <p:cNvPr id="7" name="Rectangle 6"/>
          <p:cNvSpPr/>
          <p:nvPr/>
        </p:nvSpPr>
        <p:spPr>
          <a:xfrm>
            <a:off x="4421959" y="3105835"/>
            <a:ext cx="300082" cy="646331"/>
          </a:xfrm>
          <a:prstGeom prst="rect">
            <a:avLst/>
          </a:prstGeom>
        </p:spPr>
        <p:txBody>
          <a:bodyPr wrap="none">
            <a:spAutoFit/>
          </a:bodyPr>
          <a:lstStyle/>
          <a:p>
            <a:r>
              <a:rPr lang="en-US" dirty="0" smtClean="0"/>
              <a:t> </a:t>
            </a:r>
            <a:endParaRPr lang="en-US" dirty="0"/>
          </a:p>
        </p:txBody>
      </p:sp>
      <p:pic>
        <p:nvPicPr>
          <p:cNvPr id="44033" name="Picture 1"/>
          <p:cNvPicPr>
            <a:picLocks noChangeAspect="1" noChangeArrowheads="1"/>
          </p:cNvPicPr>
          <p:nvPr/>
        </p:nvPicPr>
        <p:blipFill>
          <a:blip r:embed="rId2" cstate="print"/>
          <a:srcRect l="8317" t="28437" r="61986" b="14747"/>
          <a:stretch>
            <a:fillRect/>
          </a:stretch>
        </p:blipFill>
        <p:spPr bwMode="auto">
          <a:xfrm>
            <a:off x="1295400" y="1571206"/>
            <a:ext cx="6972300" cy="4829593"/>
          </a:xfrm>
          <a:prstGeom prst="rect">
            <a:avLst/>
          </a:prstGeom>
          <a:noFill/>
        </p:spPr>
      </p:pic>
      <p:sp>
        <p:nvSpPr>
          <p:cNvPr id="9" name="TextBox 8"/>
          <p:cNvSpPr txBox="1"/>
          <p:nvPr/>
        </p:nvSpPr>
        <p:spPr>
          <a:xfrm>
            <a:off x="609600" y="1066800"/>
            <a:ext cx="8001000" cy="400110"/>
          </a:xfrm>
          <a:prstGeom prst="rect">
            <a:avLst/>
          </a:prstGeom>
          <a:noFill/>
        </p:spPr>
        <p:txBody>
          <a:bodyPr wrap="square" rtlCol="0">
            <a:spAutoFit/>
          </a:bodyPr>
          <a:lstStyle/>
          <a:p>
            <a:r>
              <a:rPr lang="en-US" sz="2000" b="1" i="1" dirty="0" smtClean="0">
                <a:solidFill>
                  <a:schemeClr val="tx1"/>
                </a:solidFill>
                <a:effectLst>
                  <a:outerShdw blurRad="38100" dist="38100" dir="2700000" algn="tl">
                    <a:srgbClr val="C0C0C0"/>
                  </a:outerShdw>
                </a:effectLst>
                <a:latin typeface="+mj-lt"/>
                <a:ea typeface="+mj-ea"/>
                <a:cs typeface="+mj-cs"/>
              </a:rPr>
              <a:t>Cert Level 2 OUSD(C) Courses Available Online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212014" cy="914400"/>
          </a:xfrm>
        </p:spPr>
        <p:txBody>
          <a:bodyPr>
            <a:normAutofit/>
          </a:bodyPr>
          <a:lstStyle/>
          <a:p>
            <a:r>
              <a:rPr lang="en-US" dirty="0" smtClean="0"/>
              <a:t>7. Map Academic Courses to the LHW</a:t>
            </a:r>
            <a:endParaRPr lang="en-US" dirty="0"/>
          </a:p>
        </p:txBody>
      </p:sp>
      <p:sp>
        <p:nvSpPr>
          <p:cNvPr id="3" name="Content Placeholder 2"/>
          <p:cNvSpPr>
            <a:spLocks noGrp="1"/>
          </p:cNvSpPr>
          <p:nvPr>
            <p:ph idx="1"/>
          </p:nvPr>
        </p:nvSpPr>
        <p:spPr>
          <a:xfrm>
            <a:off x="457200" y="1905000"/>
            <a:ext cx="8229600" cy="4953000"/>
          </a:xfrm>
        </p:spPr>
        <p:txBody>
          <a:bodyPr>
            <a:normAutofit/>
          </a:bodyPr>
          <a:lstStyle/>
          <a:p>
            <a:pPr marL="971550" lvl="1" indent="-514350">
              <a:spcBef>
                <a:spcPts val="1000"/>
              </a:spcBef>
              <a:buNone/>
            </a:pPr>
            <a:endParaRPr lang="en-US" sz="800" b="1" dirty="0" smtClean="0"/>
          </a:p>
          <a:p>
            <a:pPr marL="1257300" lvl="2" indent="-342900">
              <a:spcAft>
                <a:spcPts val="1200"/>
              </a:spcAft>
            </a:pPr>
            <a:r>
              <a:rPr lang="en-US" b="1" i="1" u="sng" dirty="0" smtClean="0"/>
              <a:t>Search</a:t>
            </a:r>
            <a:r>
              <a:rPr lang="en-US" i="1" dirty="0" smtClean="0"/>
              <a:t> the FM myLearn academic FM and Leadership matrices relevant courses </a:t>
            </a:r>
          </a:p>
          <a:p>
            <a:pPr marL="1257300" lvl="2" indent="-342900">
              <a:spcAft>
                <a:spcPts val="1200"/>
              </a:spcAft>
            </a:pPr>
            <a:r>
              <a:rPr lang="en-US" b="1" i="1" u="sng" dirty="0" smtClean="0"/>
              <a:t>Match</a:t>
            </a:r>
            <a:r>
              <a:rPr lang="en-US" b="1" i="1" dirty="0" smtClean="0"/>
              <a:t> </a:t>
            </a:r>
            <a:r>
              <a:rPr lang="en-US" i="1" dirty="0" smtClean="0"/>
              <a:t>course title to title listed in the matrix (close match is OK) and course level to certification level</a:t>
            </a:r>
          </a:p>
          <a:p>
            <a:pPr marL="1257300" lvl="2" indent="-342900"/>
            <a:r>
              <a:rPr lang="en-US" b="1" i="1" u="sng" dirty="0" smtClean="0"/>
              <a:t>Record</a:t>
            </a:r>
            <a:r>
              <a:rPr lang="en-US" i="1" dirty="0" smtClean="0"/>
              <a:t> course and hours on the </a:t>
            </a:r>
            <a:r>
              <a:rPr lang="en-US" b="1" i="1" dirty="0" smtClean="0"/>
              <a:t>Learning History Worksheet</a:t>
            </a:r>
          </a:p>
          <a:p>
            <a:pPr lvl="3">
              <a:lnSpc>
                <a:spcPct val="120000"/>
              </a:lnSpc>
            </a:pPr>
            <a:endParaRPr lang="en-US" sz="1600" i="1" dirty="0" smtClean="0"/>
          </a:p>
          <a:p>
            <a:pPr>
              <a:buNone/>
            </a:pPr>
            <a:endParaRPr lang="en-US" i="1" dirty="0" smtClean="0"/>
          </a:p>
          <a:p>
            <a:pPr>
              <a:buNone/>
            </a:pPr>
            <a:r>
              <a:rPr lang="en-US" i="1" dirty="0" smtClean="0"/>
              <a:t>		</a:t>
            </a:r>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31</a:t>
            </a:fld>
            <a:endParaRPr lang="en-US"/>
          </a:p>
        </p:txBody>
      </p:sp>
      <p:pic>
        <p:nvPicPr>
          <p:cNvPr id="1028" name="Picture 4"/>
          <p:cNvPicPr>
            <a:picLocks noChangeAspect="1" noChangeArrowheads="1"/>
          </p:cNvPicPr>
          <p:nvPr/>
        </p:nvPicPr>
        <p:blipFill>
          <a:blip r:embed="rId3" cstate="print"/>
          <a:srcRect l="9160" t="27586" r="45037" b="17241"/>
          <a:stretch>
            <a:fillRect/>
          </a:stretch>
        </p:blipFill>
        <p:spPr bwMode="auto">
          <a:xfrm>
            <a:off x="1371600" y="1371600"/>
            <a:ext cx="17145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6451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0-#ppt_w/2"/>
                                          </p:val>
                                        </p:tav>
                                        <p:tav tm="100000">
                                          <p:val>
                                            <p:strVal val="#ppt_x"/>
                                          </p:val>
                                        </p:tav>
                                      </p:tavLst>
                                    </p:anim>
                                    <p:anim calcmode="lin" valueType="num">
                                      <p:cBhvr additive="base">
                                        <p:cTn id="8"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00199"/>
            <a:ext cx="7198468" cy="4855974"/>
          </a:xfrm>
          <a:prstGeom prst="rect">
            <a:avLst/>
          </a:prstGeom>
        </p:spPr>
      </p:pic>
      <p:sp>
        <p:nvSpPr>
          <p:cNvPr id="3" name="Content Placeholder 2"/>
          <p:cNvSpPr>
            <a:spLocks noGrp="1"/>
          </p:cNvSpPr>
          <p:nvPr>
            <p:ph idx="1"/>
          </p:nvPr>
        </p:nvSpPr>
        <p:spPr>
          <a:xfrm>
            <a:off x="1066800" y="990600"/>
            <a:ext cx="7467600" cy="533399"/>
          </a:xfrm>
        </p:spPr>
        <p:txBody>
          <a:bodyPr>
            <a:normAutofit fontScale="92500" lnSpcReduction="20000"/>
          </a:bodyPr>
          <a:lstStyle/>
          <a:p>
            <a:pPr>
              <a:buNone/>
            </a:pPr>
            <a:r>
              <a:rPr lang="en-US" sz="1600" dirty="0" smtClean="0"/>
              <a:t>Use Academic Matrices in FM myLearn to get credit for your academic courses: </a:t>
            </a:r>
          </a:p>
          <a:p>
            <a:pPr>
              <a:buNone/>
            </a:pPr>
            <a:r>
              <a:rPr lang="en-US" sz="1600" dirty="0" smtClean="0"/>
              <a:t>FM academic matrix and Leadership academic matrix </a:t>
            </a:r>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32</a:t>
            </a:fld>
            <a:endParaRPr lang="en-US"/>
          </a:p>
        </p:txBody>
      </p:sp>
      <p:cxnSp>
        <p:nvCxnSpPr>
          <p:cNvPr id="26" name="Straight Arrow Connector 25"/>
          <p:cNvCxnSpPr/>
          <p:nvPr/>
        </p:nvCxnSpPr>
        <p:spPr>
          <a:xfrm flipH="1" flipV="1">
            <a:off x="2889115" y="4348264"/>
            <a:ext cx="2538919" cy="544749"/>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5661497" y="4605439"/>
            <a:ext cx="2655651" cy="838200"/>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Select FM Academic Matrix under Training Resources</a:t>
            </a:r>
            <a:endParaRPr lang="en-US" sz="1400" b="1" dirty="0"/>
          </a:p>
        </p:txBody>
      </p:sp>
      <p:sp>
        <p:nvSpPr>
          <p:cNvPr id="8" name="Title 1"/>
          <p:cNvSpPr txBox="1">
            <a:spLocks/>
          </p:cNvSpPr>
          <p:nvPr/>
        </p:nvSpPr>
        <p:spPr>
          <a:xfrm>
            <a:off x="990600" y="0"/>
            <a:ext cx="7212014" cy="914400"/>
          </a:xfrm>
          <a:prstGeom prst="rect">
            <a:avLst/>
          </a:prstGeom>
        </p:spPr>
        <p:txBody>
          <a:bodyPr anchor="ctr" anchorCtr="0">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7. Map Academic Courses to the LHW</a:t>
            </a:r>
            <a:endParaRPr kumimoji="0" lang="en-US" sz="3200" b="1" i="1" u="none"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6858000" cy="870857"/>
          </a:xfrm>
        </p:spPr>
        <p:txBody>
          <a:bodyPr>
            <a:normAutofit/>
          </a:bodyPr>
          <a:lstStyle/>
          <a:p>
            <a:r>
              <a:rPr lang="en-US" sz="2400" dirty="0" smtClean="0"/>
              <a:t>Accounting Analysis Competency</a:t>
            </a:r>
            <a:endParaRPr lang="en-US" sz="2400"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33</a:t>
            </a:fld>
            <a:endParaRPr lang="en-US"/>
          </a:p>
        </p:txBody>
      </p:sp>
      <p:pic>
        <p:nvPicPr>
          <p:cNvPr id="5" name="Picture 4"/>
          <p:cNvPicPr/>
          <p:nvPr/>
        </p:nvPicPr>
        <p:blipFill>
          <a:blip r:embed="rId3" cstate="print"/>
          <a:srcRect l="49965" t="34125" r="12871" b="16416"/>
          <a:stretch>
            <a:fillRect/>
          </a:stretch>
        </p:blipFill>
        <p:spPr bwMode="auto">
          <a:xfrm>
            <a:off x="457200" y="1600200"/>
            <a:ext cx="8153400" cy="4876800"/>
          </a:xfrm>
          <a:prstGeom prst="rect">
            <a:avLst/>
          </a:prstGeom>
          <a:noFill/>
          <a:ln w="9525">
            <a:noFill/>
            <a:miter lim="800000"/>
            <a:headEnd/>
            <a:tailEnd/>
          </a:ln>
        </p:spPr>
      </p:pic>
      <p:sp>
        <p:nvSpPr>
          <p:cNvPr id="7" name="Rounded Rectangle 6"/>
          <p:cNvSpPr/>
          <p:nvPr/>
        </p:nvSpPr>
        <p:spPr>
          <a:xfrm>
            <a:off x="6629400" y="2394857"/>
            <a:ext cx="1981200" cy="33963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53300" y="5496316"/>
            <a:ext cx="304800" cy="646331"/>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10" name="Title 1"/>
          <p:cNvSpPr txBox="1">
            <a:spLocks/>
          </p:cNvSpPr>
          <p:nvPr/>
        </p:nvSpPr>
        <p:spPr>
          <a:xfrm>
            <a:off x="990600" y="0"/>
            <a:ext cx="7212014" cy="914400"/>
          </a:xfrm>
          <a:prstGeom prst="rect">
            <a:avLst/>
          </a:prstGeom>
        </p:spPr>
        <p:txBody>
          <a:bodyPr anchor="ctr" anchorCtr="0">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7. Map Academic Courses to the LHW</a:t>
            </a:r>
            <a:endParaRPr kumimoji="0" lang="en-US" sz="3200" b="1" i="1" u="none"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34</a:t>
            </a:fld>
            <a:endParaRPr lang="en-US"/>
          </a:p>
        </p:txBody>
      </p:sp>
      <p:pic>
        <p:nvPicPr>
          <p:cNvPr id="5" name="Picture 4"/>
          <p:cNvPicPr/>
          <p:nvPr/>
        </p:nvPicPr>
        <p:blipFill>
          <a:blip r:embed="rId3" cstate="print"/>
          <a:srcRect l="49965" t="30003" r="12871" b="16416"/>
          <a:stretch>
            <a:fillRect/>
          </a:stretch>
        </p:blipFill>
        <p:spPr bwMode="auto">
          <a:xfrm>
            <a:off x="1371600" y="1371600"/>
            <a:ext cx="7620000" cy="4953000"/>
          </a:xfrm>
          <a:prstGeom prst="rect">
            <a:avLst/>
          </a:prstGeom>
          <a:noFill/>
          <a:ln w="9525">
            <a:noFill/>
            <a:miter lim="800000"/>
            <a:headEnd/>
            <a:tailEnd/>
          </a:ln>
        </p:spPr>
      </p:pic>
      <p:sp>
        <p:nvSpPr>
          <p:cNvPr id="8" name="TextBox 7"/>
          <p:cNvSpPr txBox="1"/>
          <p:nvPr/>
        </p:nvSpPr>
        <p:spPr>
          <a:xfrm>
            <a:off x="6858000" y="5257800"/>
            <a:ext cx="457200" cy="646331"/>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sp>
        <p:nvSpPr>
          <p:cNvPr id="10" name="TextBox 9"/>
          <p:cNvSpPr txBox="1"/>
          <p:nvPr/>
        </p:nvSpPr>
        <p:spPr>
          <a:xfrm>
            <a:off x="0" y="6581001"/>
            <a:ext cx="5638800" cy="276999"/>
          </a:xfrm>
          <a:prstGeom prst="rect">
            <a:avLst/>
          </a:prstGeom>
          <a:noFill/>
        </p:spPr>
        <p:txBody>
          <a:bodyPr wrap="square" rtlCol="0">
            <a:spAutoFit/>
          </a:bodyPr>
          <a:lstStyle/>
          <a:p>
            <a:r>
              <a:rPr lang="en-US" sz="1200" dirty="0" smtClean="0">
                <a:solidFill>
                  <a:schemeClr val="accent1">
                    <a:lumMod val="50000"/>
                  </a:schemeClr>
                </a:solidFill>
              </a:rPr>
              <a:t>*There is a an individual matrix for each FM competency on your worksheet</a:t>
            </a:r>
            <a:endParaRPr lang="en-US" sz="1200" dirty="0">
              <a:solidFill>
                <a:schemeClr val="accent1">
                  <a:lumMod val="50000"/>
                </a:schemeClr>
              </a:solidFill>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r="35913" b="38889"/>
          <a:stretch>
            <a:fillRect/>
          </a:stretch>
        </p:blipFill>
        <p:spPr bwMode="auto">
          <a:xfrm>
            <a:off x="0" y="1295400"/>
            <a:ext cx="5680956" cy="3276600"/>
          </a:xfrm>
          <a:prstGeom prst="rect">
            <a:avLst/>
          </a:prstGeom>
          <a:noFill/>
          <a:ln w="4445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7162800" y="5257800"/>
            <a:ext cx="1981200" cy="4572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0" y="3886200"/>
            <a:ext cx="2743200" cy="152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2743200" y="3962400"/>
            <a:ext cx="4495800"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990600" y="0"/>
            <a:ext cx="7212014" cy="914400"/>
          </a:xfrm>
          <a:prstGeom prst="rect">
            <a:avLst/>
          </a:prstGeom>
        </p:spPr>
        <p:txBody>
          <a:bodyPr anchor="ctr" anchorCtr="0">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7. Map Academic Courses to the LHW</a:t>
            </a:r>
            <a:endParaRPr kumimoji="0" lang="en-US" sz="3200" b="1" i="1" u="none"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0" fill="hold"/>
                                        <p:tgtEl>
                                          <p:spTgt spid="14"/>
                                        </p:tgtEl>
                                        <p:attrNameLst>
                                          <p:attrName>ppt_x</p:attrName>
                                        </p:attrNameLst>
                                      </p:cBhvr>
                                      <p:tavLst>
                                        <p:tav tm="0">
                                          <p:val>
                                            <p:strVal val="0-#ppt_w/2"/>
                                          </p:val>
                                        </p:tav>
                                        <p:tav tm="100000">
                                          <p:val>
                                            <p:strVal val="#ppt_x"/>
                                          </p:val>
                                        </p:tav>
                                      </p:tavLst>
                                    </p:anim>
                                    <p:anim calcmode="lin" valueType="num">
                                      <p:cBhvr additive="base">
                                        <p:cTn id="13"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000" fill="hold"/>
                                        <p:tgtEl>
                                          <p:spTgt spid="13"/>
                                        </p:tgtEl>
                                        <p:attrNameLst>
                                          <p:attrName>ppt_x</p:attrName>
                                        </p:attrNameLst>
                                      </p:cBhvr>
                                      <p:tavLst>
                                        <p:tav tm="0">
                                          <p:val>
                                            <p:strVal val="1+#ppt_w/2"/>
                                          </p:val>
                                        </p:tav>
                                        <p:tav tm="100000">
                                          <p:val>
                                            <p:strVal val="#ppt_x"/>
                                          </p:val>
                                        </p:tav>
                                      </p:tavLst>
                                    </p:anim>
                                    <p:anim calcmode="lin" valueType="num">
                                      <p:cBhvr additive="base">
                                        <p:cTn id="27"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rcRect l="45913" t="28545" r="20351" b="26876"/>
          <a:stretch>
            <a:fillRect/>
          </a:stretch>
        </p:blipFill>
        <p:spPr bwMode="auto">
          <a:xfrm>
            <a:off x="609600" y="1447800"/>
            <a:ext cx="7467600" cy="449580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35</a:t>
            </a:fld>
            <a:endParaRPr lang="en-US"/>
          </a:p>
        </p:txBody>
      </p:sp>
      <p:sp>
        <p:nvSpPr>
          <p:cNvPr id="6" name="Rounded Rectangle 5"/>
          <p:cNvSpPr/>
          <p:nvPr/>
        </p:nvSpPr>
        <p:spPr>
          <a:xfrm>
            <a:off x="5791200" y="2971800"/>
            <a:ext cx="9144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057400" y="2971800"/>
            <a:ext cx="1371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990600" y="0"/>
            <a:ext cx="7212014" cy="914400"/>
          </a:xfrm>
          <a:prstGeom prst="rect">
            <a:avLst/>
          </a:prstGeom>
        </p:spPr>
        <p:txBody>
          <a:bodyPr anchor="ctr" anchorCtr="0">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7. Map Academic Courses to the LHW</a:t>
            </a:r>
            <a:endParaRPr kumimoji="0" lang="en-US" sz="3200" b="1" i="1" u="none"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AA34D3C-BE4A-4A46-A5E9-D5A5A22BC64F}" type="slidenum">
              <a:rPr lang="en-US" smtClean="0"/>
              <a:pPr>
                <a:defRPr/>
              </a:pPr>
              <a:t>36</a:t>
            </a:fld>
            <a:endParaRPr lang="en-US"/>
          </a:p>
        </p:txBody>
      </p:sp>
      <p:pic>
        <p:nvPicPr>
          <p:cNvPr id="1026" name="Picture 2"/>
          <p:cNvPicPr>
            <a:picLocks noChangeAspect="1" noChangeArrowheads="1"/>
          </p:cNvPicPr>
          <p:nvPr/>
        </p:nvPicPr>
        <p:blipFill>
          <a:blip r:embed="rId3" cstate="print"/>
          <a:srcRect l="52989" t="25313" r="16033" b="34583"/>
          <a:stretch>
            <a:fillRect/>
          </a:stretch>
        </p:blipFill>
        <p:spPr bwMode="auto">
          <a:xfrm>
            <a:off x="466107" y="1211513"/>
            <a:ext cx="8677893" cy="4884487"/>
          </a:xfrm>
          <a:prstGeom prst="rect">
            <a:avLst/>
          </a:prstGeom>
          <a:noFill/>
          <a:ln w="9525">
            <a:noFill/>
            <a:miter lim="800000"/>
            <a:headEnd/>
            <a:tailEnd/>
          </a:ln>
        </p:spPr>
      </p:pic>
      <p:sp>
        <p:nvSpPr>
          <p:cNvPr id="4" name="Title 1"/>
          <p:cNvSpPr txBox="1">
            <a:spLocks/>
          </p:cNvSpPr>
          <p:nvPr/>
        </p:nvSpPr>
        <p:spPr>
          <a:xfrm>
            <a:off x="944564" y="0"/>
            <a:ext cx="7258050" cy="870857"/>
          </a:xfrm>
          <a:prstGeom prst="rect">
            <a:avLst/>
          </a:prstGeom>
        </p:spPr>
        <p:txBody>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1"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Leadership Academic Matrix</a:t>
            </a:r>
            <a:endParaRPr kumimoji="0" lang="en-US" sz="3200" b="1" i="1" u="none"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258050" cy="868362"/>
          </a:xfrm>
        </p:spPr>
        <p:txBody>
          <a:bodyPr>
            <a:noAutofit/>
          </a:bodyPr>
          <a:lstStyle/>
          <a:p>
            <a:pPr lvl="0"/>
            <a:r>
              <a:rPr lang="en-US" dirty="0" smtClean="0"/>
              <a:t>8. LMS Achievement Documentation</a:t>
            </a:r>
            <a:endParaRPr lang="en-US" dirty="0"/>
          </a:p>
        </p:txBody>
      </p:sp>
      <p:sp>
        <p:nvSpPr>
          <p:cNvPr id="4" name="Rectangle 3"/>
          <p:cNvSpPr/>
          <p:nvPr/>
        </p:nvSpPr>
        <p:spPr>
          <a:xfrm>
            <a:off x="8466100" y="6211669"/>
            <a:ext cx="325730" cy="261610"/>
          </a:xfrm>
          <a:prstGeom prst="rect">
            <a:avLst/>
          </a:prstGeom>
        </p:spPr>
        <p:txBody>
          <a:bodyPr wrap="none">
            <a:spAutoFit/>
          </a:bodyPr>
          <a:lstStyle/>
          <a:p>
            <a:fld id="{EC208303-CB65-47C7-8928-82A9DF0B169B}" type="slidenum">
              <a:rPr lang="en-US" sz="1100" smtClean="0"/>
              <a:pPr/>
              <a:t>37</a:t>
            </a:fld>
            <a:endParaRPr lang="en-US" sz="1100" dirty="0"/>
          </a:p>
        </p:txBody>
      </p:sp>
      <p:sp>
        <p:nvSpPr>
          <p:cNvPr id="15" name="TextBox 14"/>
          <p:cNvSpPr txBox="1"/>
          <p:nvPr/>
        </p:nvSpPr>
        <p:spPr>
          <a:xfrm>
            <a:off x="381000" y="1219200"/>
            <a:ext cx="8305800" cy="1631216"/>
          </a:xfrm>
          <a:prstGeom prst="rect">
            <a:avLst/>
          </a:prstGeom>
          <a:noFill/>
        </p:spPr>
        <p:txBody>
          <a:bodyPr wrap="square" rtlCol="0">
            <a:spAutoFit/>
          </a:bodyPr>
          <a:lstStyle/>
          <a:p>
            <a:pPr algn="l"/>
            <a:r>
              <a:rPr lang="en-US" sz="2000" dirty="0" smtClean="0">
                <a:latin typeface="+mn-lt"/>
              </a:rPr>
              <a:t>Create only </a:t>
            </a:r>
            <a:r>
              <a:rPr lang="en-US" sz="2000" b="1" u="sng" kern="0" dirty="0" smtClean="0">
                <a:solidFill>
                  <a:srgbClr val="000000"/>
                </a:solidFill>
                <a:latin typeface="+mn-lt"/>
                <a:cs typeface="Times New Roman" pitchFamily="18" charset="0"/>
              </a:rPr>
              <a:t>One</a:t>
            </a:r>
            <a:r>
              <a:rPr lang="en-US" sz="2000" kern="0" dirty="0" smtClean="0">
                <a:solidFill>
                  <a:srgbClr val="000000"/>
                </a:solidFill>
                <a:latin typeface="+mn-lt"/>
                <a:cs typeface="Times New Roman" pitchFamily="18" charset="0"/>
              </a:rPr>
              <a:t> PDF for each achievement (required </a:t>
            </a:r>
            <a:r>
              <a:rPr lang="en-US" sz="2000" b="1" kern="0" dirty="0" smtClean="0">
                <a:solidFill>
                  <a:srgbClr val="C00000"/>
                </a:solidFill>
                <a:latin typeface="+mn-lt"/>
                <a:cs typeface="Times New Roman" pitchFamily="18" charset="0"/>
              </a:rPr>
              <a:t>competency)</a:t>
            </a:r>
          </a:p>
          <a:p>
            <a:pPr lvl="1" algn="l"/>
            <a:r>
              <a:rPr lang="en-US" sz="2000" kern="0" dirty="0" smtClean="0">
                <a:solidFill>
                  <a:srgbClr val="000000"/>
                </a:solidFill>
                <a:latin typeface="+mn-lt"/>
                <a:cs typeface="Times New Roman" pitchFamily="18" charset="0"/>
              </a:rPr>
              <a:t>PDF must include all documentation pertaining to the achievement of the competency</a:t>
            </a:r>
          </a:p>
          <a:p>
            <a:pPr algn="l"/>
            <a:endParaRPr lang="en-US" sz="2000" dirty="0" smtClean="0">
              <a:latin typeface="+mn-lt"/>
              <a:cs typeface="Times New Roman" pitchFamily="18" charset="0"/>
            </a:endParaRPr>
          </a:p>
          <a:p>
            <a:pPr algn="l"/>
            <a:r>
              <a:rPr lang="en-US" sz="2000" dirty="0" smtClean="0">
                <a:latin typeface="+mn-lt"/>
                <a:cs typeface="Times New Roman" pitchFamily="18" charset="0"/>
              </a:rPr>
              <a:t>Example:</a:t>
            </a:r>
            <a:endParaRPr lang="en-US" sz="2000" dirty="0">
              <a:latin typeface="+mn-lt"/>
            </a:endParaRPr>
          </a:p>
        </p:txBody>
      </p:sp>
      <p:pic>
        <p:nvPicPr>
          <p:cNvPr id="16" name="Picture 15"/>
          <p:cNvPicPr/>
          <p:nvPr/>
        </p:nvPicPr>
        <p:blipFill>
          <a:blip r:embed="rId3" cstate="print"/>
          <a:srcRect l="35496" t="47509" r="20392" b="42014"/>
          <a:stretch>
            <a:fillRect/>
          </a:stretch>
        </p:blipFill>
        <p:spPr bwMode="auto">
          <a:xfrm>
            <a:off x="533400" y="2819400"/>
            <a:ext cx="8153400" cy="1219200"/>
          </a:xfrm>
          <a:prstGeom prst="rect">
            <a:avLst/>
          </a:prstGeom>
          <a:noFill/>
          <a:ln w="38100">
            <a:solidFill>
              <a:schemeClr val="tx1"/>
            </a:solidFill>
            <a:miter lim="800000"/>
            <a:headEnd/>
            <a:tailEnd/>
          </a:ln>
        </p:spPr>
      </p:pic>
      <p:sp>
        <p:nvSpPr>
          <p:cNvPr id="19" name="Rounded Rectangle 18"/>
          <p:cNvSpPr/>
          <p:nvPr/>
        </p:nvSpPr>
        <p:spPr>
          <a:xfrm>
            <a:off x="1600200" y="4267200"/>
            <a:ext cx="5486400" cy="914400"/>
          </a:xfrm>
          <a:prstGeom prst="roundRect">
            <a:avLst/>
          </a:prstGeom>
          <a:solidFill>
            <a:schemeClr val="accent5">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b="1" dirty="0" smtClean="0">
                <a:solidFill>
                  <a:schemeClr val="tx1"/>
                </a:solidFill>
              </a:rPr>
              <a:t>PDF File #1 “Financial Management Analysis” </a:t>
            </a:r>
          </a:p>
          <a:p>
            <a:pPr algn="l"/>
            <a:r>
              <a:rPr lang="en-US" sz="1000" b="1" dirty="0" smtClean="0">
                <a:solidFill>
                  <a:schemeClr val="tx1"/>
                </a:solidFill>
              </a:rPr>
              <a:t>Includes Proof of Completion for:    </a:t>
            </a:r>
            <a:r>
              <a:rPr lang="en-US" sz="1000" dirty="0" smtClean="0">
                <a:solidFill>
                  <a:schemeClr val="tx1"/>
                </a:solidFill>
              </a:rPr>
              <a:t>Accounting Analysis Fundamentals</a:t>
            </a:r>
          </a:p>
          <a:p>
            <a:pPr algn="l"/>
            <a:r>
              <a:rPr lang="en-US" sz="1000" dirty="0" smtClean="0">
                <a:solidFill>
                  <a:schemeClr val="tx1"/>
                </a:solidFill>
              </a:rPr>
              <a:t>		    Accounting Analysis Tools, Applications and Methods</a:t>
            </a:r>
          </a:p>
          <a:p>
            <a:pPr algn="l"/>
            <a:r>
              <a:rPr lang="en-US" sz="1400" dirty="0" smtClean="0">
                <a:solidFill>
                  <a:schemeClr val="tx1"/>
                </a:solidFill>
              </a:rPr>
              <a:t>		</a:t>
            </a:r>
            <a:r>
              <a:rPr lang="en-US" sz="1000" dirty="0" smtClean="0">
                <a:solidFill>
                  <a:schemeClr val="tx1"/>
                </a:solidFill>
              </a:rPr>
              <a:t>    Financial Management Analysis</a:t>
            </a:r>
          </a:p>
        </p:txBody>
      </p:sp>
      <p:sp>
        <p:nvSpPr>
          <p:cNvPr id="22" name="Rounded Rectangle 21"/>
          <p:cNvSpPr/>
          <p:nvPr/>
        </p:nvSpPr>
        <p:spPr>
          <a:xfrm>
            <a:off x="1600200" y="5334000"/>
            <a:ext cx="5486400" cy="9144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b="1" dirty="0" smtClean="0">
                <a:solidFill>
                  <a:schemeClr val="tx1"/>
                </a:solidFill>
              </a:rPr>
              <a:t>PDF File #2 </a:t>
            </a:r>
            <a:r>
              <a:rPr lang="en-US" sz="1000" dirty="0" smtClean="0">
                <a:solidFill>
                  <a:schemeClr val="tx1"/>
                </a:solidFill>
              </a:rPr>
              <a:t>“Budget Formulation, Justification, &amp; Presentation” </a:t>
            </a:r>
          </a:p>
          <a:p>
            <a:pPr algn="l"/>
            <a:r>
              <a:rPr lang="en-US" sz="1000" b="1" dirty="0" smtClean="0">
                <a:solidFill>
                  <a:schemeClr val="tx1"/>
                </a:solidFill>
              </a:rPr>
              <a:t>Includes Proof of Completion for</a:t>
            </a:r>
            <a:r>
              <a:rPr lang="en-US" sz="1000" dirty="0" smtClean="0">
                <a:solidFill>
                  <a:schemeClr val="tx1"/>
                </a:solidFill>
              </a:rPr>
              <a:t>:     Budget Formulation, Justification, and Presentation</a:t>
            </a:r>
          </a:p>
          <a:p>
            <a:pPr algn="l"/>
            <a:r>
              <a:rPr lang="en-US" sz="1000" dirty="0" smtClean="0">
                <a:solidFill>
                  <a:schemeClr val="tx1"/>
                </a:solidFill>
              </a:rPr>
              <a:t>		          Budget Execution Process</a:t>
            </a:r>
          </a:p>
          <a:p>
            <a:pPr algn="l"/>
            <a:r>
              <a:rPr lang="en-US" sz="1000" dirty="0" smtClean="0">
                <a:solidFill>
                  <a:schemeClr val="tx1"/>
                </a:solidFill>
              </a:rPr>
              <a:t>		          Principles of Budget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564" y="0"/>
            <a:ext cx="7258050" cy="870857"/>
          </a:xfrm>
        </p:spPr>
        <p:txBody>
          <a:bodyPr>
            <a:noAutofit/>
          </a:bodyPr>
          <a:lstStyle/>
          <a:p>
            <a:r>
              <a:rPr lang="en-US" sz="2900" dirty="0" smtClean="0"/>
              <a:t>8. LMS Achievement Documentation</a:t>
            </a:r>
          </a:p>
        </p:txBody>
      </p:sp>
      <p:sp>
        <p:nvSpPr>
          <p:cNvPr id="3" name="Content Placeholder 2"/>
          <p:cNvSpPr>
            <a:spLocks noGrp="1"/>
          </p:cNvSpPr>
          <p:nvPr>
            <p:ph idx="1"/>
          </p:nvPr>
        </p:nvSpPr>
        <p:spPr>
          <a:xfrm>
            <a:off x="457200" y="1143000"/>
            <a:ext cx="8229600" cy="5257800"/>
          </a:xfrm>
        </p:spPr>
        <p:txBody>
          <a:bodyPr>
            <a:noAutofit/>
          </a:bodyPr>
          <a:lstStyle/>
          <a:p>
            <a:pPr>
              <a:spcBef>
                <a:spcPts val="600"/>
              </a:spcBef>
              <a:spcAft>
                <a:spcPts val="1200"/>
              </a:spcAft>
            </a:pPr>
            <a:r>
              <a:rPr lang="en-US" sz="2000" dirty="0" smtClean="0"/>
              <a:t>Acceptable Documentation, in order of preference: </a:t>
            </a:r>
          </a:p>
          <a:p>
            <a:pPr marL="800100" lvl="1" indent="-342900">
              <a:lnSpc>
                <a:spcPct val="134000"/>
              </a:lnSpc>
              <a:spcBef>
                <a:spcPts val="0"/>
              </a:spcBef>
              <a:spcAft>
                <a:spcPts val="0"/>
              </a:spcAft>
              <a:buFont typeface="+mj-lt"/>
              <a:buAutoNum type="arabicPeriod"/>
            </a:pPr>
            <a:r>
              <a:rPr lang="en-US" sz="1800" dirty="0" smtClean="0"/>
              <a:t>Certificate of Completion</a:t>
            </a:r>
          </a:p>
          <a:p>
            <a:pPr marL="800100" lvl="1" indent="-342900">
              <a:lnSpc>
                <a:spcPct val="134000"/>
              </a:lnSpc>
              <a:spcBef>
                <a:spcPts val="0"/>
              </a:spcBef>
              <a:spcAft>
                <a:spcPts val="0"/>
              </a:spcAft>
              <a:buFont typeface="+mj-lt"/>
              <a:buAutoNum type="arabicPeriod"/>
            </a:pPr>
            <a:r>
              <a:rPr lang="en-US" sz="1800" dirty="0" smtClean="0"/>
              <a:t>Transcripts</a:t>
            </a:r>
          </a:p>
          <a:p>
            <a:pPr marL="800100" lvl="1" indent="-342900">
              <a:lnSpc>
                <a:spcPct val="134000"/>
              </a:lnSpc>
              <a:spcBef>
                <a:spcPts val="0"/>
              </a:spcBef>
              <a:spcAft>
                <a:spcPts val="0"/>
              </a:spcAft>
              <a:buFont typeface="+mj-lt"/>
              <a:buAutoNum type="arabicPeriod"/>
            </a:pPr>
            <a:r>
              <a:rPr lang="en-US" sz="1800" dirty="0" smtClean="0"/>
              <a:t>Academic Evaluation Report (DA Form 1059)</a:t>
            </a:r>
          </a:p>
          <a:p>
            <a:pPr marL="800100" lvl="1" indent="-342900">
              <a:lnSpc>
                <a:spcPct val="134000"/>
              </a:lnSpc>
              <a:spcBef>
                <a:spcPts val="0"/>
              </a:spcBef>
              <a:spcAft>
                <a:spcPts val="0"/>
              </a:spcAft>
              <a:buFont typeface="+mj-lt"/>
              <a:buAutoNum type="arabicPeriod"/>
            </a:pPr>
            <a:r>
              <a:rPr lang="en-US" sz="1800" dirty="0" smtClean="0"/>
              <a:t>Army Training Requirements and Resources System (ATRRS) Record </a:t>
            </a:r>
          </a:p>
          <a:p>
            <a:pPr marL="800100" lvl="1" indent="-342900">
              <a:lnSpc>
                <a:spcPct val="134000"/>
              </a:lnSpc>
              <a:spcBef>
                <a:spcPts val="0"/>
              </a:spcBef>
              <a:spcAft>
                <a:spcPts val="0"/>
              </a:spcAft>
              <a:buFont typeface="+mj-lt"/>
              <a:buAutoNum type="arabicPeriod"/>
            </a:pPr>
            <a:r>
              <a:rPr lang="en-US" sz="1800" dirty="0" smtClean="0"/>
              <a:t>Officer/Enlisted Record Brief (ORB/ERB)</a:t>
            </a:r>
          </a:p>
          <a:p>
            <a:pPr marL="800100" lvl="1" indent="-342900">
              <a:lnSpc>
                <a:spcPct val="134000"/>
              </a:lnSpc>
              <a:spcBef>
                <a:spcPts val="0"/>
              </a:spcBef>
              <a:spcAft>
                <a:spcPts val="0"/>
              </a:spcAft>
              <a:buFont typeface="+mj-lt"/>
              <a:buAutoNum type="arabicPeriod"/>
            </a:pPr>
            <a:r>
              <a:rPr lang="en-US" sz="1800" dirty="0" smtClean="0"/>
              <a:t>Army Civilian Record Brief (ACRB)</a:t>
            </a:r>
          </a:p>
          <a:p>
            <a:pPr marL="800100" lvl="1" indent="-342900">
              <a:spcBef>
                <a:spcPts val="0"/>
              </a:spcBef>
              <a:spcAft>
                <a:spcPts val="0"/>
              </a:spcAft>
              <a:buFont typeface="+mj-lt"/>
              <a:buAutoNum type="arabicPeriod"/>
            </a:pPr>
            <a:r>
              <a:rPr lang="en-US" sz="1800" dirty="0" smtClean="0"/>
              <a:t>Screen snapshot from officially-updated Army or DoD training database showing your name, the name of the course, and your date of completion</a:t>
            </a:r>
          </a:p>
          <a:p>
            <a:pPr marL="800100" lvl="1" indent="-342900">
              <a:lnSpc>
                <a:spcPct val="134000"/>
              </a:lnSpc>
              <a:spcBef>
                <a:spcPts val="0"/>
              </a:spcBef>
              <a:spcAft>
                <a:spcPts val="0"/>
              </a:spcAft>
              <a:buFont typeface="+mj-lt"/>
              <a:buAutoNum type="arabicPeriod"/>
            </a:pPr>
            <a:r>
              <a:rPr lang="en-US" sz="1800" dirty="0" smtClean="0"/>
              <a:t>Memorandum for Record (MFR). </a:t>
            </a:r>
          </a:p>
          <a:p>
            <a:pPr marL="800100" lvl="1" indent="-342900">
              <a:lnSpc>
                <a:spcPct val="134000"/>
              </a:lnSpc>
              <a:spcBef>
                <a:spcPts val="0"/>
              </a:spcBef>
              <a:spcAft>
                <a:spcPts val="0"/>
              </a:spcAft>
              <a:buFont typeface="+mj-lt"/>
              <a:buAutoNum type="arabicPeriod"/>
            </a:pPr>
            <a:endParaRPr lang="en-US" sz="1800" dirty="0"/>
          </a:p>
          <a:p>
            <a:pPr marL="457200" lvl="1" indent="0">
              <a:lnSpc>
                <a:spcPct val="134000"/>
              </a:lnSpc>
              <a:spcBef>
                <a:spcPts val="0"/>
              </a:spcBef>
              <a:spcAft>
                <a:spcPts val="0"/>
              </a:spcAft>
              <a:buNone/>
            </a:pPr>
            <a:r>
              <a:rPr lang="en-US" sz="2000" dirty="0" smtClean="0"/>
              <a:t>*The user </a:t>
            </a:r>
            <a:r>
              <a:rPr lang="en-US" sz="2000" dirty="0" smtClean="0">
                <a:solidFill>
                  <a:srgbClr val="FF0000"/>
                </a:solidFill>
              </a:rPr>
              <a:t>MUST</a:t>
            </a:r>
            <a:r>
              <a:rPr lang="en-US" sz="2000" dirty="0" smtClean="0"/>
              <a:t> redact PII such as SSN prior to uploading into LMS, or it WILL be rejected by OSD. </a:t>
            </a:r>
            <a:endParaRPr lang="en-US" sz="1800" dirty="0" smtClean="0"/>
          </a:p>
          <a:p>
            <a:pPr lvl="1"/>
            <a:endParaRPr lang="en-US" sz="1800"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9470" y="254262"/>
            <a:ext cx="7739605" cy="639762"/>
          </a:xfrm>
        </p:spPr>
        <p:txBody>
          <a:bodyPr>
            <a:normAutofit fontScale="90000"/>
          </a:bodyPr>
          <a:lstStyle/>
          <a:p>
            <a:r>
              <a:rPr lang="en-US" dirty="0" smtClean="0">
                <a:solidFill>
                  <a:schemeClr val="bg1"/>
                </a:solidFill>
              </a:rPr>
              <a:t>Personal Information</a:t>
            </a:r>
            <a:endParaRPr lang="en-US" dirty="0">
              <a:solidFill>
                <a:schemeClr val="bg1"/>
              </a:solidFill>
            </a:endParaRPr>
          </a:p>
        </p:txBody>
      </p:sp>
      <p:sp>
        <p:nvSpPr>
          <p:cNvPr id="4" name="Slide Number Placeholder 3"/>
          <p:cNvSpPr>
            <a:spLocks noGrp="1"/>
          </p:cNvSpPr>
          <p:nvPr>
            <p:ph type="sldNum" sz="quarter" idx="13"/>
          </p:nvPr>
        </p:nvSpPr>
        <p:spPr/>
        <p:txBody>
          <a:bodyPr/>
          <a:lstStyle/>
          <a:p>
            <a:pPr>
              <a:defRPr/>
            </a:pPr>
            <a:fld id="{7B85F5CC-6D23-4A84-B37A-31BD189E97A4}" type="slidenum">
              <a:rPr lang="en-US" smtClean="0"/>
              <a:pPr>
                <a:defRPr/>
              </a:pPr>
              <a:t>39</a:t>
            </a:fld>
            <a:endParaRPr lang="en-US" dirty="0"/>
          </a:p>
        </p:txBody>
      </p:sp>
      <p:graphicFrame>
        <p:nvGraphicFramePr>
          <p:cNvPr id="6" name="Content Placeholder 5"/>
          <p:cNvGraphicFramePr>
            <a:graphicFrameLocks noGrp="1"/>
          </p:cNvGraphicFramePr>
          <p:nvPr>
            <p:ph idx="1"/>
            <p:extLst/>
          </p:nvPr>
        </p:nvGraphicFramePr>
        <p:xfrm>
          <a:off x="76201" y="1419825"/>
          <a:ext cx="9144000" cy="5298958"/>
        </p:xfrm>
        <a:graphic>
          <a:graphicData uri="http://schemas.openxmlformats.org/drawingml/2006/table">
            <a:tbl>
              <a:tblPr>
                <a:effectLst>
                  <a:innerShdw blurRad="63500" dist="50800" dir="2700000">
                    <a:prstClr val="black">
                      <a:alpha val="50000"/>
                    </a:prstClr>
                  </a:innerShdw>
                </a:effectLst>
                <a:tableStyleId>{3C2FFA5D-87B4-456A-9821-1D502468CF0F}</a:tableStyleId>
              </a:tblPr>
              <a:tblGrid>
                <a:gridCol w="3985846"/>
                <a:gridCol w="5158154"/>
              </a:tblGrid>
              <a:tr h="281476">
                <a:tc>
                  <a:txBody>
                    <a:bodyPr/>
                    <a:lstStyle/>
                    <a:p>
                      <a:pPr marL="0" marR="0" algn="ctr">
                        <a:spcBef>
                          <a:spcPts val="0"/>
                        </a:spcBef>
                        <a:spcAft>
                          <a:spcPts val="0"/>
                        </a:spcAft>
                      </a:pPr>
                      <a:r>
                        <a:rPr lang="en-US" sz="2000" u="none" dirty="0" smtClean="0"/>
                        <a:t>FM LMS Documentation</a:t>
                      </a:r>
                      <a:endParaRPr lang="en-US" sz="2000" u="none"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u="none" kern="1200" dirty="0" smtClean="0"/>
                        <a:t>Personal Information</a:t>
                      </a:r>
                      <a:endParaRPr lang="en-US" sz="2000" dirty="0">
                        <a:solidFill>
                          <a:schemeClr val="tx1"/>
                        </a:solidFill>
                        <a:latin typeface="Arial" pitchFamily="34" charset="0"/>
                        <a:ea typeface="Times New Roman"/>
                        <a:cs typeface="Arial" pitchFamily="34" charset="0"/>
                      </a:endParaRPr>
                    </a:p>
                  </a:txBody>
                  <a:tcPr marL="68580" marR="68580" marT="0" marB="0" anchor="ctr"/>
                </a:tc>
              </a:tr>
              <a:tr h="434275">
                <a:tc>
                  <a:txBody>
                    <a:bodyPr/>
                    <a:lstStyle/>
                    <a:p>
                      <a:pPr marL="0" marR="0" algn="l">
                        <a:spcBef>
                          <a:spcPts val="0"/>
                        </a:spcBef>
                        <a:spcAft>
                          <a:spcPts val="0"/>
                        </a:spcAft>
                      </a:pPr>
                      <a:r>
                        <a:rPr lang="en-US" sz="2000" dirty="0" smtClean="0"/>
                        <a:t>Certificates of Completion</a:t>
                      </a:r>
                      <a:endParaRPr lang="en-US" sz="2000"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indent="-285750" algn="l">
                        <a:spcBef>
                          <a:spcPts val="0"/>
                        </a:spcBef>
                        <a:spcAft>
                          <a:spcPts val="0"/>
                        </a:spcAft>
                        <a:buFont typeface="Arial" panose="020B0604020202020204" pitchFamily="34" charset="0"/>
                        <a:buChar char="•"/>
                      </a:pPr>
                      <a:r>
                        <a:rPr lang="en-US" sz="1400" dirty="0" smtClean="0"/>
                        <a:t>SSN (to</a:t>
                      </a:r>
                      <a:r>
                        <a:rPr lang="en-US" sz="1400" baseline="0" dirty="0" smtClean="0"/>
                        <a:t> include last 4)</a:t>
                      </a:r>
                      <a:endParaRPr lang="en-US" sz="1400" dirty="0" smtClean="0"/>
                    </a:p>
                    <a:p>
                      <a:pPr marL="0" marR="0" indent="-285750" algn="l">
                        <a:spcBef>
                          <a:spcPts val="0"/>
                        </a:spcBef>
                        <a:spcAft>
                          <a:spcPts val="0"/>
                        </a:spcAft>
                        <a:buFont typeface="Arial" panose="020B0604020202020204" pitchFamily="34" charset="0"/>
                        <a:buChar char="•"/>
                      </a:pPr>
                      <a:r>
                        <a:rPr lang="en-US" sz="1400" dirty="0" smtClean="0"/>
                        <a:t>Email address, mailing/home address</a:t>
                      </a:r>
                      <a:endParaRPr lang="en-US" sz="1400" dirty="0">
                        <a:latin typeface="Arial" pitchFamily="34" charset="0"/>
                        <a:ea typeface="Times New Roman"/>
                        <a:cs typeface="Arial" pitchFamily="34" charset="0"/>
                      </a:endParaRPr>
                    </a:p>
                  </a:txBody>
                  <a:tcPr marL="68580" marR="68580" marT="0" marB="0" anchor="b"/>
                </a:tc>
              </a:tr>
              <a:tr h="651412">
                <a:tc>
                  <a:txBody>
                    <a:bodyPr/>
                    <a:lstStyle/>
                    <a:p>
                      <a:pPr marL="0" marR="0" algn="l">
                        <a:spcBef>
                          <a:spcPts val="0"/>
                        </a:spcBef>
                        <a:spcAft>
                          <a:spcPts val="0"/>
                        </a:spcAft>
                      </a:pPr>
                      <a:r>
                        <a:rPr lang="en-US" sz="2000" dirty="0" smtClean="0"/>
                        <a:t>Academic Transcript</a:t>
                      </a:r>
                      <a:endParaRPr lang="en-US" sz="2000"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SSN (to</a:t>
                      </a:r>
                      <a:r>
                        <a:rPr lang="en-US" sz="1400" kern="1200" baseline="0" dirty="0" smtClean="0">
                          <a:solidFill>
                            <a:schemeClr val="dk1"/>
                          </a:solidFill>
                          <a:latin typeface="+mn-lt"/>
                          <a:ea typeface="+mn-ea"/>
                          <a:cs typeface="+mn-cs"/>
                        </a:rPr>
                        <a:t> include last 4)</a:t>
                      </a:r>
                      <a:r>
                        <a:rPr lang="en-US" sz="1400" kern="1200" dirty="0" smtClean="0">
                          <a:solidFill>
                            <a:schemeClr val="dk1"/>
                          </a:solidFill>
                          <a:latin typeface="+mn-lt"/>
                          <a:ea typeface="+mn-ea"/>
                          <a:cs typeface="+mn-cs"/>
                        </a:rPr>
                        <a:t>, id numbers</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Place &amp; DOB</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Personal email address, mailing/home address</a:t>
                      </a:r>
                      <a:endParaRPr lang="en-US" sz="1400" kern="1200" dirty="0">
                        <a:solidFill>
                          <a:schemeClr val="dk1"/>
                        </a:solidFill>
                        <a:latin typeface="+mn-lt"/>
                        <a:ea typeface="+mn-ea"/>
                        <a:cs typeface="+mn-cs"/>
                      </a:endParaRPr>
                    </a:p>
                  </a:txBody>
                  <a:tcPr marL="68580" marR="68580" marT="0" marB="0" anchor="b"/>
                </a:tc>
              </a:tr>
              <a:tr h="2388510">
                <a:tc>
                  <a:txBody>
                    <a:bodyPr/>
                    <a:lstStyle/>
                    <a:p>
                      <a:pPr marL="0" marR="0" algn="l">
                        <a:spcBef>
                          <a:spcPts val="0"/>
                        </a:spcBef>
                        <a:spcAft>
                          <a:spcPts val="0"/>
                        </a:spcAft>
                      </a:pPr>
                      <a:r>
                        <a:rPr lang="en-US" sz="2000" dirty="0" smtClean="0"/>
                        <a:t>ORB, ERB, DD-214</a:t>
                      </a:r>
                      <a:endParaRPr lang="en-US" sz="2000"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SSN (to include last 4), id numbers</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Citizenship,</a:t>
                      </a:r>
                      <a:r>
                        <a:rPr lang="en-US" sz="1400" kern="1200" baseline="0" dirty="0" smtClean="0">
                          <a:solidFill>
                            <a:schemeClr val="dk1"/>
                          </a:solidFill>
                          <a:latin typeface="+mn-lt"/>
                          <a:ea typeface="+mn-ea"/>
                          <a:cs typeface="+mn-cs"/>
                        </a:rPr>
                        <a:t> legal status</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baseline="0" dirty="0" smtClean="0">
                          <a:solidFill>
                            <a:schemeClr val="dk1"/>
                          </a:solidFill>
                          <a:latin typeface="+mn-lt"/>
                          <a:ea typeface="+mn-ea"/>
                          <a:cs typeface="+mn-cs"/>
                        </a:rPr>
                        <a:t>Gender, race/ethnicity</a:t>
                      </a:r>
                      <a:endParaRPr lang="en-US" sz="1400" kern="1200" dirty="0" smtClean="0">
                        <a:solidFill>
                          <a:schemeClr val="dk1"/>
                        </a:solidFill>
                        <a:latin typeface="+mn-lt"/>
                        <a:ea typeface="+mn-ea"/>
                        <a:cs typeface="+mn-cs"/>
                      </a:endParaRP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Place &amp; DOB</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Home, cell phone numbers</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Personal</a:t>
                      </a:r>
                      <a:r>
                        <a:rPr lang="en-US" sz="1400" kern="1200" baseline="0" dirty="0" smtClean="0">
                          <a:solidFill>
                            <a:schemeClr val="dk1"/>
                          </a:solidFill>
                          <a:latin typeface="+mn-lt"/>
                          <a:ea typeface="+mn-ea"/>
                          <a:cs typeface="+mn-cs"/>
                        </a:rPr>
                        <a:t> e</a:t>
                      </a:r>
                      <a:r>
                        <a:rPr lang="en-US" sz="1400" kern="1200" dirty="0" smtClean="0">
                          <a:solidFill>
                            <a:schemeClr val="dk1"/>
                          </a:solidFill>
                          <a:latin typeface="+mn-lt"/>
                          <a:ea typeface="+mn-ea"/>
                          <a:cs typeface="+mn-cs"/>
                        </a:rPr>
                        <a:t>mail address, mailing/home address</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Religious preference</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Security clearance</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Spouse and family information</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Financial information</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Disability information</a:t>
                      </a:r>
                      <a:endParaRPr lang="en-US" sz="1400" kern="1200" dirty="0">
                        <a:solidFill>
                          <a:schemeClr val="dk1"/>
                        </a:solidFill>
                        <a:latin typeface="+mn-lt"/>
                        <a:ea typeface="+mn-ea"/>
                        <a:cs typeface="+mn-cs"/>
                      </a:endParaRPr>
                    </a:p>
                  </a:txBody>
                  <a:tcPr marL="68580" marR="68580" marT="0" marB="0" anchor="b"/>
                </a:tc>
              </a:tr>
              <a:tr h="1519961">
                <a:tc>
                  <a:txBody>
                    <a:bodyPr/>
                    <a:lstStyle/>
                    <a:p>
                      <a:pPr marL="0" marR="0" algn="l">
                        <a:spcBef>
                          <a:spcPts val="0"/>
                        </a:spcBef>
                        <a:spcAft>
                          <a:spcPts val="0"/>
                        </a:spcAft>
                      </a:pPr>
                      <a:r>
                        <a:rPr lang="en-US" sz="2000" dirty="0" smtClean="0"/>
                        <a:t>SF-50s, resume</a:t>
                      </a:r>
                      <a:endParaRPr lang="en-US" sz="2000"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SSN (to include last 4), id numbers</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Citizenship, legal status</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Place &amp; DOB</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Home, cell phone numbers</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Personal email address, mailing/home address</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Financial information</a:t>
                      </a:r>
                    </a:p>
                    <a:p>
                      <a:pPr marL="0" marR="0" indent="-285750" algn="l" defTabSz="914400" rtl="0" eaLnBrk="1" latinLnBrk="0" hangingPunct="1">
                        <a:spcBef>
                          <a:spcPts val="0"/>
                        </a:spcBef>
                        <a:spcAft>
                          <a:spcPts val="0"/>
                        </a:spcAft>
                        <a:buFont typeface="Arial" panose="020B0604020202020204" pitchFamily="34" charset="0"/>
                        <a:buChar char="•"/>
                      </a:pPr>
                      <a:r>
                        <a:rPr lang="en-US" sz="1400" kern="1200" dirty="0" smtClean="0">
                          <a:solidFill>
                            <a:schemeClr val="dk1"/>
                          </a:solidFill>
                          <a:latin typeface="+mn-lt"/>
                          <a:ea typeface="+mn-ea"/>
                          <a:cs typeface="+mn-cs"/>
                        </a:rPr>
                        <a:t>Disability information</a:t>
                      </a:r>
                      <a:endParaRPr lang="en-US" sz="1600" dirty="0">
                        <a:latin typeface="Arial" pitchFamily="34" charset="0"/>
                        <a:ea typeface="Times New Roman"/>
                        <a:cs typeface="Arial" pitchFamily="34" charset="0"/>
                      </a:endParaRPr>
                    </a:p>
                  </a:txBody>
                  <a:tcPr marL="68580" marR="68580" marT="0" marB="0" anchor="b"/>
                </a:tc>
              </a:tr>
            </a:tbl>
          </a:graphicData>
        </a:graphic>
      </p:graphicFrame>
      <p:sp>
        <p:nvSpPr>
          <p:cNvPr id="8" name="Content Placeholder 1"/>
          <p:cNvSpPr txBox="1">
            <a:spLocks/>
          </p:cNvSpPr>
          <p:nvPr/>
        </p:nvSpPr>
        <p:spPr>
          <a:xfrm>
            <a:off x="76200" y="1007984"/>
            <a:ext cx="9144001" cy="668416"/>
          </a:xfrm>
          <a:prstGeom prst="rect">
            <a:avLst/>
          </a:prstGeom>
        </p:spPr>
        <p:txBody>
          <a:bodyPr/>
          <a:lstStyle>
            <a:lvl1pPr marL="342900" indent="-342900" algn="l" rtl="0" eaLnBrk="1" fontAlgn="base" hangingPunct="1">
              <a:spcBef>
                <a:spcPct val="20000"/>
              </a:spcBef>
              <a:spcAft>
                <a:spcPct val="0"/>
              </a:spcAft>
              <a:buFont typeface="Arial" charset="0"/>
              <a:buNone/>
              <a:defRPr sz="2000" b="1"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Font typeface="Arial" pitchFamily="34" charset="0"/>
              <a:buChar char="•"/>
            </a:pPr>
            <a:r>
              <a:rPr lang="en-US" dirty="0" smtClean="0">
                <a:cs typeface="Arial" pitchFamily="34" charset="0"/>
              </a:rPr>
              <a:t>Common personal </a:t>
            </a:r>
            <a:r>
              <a:rPr lang="en-US" dirty="0">
                <a:cs typeface="Arial" pitchFamily="34" charset="0"/>
              </a:rPr>
              <a:t>i</a:t>
            </a:r>
            <a:r>
              <a:rPr lang="en-US" dirty="0" smtClean="0">
                <a:cs typeface="Arial" pitchFamily="34" charset="0"/>
              </a:rPr>
              <a:t>nformation that cannot be stored in the FM LMS</a:t>
            </a:r>
          </a:p>
          <a:p>
            <a:pPr lvl="1"/>
            <a:endParaRPr lang="en-US" sz="1800" dirty="0" smtClean="0">
              <a:cs typeface="Arial" pitchFamily="34" charset="0"/>
            </a:endParaRPr>
          </a:p>
          <a:p>
            <a:pPr marL="457200" lvl="1" indent="0">
              <a:buNone/>
            </a:pPr>
            <a:endParaRPr lang="en-US" sz="1800" dirty="0">
              <a:cs typeface="Arial" pitchFamily="34" charset="0"/>
            </a:endParaRPr>
          </a:p>
        </p:txBody>
      </p:sp>
    </p:spTree>
    <p:extLst>
      <p:ext uri="{BB962C8B-B14F-4D97-AF65-F5344CB8AC3E}">
        <p14:creationId xmlns:p14="http://schemas.microsoft.com/office/powerpoint/2010/main" val="3536502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Agenda</a:t>
            </a:r>
            <a:endParaRPr lang="en-US" dirty="0"/>
          </a:p>
        </p:txBody>
      </p:sp>
      <p:sp>
        <p:nvSpPr>
          <p:cNvPr id="2" name="Content Placeholder 1"/>
          <p:cNvSpPr>
            <a:spLocks noGrp="1"/>
          </p:cNvSpPr>
          <p:nvPr>
            <p:ph idx="1"/>
          </p:nvPr>
        </p:nvSpPr>
        <p:spPr>
          <a:xfrm>
            <a:off x="457200" y="1498060"/>
            <a:ext cx="8229600" cy="4628103"/>
          </a:xfrm>
        </p:spPr>
        <p:txBody>
          <a:bodyPr>
            <a:normAutofit fontScale="92500" lnSpcReduction="20000"/>
          </a:bodyPr>
          <a:lstStyle/>
          <a:p>
            <a:r>
              <a:rPr lang="en-US" sz="2800" dirty="0" smtClean="0"/>
              <a:t>Opening Remarks</a:t>
            </a:r>
          </a:p>
          <a:p>
            <a:r>
              <a:rPr lang="en-US" sz="2800" dirty="0" smtClean="0"/>
              <a:t>DoD FM Certification Program</a:t>
            </a:r>
          </a:p>
          <a:p>
            <a:r>
              <a:rPr lang="en-US" sz="2800" dirty="0" smtClean="0"/>
              <a:t>How to Use FM myLearn to course searches</a:t>
            </a:r>
          </a:p>
          <a:p>
            <a:r>
              <a:rPr lang="en-US" sz="2800" dirty="0" smtClean="0"/>
              <a:t>Learning History Worksheets</a:t>
            </a:r>
          </a:p>
          <a:p>
            <a:r>
              <a:rPr lang="en-US" sz="2800" dirty="0" smtClean="0"/>
              <a:t>Demo of Three Step Process</a:t>
            </a:r>
          </a:p>
          <a:p>
            <a:r>
              <a:rPr lang="en-US" sz="2800" dirty="0" smtClean="0"/>
              <a:t>How to redact PII in Adobe PDF</a:t>
            </a:r>
          </a:p>
          <a:p>
            <a:r>
              <a:rPr lang="en-US" sz="2800" dirty="0" smtClean="0"/>
              <a:t>Review of the 12 common errors for Certification Rejection </a:t>
            </a:r>
          </a:p>
          <a:p>
            <a:r>
              <a:rPr lang="en-US" sz="2800" dirty="0" smtClean="0"/>
              <a:t>How to run User Reports in LMS</a:t>
            </a:r>
          </a:p>
          <a:p>
            <a:r>
              <a:rPr lang="en-US" sz="2800" dirty="0" smtClean="0"/>
              <a:t>Online Resources</a:t>
            </a:r>
          </a:p>
          <a:p>
            <a:r>
              <a:rPr lang="en-US" sz="2800" dirty="0" smtClean="0"/>
              <a:t>Closing Remarks</a:t>
            </a:r>
          </a:p>
        </p:txBody>
      </p:sp>
      <p:sp>
        <p:nvSpPr>
          <p:cNvPr id="5" name="Slide Number Placeholder 4"/>
          <p:cNvSpPr>
            <a:spLocks noGrp="1"/>
          </p:cNvSpPr>
          <p:nvPr>
            <p:ph type="sldNum" sz="quarter" idx="12"/>
          </p:nvPr>
        </p:nvSpPr>
        <p:spPr/>
        <p:txBody>
          <a:bodyPr/>
          <a:lstStyle/>
          <a:p>
            <a:fld id="{0BD63F4B-BB8C-466F-9866-5C9B5671E449}" type="slidenum">
              <a:rPr lang="en-US" smtClean="0"/>
              <a:pPr/>
              <a:t>4</a:t>
            </a:fld>
            <a:endParaRPr lang="en-US" dirty="0"/>
          </a:p>
        </p:txBody>
      </p:sp>
      <p:sp>
        <p:nvSpPr>
          <p:cNvPr id="4" name="Date Placeholder 3"/>
          <p:cNvSpPr>
            <a:spLocks noGrp="1"/>
          </p:cNvSpPr>
          <p:nvPr>
            <p:ph type="dt" sz="half" idx="10"/>
          </p:nvPr>
        </p:nvSpPr>
        <p:spPr/>
        <p:txBody>
          <a:bodyPr/>
          <a:lstStyle/>
          <a:p>
            <a:fld id="{85807B2F-D69F-44F1-A3FC-28D39AB2989C}" type="datetime3">
              <a:rPr lang="en-US" smtClean="0"/>
              <a:pPr/>
              <a:t>24 September 2015</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40</a:t>
            </a:fld>
            <a:endParaRPr lang="en-US"/>
          </a:p>
        </p:txBody>
      </p:sp>
      <p:sp>
        <p:nvSpPr>
          <p:cNvPr id="6" name="Title 1"/>
          <p:cNvSpPr txBox="1">
            <a:spLocks/>
          </p:cNvSpPr>
          <p:nvPr/>
        </p:nvSpPr>
        <p:spPr>
          <a:xfrm>
            <a:off x="948446" y="226051"/>
            <a:ext cx="7258050" cy="8708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US" sz="2900" dirty="0" smtClean="0"/>
              <a:t>LMS Achievement Documentation</a:t>
            </a:r>
          </a:p>
          <a:p>
            <a:r>
              <a:rPr lang="en-US" sz="2900" dirty="0" smtClean="0"/>
              <a:t>Examples of Redaction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57" y="1228813"/>
            <a:ext cx="4911088" cy="391711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801" y="1694052"/>
            <a:ext cx="5515945" cy="4181107"/>
          </a:xfrm>
          <a:prstGeom prst="rect">
            <a:avLst/>
          </a:prstGeom>
          <a:solidFill>
            <a:schemeClr val="tx1"/>
          </a:solidFill>
        </p:spPr>
      </p:pic>
      <p:sp>
        <p:nvSpPr>
          <p:cNvPr id="13" name="Rectangle 12"/>
          <p:cNvSpPr/>
          <p:nvPr/>
        </p:nvSpPr>
        <p:spPr>
          <a:xfrm>
            <a:off x="0" y="6019695"/>
            <a:ext cx="9007813" cy="369332"/>
          </a:xfrm>
          <a:prstGeom prst="rect">
            <a:avLst/>
          </a:prstGeom>
        </p:spPr>
        <p:txBody>
          <a:bodyPr wrap="square">
            <a:spAutoFit/>
          </a:bodyPr>
          <a:lstStyle/>
          <a:p>
            <a:pPr marL="571500" indent="-514350">
              <a:spcBef>
                <a:spcPts val="600"/>
              </a:spcBef>
              <a:spcAft>
                <a:spcPts val="600"/>
              </a:spcAft>
              <a:buNone/>
            </a:pPr>
            <a:r>
              <a:rPr lang="en-US" b="1" dirty="0"/>
              <a:t>How to Redact PII in Adobe: </a:t>
            </a:r>
            <a:r>
              <a:rPr lang="en-US" b="1" dirty="0" smtClean="0"/>
              <a:t>Tools</a:t>
            </a:r>
            <a:r>
              <a:rPr lang="en-US" b="1" dirty="0"/>
              <a:t>&gt; Protection</a:t>
            </a:r>
            <a:r>
              <a:rPr lang="en-US" b="1" dirty="0" smtClean="0"/>
              <a:t>&gt; Mark </a:t>
            </a:r>
            <a:r>
              <a:rPr lang="en-US" b="1" dirty="0"/>
              <a:t>for Redaction</a:t>
            </a:r>
            <a:r>
              <a:rPr lang="en-US" b="1" dirty="0" smtClean="0"/>
              <a:t>&gt; Apply </a:t>
            </a:r>
            <a:r>
              <a:rPr lang="en-US" b="1" dirty="0"/>
              <a:t>Redactions</a:t>
            </a:r>
            <a:r>
              <a:rPr lang="en-US" b="1" dirty="0" smtClean="0"/>
              <a:t>&gt; Save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41</a:t>
            </a:fld>
            <a:endParaRPr lang="en-US"/>
          </a:p>
        </p:txBody>
      </p:sp>
      <p:sp>
        <p:nvSpPr>
          <p:cNvPr id="6" name="Title 1"/>
          <p:cNvSpPr txBox="1">
            <a:spLocks/>
          </p:cNvSpPr>
          <p:nvPr/>
        </p:nvSpPr>
        <p:spPr>
          <a:xfrm>
            <a:off x="948446" y="226051"/>
            <a:ext cx="7258050" cy="8708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US" sz="2900" dirty="0" smtClean="0"/>
              <a:t>Memorandum for Record (MFR) for Experience</a:t>
            </a:r>
          </a:p>
        </p:txBody>
      </p:sp>
      <p:sp>
        <p:nvSpPr>
          <p:cNvPr id="7" name="Content Placeholder 2"/>
          <p:cNvSpPr>
            <a:spLocks noGrp="1"/>
          </p:cNvSpPr>
          <p:nvPr>
            <p:ph idx="1"/>
          </p:nvPr>
        </p:nvSpPr>
        <p:spPr>
          <a:xfrm>
            <a:off x="462671" y="989903"/>
            <a:ext cx="8229600" cy="5181600"/>
          </a:xfrm>
        </p:spPr>
        <p:txBody>
          <a:bodyPr>
            <a:normAutofit/>
          </a:bodyPr>
          <a:lstStyle/>
          <a:p>
            <a:pPr marL="571500" indent="-514350">
              <a:spcBef>
                <a:spcPts val="600"/>
              </a:spcBef>
              <a:spcAft>
                <a:spcPts val="600"/>
              </a:spcAft>
            </a:pPr>
            <a:r>
              <a:rPr lang="en-US" sz="2000" dirty="0" smtClean="0"/>
              <a:t>A verified (</a:t>
            </a:r>
            <a:r>
              <a:rPr lang="en-US" sz="2000" dirty="0"/>
              <a:t>MFR) signed by a supervisor may be uploaded to prevent </a:t>
            </a:r>
            <a:r>
              <a:rPr lang="en-US" sz="2000" dirty="0" smtClean="0"/>
              <a:t>recording PII into </a:t>
            </a:r>
            <a:r>
              <a:rPr lang="en-US" sz="2000" dirty="0"/>
              <a:t>the system for experience </a:t>
            </a:r>
            <a:r>
              <a:rPr lang="en-US" sz="2000" dirty="0" smtClean="0"/>
              <a:t>requirements (recommended). </a:t>
            </a:r>
            <a:r>
              <a:rPr lang="en-US" sz="2000" dirty="0"/>
              <a:t>Templates are found on FM Online.</a:t>
            </a:r>
            <a:endParaRPr lang="en-US" sz="1800" dirty="0"/>
          </a:p>
          <a:p>
            <a:pPr marL="571500" lvl="0" indent="-514350">
              <a:spcBef>
                <a:spcPts val="600"/>
              </a:spcBef>
              <a:spcAft>
                <a:spcPts val="600"/>
              </a:spcAft>
              <a:buNone/>
            </a:pPr>
            <a:endParaRPr lang="en-US" b="1" dirty="0">
              <a:solidFill>
                <a:prstClr val="black"/>
              </a:solidFill>
              <a:effectLst>
                <a:outerShdw blurRad="38100" dist="38100" dir="2700000" algn="tl">
                  <a:srgbClr val="C0C0C0"/>
                </a:outerShdw>
              </a:effectLst>
              <a:latin typeface="Arial" charset="0"/>
            </a:endParaRPr>
          </a:p>
          <a:p>
            <a:pPr marL="1714500" lvl="3" indent="-342900">
              <a:lnSpc>
                <a:spcPct val="120000"/>
              </a:lnSpc>
              <a:spcAft>
                <a:spcPts val="600"/>
              </a:spcAft>
              <a:buFont typeface="+mj-lt"/>
              <a:buAutoNum type="arabicPeriod"/>
            </a:pPr>
            <a:endParaRPr lang="en-US" sz="1800" i="0" dirty="0" smtClean="0"/>
          </a:p>
          <a:p>
            <a:pPr marL="1371600" lvl="3" indent="0">
              <a:lnSpc>
                <a:spcPct val="120000"/>
              </a:lnSpc>
              <a:buNone/>
            </a:pPr>
            <a:endParaRPr lang="en-US" sz="1800" i="0" dirty="0" smtClean="0"/>
          </a:p>
          <a:p>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813" y="2183166"/>
            <a:ext cx="3115588" cy="3830613"/>
          </a:xfrm>
          <a:prstGeom prst="rect">
            <a:avLst/>
          </a:prstGeom>
          <a:ln>
            <a:solidFill>
              <a:schemeClr val="tx1"/>
            </a:solidFill>
          </a:ln>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509" y="2171637"/>
            <a:ext cx="2979705" cy="3853670"/>
          </a:xfrm>
          <a:prstGeom prst="rect">
            <a:avLst/>
          </a:prstGeom>
          <a:ln>
            <a:solidFill>
              <a:schemeClr val="tx1"/>
            </a:solidFill>
          </a:ln>
          <a:effectLst>
            <a:outerShdw blurRad="63500" sx="102000" sy="102000" algn="ctr" rotWithShape="0">
              <a:prstClr val="black">
                <a:alpha val="40000"/>
              </a:prstClr>
            </a:outerShdw>
          </a:effectLst>
        </p:spPr>
      </p:pic>
      <p:sp>
        <p:nvSpPr>
          <p:cNvPr id="9" name="TextBox 8"/>
          <p:cNvSpPr txBox="1"/>
          <p:nvPr/>
        </p:nvSpPr>
        <p:spPr>
          <a:xfrm>
            <a:off x="1105764" y="6077100"/>
            <a:ext cx="3511685" cy="646331"/>
          </a:xfrm>
          <a:prstGeom prst="rect">
            <a:avLst/>
          </a:prstGeom>
          <a:noFill/>
        </p:spPr>
        <p:txBody>
          <a:bodyPr wrap="square" rtlCol="0">
            <a:spAutoFit/>
          </a:bodyPr>
          <a:lstStyle/>
          <a:p>
            <a:r>
              <a:rPr lang="en-US" dirty="0" smtClean="0"/>
              <a:t>3-Month Development </a:t>
            </a:r>
            <a:r>
              <a:rPr lang="en-US" dirty="0" smtClean="0"/>
              <a:t>Assignment</a:t>
            </a:r>
          </a:p>
          <a:p>
            <a:pPr algn="ctr"/>
            <a:r>
              <a:rPr lang="en-US" dirty="0" smtClean="0"/>
              <a:t>(only for Cert Level 3)</a:t>
            </a:r>
            <a:endParaRPr lang="en-US" dirty="0"/>
          </a:p>
        </p:txBody>
      </p:sp>
      <p:sp>
        <p:nvSpPr>
          <p:cNvPr id="14" name="TextBox 13"/>
          <p:cNvSpPr txBox="1"/>
          <p:nvPr/>
        </p:nvSpPr>
        <p:spPr>
          <a:xfrm>
            <a:off x="5199053" y="6077101"/>
            <a:ext cx="3066567" cy="646331"/>
          </a:xfrm>
          <a:prstGeom prst="rect">
            <a:avLst/>
          </a:prstGeom>
          <a:noFill/>
        </p:spPr>
        <p:txBody>
          <a:bodyPr wrap="square" rtlCol="0">
            <a:spAutoFit/>
          </a:bodyPr>
          <a:lstStyle/>
          <a:p>
            <a:pPr algn="ctr"/>
            <a:r>
              <a:rPr lang="en-US" dirty="0" smtClean="0"/>
              <a:t>Total FM </a:t>
            </a:r>
            <a:r>
              <a:rPr lang="en-US" dirty="0" smtClean="0"/>
              <a:t>Experience </a:t>
            </a:r>
          </a:p>
          <a:p>
            <a:pPr algn="ctr"/>
            <a:r>
              <a:rPr lang="en-US" dirty="0" smtClean="0"/>
              <a:t>Total Years </a:t>
            </a:r>
            <a:r>
              <a:rPr lang="en-US" dirty="0" smtClean="0"/>
              <a:t>DoD Experience</a:t>
            </a:r>
            <a:endParaRPr lang="en-US" dirty="0"/>
          </a:p>
        </p:txBody>
      </p:sp>
    </p:spTree>
    <p:extLst>
      <p:ext uri="{BB962C8B-B14F-4D97-AF65-F5344CB8AC3E}">
        <p14:creationId xmlns:p14="http://schemas.microsoft.com/office/powerpoint/2010/main" val="22107785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181600"/>
          </a:xfrm>
        </p:spPr>
        <p:txBody>
          <a:bodyPr>
            <a:normAutofit/>
          </a:bodyPr>
          <a:lstStyle/>
          <a:p>
            <a:pPr marL="571500" indent="-514350">
              <a:spcBef>
                <a:spcPts val="600"/>
              </a:spcBef>
              <a:spcAft>
                <a:spcPts val="600"/>
              </a:spcAft>
              <a:buNone/>
            </a:pPr>
            <a:r>
              <a:rPr lang="en-US" sz="1900" dirty="0" smtClean="0"/>
              <a:t>	</a:t>
            </a:r>
            <a:r>
              <a:rPr lang="en-US" sz="2400" b="1" dirty="0" smtClean="0"/>
              <a:t>Three Step Process for LMS* Input:</a:t>
            </a:r>
            <a:r>
              <a:rPr lang="en-US" b="1" dirty="0" smtClean="0"/>
              <a:t> </a:t>
            </a:r>
            <a:endParaRPr lang="en-US" b="1" dirty="0" smtClean="0">
              <a:effectLst>
                <a:outerShdw blurRad="38100" dist="38100" dir="2700000" algn="tl">
                  <a:srgbClr val="C0C0C0"/>
                </a:outerShdw>
              </a:effectLst>
              <a:latin typeface="Arial" charset="0"/>
            </a:endParaRPr>
          </a:p>
          <a:p>
            <a:pPr marL="1714500" lvl="3" indent="-342900">
              <a:lnSpc>
                <a:spcPct val="120000"/>
              </a:lnSpc>
              <a:spcAft>
                <a:spcPts val="600"/>
              </a:spcAft>
              <a:buFont typeface="+mj-lt"/>
              <a:buAutoNum type="arabicPeriod"/>
            </a:pPr>
            <a:r>
              <a:rPr lang="en-US" sz="1800" b="1" i="0" u="sng" dirty="0" smtClean="0"/>
              <a:t>Record Learning of Course(s)</a:t>
            </a:r>
            <a:r>
              <a:rPr lang="en-US" sz="1800" i="0" dirty="0" smtClean="0"/>
              <a:t>  -  Using your Learning History Worksheet record learning for all </a:t>
            </a:r>
            <a:r>
              <a:rPr lang="en-US" sz="1800" i="0" u="sng" dirty="0" smtClean="0"/>
              <a:t>courses</a:t>
            </a:r>
            <a:r>
              <a:rPr lang="en-US" sz="1800" i="0" dirty="0" smtClean="0"/>
              <a:t> needed to satisfy each </a:t>
            </a:r>
            <a:r>
              <a:rPr lang="en-US" sz="1800" i="0" u="sng" dirty="0" smtClean="0"/>
              <a:t>competency</a:t>
            </a:r>
            <a:r>
              <a:rPr lang="en-US" sz="1800" i="0" dirty="0" smtClean="0"/>
              <a:t> requirement</a:t>
            </a:r>
          </a:p>
          <a:p>
            <a:pPr marL="1714500" lvl="3" indent="-342900">
              <a:lnSpc>
                <a:spcPct val="120000"/>
              </a:lnSpc>
              <a:spcAft>
                <a:spcPts val="600"/>
              </a:spcAft>
              <a:buFont typeface="+mj-lt"/>
              <a:buAutoNum type="arabicPeriod"/>
            </a:pPr>
            <a:r>
              <a:rPr lang="en-US" sz="1800" b="1" i="0" u="sng" dirty="0" smtClean="0"/>
              <a:t>Record Competency Documentation </a:t>
            </a:r>
            <a:r>
              <a:rPr lang="en-US" sz="1800" i="0" dirty="0" smtClean="0"/>
              <a:t> - Record learning achievement documentation for each competency – upload  </a:t>
            </a:r>
            <a:r>
              <a:rPr lang="en-US" sz="1800" b="1" i="0" dirty="0" smtClean="0"/>
              <a:t>one</a:t>
            </a:r>
            <a:r>
              <a:rPr lang="en-US" sz="1800" i="0" dirty="0" smtClean="0"/>
              <a:t> PDF file per competency with all certificates of proof (Record Learning - Achievement Documentation)</a:t>
            </a:r>
          </a:p>
          <a:p>
            <a:pPr marL="1714500" lvl="3" indent="-342900">
              <a:lnSpc>
                <a:spcPct val="120000"/>
              </a:lnSpc>
              <a:buFont typeface="+mj-lt"/>
              <a:buAutoNum type="arabicPeriod"/>
            </a:pPr>
            <a:r>
              <a:rPr lang="en-US" sz="1800" b="1" i="0" u="sng" dirty="0" smtClean="0"/>
              <a:t>Request Achievement Approval </a:t>
            </a:r>
            <a:r>
              <a:rPr lang="en-US" sz="1800" i="0" dirty="0" smtClean="0"/>
              <a:t>- Route request for approval to your supervisor (LMS S1) (Certification Requirement Achievement)</a:t>
            </a:r>
          </a:p>
          <a:p>
            <a:pPr marL="1714500" lvl="3" indent="-342900">
              <a:lnSpc>
                <a:spcPct val="120000"/>
              </a:lnSpc>
              <a:buFont typeface="+mj-lt"/>
              <a:buAutoNum type="arabicPeriod"/>
            </a:pPr>
            <a:endParaRPr lang="en-US" sz="1800" i="0" dirty="0" smtClean="0"/>
          </a:p>
          <a:p>
            <a:pPr marL="1714500" lvl="3" indent="-342900">
              <a:lnSpc>
                <a:spcPct val="120000"/>
              </a:lnSpc>
              <a:buNone/>
            </a:pPr>
            <a:r>
              <a:rPr lang="en-US" sz="1800" i="0" dirty="0" smtClean="0"/>
              <a:t>*The DoD FM LMS is the certification course tracking repository</a:t>
            </a:r>
          </a:p>
          <a:p>
            <a:endParaRPr lang="en-US" dirty="0" smtClean="0"/>
          </a:p>
          <a:p>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42</a:t>
            </a:fld>
            <a:endParaRPr lang="en-US"/>
          </a:p>
        </p:txBody>
      </p:sp>
      <p:pic>
        <p:nvPicPr>
          <p:cNvPr id="1029" name="Picture 5"/>
          <p:cNvPicPr>
            <a:picLocks noChangeAspect="1" noChangeArrowheads="1"/>
          </p:cNvPicPr>
          <p:nvPr/>
        </p:nvPicPr>
        <p:blipFill>
          <a:blip r:embed="rId3" cstate="print"/>
          <a:srcRect l="9091" t="18627" r="27273" b="18628"/>
          <a:stretch>
            <a:fillRect/>
          </a:stretch>
        </p:blipFill>
        <p:spPr bwMode="auto">
          <a:xfrm>
            <a:off x="1143000" y="1066800"/>
            <a:ext cx="1143000" cy="30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6"/>
          <p:cNvSpPr>
            <a:spLocks noGrp="1"/>
          </p:cNvSpPr>
          <p:nvPr>
            <p:ph type="title"/>
          </p:nvPr>
        </p:nvSpPr>
        <p:spPr>
          <a:xfrm>
            <a:off x="944564" y="0"/>
            <a:ext cx="7258050" cy="870857"/>
          </a:xfrm>
        </p:spPr>
        <p:txBody>
          <a:bodyPr>
            <a:normAutofit/>
          </a:bodyPr>
          <a:lstStyle/>
          <a:p>
            <a:pPr lvl="0">
              <a:defRPr/>
            </a:pPr>
            <a:r>
              <a:rPr lang="en-US" sz="3600" dirty="0" smtClean="0"/>
              <a:t>Introduction to LMS Input</a:t>
            </a:r>
            <a:endParaRPr lang="en-US" sz="3600" dirty="0"/>
          </a:p>
        </p:txBody>
      </p:sp>
    </p:spTree>
    <p:extLst>
      <p:ext uri="{BB962C8B-B14F-4D97-AF65-F5344CB8AC3E}">
        <p14:creationId xmlns:p14="http://schemas.microsoft.com/office/powerpoint/2010/main" val="3151593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1524000" y="1066800"/>
            <a:ext cx="6248400" cy="4823255"/>
          </a:xfrm>
          <a:prstGeom prst="rect">
            <a:avLst/>
          </a:prstGeom>
          <a:noFill/>
          <a:ln w="9525">
            <a:noFill/>
            <a:miter lim="800000"/>
            <a:headEnd/>
            <a:tailEnd/>
          </a:ln>
        </p:spPr>
      </p:pic>
      <p:sp>
        <p:nvSpPr>
          <p:cNvPr id="2" name="Title 1"/>
          <p:cNvSpPr>
            <a:spLocks noGrp="1"/>
          </p:cNvSpPr>
          <p:nvPr>
            <p:ph type="title"/>
          </p:nvPr>
        </p:nvSpPr>
        <p:spPr>
          <a:xfrm>
            <a:off x="944562" y="0"/>
            <a:ext cx="7258051" cy="928914"/>
          </a:xfrm>
        </p:spPr>
        <p:txBody>
          <a:bodyPr>
            <a:normAutofit fontScale="90000"/>
          </a:bodyPr>
          <a:lstStyle/>
          <a:p>
            <a:r>
              <a:rPr lang="en-US" sz="2200" dirty="0" smtClean="0">
                <a:effectLst/>
              </a:rPr>
              <a:t>Introduction to LMS Input</a:t>
            </a:r>
            <a:r>
              <a:rPr lang="en-US" dirty="0" smtClean="0">
                <a:effectLst/>
              </a:rPr>
              <a:t/>
            </a:r>
            <a:br>
              <a:rPr lang="en-US" dirty="0" smtClean="0">
                <a:effectLst/>
              </a:rPr>
            </a:br>
            <a:r>
              <a:rPr lang="en-US" dirty="0" smtClean="0">
                <a:effectLst/>
              </a:rPr>
              <a:t>LMS Home Page</a:t>
            </a:r>
            <a:endParaRPr lang="en-US" dirty="0">
              <a:effectLst/>
            </a:endParaRPr>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43</a:t>
            </a:fld>
            <a:endParaRPr lang="en-US"/>
          </a:p>
        </p:txBody>
      </p:sp>
      <p:sp>
        <p:nvSpPr>
          <p:cNvPr id="9" name="TextBox 8"/>
          <p:cNvSpPr txBox="1"/>
          <p:nvPr/>
        </p:nvSpPr>
        <p:spPr>
          <a:xfrm>
            <a:off x="685800" y="5943600"/>
            <a:ext cx="7010400" cy="523220"/>
          </a:xfrm>
          <a:prstGeom prst="rect">
            <a:avLst/>
          </a:prstGeom>
          <a:noFill/>
        </p:spPr>
        <p:txBody>
          <a:bodyPr wrap="square" rtlCol="0">
            <a:spAutoFit/>
          </a:bodyPr>
          <a:lstStyle/>
          <a:p>
            <a:pPr algn="l"/>
            <a:r>
              <a:rPr lang="en-US" sz="1400" dirty="0" smtClean="0">
                <a:latin typeface="Arial" pitchFamily="34" charset="0"/>
                <a:cs typeface="Arial" pitchFamily="34" charset="0"/>
              </a:rPr>
              <a:t>LMS Home Page: take User Training (Curricula), enter course achievement data (Record Learning), select Primary/Alternate track (Catalog</a:t>
            </a:r>
            <a:r>
              <a:rPr lang="en-US" sz="1400" smtClean="0">
                <a:latin typeface="Arial" pitchFamily="34" charset="0"/>
                <a:cs typeface="Arial" pitchFamily="34" charset="0"/>
              </a:rPr>
              <a:t>), run </a:t>
            </a:r>
            <a:r>
              <a:rPr lang="en-US" sz="1400" dirty="0" smtClean="0">
                <a:latin typeface="Arial" pitchFamily="34" charset="0"/>
                <a:cs typeface="Arial" pitchFamily="34" charset="0"/>
              </a:rPr>
              <a:t>Scorecard report.</a:t>
            </a:r>
            <a:endParaRPr lang="en-US" sz="1400" dirty="0">
              <a:latin typeface="Arial" pitchFamily="34" charset="0"/>
              <a:cs typeface="Arial" pitchFamily="34" charset="0"/>
            </a:endParaRPr>
          </a:p>
        </p:txBody>
      </p:sp>
      <p:sp>
        <p:nvSpPr>
          <p:cNvPr id="8" name="Rounded Rectangle 7"/>
          <p:cNvSpPr/>
          <p:nvPr/>
        </p:nvSpPr>
        <p:spPr>
          <a:xfrm>
            <a:off x="6172200" y="3429000"/>
            <a:ext cx="990600" cy="15240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7162800" y="2667000"/>
            <a:ext cx="838200" cy="228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848600" y="2819400"/>
            <a:ext cx="1295400" cy="553998"/>
          </a:xfrm>
          <a:prstGeom prst="rect">
            <a:avLst/>
          </a:prstGeom>
          <a:solidFill>
            <a:schemeClr val="bg1">
              <a:alpha val="86000"/>
            </a:schemeClr>
          </a:solidFill>
        </p:spPr>
        <p:txBody>
          <a:bodyPr wrap="square">
            <a:spAutoFit/>
          </a:bodyPr>
          <a:lstStyle/>
          <a:p>
            <a:r>
              <a:rPr lang="en-US" sz="1000" dirty="0" smtClean="0">
                <a:latin typeface="Arial" pitchFamily="34" charset="0"/>
                <a:cs typeface="Arial" pitchFamily="34" charset="0"/>
              </a:rPr>
              <a:t>Add Primary/Alternate Track</a:t>
            </a:r>
            <a:endParaRPr lang="en-US" sz="1000" dirty="0">
              <a:latin typeface="Arial" pitchFamily="34" charset="0"/>
              <a:cs typeface="Arial" pitchFamily="34" charset="0"/>
            </a:endParaRPr>
          </a:p>
        </p:txBody>
      </p:sp>
      <p:sp>
        <p:nvSpPr>
          <p:cNvPr id="14" name="Rectangle 13"/>
          <p:cNvSpPr/>
          <p:nvPr/>
        </p:nvSpPr>
        <p:spPr>
          <a:xfrm>
            <a:off x="3886200" y="3886200"/>
            <a:ext cx="1066800" cy="430887"/>
          </a:xfrm>
          <a:prstGeom prst="rect">
            <a:avLst/>
          </a:prstGeom>
          <a:solidFill>
            <a:schemeClr val="bg1">
              <a:alpha val="86000"/>
            </a:schemeClr>
          </a:solidFill>
        </p:spPr>
        <p:txBody>
          <a:bodyPr wrap="square">
            <a:spAutoFit/>
          </a:bodyPr>
          <a:lstStyle/>
          <a:p>
            <a:r>
              <a:rPr lang="en-US" sz="1100" dirty="0" smtClean="0">
                <a:latin typeface="Arial" pitchFamily="34" charset="0"/>
                <a:cs typeface="Arial" pitchFamily="34" charset="0"/>
              </a:rPr>
              <a:t>Take </a:t>
            </a:r>
          </a:p>
          <a:p>
            <a:r>
              <a:rPr lang="en-US" sz="1100" dirty="0" smtClean="0">
                <a:latin typeface="Arial" pitchFamily="34" charset="0"/>
                <a:cs typeface="Arial" pitchFamily="34" charset="0"/>
              </a:rPr>
              <a:t>User Training</a:t>
            </a:r>
            <a:endParaRPr lang="en-US" sz="1100" dirty="0">
              <a:latin typeface="Arial" pitchFamily="34" charset="0"/>
              <a:cs typeface="Arial" pitchFamily="34" charset="0"/>
            </a:endParaRPr>
          </a:p>
        </p:txBody>
      </p:sp>
      <p:cxnSp>
        <p:nvCxnSpPr>
          <p:cNvPr id="15" name="Straight Arrow Connector 14"/>
          <p:cNvCxnSpPr/>
          <p:nvPr/>
        </p:nvCxnSpPr>
        <p:spPr>
          <a:xfrm>
            <a:off x="4876800" y="4038600"/>
            <a:ext cx="457200" cy="1524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DoD FM Learning Management System </a:t>
            </a:r>
            <a:endParaRPr lang="en-US" dirty="0"/>
          </a:p>
        </p:txBody>
      </p:sp>
      <p:sp>
        <p:nvSpPr>
          <p:cNvPr id="3" name="Content Placeholder 2"/>
          <p:cNvSpPr>
            <a:spLocks noGrp="1"/>
          </p:cNvSpPr>
          <p:nvPr>
            <p:ph idx="1"/>
          </p:nvPr>
        </p:nvSpPr>
        <p:spPr>
          <a:xfrm>
            <a:off x="457200" y="1488973"/>
            <a:ext cx="8229600" cy="4663615"/>
          </a:xfrm>
        </p:spPr>
        <p:txBody>
          <a:bodyPr>
            <a:normAutofit fontScale="62500" lnSpcReduction="20000"/>
          </a:bodyPr>
          <a:lstStyle/>
          <a:p>
            <a:r>
              <a:rPr lang="en-US" sz="4000" dirty="0" smtClean="0"/>
              <a:t>LMS is a web-based application where users will track certification progress</a:t>
            </a:r>
          </a:p>
          <a:p>
            <a:pPr lvl="1"/>
            <a:r>
              <a:rPr lang="en-US" dirty="0" smtClean="0"/>
              <a:t>Administration</a:t>
            </a:r>
          </a:p>
          <a:p>
            <a:pPr lvl="1"/>
            <a:r>
              <a:rPr lang="en-US" dirty="0" smtClean="0"/>
              <a:t>Oversight</a:t>
            </a:r>
          </a:p>
          <a:p>
            <a:pPr lvl="1"/>
            <a:r>
              <a:rPr lang="en-US" dirty="0" smtClean="0"/>
              <a:t>Validation</a:t>
            </a:r>
          </a:p>
          <a:p>
            <a:pPr lvl="1"/>
            <a:r>
              <a:rPr lang="en-US" dirty="0" smtClean="0"/>
              <a:t>Auditability</a:t>
            </a:r>
          </a:p>
          <a:p>
            <a:r>
              <a:rPr lang="en-US" sz="4000" dirty="0" smtClean="0"/>
              <a:t>LMS documents/tracks work experience, developmental assignments, individual course requirements, achievement of certification standards, and continuing education and training hours (CETs)</a:t>
            </a:r>
          </a:p>
          <a:p>
            <a:r>
              <a:rPr lang="en-US" sz="4000" dirty="0" smtClean="0"/>
              <a:t>Distributes/launches select courses online</a:t>
            </a:r>
          </a:p>
          <a:p>
            <a:r>
              <a:rPr lang="en-US" sz="4000" dirty="0" smtClean="0"/>
              <a:t>Documents waivers</a:t>
            </a:r>
          </a:p>
          <a:p>
            <a:r>
              <a:rPr lang="en-US" sz="4000" dirty="0" smtClean="0"/>
              <a:t>Course alignments available at FM </a:t>
            </a:r>
            <a:r>
              <a:rPr lang="en-US" sz="4000" dirty="0" err="1" smtClean="0"/>
              <a:t>myLearn</a:t>
            </a:r>
            <a:r>
              <a:rPr lang="en-US" sz="4000" dirty="0" smtClean="0"/>
              <a:t> (from FM Online site)</a:t>
            </a:r>
          </a:p>
          <a:p>
            <a:pPr>
              <a:buNone/>
            </a:pPr>
            <a:endParaRPr lang="en-US" dirty="0" smtClean="0"/>
          </a:p>
        </p:txBody>
      </p:sp>
      <p:sp>
        <p:nvSpPr>
          <p:cNvPr id="4" name="Slide Number Placeholder 3"/>
          <p:cNvSpPr>
            <a:spLocks noGrp="1"/>
          </p:cNvSpPr>
          <p:nvPr>
            <p:ph type="sldNum" sz="quarter" idx="12"/>
          </p:nvPr>
        </p:nvSpPr>
        <p:spPr/>
        <p:txBody>
          <a:bodyPr/>
          <a:lstStyle/>
          <a:p>
            <a:fld id="{E80C4C3A-57AA-4C10-8051-926EE16ABF04}" type="slidenum">
              <a:rPr lang="en-US" smtClean="0"/>
              <a:pPr/>
              <a:t>44</a:t>
            </a:fld>
            <a:endParaRPr lang="en-US" dirty="0"/>
          </a:p>
        </p:txBody>
      </p:sp>
      <p:sp>
        <p:nvSpPr>
          <p:cNvPr id="5" name="Date Placeholder 4"/>
          <p:cNvSpPr>
            <a:spLocks noGrp="1"/>
          </p:cNvSpPr>
          <p:nvPr>
            <p:ph type="dt" sz="half" idx="10"/>
          </p:nvPr>
        </p:nvSpPr>
        <p:spPr/>
        <p:txBody>
          <a:bodyPr/>
          <a:lstStyle/>
          <a:p>
            <a:fld id="{A5A43FE9-4F61-4D82-85BA-FE6B6934520C}" type="datetime3">
              <a:rPr lang="en-US" smtClean="0"/>
              <a:pPr/>
              <a:t>24 September 2015</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86" y="1207306"/>
            <a:ext cx="7696868" cy="5326257"/>
          </a:xfrm>
          <a:prstGeom prst="rect">
            <a:avLst/>
          </a:prstGeom>
        </p:spPr>
      </p:pic>
      <p:sp>
        <p:nvSpPr>
          <p:cNvPr id="2" name="Title 1"/>
          <p:cNvSpPr>
            <a:spLocks noGrp="1"/>
          </p:cNvSpPr>
          <p:nvPr>
            <p:ph type="title"/>
          </p:nvPr>
        </p:nvSpPr>
        <p:spPr/>
        <p:txBody>
          <a:bodyPr/>
          <a:lstStyle/>
          <a:p>
            <a:r>
              <a:rPr lang="en-US" dirty="0" smtClean="0"/>
              <a:t>Introduction to LMS Input- Job Aids</a:t>
            </a:r>
            <a:endParaRPr lang="en-US" dirty="0"/>
          </a:p>
        </p:txBody>
      </p:sp>
      <p:sp>
        <p:nvSpPr>
          <p:cNvPr id="3" name="Content Placeholder 2"/>
          <p:cNvSpPr>
            <a:spLocks noGrp="1"/>
          </p:cNvSpPr>
          <p:nvPr>
            <p:ph idx="1"/>
          </p:nvPr>
        </p:nvSpPr>
        <p:spPr>
          <a:xfrm>
            <a:off x="312420" y="1600200"/>
            <a:ext cx="8229600" cy="4525963"/>
          </a:xfrm>
        </p:spPr>
        <p:txBody>
          <a:bodyPr>
            <a:normAutofit/>
          </a:bodyPr>
          <a:lstStyle/>
          <a:p>
            <a:pPr lvl="4"/>
            <a:endParaRPr lang="en-US" sz="800" i="0" dirty="0" smtClean="0"/>
          </a:p>
          <a:p>
            <a:pPr lvl="2">
              <a:buNone/>
            </a:pPr>
            <a:endParaRPr lang="en-US" sz="1200"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45</a:t>
            </a:fld>
            <a:endParaRPr lang="en-US"/>
          </a:p>
        </p:txBody>
      </p:sp>
      <p:grpSp>
        <p:nvGrpSpPr>
          <p:cNvPr id="5" name="Group 15"/>
          <p:cNvGrpSpPr/>
          <p:nvPr/>
        </p:nvGrpSpPr>
        <p:grpSpPr>
          <a:xfrm>
            <a:off x="1229627" y="4420264"/>
            <a:ext cx="2895600" cy="533400"/>
            <a:chOff x="4267200" y="4114800"/>
            <a:chExt cx="2971800" cy="330200"/>
          </a:xfrm>
        </p:grpSpPr>
        <p:pic>
          <p:nvPicPr>
            <p:cNvPr id="23" name="Picture 4"/>
            <p:cNvPicPr>
              <a:picLocks noChangeAspect="1" noChangeArrowheads="1"/>
            </p:cNvPicPr>
            <p:nvPr/>
          </p:nvPicPr>
          <p:blipFill>
            <a:blip r:embed="rId3" cstate="print"/>
            <a:srcRect l="515" t="16942" r="25258" b="43388"/>
            <a:stretch>
              <a:fillRect/>
            </a:stretch>
          </p:blipFill>
          <p:spPr bwMode="auto">
            <a:xfrm>
              <a:off x="4267200" y="4114800"/>
              <a:ext cx="2971800" cy="330200"/>
            </a:xfrm>
            <a:prstGeom prst="rect">
              <a:avLst/>
            </a:prstGeom>
            <a:ln>
              <a:noFill/>
            </a:ln>
            <a:effectLst>
              <a:outerShdw blurRad="190500" algn="tl" rotWithShape="0">
                <a:srgbClr val="000000">
                  <a:alpha val="70000"/>
                </a:srgbClr>
              </a:outerShdw>
            </a:effectLst>
          </p:spPr>
        </p:pic>
        <p:sp>
          <p:nvSpPr>
            <p:cNvPr id="24" name="Rounded Rectangle 23"/>
            <p:cNvSpPr/>
            <p:nvPr/>
          </p:nvSpPr>
          <p:spPr>
            <a:xfrm>
              <a:off x="4267200" y="4114800"/>
              <a:ext cx="29718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Arrow Connector 20"/>
          <p:cNvCxnSpPr/>
          <p:nvPr/>
        </p:nvCxnSpPr>
        <p:spPr>
          <a:xfrm flipH="1">
            <a:off x="4318538" y="3007296"/>
            <a:ext cx="2015150" cy="171176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6466871" y="2471175"/>
            <a:ext cx="1857172" cy="141389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For assistance, </a:t>
            </a:r>
            <a:r>
              <a:rPr lang="en-US" sz="1600" b="1" u="sng" smtClean="0"/>
              <a:t>Job Aids</a:t>
            </a:r>
            <a:r>
              <a:rPr lang="en-US" sz="1600" b="1" smtClean="0"/>
              <a:t> are available via FM LMS</a:t>
            </a:r>
            <a:endParaRPr lang="en-US" sz="1600" b="1" dirty="0"/>
          </a:p>
        </p:txBody>
      </p:sp>
      <p:sp>
        <p:nvSpPr>
          <p:cNvPr id="15" name="Rounded Rectangle 14"/>
          <p:cNvSpPr/>
          <p:nvPr/>
        </p:nvSpPr>
        <p:spPr>
          <a:xfrm>
            <a:off x="6483641" y="4295848"/>
            <a:ext cx="2053349" cy="1954434"/>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Once all information is recorded, don’t forget to send your overall certification request using this job aid. </a:t>
            </a:r>
          </a:p>
        </p:txBody>
      </p:sp>
      <p:cxnSp>
        <p:nvCxnSpPr>
          <p:cNvPr id="16" name="Straight Arrow Connector 15"/>
          <p:cNvCxnSpPr/>
          <p:nvPr/>
        </p:nvCxnSpPr>
        <p:spPr>
          <a:xfrm flipH="1">
            <a:off x="4356858" y="5889850"/>
            <a:ext cx="1982834" cy="2363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35814" cy="870857"/>
          </a:xfrm>
        </p:spPr>
        <p:txBody>
          <a:bodyPr>
            <a:normAutofit fontScale="90000"/>
          </a:bodyPr>
          <a:lstStyle/>
          <a:p>
            <a:r>
              <a:rPr lang="en-US" dirty="0" smtClean="0"/>
              <a:t>Introduction to LMS Input – </a:t>
            </a:r>
            <a:br>
              <a:rPr lang="en-US" dirty="0" smtClean="0"/>
            </a:br>
            <a:r>
              <a:rPr lang="en-US" dirty="0" smtClean="0"/>
              <a:t>Approved Scorecard – Cert Level 2</a:t>
            </a:r>
            <a:endParaRPr lang="en-US" dirty="0"/>
          </a:p>
        </p:txBody>
      </p:sp>
      <p:sp>
        <p:nvSpPr>
          <p:cNvPr id="4" name="Slide Number Placeholder 3"/>
          <p:cNvSpPr>
            <a:spLocks noGrp="1"/>
          </p:cNvSpPr>
          <p:nvPr>
            <p:ph type="sldNum" sz="quarter" idx="10"/>
          </p:nvPr>
        </p:nvSpPr>
        <p:spPr/>
        <p:txBody>
          <a:bodyPr/>
          <a:lstStyle/>
          <a:p>
            <a:pPr>
              <a:defRPr/>
            </a:pPr>
            <a:fld id="{EC208303-CB65-47C7-8928-82A9DF0B169B}" type="slidenum">
              <a:rPr lang="en-US" smtClean="0"/>
              <a:pPr>
                <a:defRPr/>
              </a:pPr>
              <a:t>46</a:t>
            </a:fld>
            <a:endParaRPr lang="en-US"/>
          </a:p>
        </p:txBody>
      </p:sp>
      <p:pic>
        <p:nvPicPr>
          <p:cNvPr id="5" name="Picture 4"/>
          <p:cNvPicPr/>
          <p:nvPr/>
        </p:nvPicPr>
        <p:blipFill>
          <a:blip r:embed="rId3" cstate="print"/>
          <a:srcRect l="42065" t="19176" r="33530" b="39688"/>
          <a:stretch>
            <a:fillRect/>
          </a:stretch>
        </p:blipFill>
        <p:spPr bwMode="auto">
          <a:xfrm>
            <a:off x="1143000" y="1143000"/>
            <a:ext cx="6934200" cy="54187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smtClean="0"/>
              <a:t>LMS Roles</a:t>
            </a:r>
            <a:endParaRPr lang="en-US" sz="3600" dirty="0"/>
          </a:p>
        </p:txBody>
      </p:sp>
      <p:graphicFrame>
        <p:nvGraphicFramePr>
          <p:cNvPr id="9" name="Content Placeholder 3"/>
          <p:cNvGraphicFramePr>
            <a:graphicFrameLocks noGrp="1"/>
          </p:cNvGraphicFramePr>
          <p:nvPr>
            <p:ph idx="1"/>
          </p:nvPr>
        </p:nvGraphicFramePr>
        <p:xfrm>
          <a:off x="1066800" y="1082257"/>
          <a:ext cx="7603475" cy="4404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228600" y="1221956"/>
            <a:ext cx="1423325" cy="4241583"/>
            <a:chOff x="329275" y="990600"/>
            <a:chExt cx="1423325" cy="4800600"/>
          </a:xfrm>
        </p:grpSpPr>
        <p:sp>
          <p:nvSpPr>
            <p:cNvPr id="11" name="TextBox 10"/>
            <p:cNvSpPr txBox="1"/>
            <p:nvPr/>
          </p:nvSpPr>
          <p:spPr>
            <a:xfrm>
              <a:off x="329275" y="2599141"/>
              <a:ext cx="1191369" cy="2786719"/>
            </a:xfrm>
            <a:prstGeom prst="rect">
              <a:avLst/>
            </a:prstGeom>
            <a:solidFill>
              <a:schemeClr val="lt1">
                <a:hueOff val="0"/>
                <a:satOff val="0"/>
                <a:lumOff val="0"/>
              </a:schemeClr>
            </a:solidFill>
            <a:ln>
              <a:solidFill>
                <a:schemeClr val="accent5">
                  <a:lumMod val="50000"/>
                </a:schemeClr>
              </a:solidFill>
            </a:ln>
          </p:spPr>
          <p:txBody>
            <a:bodyPr wrap="square" lIns="45720" rIns="45720" rtlCol="0">
              <a:spAutoFit/>
            </a:bodyPr>
            <a:lstStyle/>
            <a:p>
              <a:pPr marL="91440" lvl="0" indent="-91440">
                <a:buFont typeface="Arial" pitchFamily="34" charset="0"/>
                <a:buChar char="•"/>
              </a:pPr>
              <a:r>
                <a:rPr lang="en-US" sz="1400" dirty="0" smtClean="0">
                  <a:latin typeface="Arial" pitchFamily="34" charset="0"/>
                  <a:cs typeface="Arial" pitchFamily="34" charset="0"/>
                </a:rPr>
                <a:t>Manage org. hierarchy in LMS</a:t>
              </a:r>
            </a:p>
            <a:p>
              <a:pPr marL="91440" lvl="0" indent="-91440">
                <a:buFont typeface="Arial" pitchFamily="34" charset="0"/>
                <a:buChar char="•"/>
              </a:pPr>
              <a:r>
                <a:rPr lang="en-US" sz="1400" dirty="0" smtClean="0">
                  <a:latin typeface="Arial" pitchFamily="34" charset="0"/>
                  <a:cs typeface="Arial" pitchFamily="34" charset="0"/>
                </a:rPr>
                <a:t>Provide LMS support (password resets, login issues, etc.)</a:t>
              </a:r>
            </a:p>
            <a:p>
              <a:pPr marL="91440" lvl="0" indent="-91440">
                <a:buFont typeface="Arial" pitchFamily="34" charset="0"/>
                <a:buChar char="•"/>
              </a:pPr>
              <a:r>
                <a:rPr lang="en-US" sz="1400" dirty="0" smtClean="0">
                  <a:latin typeface="Arial" pitchFamily="34" charset="0"/>
                  <a:cs typeface="Arial" pitchFamily="34" charset="0"/>
                </a:rPr>
                <a:t>Comfortable learning new software!</a:t>
              </a:r>
            </a:p>
          </p:txBody>
        </p:sp>
        <p:sp>
          <p:nvSpPr>
            <p:cNvPr id="12" name="Right Brace 11"/>
            <p:cNvSpPr/>
            <p:nvPr/>
          </p:nvSpPr>
          <p:spPr>
            <a:xfrm flipH="1">
              <a:off x="1295400" y="990600"/>
              <a:ext cx="457200" cy="4800600"/>
            </a:xfrm>
            <a:prstGeom prst="rightBrace">
              <a:avLst>
                <a:gd name="adj1" fmla="val 60416"/>
                <a:gd name="adj2" fmla="val 28373"/>
              </a:avLst>
            </a:prstGeom>
            <a:noFill/>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p:cNvSpPr txBox="1"/>
            <p:nvPr/>
          </p:nvSpPr>
          <p:spPr>
            <a:xfrm>
              <a:off x="753198" y="2196230"/>
              <a:ext cx="505267" cy="369332"/>
            </a:xfrm>
            <a:prstGeom prst="rect">
              <a:avLst/>
            </a:prstGeom>
            <a:noFill/>
          </p:spPr>
          <p:txBody>
            <a:bodyPr wrap="none" rtlCol="0">
              <a:spAutoFit/>
            </a:bodyPr>
            <a:lstStyle/>
            <a:p>
              <a:pPr lvl="0" algn="ctr"/>
              <a:r>
                <a:rPr lang="en-US" dirty="0" smtClean="0"/>
                <a:t>CA</a:t>
              </a:r>
            </a:p>
          </p:txBody>
        </p:sp>
      </p:grpSp>
      <p:graphicFrame>
        <p:nvGraphicFramePr>
          <p:cNvPr id="14" name="Table 13"/>
          <p:cNvGraphicFramePr>
            <a:graphicFrameLocks noGrp="1"/>
          </p:cNvGraphicFramePr>
          <p:nvPr>
            <p:extLst/>
          </p:nvPr>
        </p:nvGraphicFramePr>
        <p:xfrm>
          <a:off x="1752600" y="5575300"/>
          <a:ext cx="4305300" cy="741680"/>
        </p:xfrm>
        <a:graphic>
          <a:graphicData uri="http://schemas.openxmlformats.org/drawingml/2006/table">
            <a:tbl>
              <a:tblPr firstRow="1" bandRow="1">
                <a:tableStyleId>{616DA210-FB5B-4158-B5E0-FEB733F419BA}</a:tableStyleId>
              </a:tblPr>
              <a:tblGrid>
                <a:gridCol w="1727200"/>
                <a:gridCol w="644525"/>
                <a:gridCol w="644525"/>
                <a:gridCol w="644525"/>
                <a:gridCol w="644525"/>
              </a:tblGrid>
              <a:tr h="370840">
                <a:tc>
                  <a:txBody>
                    <a:bodyPr/>
                    <a:lstStyle/>
                    <a:p>
                      <a:pPr algn="ctr"/>
                      <a:r>
                        <a:rPr lang="en-US" sz="1400" dirty="0" smtClean="0">
                          <a:latin typeface="Arial" pitchFamily="34" charset="0"/>
                          <a:cs typeface="Arial" pitchFamily="34" charset="0"/>
                        </a:rPr>
                        <a:t>Notional Ratios</a:t>
                      </a:r>
                      <a:endParaRPr lang="en-US" sz="1400" dirty="0">
                        <a:solidFill>
                          <a:schemeClr val="tx1"/>
                        </a:solidFill>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S1</a:t>
                      </a:r>
                      <a:endParaRPr lang="en-US" sz="1400" dirty="0">
                        <a:solidFill>
                          <a:schemeClr val="tx1"/>
                        </a:solidFill>
                        <a:latin typeface="Arial" pitchFamily="34" charset="0"/>
                        <a:cs typeface="Arial" pitchFamily="34" charset="0"/>
                      </a:endParaRPr>
                    </a:p>
                  </a:txBody>
                  <a:tcPr marL="45720" marR="45720"/>
                </a:tc>
                <a:tc>
                  <a:txBody>
                    <a:bodyPr/>
                    <a:lstStyle/>
                    <a:p>
                      <a:pPr algn="ctr"/>
                      <a:r>
                        <a:rPr lang="en-US" sz="1400" dirty="0" smtClean="0">
                          <a:latin typeface="Arial" pitchFamily="34" charset="0"/>
                          <a:cs typeface="Arial" pitchFamily="34" charset="0"/>
                        </a:rPr>
                        <a:t>A2</a:t>
                      </a:r>
                      <a:endParaRPr lang="en-US" sz="1400" dirty="0">
                        <a:solidFill>
                          <a:schemeClr val="tx1"/>
                        </a:solidFill>
                        <a:latin typeface="Arial" pitchFamily="34" charset="0"/>
                        <a:cs typeface="Arial" pitchFamily="34" charset="0"/>
                      </a:endParaRPr>
                    </a:p>
                  </a:txBody>
                  <a:tcPr marL="45720" marR="45720"/>
                </a:tc>
                <a:tc>
                  <a:txBody>
                    <a:bodyPr/>
                    <a:lstStyle/>
                    <a:p>
                      <a:pPr algn="ctr"/>
                      <a:r>
                        <a:rPr lang="en-US" sz="1400" dirty="0" smtClean="0">
                          <a:latin typeface="Arial" pitchFamily="34" charset="0"/>
                          <a:cs typeface="Arial" pitchFamily="34" charset="0"/>
                        </a:rPr>
                        <a:t>CCA</a:t>
                      </a:r>
                      <a:endParaRPr lang="en-US" sz="1400" dirty="0">
                        <a:solidFill>
                          <a:schemeClr val="tx1"/>
                        </a:solidFill>
                        <a:latin typeface="Arial" pitchFamily="34" charset="0"/>
                        <a:cs typeface="Arial" pitchFamily="34" charset="0"/>
                      </a:endParaRPr>
                    </a:p>
                  </a:txBody>
                  <a:tcPr marL="45720" marR="45720"/>
                </a:tc>
                <a:tc>
                  <a:txBody>
                    <a:bodyPr/>
                    <a:lstStyle/>
                    <a:p>
                      <a:pPr algn="ctr"/>
                      <a:r>
                        <a:rPr lang="en-US" sz="1400" dirty="0" smtClean="0">
                          <a:latin typeface="Arial" pitchFamily="34" charset="0"/>
                          <a:cs typeface="Arial" pitchFamily="34" charset="0"/>
                        </a:rPr>
                        <a:t>CA</a:t>
                      </a:r>
                      <a:endParaRPr lang="en-US" sz="1400" dirty="0">
                        <a:solidFill>
                          <a:schemeClr val="tx1"/>
                        </a:solidFill>
                        <a:latin typeface="Arial" pitchFamily="34" charset="0"/>
                        <a:cs typeface="Arial" pitchFamily="34" charset="0"/>
                      </a:endParaRPr>
                    </a:p>
                  </a:txBody>
                  <a:tcPr marL="45720" marR="45720"/>
                </a:tc>
              </a:tr>
              <a:tr h="370840">
                <a:tc>
                  <a:txBody>
                    <a:bodyPr/>
                    <a:lstStyle/>
                    <a:p>
                      <a:endParaRPr lang="en-US" sz="1400" dirty="0">
                        <a:solidFill>
                          <a:schemeClr val="tx1"/>
                        </a:solidFill>
                        <a:latin typeface="Arial" pitchFamily="34" charset="0"/>
                        <a:cs typeface="Arial" pitchFamily="34" charset="0"/>
                      </a:endParaRPr>
                    </a:p>
                  </a:txBody>
                  <a:tcPr>
                    <a:solidFill>
                      <a:schemeClr val="bg1">
                        <a:lumMod val="85000"/>
                        <a:alpha val="50000"/>
                      </a:schemeClr>
                    </a:solidFill>
                  </a:tcPr>
                </a:tc>
                <a:tc>
                  <a:txBody>
                    <a:bodyPr/>
                    <a:lstStyle/>
                    <a:p>
                      <a:pPr algn="ctr"/>
                      <a:r>
                        <a:rPr lang="en-US" sz="1400" dirty="0" smtClean="0">
                          <a:latin typeface="Arial" pitchFamily="34" charset="0"/>
                          <a:cs typeface="Arial" pitchFamily="34" charset="0"/>
                        </a:rPr>
                        <a:t>1:25</a:t>
                      </a:r>
                      <a:endParaRPr lang="en-US" sz="1400" dirty="0">
                        <a:solidFill>
                          <a:schemeClr val="tx1"/>
                        </a:solidFill>
                        <a:latin typeface="Arial" pitchFamily="34" charset="0"/>
                        <a:cs typeface="Arial" pitchFamily="34" charset="0"/>
                      </a:endParaRPr>
                    </a:p>
                  </a:txBody>
                  <a:tcPr>
                    <a:solidFill>
                      <a:schemeClr val="bg1">
                        <a:lumMod val="85000"/>
                        <a:alpha val="50000"/>
                      </a:schemeClr>
                    </a:solidFill>
                  </a:tcPr>
                </a:tc>
                <a:tc>
                  <a:txBody>
                    <a:bodyPr/>
                    <a:lstStyle/>
                    <a:p>
                      <a:pPr algn="ctr"/>
                      <a:r>
                        <a:rPr lang="en-US" sz="1400" dirty="0" smtClean="0">
                          <a:latin typeface="Arial" pitchFamily="34" charset="0"/>
                          <a:cs typeface="Arial" pitchFamily="34" charset="0"/>
                        </a:rPr>
                        <a:t>1:50</a:t>
                      </a:r>
                      <a:endParaRPr lang="en-US" sz="1400" dirty="0">
                        <a:solidFill>
                          <a:schemeClr val="tx1"/>
                        </a:solidFill>
                        <a:latin typeface="Arial" pitchFamily="34" charset="0"/>
                        <a:cs typeface="Arial" pitchFamily="34" charset="0"/>
                      </a:endParaRPr>
                    </a:p>
                  </a:txBody>
                  <a:tcPr>
                    <a:solidFill>
                      <a:schemeClr val="bg1">
                        <a:lumMod val="85000"/>
                        <a:alpha val="50000"/>
                      </a:schemeClr>
                    </a:solidFill>
                  </a:tcPr>
                </a:tc>
                <a:tc>
                  <a:txBody>
                    <a:bodyPr/>
                    <a:lstStyle/>
                    <a:p>
                      <a:pPr algn="ctr"/>
                      <a:r>
                        <a:rPr lang="en-US" sz="1400" dirty="0" smtClean="0">
                          <a:latin typeface="Arial" pitchFamily="34" charset="0"/>
                          <a:cs typeface="Arial" pitchFamily="34" charset="0"/>
                        </a:rPr>
                        <a:t>2-5</a:t>
                      </a:r>
                      <a:endParaRPr lang="en-US" sz="1400" dirty="0">
                        <a:solidFill>
                          <a:schemeClr val="tx1"/>
                        </a:solidFill>
                        <a:latin typeface="Arial" pitchFamily="34" charset="0"/>
                        <a:cs typeface="Arial" pitchFamily="34" charset="0"/>
                      </a:endParaRPr>
                    </a:p>
                  </a:txBody>
                  <a:tcPr>
                    <a:solidFill>
                      <a:schemeClr val="bg1">
                        <a:lumMod val="85000"/>
                        <a:alpha val="50000"/>
                      </a:schemeClr>
                    </a:solidFill>
                  </a:tcPr>
                </a:tc>
                <a:tc>
                  <a:txBody>
                    <a:bodyPr/>
                    <a:lstStyle/>
                    <a:p>
                      <a:pPr algn="ctr"/>
                      <a:r>
                        <a:rPr lang="en-US" sz="1400" dirty="0" smtClean="0">
                          <a:latin typeface="Arial" pitchFamily="34" charset="0"/>
                          <a:cs typeface="Arial" pitchFamily="34" charset="0"/>
                        </a:rPr>
                        <a:t>1:100</a:t>
                      </a:r>
                      <a:endParaRPr lang="en-US" sz="1400" dirty="0">
                        <a:solidFill>
                          <a:schemeClr val="tx1"/>
                        </a:solidFill>
                        <a:latin typeface="Arial" pitchFamily="34" charset="0"/>
                        <a:cs typeface="Arial" pitchFamily="34" charset="0"/>
                      </a:endParaRPr>
                    </a:p>
                  </a:txBody>
                  <a:tcPr>
                    <a:solidFill>
                      <a:schemeClr val="bg1">
                        <a:lumMod val="85000"/>
                        <a:alpha val="50000"/>
                      </a:schemeClr>
                    </a:solidFill>
                  </a:tcPr>
                </a:tc>
              </a:tr>
            </a:tbl>
          </a:graphicData>
        </a:graphic>
      </p:graphicFrame>
      <p:sp>
        <p:nvSpPr>
          <p:cNvPr id="15" name="Date Placeholder 14"/>
          <p:cNvSpPr>
            <a:spLocks noGrp="1"/>
          </p:cNvSpPr>
          <p:nvPr>
            <p:ph type="dt" sz="half" idx="10"/>
          </p:nvPr>
        </p:nvSpPr>
        <p:spPr/>
        <p:txBody>
          <a:bodyPr/>
          <a:lstStyle/>
          <a:p>
            <a:fld id="{BD514F0D-8820-420F-A10E-7ED5DE0E5A3A}" type="datetime3">
              <a:rPr lang="en-US" smtClean="0"/>
              <a:pPr/>
              <a:t>24 September 2015</a:t>
            </a:fld>
            <a:endParaRPr lang="en-US" dirty="0"/>
          </a:p>
        </p:txBody>
      </p:sp>
      <p:sp>
        <p:nvSpPr>
          <p:cNvPr id="16" name="Slide Number Placeholder 15"/>
          <p:cNvSpPr>
            <a:spLocks noGrp="1"/>
          </p:cNvSpPr>
          <p:nvPr>
            <p:ph type="sldNum" sz="quarter" idx="12"/>
          </p:nvPr>
        </p:nvSpPr>
        <p:spPr/>
        <p:txBody>
          <a:bodyPr/>
          <a:lstStyle/>
          <a:p>
            <a:fld id="{E80C4C3A-57AA-4C10-8051-926EE16ABF04}" type="slidenum">
              <a:rPr lang="en-US" smtClean="0"/>
              <a:pPr/>
              <a:t>47</a:t>
            </a:fld>
            <a:endParaRPr lang="en-US" dirty="0"/>
          </a:p>
        </p:txBody>
      </p:sp>
    </p:spTree>
    <p:extLst>
      <p:ext uri="{BB962C8B-B14F-4D97-AF65-F5344CB8AC3E}">
        <p14:creationId xmlns:p14="http://schemas.microsoft.com/office/powerpoint/2010/main" val="50631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dgm id="{FFFBA54A-8672-4600-98D4-3761CED6ABB5}"/>
                                            </p:graphicEl>
                                          </p:spTgt>
                                        </p:tgtEl>
                                        <p:attrNameLst>
                                          <p:attrName>style.visibility</p:attrName>
                                        </p:attrNameLst>
                                      </p:cBhvr>
                                      <p:to>
                                        <p:strVal val="visible"/>
                                      </p:to>
                                    </p:set>
                                    <p:animEffect transition="in" filter="wipe(left)">
                                      <p:cBhvr>
                                        <p:cTn id="7" dur="500"/>
                                        <p:tgtEl>
                                          <p:spTgt spid="9">
                                            <p:graphicEl>
                                              <a:dgm id="{FFFBA54A-8672-4600-98D4-3761CED6ABB5}"/>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graphicEl>
                                              <a:dgm id="{C66F82AB-94A8-49BB-95F1-0C1BE6E14276}"/>
                                            </p:graphicEl>
                                          </p:spTgt>
                                        </p:tgtEl>
                                        <p:attrNameLst>
                                          <p:attrName>style.visibility</p:attrName>
                                        </p:attrNameLst>
                                      </p:cBhvr>
                                      <p:to>
                                        <p:strVal val="visible"/>
                                      </p:to>
                                    </p:set>
                                    <p:animEffect transition="in" filter="wipe(left)">
                                      <p:cBhvr>
                                        <p:cTn id="10" dur="500"/>
                                        <p:tgtEl>
                                          <p:spTgt spid="9">
                                            <p:graphicEl>
                                              <a:dgm id="{C66F82AB-94A8-49BB-95F1-0C1BE6E1427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graphicEl>
                                              <a:dgm id="{5B813230-2C39-452C-B4B5-8B3928A17270}"/>
                                            </p:graphicEl>
                                          </p:spTgt>
                                        </p:tgtEl>
                                        <p:attrNameLst>
                                          <p:attrName>style.visibility</p:attrName>
                                        </p:attrNameLst>
                                      </p:cBhvr>
                                      <p:to>
                                        <p:strVal val="visible"/>
                                      </p:to>
                                    </p:set>
                                    <p:animEffect transition="in" filter="wipe(left)">
                                      <p:cBhvr>
                                        <p:cTn id="15" dur="500"/>
                                        <p:tgtEl>
                                          <p:spTgt spid="9">
                                            <p:graphicEl>
                                              <a:dgm id="{5B813230-2C39-452C-B4B5-8B3928A17270}"/>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graphicEl>
                                              <a:dgm id="{17824ED3-AF50-47E5-87FF-1ED35E2DC1F4}"/>
                                            </p:graphicEl>
                                          </p:spTgt>
                                        </p:tgtEl>
                                        <p:attrNameLst>
                                          <p:attrName>style.visibility</p:attrName>
                                        </p:attrNameLst>
                                      </p:cBhvr>
                                      <p:to>
                                        <p:strVal val="visible"/>
                                      </p:to>
                                    </p:set>
                                    <p:animEffect transition="in" filter="wipe(left)">
                                      <p:cBhvr>
                                        <p:cTn id="18" dur="500"/>
                                        <p:tgtEl>
                                          <p:spTgt spid="9">
                                            <p:graphicEl>
                                              <a:dgm id="{17824ED3-AF50-47E5-87FF-1ED35E2DC1F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graphicEl>
                                              <a:dgm id="{63DAA775-E24D-4818-9227-51625DDEC4E9}"/>
                                            </p:graphicEl>
                                          </p:spTgt>
                                        </p:tgtEl>
                                        <p:attrNameLst>
                                          <p:attrName>style.visibility</p:attrName>
                                        </p:attrNameLst>
                                      </p:cBhvr>
                                      <p:to>
                                        <p:strVal val="visible"/>
                                      </p:to>
                                    </p:set>
                                    <p:animEffect transition="in" filter="wipe(left)">
                                      <p:cBhvr>
                                        <p:cTn id="23" dur="500"/>
                                        <p:tgtEl>
                                          <p:spTgt spid="9">
                                            <p:graphicEl>
                                              <a:dgm id="{63DAA775-E24D-4818-9227-51625DDEC4E9}"/>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graphicEl>
                                              <a:dgm id="{92A28B38-EB78-4B1B-90BC-63CE9308DD3C}"/>
                                            </p:graphicEl>
                                          </p:spTgt>
                                        </p:tgtEl>
                                        <p:attrNameLst>
                                          <p:attrName>style.visibility</p:attrName>
                                        </p:attrNameLst>
                                      </p:cBhvr>
                                      <p:to>
                                        <p:strVal val="visible"/>
                                      </p:to>
                                    </p:set>
                                    <p:animEffect transition="in" filter="wipe(left)">
                                      <p:cBhvr>
                                        <p:cTn id="26" dur="500"/>
                                        <p:tgtEl>
                                          <p:spTgt spid="9">
                                            <p:graphicEl>
                                              <a:dgm id="{92A28B38-EB78-4B1B-90BC-63CE9308DD3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graphicEl>
                                              <a:dgm id="{5FCDC3AC-50F5-4B0F-B392-431ECA832764}"/>
                                            </p:graphicEl>
                                          </p:spTgt>
                                        </p:tgtEl>
                                        <p:attrNameLst>
                                          <p:attrName>style.visibility</p:attrName>
                                        </p:attrNameLst>
                                      </p:cBhvr>
                                      <p:to>
                                        <p:strVal val="visible"/>
                                      </p:to>
                                    </p:set>
                                    <p:animEffect transition="in" filter="wipe(left)">
                                      <p:cBhvr>
                                        <p:cTn id="31" dur="500"/>
                                        <p:tgtEl>
                                          <p:spTgt spid="9">
                                            <p:graphicEl>
                                              <a:dgm id="{5FCDC3AC-50F5-4B0F-B392-431ECA832764}"/>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graphicEl>
                                              <a:dgm id="{6611AF8F-B20B-45EE-BD14-81CEDD54C5F8}"/>
                                            </p:graphicEl>
                                          </p:spTgt>
                                        </p:tgtEl>
                                        <p:attrNameLst>
                                          <p:attrName>style.visibility</p:attrName>
                                        </p:attrNameLst>
                                      </p:cBhvr>
                                      <p:to>
                                        <p:strVal val="visible"/>
                                      </p:to>
                                    </p:set>
                                    <p:animEffect transition="in" filter="wipe(left)">
                                      <p:cBhvr>
                                        <p:cTn id="34" dur="500"/>
                                        <p:tgtEl>
                                          <p:spTgt spid="9">
                                            <p:graphicEl>
                                              <a:dgm id="{6611AF8F-B20B-45EE-BD14-81CEDD54C5F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rev="1"/>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914400"/>
          </a:xfrm>
        </p:spPr>
        <p:txBody>
          <a:bodyPr>
            <a:normAutofit/>
          </a:bodyPr>
          <a:lstStyle/>
          <a:p>
            <a:r>
              <a:rPr lang="en-US" sz="3200" dirty="0" smtClean="0"/>
              <a:t>Common Errors of Certification Rejection</a:t>
            </a:r>
            <a:endParaRPr lang="en-US" sz="3200" dirty="0"/>
          </a:p>
        </p:txBody>
      </p:sp>
      <p:sp>
        <p:nvSpPr>
          <p:cNvPr id="3" name="Content Placeholder 2"/>
          <p:cNvSpPr>
            <a:spLocks noGrp="1"/>
          </p:cNvSpPr>
          <p:nvPr>
            <p:ph idx="1"/>
          </p:nvPr>
        </p:nvSpPr>
        <p:spPr>
          <a:xfrm>
            <a:off x="569878" y="776410"/>
            <a:ext cx="8229600" cy="889663"/>
          </a:xfrm>
        </p:spPr>
        <p:txBody>
          <a:bodyPr>
            <a:normAutofit lnSpcReduction="10000"/>
          </a:bodyPr>
          <a:lstStyle/>
          <a:p>
            <a:pPr algn="ctr">
              <a:buNone/>
            </a:pPr>
            <a:r>
              <a:rPr lang="en-US" sz="1400" dirty="0"/>
              <a:t>Have your certification approved! Avoid the most common mistakes which cause the auditors to cancel </a:t>
            </a:r>
            <a:r>
              <a:rPr lang="en-US" sz="1400" dirty="0" smtClean="0"/>
              <a:t>FM certifications</a:t>
            </a:r>
            <a:r>
              <a:rPr lang="en-US" sz="1400" dirty="0"/>
              <a:t>! Below you will find the text of the most common errors, any one of which will cause your FM Certification to be denied/canceled. </a:t>
            </a:r>
            <a:r>
              <a:rPr lang="en-US" sz="1400" dirty="0" smtClean="0"/>
              <a:t>S1s/CCAs </a:t>
            </a:r>
            <a:r>
              <a:rPr lang="en-US" sz="1400" dirty="0"/>
              <a:t>must Deny certification if any scorecard contains any one of these errors. </a:t>
            </a:r>
            <a:r>
              <a:rPr lang="en-US" sz="1400" dirty="0" smtClean="0"/>
              <a:t> CCAs </a:t>
            </a:r>
            <a:r>
              <a:rPr lang="en-US" sz="1400" dirty="0"/>
              <a:t>won't see these errors if the FMers and S1s do their job. </a:t>
            </a:r>
          </a:p>
        </p:txBody>
      </p:sp>
      <p:sp>
        <p:nvSpPr>
          <p:cNvPr id="4" name="Slide Number Placeholder 3"/>
          <p:cNvSpPr>
            <a:spLocks noGrp="1"/>
          </p:cNvSpPr>
          <p:nvPr>
            <p:ph type="sldNum" sz="quarter" idx="4294967295"/>
          </p:nvPr>
        </p:nvSpPr>
        <p:spPr>
          <a:xfrm>
            <a:off x="8610600" y="6492875"/>
            <a:ext cx="533400" cy="365125"/>
          </a:xfrm>
          <a:prstGeom prst="rect">
            <a:avLst/>
          </a:prstGeom>
        </p:spPr>
        <p:txBody>
          <a:bodyPr/>
          <a:lstStyle/>
          <a:p>
            <a:fld id="{E80C4C3A-57AA-4C10-8051-926EE16ABF04}" type="slidenum">
              <a:rPr lang="en-US" smtClean="0"/>
              <a:pPr/>
              <a:t>48</a:t>
            </a:fld>
            <a:endParaRPr lang="en-US" dirty="0"/>
          </a:p>
        </p:txBody>
      </p:sp>
      <p:sp>
        <p:nvSpPr>
          <p:cNvPr id="5" name="Date Placeholder 4"/>
          <p:cNvSpPr>
            <a:spLocks noGrp="1"/>
          </p:cNvSpPr>
          <p:nvPr>
            <p:ph type="dt" sz="half" idx="10"/>
          </p:nvPr>
        </p:nvSpPr>
        <p:spPr/>
        <p:txBody>
          <a:bodyPr/>
          <a:lstStyle/>
          <a:p>
            <a:fld id="{E4052F7B-F46F-41CD-8063-BE2E3186F5E2}" type="datetime8">
              <a:rPr lang="en-US" sz="1000" smtClean="0"/>
              <a:pPr/>
              <a:t>9/24/2015 9:24 AM</a:t>
            </a:fld>
            <a:endParaRPr lang="en-US" sz="1000" dirty="0"/>
          </a:p>
        </p:txBody>
      </p:sp>
      <p:graphicFrame>
        <p:nvGraphicFramePr>
          <p:cNvPr id="8" name="Table 7"/>
          <p:cNvGraphicFramePr>
            <a:graphicFrameLocks noGrp="1"/>
          </p:cNvGraphicFramePr>
          <p:nvPr>
            <p:extLst>
              <p:ext uri="{D42A27DB-BD31-4B8C-83A1-F6EECF244321}">
                <p14:modId xmlns:p14="http://schemas.microsoft.com/office/powerpoint/2010/main" val="2656880274"/>
              </p:ext>
            </p:extLst>
          </p:nvPr>
        </p:nvGraphicFramePr>
        <p:xfrm>
          <a:off x="136188" y="1964987"/>
          <a:ext cx="8741112" cy="4396122"/>
        </p:xfrm>
        <a:graphic>
          <a:graphicData uri="http://schemas.openxmlformats.org/drawingml/2006/table">
            <a:tbl>
              <a:tblPr>
                <a:tableStyleId>{5C22544A-7EE6-4342-B048-85BDC9FD1C3A}</a:tableStyleId>
              </a:tblPr>
              <a:tblGrid>
                <a:gridCol w="672394"/>
                <a:gridCol w="2165167"/>
                <a:gridCol w="5903551"/>
              </a:tblGrid>
              <a:tr h="295016">
                <a:tc>
                  <a:txBody>
                    <a:bodyPr/>
                    <a:lstStyle/>
                    <a:p>
                      <a:pPr algn="ctr" fontAlgn="ctr"/>
                      <a:r>
                        <a:rPr lang="en-US" sz="1300" u="none" strike="noStrike" dirty="0">
                          <a:effectLst/>
                        </a:rPr>
                        <a:t>No.</a:t>
                      </a:r>
                      <a:endParaRPr lang="en-US" sz="1300" b="0" i="0" u="none" strike="noStrike" dirty="0">
                        <a:solidFill>
                          <a:srgbClr val="000000"/>
                        </a:solidFill>
                        <a:effectLst/>
                        <a:latin typeface="Arial" panose="020B0604020202020204" pitchFamily="34" charset="0"/>
                      </a:endParaRPr>
                    </a:p>
                  </a:txBody>
                  <a:tcPr marL="6247" marR="6247" marT="6247" marB="0" anchor="ctr"/>
                </a:tc>
                <a:tc>
                  <a:txBody>
                    <a:bodyPr/>
                    <a:lstStyle/>
                    <a:p>
                      <a:pPr algn="ctr" fontAlgn="ctr"/>
                      <a:r>
                        <a:rPr lang="en-US" sz="1300" u="none" strike="noStrike">
                          <a:effectLst/>
                        </a:rPr>
                        <a:t>Errors Causing Certification Denial/Cancellation</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ctr" fontAlgn="ctr"/>
                      <a:r>
                        <a:rPr lang="en-US" sz="1300" u="none" strike="noStrike" dirty="0">
                          <a:effectLst/>
                        </a:rPr>
                        <a:t>Cause/Explanation of Denial/Cancelation of FM Certification</a:t>
                      </a:r>
                      <a:endParaRPr lang="en-US" sz="1300" b="0" i="0" u="none" strike="noStrike" dirty="0">
                        <a:solidFill>
                          <a:srgbClr val="000000"/>
                        </a:solidFill>
                        <a:effectLst/>
                        <a:latin typeface="Arial" panose="020B0604020202020204" pitchFamily="34" charset="0"/>
                      </a:endParaRPr>
                    </a:p>
                  </a:txBody>
                  <a:tcPr marL="6247" marR="6247" marT="6247" marB="0" anchor="ctr"/>
                </a:tc>
              </a:tr>
              <a:tr h="612909">
                <a:tc>
                  <a:txBody>
                    <a:bodyPr/>
                    <a:lstStyle/>
                    <a:p>
                      <a:pPr algn="ctr" fontAlgn="ctr"/>
                      <a:r>
                        <a:rPr lang="en-US" sz="1300" u="none" strike="noStrike">
                          <a:effectLst/>
                        </a:rPr>
                        <a:t>1</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a:effectLst/>
                        </a:rPr>
                        <a:t>"PII on Transcript" </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You may not have any part of your social security number, your birth date (month/day), birth place, student ID, home address, home phone number, etc. </a:t>
                      </a:r>
                      <a:br>
                        <a:rPr lang="en-US" sz="1300" u="none" strike="noStrike" dirty="0">
                          <a:effectLst/>
                        </a:rPr>
                      </a:br>
                      <a:r>
                        <a:rPr lang="en-US" sz="1300" u="none" strike="noStrike" dirty="0">
                          <a:effectLst/>
                        </a:rPr>
                        <a:t>Redact any personal information from the ORB, CRB, transcript or any other items included in your documentation. Hint: In Adobe Acrobat --&gt; Tools --&gt; Protection --&gt; Mark for Redaction</a:t>
                      </a:r>
                      <a:endParaRPr lang="en-US" sz="1300" b="0" i="0" u="none" strike="noStrike" dirty="0">
                        <a:solidFill>
                          <a:srgbClr val="000000"/>
                        </a:solidFill>
                        <a:effectLst/>
                        <a:latin typeface="Arial" panose="020B0604020202020204" pitchFamily="34" charset="0"/>
                      </a:endParaRPr>
                    </a:p>
                  </a:txBody>
                  <a:tcPr marL="6247" marR="6247" marT="6247" marB="0" anchor="ctr"/>
                </a:tc>
              </a:tr>
              <a:tr h="439561">
                <a:tc>
                  <a:txBody>
                    <a:bodyPr/>
                    <a:lstStyle/>
                    <a:p>
                      <a:pPr algn="ctr" fontAlgn="ctr"/>
                      <a:r>
                        <a:rPr lang="en-US" sz="1300" u="none" strike="noStrike">
                          <a:effectLst/>
                        </a:rPr>
                        <a:t>2</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a:effectLst/>
                        </a:rPr>
                        <a:t>"PII in SF50</a:t>
                      </a:r>
                      <a:br>
                        <a:rPr lang="en-US" sz="1300" u="none" strike="noStrike">
                          <a:effectLst/>
                        </a:rPr>
                      </a:br>
                      <a:r>
                        <a:rPr lang="en-US" sz="1300" u="none" strike="noStrike">
                          <a:effectLst/>
                        </a:rPr>
                        <a:t>Single SF50 does not show years.  Recommend using MFR"</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You should submit an MFR. Neither a single SF50, nor two SF50s, will show the years. </a:t>
                      </a:r>
                      <a:endParaRPr lang="en-US" sz="1300" b="0" i="0" u="none" strike="noStrike" dirty="0">
                        <a:solidFill>
                          <a:srgbClr val="000000"/>
                        </a:solidFill>
                        <a:effectLst/>
                        <a:latin typeface="Arial" panose="020B0604020202020204" pitchFamily="34" charset="0"/>
                      </a:endParaRPr>
                    </a:p>
                  </a:txBody>
                  <a:tcPr marL="6247" marR="6247" marT="6247" marB="0" anchor="ctr"/>
                </a:tc>
              </a:tr>
              <a:tr h="335346">
                <a:tc>
                  <a:txBody>
                    <a:bodyPr/>
                    <a:lstStyle/>
                    <a:p>
                      <a:pPr algn="ctr" fontAlgn="ctr"/>
                      <a:r>
                        <a:rPr lang="en-US" sz="1300" u="none" strike="noStrike">
                          <a:effectLst/>
                        </a:rPr>
                        <a:t>3</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a:effectLst/>
                        </a:rPr>
                        <a:t>"Documentation does not go on courses"</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Course Completed Learning Events may not have attachments. Documentation has its own completion Status and must be a separate learning event. </a:t>
                      </a:r>
                      <a:endParaRPr lang="en-US" sz="1300" b="0" i="0" u="none" strike="noStrike" dirty="0">
                        <a:solidFill>
                          <a:srgbClr val="000000"/>
                        </a:solidFill>
                        <a:effectLst/>
                        <a:latin typeface="Arial" panose="020B0604020202020204" pitchFamily="34" charset="0"/>
                      </a:endParaRPr>
                    </a:p>
                  </a:txBody>
                  <a:tcPr marL="6247" marR="6247" marT="6247" marB="0" anchor="ctr"/>
                </a:tc>
              </a:tr>
              <a:tr h="817792">
                <a:tc>
                  <a:txBody>
                    <a:bodyPr/>
                    <a:lstStyle/>
                    <a:p>
                      <a:pPr algn="ctr" fontAlgn="ctr"/>
                      <a:r>
                        <a:rPr lang="en-US" sz="1300" u="none" strike="noStrike">
                          <a:effectLst/>
                        </a:rPr>
                        <a:t>4</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"Documentation not in single pdf"</a:t>
                      </a:r>
                      <a:br>
                        <a:rPr lang="en-US" sz="1300" u="none" strike="noStrike" dirty="0">
                          <a:effectLst/>
                        </a:rPr>
                      </a:br>
                      <a:r>
                        <a:rPr lang="en-US" sz="1300" u="none" strike="noStrike" dirty="0">
                          <a:effectLst/>
                        </a:rPr>
                        <a:t>"Both certificates go into 1 file"</a:t>
                      </a:r>
                      <a:br>
                        <a:rPr lang="en-US" sz="1300" u="none" strike="noStrike" dirty="0">
                          <a:effectLst/>
                        </a:rPr>
                      </a:br>
                      <a:r>
                        <a:rPr lang="en-US" sz="1300" u="none" strike="noStrike" dirty="0">
                          <a:effectLst/>
                        </a:rPr>
                        <a:t>"Just have 1 attachment with the certificate for the [course name]"</a:t>
                      </a:r>
                      <a:endParaRPr lang="en-US" sz="1300" b="0" i="0" u="none" strike="noStrike" dirty="0">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You may upload only ONE pdf file for each competency (blue line on your scorecard). </a:t>
                      </a:r>
                      <a:br>
                        <a:rPr lang="en-US" sz="1300" u="none" strike="noStrike" dirty="0">
                          <a:effectLst/>
                        </a:rPr>
                      </a:br>
                      <a:r>
                        <a:rPr lang="en-US" sz="1300" u="none" strike="noStrike" dirty="0">
                          <a:effectLst/>
                        </a:rPr>
                        <a:t>You must "combine" all documentation for a competency (not course) into one PDF when you have more than one course.</a:t>
                      </a:r>
                      <a:br>
                        <a:rPr lang="en-US" sz="1300" u="none" strike="noStrike" dirty="0">
                          <a:effectLst/>
                        </a:rPr>
                      </a:br>
                      <a:r>
                        <a:rPr lang="en-US" sz="1300" u="none" strike="noStrike" dirty="0">
                          <a:effectLst/>
                        </a:rPr>
                        <a:t>You must upload documentation in an Achievement Documentation learning event, </a:t>
                      </a:r>
                      <a:r>
                        <a:rPr lang="en-US" sz="1300" u="none" strike="noStrike" dirty="0" smtClean="0">
                          <a:effectLst/>
                        </a:rPr>
                        <a:t>separate  </a:t>
                      </a:r>
                      <a:r>
                        <a:rPr lang="en-US" sz="1300" u="none" strike="noStrike" dirty="0">
                          <a:effectLst/>
                        </a:rPr>
                        <a:t>from the course learning event(s). </a:t>
                      </a:r>
                      <a:endParaRPr lang="en-US" sz="1300" b="0" i="0" u="none" strike="noStrike" dirty="0">
                        <a:solidFill>
                          <a:srgbClr val="000000"/>
                        </a:solidFill>
                        <a:effectLst/>
                        <a:latin typeface="Arial" panose="020B0604020202020204" pitchFamily="34" charset="0"/>
                      </a:endParaRPr>
                    </a:p>
                  </a:txBody>
                  <a:tcPr marL="6247" marR="6247" marT="6247" marB="0" anchor="ctr"/>
                </a:tc>
              </a:tr>
              <a:tr h="516500">
                <a:tc>
                  <a:txBody>
                    <a:bodyPr/>
                    <a:lstStyle/>
                    <a:p>
                      <a:pPr algn="ctr" fontAlgn="ctr"/>
                      <a:r>
                        <a:rPr lang="en-US" sz="1300" u="none" strike="noStrike">
                          <a:effectLst/>
                        </a:rPr>
                        <a:t>5</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"Delete"</a:t>
                      </a:r>
                      <a:endParaRPr lang="en-US" sz="1300" b="0" i="0" u="none" strike="noStrike" dirty="0">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You must remove (or not enter) courses in excess of those necessary to meet the requirement. You must delete extra courses if you have extra courses that exceed the requirement. </a:t>
                      </a:r>
                      <a:br>
                        <a:rPr lang="en-US" sz="1300" u="none" strike="noStrike" dirty="0">
                          <a:effectLst/>
                        </a:rPr>
                      </a:br>
                      <a:r>
                        <a:rPr lang="en-US" sz="1300" u="none" strike="noStrike" dirty="0">
                          <a:effectLst/>
                        </a:rPr>
                        <a:t>Multiple attachments and duplicate course entries must be deleted</a:t>
                      </a:r>
                      <a:endParaRPr lang="en-US" sz="1300" b="0" i="0" u="none" strike="noStrike" dirty="0">
                        <a:solidFill>
                          <a:srgbClr val="000000"/>
                        </a:solidFill>
                        <a:effectLst/>
                        <a:latin typeface="Arial" panose="020B0604020202020204" pitchFamily="34" charset="0"/>
                      </a:endParaRPr>
                    </a:p>
                  </a:txBody>
                  <a:tcPr marL="6247" marR="6247" marT="6247" marB="0" anchor="ctr"/>
                </a:tc>
              </a:tr>
            </a:tbl>
          </a:graphicData>
        </a:graphic>
      </p:graphicFrame>
    </p:spTree>
    <p:extLst>
      <p:ext uri="{BB962C8B-B14F-4D97-AF65-F5344CB8AC3E}">
        <p14:creationId xmlns:p14="http://schemas.microsoft.com/office/powerpoint/2010/main" val="36108675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914400"/>
          </a:xfrm>
        </p:spPr>
        <p:txBody>
          <a:bodyPr>
            <a:normAutofit fontScale="90000"/>
          </a:bodyPr>
          <a:lstStyle/>
          <a:p>
            <a:r>
              <a:rPr lang="en-US" sz="3200" dirty="0" smtClean="0"/>
              <a:t>Common Errors of Certification Rejection</a:t>
            </a:r>
            <a:br>
              <a:rPr lang="en-US" sz="3200" dirty="0" smtClean="0"/>
            </a:br>
            <a:r>
              <a:rPr lang="en-US" sz="3200" dirty="0" smtClean="0"/>
              <a:t>(continued)</a:t>
            </a:r>
            <a:endParaRPr lang="en-US" sz="3200" dirty="0"/>
          </a:p>
        </p:txBody>
      </p:sp>
      <p:sp>
        <p:nvSpPr>
          <p:cNvPr id="4" name="Slide Number Placeholder 3"/>
          <p:cNvSpPr>
            <a:spLocks noGrp="1"/>
          </p:cNvSpPr>
          <p:nvPr>
            <p:ph type="sldNum" sz="quarter" idx="4294967295"/>
          </p:nvPr>
        </p:nvSpPr>
        <p:spPr>
          <a:xfrm>
            <a:off x="8610600" y="6492875"/>
            <a:ext cx="533400" cy="365125"/>
          </a:xfrm>
          <a:prstGeom prst="rect">
            <a:avLst/>
          </a:prstGeom>
        </p:spPr>
        <p:txBody>
          <a:bodyPr/>
          <a:lstStyle/>
          <a:p>
            <a:fld id="{E80C4C3A-57AA-4C10-8051-926EE16ABF04}" type="slidenum">
              <a:rPr lang="en-US" smtClean="0"/>
              <a:pPr/>
              <a:t>49</a:t>
            </a:fld>
            <a:endParaRPr lang="en-US" dirty="0"/>
          </a:p>
        </p:txBody>
      </p:sp>
      <p:sp>
        <p:nvSpPr>
          <p:cNvPr id="5" name="Date Placeholder 4"/>
          <p:cNvSpPr>
            <a:spLocks noGrp="1"/>
          </p:cNvSpPr>
          <p:nvPr>
            <p:ph type="dt" sz="half" idx="10"/>
          </p:nvPr>
        </p:nvSpPr>
        <p:spPr/>
        <p:txBody>
          <a:bodyPr/>
          <a:lstStyle/>
          <a:p>
            <a:fld id="{E4052F7B-F46F-41CD-8063-BE2E3186F5E2}" type="datetime8">
              <a:rPr lang="en-US" sz="1000" smtClean="0"/>
              <a:pPr/>
              <a:t>9/24/2015 9:24 AM</a:t>
            </a:fld>
            <a:endParaRPr lang="en-US" sz="1000" dirty="0"/>
          </a:p>
        </p:txBody>
      </p:sp>
      <p:graphicFrame>
        <p:nvGraphicFramePr>
          <p:cNvPr id="8" name="Table 7"/>
          <p:cNvGraphicFramePr>
            <a:graphicFrameLocks noGrp="1"/>
          </p:cNvGraphicFramePr>
          <p:nvPr>
            <p:extLst>
              <p:ext uri="{D42A27DB-BD31-4B8C-83A1-F6EECF244321}">
                <p14:modId xmlns:p14="http://schemas.microsoft.com/office/powerpoint/2010/main" val="2381880197"/>
              </p:ext>
            </p:extLst>
          </p:nvPr>
        </p:nvGraphicFramePr>
        <p:xfrm>
          <a:off x="330740" y="1293778"/>
          <a:ext cx="8356060" cy="4680117"/>
        </p:xfrm>
        <a:graphic>
          <a:graphicData uri="http://schemas.openxmlformats.org/drawingml/2006/table">
            <a:tbl>
              <a:tblPr>
                <a:tableStyleId>{5C22544A-7EE6-4342-B048-85BDC9FD1C3A}</a:tableStyleId>
              </a:tblPr>
              <a:tblGrid>
                <a:gridCol w="642774"/>
                <a:gridCol w="2069790"/>
                <a:gridCol w="5643496"/>
              </a:tblGrid>
              <a:tr h="465862">
                <a:tc>
                  <a:txBody>
                    <a:bodyPr/>
                    <a:lstStyle/>
                    <a:p>
                      <a:pPr algn="ctr" fontAlgn="ctr"/>
                      <a:r>
                        <a:rPr lang="en-US" sz="1300" u="none" strike="noStrike" dirty="0">
                          <a:effectLst/>
                        </a:rPr>
                        <a:t>No.</a:t>
                      </a:r>
                      <a:endParaRPr lang="en-US" sz="1300" b="0" i="0" u="none" strike="noStrike" dirty="0">
                        <a:solidFill>
                          <a:srgbClr val="000000"/>
                        </a:solidFill>
                        <a:effectLst/>
                        <a:latin typeface="Arial" panose="020B0604020202020204" pitchFamily="34" charset="0"/>
                      </a:endParaRPr>
                    </a:p>
                  </a:txBody>
                  <a:tcPr marL="6247" marR="6247" marT="6247" marB="0" anchor="ctr"/>
                </a:tc>
                <a:tc>
                  <a:txBody>
                    <a:bodyPr/>
                    <a:lstStyle/>
                    <a:p>
                      <a:pPr algn="ctr" fontAlgn="ctr"/>
                      <a:r>
                        <a:rPr lang="en-US" sz="1300" u="none" strike="noStrike" dirty="0">
                          <a:effectLst/>
                        </a:rPr>
                        <a:t>Errors Causing Certification Denial/Cancellation</a:t>
                      </a:r>
                      <a:endParaRPr lang="en-US" sz="1300" b="0" i="0" u="none" strike="noStrike" dirty="0">
                        <a:solidFill>
                          <a:srgbClr val="000000"/>
                        </a:solidFill>
                        <a:effectLst/>
                        <a:latin typeface="Arial" panose="020B0604020202020204" pitchFamily="34" charset="0"/>
                      </a:endParaRPr>
                    </a:p>
                  </a:txBody>
                  <a:tcPr marL="6247" marR="6247" marT="6247" marB="0" anchor="ctr"/>
                </a:tc>
                <a:tc>
                  <a:txBody>
                    <a:bodyPr/>
                    <a:lstStyle/>
                    <a:p>
                      <a:pPr algn="ctr" fontAlgn="ctr"/>
                      <a:r>
                        <a:rPr lang="en-US" sz="1300" u="none" strike="noStrike" dirty="0">
                          <a:effectLst/>
                        </a:rPr>
                        <a:t>Cause/Explanation of Denial/Cancelation of FM Certification</a:t>
                      </a:r>
                      <a:endParaRPr lang="en-US" sz="1300" b="0" i="0" u="none" strike="noStrike" dirty="0">
                        <a:solidFill>
                          <a:srgbClr val="000000"/>
                        </a:solidFill>
                        <a:effectLst/>
                        <a:latin typeface="Arial" panose="020B0604020202020204" pitchFamily="34" charset="0"/>
                      </a:endParaRPr>
                    </a:p>
                  </a:txBody>
                  <a:tcPr marL="6247" marR="6247" marT="6247" marB="0" anchor="ctr"/>
                </a:tc>
              </a:tr>
              <a:tr h="917967">
                <a:tc>
                  <a:txBody>
                    <a:bodyPr/>
                    <a:lstStyle/>
                    <a:p>
                      <a:pPr algn="ctr" fontAlgn="ctr"/>
                      <a:r>
                        <a:rPr lang="en-US" sz="1300" u="none" strike="noStrike" dirty="0">
                          <a:effectLst/>
                        </a:rPr>
                        <a:t>6</a:t>
                      </a:r>
                      <a:endParaRPr lang="en-US" sz="1300" b="0" i="0" u="none" strike="noStrike" dirty="0">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"Course title not in Academic Matrix"</a:t>
                      </a:r>
                      <a:endParaRPr lang="en-US" sz="1300" b="0" i="0" u="none" strike="noStrike" dirty="0">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You may not use any academic course title that does not match closely to the Sample Course Titles in the Academic Matrix for your competency without prior Course Manager approval</a:t>
                      </a:r>
                      <a:endParaRPr lang="en-US" sz="1300" b="0" i="0" u="none" strike="noStrike" dirty="0">
                        <a:solidFill>
                          <a:srgbClr val="000000"/>
                        </a:solidFill>
                        <a:effectLst/>
                        <a:latin typeface="Arial" panose="020B0604020202020204" pitchFamily="34" charset="0"/>
                      </a:endParaRPr>
                    </a:p>
                  </a:txBody>
                  <a:tcPr marL="6247" marR="6247" marT="6247" marB="0" anchor="ctr"/>
                </a:tc>
              </a:tr>
              <a:tr h="795637">
                <a:tc>
                  <a:txBody>
                    <a:bodyPr/>
                    <a:lstStyle/>
                    <a:p>
                      <a:pPr algn="ctr" fontAlgn="ctr"/>
                      <a:r>
                        <a:rPr lang="en-US" sz="1300" u="none" strike="noStrike">
                          <a:effectLst/>
                        </a:rPr>
                        <a:t>7</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"Course not identified on transcript or on transcript"</a:t>
                      </a:r>
                      <a:endParaRPr lang="en-US" sz="1300" b="0" i="0" u="none" strike="noStrike" dirty="0">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You must identify your academic course title on the transcript in the Comments box</a:t>
                      </a:r>
                      <a:endParaRPr lang="en-US" sz="1300" b="0" i="0" u="none" strike="noStrike" dirty="0">
                        <a:solidFill>
                          <a:srgbClr val="000000"/>
                        </a:solidFill>
                        <a:effectLst/>
                        <a:latin typeface="Arial" panose="020B0604020202020204" pitchFamily="34" charset="0"/>
                      </a:endParaRPr>
                    </a:p>
                  </a:txBody>
                  <a:tcPr marL="6247" marR="6247" marT="6247" marB="0" anchor="ctr"/>
                </a:tc>
              </a:tr>
              <a:tr h="502254">
                <a:tc>
                  <a:txBody>
                    <a:bodyPr/>
                    <a:lstStyle/>
                    <a:p>
                      <a:pPr algn="ctr" fontAlgn="ctr"/>
                      <a:r>
                        <a:rPr lang="en-US" sz="1300" u="none" strike="noStrike">
                          <a:effectLst/>
                        </a:rPr>
                        <a:t>8</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"Wrong level, needs to be 3xx" </a:t>
                      </a:r>
                      <a:endParaRPr lang="en-US" sz="1300" b="0" i="0" u="none" strike="noStrike" dirty="0">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a:effectLst/>
                        </a:rPr>
                        <a:t>You must only use courses for your certification level: </a:t>
                      </a:r>
                      <a:br>
                        <a:rPr lang="en-US" sz="1300" u="none" strike="noStrike">
                          <a:effectLst/>
                        </a:rPr>
                      </a:br>
                      <a:r>
                        <a:rPr lang="en-US" sz="1300" u="none" strike="noStrike">
                          <a:effectLst/>
                        </a:rPr>
                        <a:t>Cert Level 1 --&gt; 1xx/2xx, Cert Level 2 --&gt; 3xx, Cert Level 3 --&gt; 4xx+</a:t>
                      </a:r>
                      <a:endParaRPr lang="en-US" sz="1300" b="0" i="0" u="none" strike="noStrike">
                        <a:solidFill>
                          <a:srgbClr val="000000"/>
                        </a:solidFill>
                        <a:effectLst/>
                        <a:latin typeface="Arial" panose="020B0604020202020204" pitchFamily="34" charset="0"/>
                      </a:endParaRPr>
                    </a:p>
                  </a:txBody>
                  <a:tcPr marL="6247" marR="6247" marT="6247" marB="0" anchor="ctr"/>
                </a:tc>
              </a:tr>
              <a:tr h="1224824">
                <a:tc>
                  <a:txBody>
                    <a:bodyPr/>
                    <a:lstStyle/>
                    <a:p>
                      <a:pPr algn="ctr" fontAlgn="ctr"/>
                      <a:r>
                        <a:rPr lang="en-US" sz="1300" u="none" strike="noStrike">
                          <a:effectLst/>
                        </a:rPr>
                        <a:t>9</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a:effectLst/>
                        </a:rPr>
                        <a:t>"Certificate does not match course recorded"</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a:effectLst/>
                        </a:rPr>
                        <a:t>The course title on the certificate must match the course cited</a:t>
                      </a:r>
                      <a:endParaRPr lang="en-US" sz="1300" b="0" i="0" u="none" strike="noStrike">
                        <a:solidFill>
                          <a:srgbClr val="000000"/>
                        </a:solidFill>
                        <a:effectLst/>
                        <a:latin typeface="Arial" panose="020B0604020202020204" pitchFamily="34" charset="0"/>
                      </a:endParaRPr>
                    </a:p>
                  </a:txBody>
                  <a:tcPr marL="6247" marR="6247" marT="6247" marB="0" anchor="ctr"/>
                </a:tc>
              </a:tr>
              <a:tr h="773573">
                <a:tc>
                  <a:txBody>
                    <a:bodyPr/>
                    <a:lstStyle/>
                    <a:p>
                      <a:pPr algn="ctr" fontAlgn="ctr"/>
                      <a:r>
                        <a:rPr lang="en-US" sz="1300" u="none" strike="noStrike">
                          <a:effectLst/>
                        </a:rPr>
                        <a:t>10</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a:effectLst/>
                        </a:rPr>
                        <a:t>"Documentation not done"</a:t>
                      </a:r>
                      <a:endParaRPr lang="en-US" sz="1300" b="0" i="0" u="none" strike="noStrike">
                        <a:solidFill>
                          <a:srgbClr val="000000"/>
                        </a:solidFill>
                        <a:effectLst/>
                        <a:latin typeface="Arial" panose="020B0604020202020204" pitchFamily="34" charset="0"/>
                      </a:endParaRPr>
                    </a:p>
                  </a:txBody>
                  <a:tcPr marL="6247" marR="6247" marT="6247" marB="0" anchor="ctr"/>
                </a:tc>
                <a:tc>
                  <a:txBody>
                    <a:bodyPr/>
                    <a:lstStyle/>
                    <a:p>
                      <a:pPr algn="l" fontAlgn="ctr"/>
                      <a:r>
                        <a:rPr lang="en-US" sz="1300" u="none" strike="noStrike" dirty="0">
                          <a:effectLst/>
                        </a:rPr>
                        <a:t>You must have documentation for all courses cited. All documentation for one competency must be in 1 attachment.</a:t>
                      </a:r>
                      <a:endParaRPr lang="en-US" sz="1300" b="0" i="0" u="none" strike="noStrike" dirty="0">
                        <a:solidFill>
                          <a:srgbClr val="000000"/>
                        </a:solidFill>
                        <a:effectLst/>
                        <a:latin typeface="Arial" panose="020B0604020202020204" pitchFamily="34" charset="0"/>
                      </a:endParaRPr>
                    </a:p>
                  </a:txBody>
                  <a:tcPr marL="6247" marR="6247" marT="6247" marB="0" anchor="ctr"/>
                </a:tc>
              </a:tr>
            </a:tbl>
          </a:graphicData>
        </a:graphic>
      </p:graphicFrame>
    </p:spTree>
    <p:extLst>
      <p:ext uri="{BB962C8B-B14F-4D97-AF65-F5344CB8AC3E}">
        <p14:creationId xmlns:p14="http://schemas.microsoft.com/office/powerpoint/2010/main" val="3095603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FM Certification Program Background</a:t>
            </a:r>
            <a:endParaRPr lang="en-US" dirty="0"/>
          </a:p>
        </p:txBody>
      </p:sp>
      <p:sp>
        <p:nvSpPr>
          <p:cNvPr id="3" name="Content Placeholder 2"/>
          <p:cNvSpPr>
            <a:spLocks noGrp="1"/>
          </p:cNvSpPr>
          <p:nvPr>
            <p:ph idx="1"/>
          </p:nvPr>
        </p:nvSpPr>
        <p:spPr>
          <a:xfrm>
            <a:off x="457200" y="1722437"/>
            <a:ext cx="8229600" cy="4525963"/>
          </a:xfrm>
        </p:spPr>
        <p:txBody>
          <a:bodyPr>
            <a:normAutofit fontScale="70000" lnSpcReduction="20000"/>
          </a:bodyPr>
          <a:lstStyle/>
          <a:p>
            <a:r>
              <a:rPr lang="en-US" dirty="0" smtClean="0"/>
              <a:t>The National Defense Authorization Act for Fiscal Year 2012 (Public Law 112-81) provided the Secretary of Defense with the authority to prescribe professional certification and credential standards</a:t>
            </a:r>
          </a:p>
          <a:p>
            <a:endParaRPr lang="en-US" dirty="0" smtClean="0"/>
          </a:p>
          <a:p>
            <a:r>
              <a:rPr lang="en-US" dirty="0" smtClean="0"/>
              <a:t>To achieve auditable financial statements and provide DoD with a strong, well-trained financial management (FM) workforce</a:t>
            </a:r>
          </a:p>
          <a:p>
            <a:endParaRPr lang="en-US" dirty="0" smtClean="0"/>
          </a:p>
          <a:p>
            <a:r>
              <a:rPr lang="en-US" dirty="0" smtClean="0"/>
              <a:t>While good training programs existed, DoD did not have a framework to guide FM workforce training and emphasize key types of training such as audit readiness and decision support</a:t>
            </a:r>
          </a:p>
          <a:p>
            <a:endParaRPr lang="en-US" dirty="0" smtClean="0"/>
          </a:p>
          <a:p>
            <a:r>
              <a:rPr lang="en-US" dirty="0" smtClean="0"/>
              <a:t>In early 2011, senior DoD FM leadership initiated efforts to develop a DoD FM certification program</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E80C4C3A-57AA-4C10-8051-926EE16ABF04}" type="slidenum">
              <a:rPr lang="en-US" smtClean="0"/>
              <a:pPr/>
              <a:t>5</a:t>
            </a:fld>
            <a:endParaRPr lang="en-US" dirty="0"/>
          </a:p>
        </p:txBody>
      </p:sp>
      <p:sp>
        <p:nvSpPr>
          <p:cNvPr id="5" name="Date Placeholder 4"/>
          <p:cNvSpPr>
            <a:spLocks noGrp="1"/>
          </p:cNvSpPr>
          <p:nvPr>
            <p:ph type="dt" sz="half" idx="10"/>
          </p:nvPr>
        </p:nvSpPr>
        <p:spPr/>
        <p:txBody>
          <a:bodyPr/>
          <a:lstStyle/>
          <a:p>
            <a:fld id="{5A205680-B4BA-45A9-AF67-95A73B9C6359}" type="datetime3">
              <a:rPr lang="en-US" smtClean="0"/>
              <a:pPr/>
              <a:t>24 September 2015</a:t>
            </a:fld>
            <a:endParaRPr lang="en-US" dirty="0"/>
          </a:p>
        </p:txBody>
      </p:sp>
      <p:sp>
        <p:nvSpPr>
          <p:cNvPr id="6" name="TextBox 5"/>
          <p:cNvSpPr txBox="1"/>
          <p:nvPr/>
        </p:nvSpPr>
        <p:spPr>
          <a:xfrm>
            <a:off x="981075" y="6096000"/>
            <a:ext cx="6972301" cy="369332"/>
          </a:xfrm>
          <a:prstGeom prst="rect">
            <a:avLst/>
          </a:prstGeom>
          <a:solidFill>
            <a:schemeClr val="accent3">
              <a:lumMod val="20000"/>
              <a:lumOff val="80000"/>
            </a:schemeClr>
          </a:solidFill>
        </p:spPr>
        <p:txBody>
          <a:bodyPr wrap="square" rtlCol="0">
            <a:spAutoFit/>
          </a:bodyPr>
          <a:lstStyle/>
          <a:p>
            <a:r>
              <a:rPr lang="en-US" dirty="0" smtClean="0"/>
              <a:t>NDAA authorized the program &amp; DoD FM leaders created the policy.</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914400"/>
          </a:xfrm>
        </p:spPr>
        <p:txBody>
          <a:bodyPr>
            <a:normAutofit/>
          </a:bodyPr>
          <a:lstStyle/>
          <a:p>
            <a:r>
              <a:rPr lang="en-US" sz="3200" dirty="0" smtClean="0"/>
              <a:t>Can you find the errors? </a:t>
            </a:r>
            <a:endParaRPr lang="en-US" sz="3200" dirty="0"/>
          </a:p>
        </p:txBody>
      </p:sp>
      <p:sp>
        <p:nvSpPr>
          <p:cNvPr id="3" name="Content Placeholder 2"/>
          <p:cNvSpPr>
            <a:spLocks noGrp="1"/>
          </p:cNvSpPr>
          <p:nvPr>
            <p:ph idx="1"/>
          </p:nvPr>
        </p:nvSpPr>
        <p:spPr>
          <a:xfrm>
            <a:off x="457200" y="1600200"/>
            <a:ext cx="8229600" cy="4724400"/>
          </a:xfrm>
        </p:spPr>
        <p:txBody>
          <a:bodyPr/>
          <a:lstStyle/>
          <a:p>
            <a:pPr>
              <a:buNone/>
            </a:pPr>
            <a:r>
              <a:rPr lang="en-US" dirty="0" smtClean="0"/>
              <a:t> </a:t>
            </a:r>
          </a:p>
          <a:p>
            <a:endParaRPr lang="en-US" dirty="0" smtClean="0"/>
          </a:p>
          <a:p>
            <a:pPr>
              <a:buNone/>
            </a:pPr>
            <a:r>
              <a:rPr lang="en-US" dirty="0" smtClean="0"/>
              <a:t> </a:t>
            </a:r>
            <a:endParaRPr lang="en-US" dirty="0"/>
          </a:p>
        </p:txBody>
      </p:sp>
      <p:sp>
        <p:nvSpPr>
          <p:cNvPr id="4" name="Slide Number Placeholder 3"/>
          <p:cNvSpPr>
            <a:spLocks noGrp="1"/>
          </p:cNvSpPr>
          <p:nvPr>
            <p:ph type="sldNum" sz="quarter" idx="4294967295"/>
          </p:nvPr>
        </p:nvSpPr>
        <p:spPr>
          <a:xfrm>
            <a:off x="8610600" y="6492875"/>
            <a:ext cx="533400" cy="365125"/>
          </a:xfrm>
          <a:prstGeom prst="rect">
            <a:avLst/>
          </a:prstGeom>
        </p:spPr>
        <p:txBody>
          <a:bodyPr/>
          <a:lstStyle/>
          <a:p>
            <a:fld id="{E80C4C3A-57AA-4C10-8051-926EE16ABF04}" type="slidenum">
              <a:rPr lang="en-US" smtClean="0"/>
              <a:pPr/>
              <a:t>50</a:t>
            </a:fld>
            <a:endParaRPr lang="en-US" dirty="0"/>
          </a:p>
        </p:txBody>
      </p:sp>
      <p:sp>
        <p:nvSpPr>
          <p:cNvPr id="5" name="Date Placeholder 4"/>
          <p:cNvSpPr>
            <a:spLocks noGrp="1"/>
          </p:cNvSpPr>
          <p:nvPr>
            <p:ph type="dt" sz="half" idx="10"/>
          </p:nvPr>
        </p:nvSpPr>
        <p:spPr/>
        <p:txBody>
          <a:bodyPr/>
          <a:lstStyle/>
          <a:p>
            <a:fld id="{E4052F7B-F46F-41CD-8063-BE2E3186F5E2}" type="datetime8">
              <a:rPr lang="en-US" sz="1000" smtClean="0"/>
              <a:pPr/>
              <a:t>9/24/2015 9:24 AM</a:t>
            </a:fld>
            <a:endParaRPr lang="en-US" sz="1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91237"/>
            <a:ext cx="11053464" cy="366714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914400"/>
          </a:xfrm>
        </p:spPr>
        <p:txBody>
          <a:bodyPr>
            <a:normAutofit/>
          </a:bodyPr>
          <a:lstStyle/>
          <a:p>
            <a:r>
              <a:rPr lang="en-US" sz="3200" dirty="0" smtClean="0"/>
              <a:t>Here’s the mistakes</a:t>
            </a:r>
            <a:endParaRPr lang="en-US" sz="3200" dirty="0"/>
          </a:p>
        </p:txBody>
      </p:sp>
      <p:sp>
        <p:nvSpPr>
          <p:cNvPr id="3" name="Content Placeholder 2"/>
          <p:cNvSpPr>
            <a:spLocks noGrp="1"/>
          </p:cNvSpPr>
          <p:nvPr>
            <p:ph idx="1"/>
          </p:nvPr>
        </p:nvSpPr>
        <p:spPr>
          <a:xfrm>
            <a:off x="457200" y="1600200"/>
            <a:ext cx="8229600" cy="4724400"/>
          </a:xfrm>
        </p:spPr>
        <p:txBody>
          <a:bodyPr/>
          <a:lstStyle/>
          <a:p>
            <a:pPr>
              <a:buNone/>
            </a:pPr>
            <a:r>
              <a:rPr lang="en-US" dirty="0" smtClean="0"/>
              <a:t> </a:t>
            </a:r>
          </a:p>
          <a:p>
            <a:endParaRPr lang="en-US" dirty="0" smtClean="0"/>
          </a:p>
          <a:p>
            <a:pPr>
              <a:buNone/>
            </a:pPr>
            <a:r>
              <a:rPr lang="en-US" dirty="0" smtClean="0"/>
              <a:t> </a:t>
            </a:r>
            <a:endParaRPr lang="en-US" dirty="0"/>
          </a:p>
        </p:txBody>
      </p:sp>
      <p:sp>
        <p:nvSpPr>
          <p:cNvPr id="4" name="Slide Number Placeholder 3"/>
          <p:cNvSpPr>
            <a:spLocks noGrp="1"/>
          </p:cNvSpPr>
          <p:nvPr>
            <p:ph type="sldNum" sz="quarter" idx="4294967295"/>
          </p:nvPr>
        </p:nvSpPr>
        <p:spPr>
          <a:xfrm>
            <a:off x="8610600" y="6492875"/>
            <a:ext cx="533400" cy="365125"/>
          </a:xfrm>
          <a:prstGeom prst="rect">
            <a:avLst/>
          </a:prstGeom>
        </p:spPr>
        <p:txBody>
          <a:bodyPr/>
          <a:lstStyle/>
          <a:p>
            <a:fld id="{E80C4C3A-57AA-4C10-8051-926EE16ABF04}" type="slidenum">
              <a:rPr lang="en-US" smtClean="0"/>
              <a:pPr/>
              <a:t>51</a:t>
            </a:fld>
            <a:endParaRPr lang="en-US" dirty="0"/>
          </a:p>
        </p:txBody>
      </p:sp>
      <p:sp>
        <p:nvSpPr>
          <p:cNvPr id="5" name="Date Placeholder 4"/>
          <p:cNvSpPr>
            <a:spLocks noGrp="1"/>
          </p:cNvSpPr>
          <p:nvPr>
            <p:ph type="dt" sz="half" idx="10"/>
          </p:nvPr>
        </p:nvSpPr>
        <p:spPr/>
        <p:txBody>
          <a:bodyPr/>
          <a:lstStyle/>
          <a:p>
            <a:fld id="{E4052F7B-F46F-41CD-8063-BE2E3186F5E2}" type="datetime8">
              <a:rPr lang="en-US" sz="1000" smtClean="0"/>
              <a:pPr/>
              <a:t>9/24/2015 9:24 AM</a:t>
            </a:fld>
            <a:endParaRPr lang="en-US" sz="1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82675"/>
            <a:ext cx="10386454" cy="3681737"/>
          </a:xfrm>
          <a:prstGeom prst="rect">
            <a:avLst/>
          </a:prstGeom>
        </p:spPr>
      </p:pic>
      <p:sp>
        <p:nvSpPr>
          <p:cNvPr id="7" name="Rounded Rectangle 6"/>
          <p:cNvSpPr/>
          <p:nvPr/>
        </p:nvSpPr>
        <p:spPr>
          <a:xfrm>
            <a:off x="7142535" y="1500019"/>
            <a:ext cx="600683" cy="12626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7828321" y="1585071"/>
            <a:ext cx="464776" cy="19103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832108" y="1860238"/>
            <a:ext cx="1165977" cy="68227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No attachment on courses</a:t>
            </a:r>
            <a:endParaRPr lang="en-US" sz="1400" b="1" dirty="0"/>
          </a:p>
        </p:txBody>
      </p:sp>
    </p:spTree>
    <p:extLst>
      <p:ext uri="{BB962C8B-B14F-4D97-AF65-F5344CB8AC3E}">
        <p14:creationId xmlns:p14="http://schemas.microsoft.com/office/powerpoint/2010/main" val="8237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914400"/>
          </a:xfrm>
        </p:spPr>
        <p:txBody>
          <a:bodyPr>
            <a:normAutofit/>
          </a:bodyPr>
          <a:lstStyle/>
          <a:p>
            <a:r>
              <a:rPr lang="en-US" sz="3200" dirty="0" smtClean="0"/>
              <a:t>Here’s the mistakes</a:t>
            </a:r>
            <a:endParaRPr lang="en-US" sz="3200" dirty="0"/>
          </a:p>
        </p:txBody>
      </p:sp>
      <p:sp>
        <p:nvSpPr>
          <p:cNvPr id="3" name="Content Placeholder 2"/>
          <p:cNvSpPr>
            <a:spLocks noGrp="1"/>
          </p:cNvSpPr>
          <p:nvPr>
            <p:ph idx="1"/>
          </p:nvPr>
        </p:nvSpPr>
        <p:spPr>
          <a:xfrm>
            <a:off x="457200" y="1600200"/>
            <a:ext cx="8229600" cy="4724400"/>
          </a:xfrm>
        </p:spPr>
        <p:txBody>
          <a:bodyPr/>
          <a:lstStyle/>
          <a:p>
            <a:pPr>
              <a:buNone/>
            </a:pPr>
            <a:r>
              <a:rPr lang="en-US" dirty="0" smtClean="0"/>
              <a:t> </a:t>
            </a:r>
          </a:p>
          <a:p>
            <a:endParaRPr lang="en-US" dirty="0" smtClean="0"/>
          </a:p>
          <a:p>
            <a:pPr>
              <a:buNone/>
            </a:pPr>
            <a:r>
              <a:rPr lang="en-US" dirty="0" smtClean="0"/>
              <a:t> </a:t>
            </a:r>
            <a:endParaRPr lang="en-US" dirty="0"/>
          </a:p>
        </p:txBody>
      </p:sp>
      <p:sp>
        <p:nvSpPr>
          <p:cNvPr id="4" name="Slide Number Placeholder 3"/>
          <p:cNvSpPr>
            <a:spLocks noGrp="1"/>
          </p:cNvSpPr>
          <p:nvPr>
            <p:ph type="sldNum" sz="quarter" idx="4294967295"/>
          </p:nvPr>
        </p:nvSpPr>
        <p:spPr>
          <a:xfrm>
            <a:off x="8610600" y="6492875"/>
            <a:ext cx="533400" cy="365125"/>
          </a:xfrm>
          <a:prstGeom prst="rect">
            <a:avLst/>
          </a:prstGeom>
        </p:spPr>
        <p:txBody>
          <a:bodyPr/>
          <a:lstStyle/>
          <a:p>
            <a:fld id="{E80C4C3A-57AA-4C10-8051-926EE16ABF04}" type="slidenum">
              <a:rPr lang="en-US" smtClean="0"/>
              <a:pPr/>
              <a:t>52</a:t>
            </a:fld>
            <a:endParaRPr lang="en-US" dirty="0"/>
          </a:p>
        </p:txBody>
      </p:sp>
      <p:sp>
        <p:nvSpPr>
          <p:cNvPr id="5" name="Date Placeholder 4"/>
          <p:cNvSpPr>
            <a:spLocks noGrp="1"/>
          </p:cNvSpPr>
          <p:nvPr>
            <p:ph type="dt" sz="half" idx="10"/>
          </p:nvPr>
        </p:nvSpPr>
        <p:spPr/>
        <p:txBody>
          <a:bodyPr/>
          <a:lstStyle/>
          <a:p>
            <a:fld id="{E4052F7B-F46F-41CD-8063-BE2E3186F5E2}" type="datetime8">
              <a:rPr lang="en-US" sz="1000" smtClean="0"/>
              <a:pPr/>
              <a:t>9/24/2015 9:24 AM</a:t>
            </a:fld>
            <a:endParaRPr lang="en-US" sz="1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82675"/>
            <a:ext cx="10386454" cy="3681737"/>
          </a:xfrm>
          <a:prstGeom prst="rect">
            <a:avLst/>
          </a:prstGeom>
        </p:spPr>
      </p:pic>
      <p:sp>
        <p:nvSpPr>
          <p:cNvPr id="7" name="Rounded Rectangle 6"/>
          <p:cNvSpPr/>
          <p:nvPr/>
        </p:nvSpPr>
        <p:spPr>
          <a:xfrm>
            <a:off x="7142535" y="1500019"/>
            <a:ext cx="600683" cy="12626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7828321" y="1585071"/>
            <a:ext cx="464776" cy="19103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832108" y="1860238"/>
            <a:ext cx="1165977" cy="68227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No attachment on courses</a:t>
            </a:r>
            <a:endParaRPr lang="en-US" sz="1400" b="1" dirty="0"/>
          </a:p>
        </p:txBody>
      </p:sp>
      <p:sp>
        <p:nvSpPr>
          <p:cNvPr id="10" name="Rounded Rectangle 9"/>
          <p:cNvSpPr/>
          <p:nvPr/>
        </p:nvSpPr>
        <p:spPr>
          <a:xfrm>
            <a:off x="5141323" y="2762946"/>
            <a:ext cx="2757537" cy="4170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4484451" y="2762656"/>
            <a:ext cx="562583" cy="1608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702066" y="2750825"/>
            <a:ext cx="1677605" cy="68227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Missing attachment on documentation</a:t>
            </a:r>
            <a:endParaRPr lang="en-US" sz="1400" b="1" dirty="0"/>
          </a:p>
        </p:txBody>
      </p:sp>
    </p:spTree>
    <p:extLst>
      <p:ext uri="{BB962C8B-B14F-4D97-AF65-F5344CB8AC3E}">
        <p14:creationId xmlns:p14="http://schemas.microsoft.com/office/powerpoint/2010/main" val="27121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914400"/>
          </a:xfrm>
        </p:spPr>
        <p:txBody>
          <a:bodyPr>
            <a:normAutofit/>
          </a:bodyPr>
          <a:lstStyle/>
          <a:p>
            <a:r>
              <a:rPr lang="en-US" sz="3200" dirty="0" smtClean="0"/>
              <a:t>Here’s the mistakes</a:t>
            </a:r>
            <a:endParaRPr lang="en-US" sz="3200" dirty="0"/>
          </a:p>
        </p:txBody>
      </p:sp>
      <p:sp>
        <p:nvSpPr>
          <p:cNvPr id="3" name="Content Placeholder 2"/>
          <p:cNvSpPr>
            <a:spLocks noGrp="1"/>
          </p:cNvSpPr>
          <p:nvPr>
            <p:ph idx="1"/>
          </p:nvPr>
        </p:nvSpPr>
        <p:spPr>
          <a:xfrm>
            <a:off x="457200" y="1600200"/>
            <a:ext cx="8229600" cy="4724400"/>
          </a:xfrm>
        </p:spPr>
        <p:txBody>
          <a:bodyPr/>
          <a:lstStyle/>
          <a:p>
            <a:pPr>
              <a:buNone/>
            </a:pPr>
            <a:r>
              <a:rPr lang="en-US" dirty="0" smtClean="0"/>
              <a:t> </a:t>
            </a:r>
          </a:p>
          <a:p>
            <a:endParaRPr lang="en-US" dirty="0" smtClean="0"/>
          </a:p>
          <a:p>
            <a:pPr>
              <a:buNone/>
            </a:pPr>
            <a:r>
              <a:rPr lang="en-US" dirty="0" smtClean="0"/>
              <a:t> </a:t>
            </a:r>
            <a:endParaRPr lang="en-US" dirty="0"/>
          </a:p>
        </p:txBody>
      </p:sp>
      <p:sp>
        <p:nvSpPr>
          <p:cNvPr id="4" name="Slide Number Placeholder 3"/>
          <p:cNvSpPr>
            <a:spLocks noGrp="1"/>
          </p:cNvSpPr>
          <p:nvPr>
            <p:ph type="sldNum" sz="quarter" idx="4294967295"/>
          </p:nvPr>
        </p:nvSpPr>
        <p:spPr>
          <a:xfrm>
            <a:off x="8610600" y="6492875"/>
            <a:ext cx="533400" cy="365125"/>
          </a:xfrm>
          <a:prstGeom prst="rect">
            <a:avLst/>
          </a:prstGeom>
        </p:spPr>
        <p:txBody>
          <a:bodyPr/>
          <a:lstStyle/>
          <a:p>
            <a:fld id="{E80C4C3A-57AA-4C10-8051-926EE16ABF04}" type="slidenum">
              <a:rPr lang="en-US" smtClean="0"/>
              <a:pPr/>
              <a:t>53</a:t>
            </a:fld>
            <a:endParaRPr lang="en-US" dirty="0"/>
          </a:p>
        </p:txBody>
      </p:sp>
      <p:sp>
        <p:nvSpPr>
          <p:cNvPr id="5" name="Date Placeholder 4"/>
          <p:cNvSpPr>
            <a:spLocks noGrp="1"/>
          </p:cNvSpPr>
          <p:nvPr>
            <p:ph type="dt" sz="half" idx="10"/>
          </p:nvPr>
        </p:nvSpPr>
        <p:spPr/>
        <p:txBody>
          <a:bodyPr/>
          <a:lstStyle/>
          <a:p>
            <a:fld id="{E4052F7B-F46F-41CD-8063-BE2E3186F5E2}" type="datetime8">
              <a:rPr lang="en-US" sz="1000" smtClean="0"/>
              <a:pPr/>
              <a:t>9/24/2015 9:24 AM</a:t>
            </a:fld>
            <a:endParaRPr lang="en-US" sz="1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82675"/>
            <a:ext cx="10386454" cy="3681737"/>
          </a:xfrm>
          <a:prstGeom prst="rect">
            <a:avLst/>
          </a:prstGeom>
        </p:spPr>
      </p:pic>
      <p:sp>
        <p:nvSpPr>
          <p:cNvPr id="7" name="Rounded Rectangle 6"/>
          <p:cNvSpPr/>
          <p:nvPr/>
        </p:nvSpPr>
        <p:spPr>
          <a:xfrm>
            <a:off x="7142535" y="1500019"/>
            <a:ext cx="600683" cy="12626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7828321" y="1585071"/>
            <a:ext cx="464776" cy="19103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832108" y="1860238"/>
            <a:ext cx="1165977" cy="68227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No attachment on courses</a:t>
            </a:r>
            <a:endParaRPr lang="en-US" sz="1400" b="1" dirty="0"/>
          </a:p>
        </p:txBody>
      </p:sp>
      <p:sp>
        <p:nvSpPr>
          <p:cNvPr id="10" name="Rounded Rectangle 9"/>
          <p:cNvSpPr/>
          <p:nvPr/>
        </p:nvSpPr>
        <p:spPr>
          <a:xfrm>
            <a:off x="5141323" y="3175607"/>
            <a:ext cx="1269205" cy="13185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484451" y="3360624"/>
            <a:ext cx="562583" cy="1608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141323" y="2762946"/>
            <a:ext cx="2757537" cy="4170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4484451" y="2762656"/>
            <a:ext cx="562583" cy="1608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2702066" y="2750825"/>
            <a:ext cx="1677605" cy="68227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Missing attachment on documentation</a:t>
            </a:r>
            <a:endParaRPr lang="en-US" sz="1400" b="1" dirty="0"/>
          </a:p>
        </p:txBody>
      </p:sp>
      <p:sp>
        <p:nvSpPr>
          <p:cNvPr id="19" name="Rounded Rectangle 18"/>
          <p:cNvSpPr/>
          <p:nvPr/>
        </p:nvSpPr>
        <p:spPr>
          <a:xfrm>
            <a:off x="3404681" y="3671957"/>
            <a:ext cx="1568377" cy="131099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Duplicate documentation entries</a:t>
            </a:r>
            <a:endParaRPr lang="en-US" sz="1400" b="1" dirty="0"/>
          </a:p>
        </p:txBody>
      </p:sp>
    </p:spTree>
    <p:extLst>
      <p:ext uri="{BB962C8B-B14F-4D97-AF65-F5344CB8AC3E}">
        <p14:creationId xmlns:p14="http://schemas.microsoft.com/office/powerpoint/2010/main" val="34230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914400"/>
          </a:xfrm>
        </p:spPr>
        <p:txBody>
          <a:bodyPr>
            <a:normAutofit/>
          </a:bodyPr>
          <a:lstStyle/>
          <a:p>
            <a:r>
              <a:rPr lang="en-US" sz="3200" dirty="0" smtClean="0"/>
              <a:t>Here’s the mistakes</a:t>
            </a:r>
            <a:endParaRPr lang="en-US" sz="3200" dirty="0"/>
          </a:p>
        </p:txBody>
      </p:sp>
      <p:sp>
        <p:nvSpPr>
          <p:cNvPr id="3" name="Content Placeholder 2"/>
          <p:cNvSpPr>
            <a:spLocks noGrp="1"/>
          </p:cNvSpPr>
          <p:nvPr>
            <p:ph idx="1"/>
          </p:nvPr>
        </p:nvSpPr>
        <p:spPr>
          <a:xfrm>
            <a:off x="457200" y="1600200"/>
            <a:ext cx="8229600" cy="4724400"/>
          </a:xfrm>
        </p:spPr>
        <p:txBody>
          <a:bodyPr/>
          <a:lstStyle/>
          <a:p>
            <a:pPr>
              <a:buNone/>
            </a:pPr>
            <a:r>
              <a:rPr lang="en-US" dirty="0" smtClean="0"/>
              <a:t> </a:t>
            </a:r>
          </a:p>
          <a:p>
            <a:endParaRPr lang="en-US" dirty="0" smtClean="0"/>
          </a:p>
          <a:p>
            <a:pPr>
              <a:buNone/>
            </a:pPr>
            <a:r>
              <a:rPr lang="en-US" dirty="0" smtClean="0"/>
              <a:t> </a:t>
            </a:r>
            <a:endParaRPr lang="en-US" dirty="0"/>
          </a:p>
        </p:txBody>
      </p:sp>
      <p:sp>
        <p:nvSpPr>
          <p:cNvPr id="4" name="Slide Number Placeholder 3"/>
          <p:cNvSpPr>
            <a:spLocks noGrp="1"/>
          </p:cNvSpPr>
          <p:nvPr>
            <p:ph type="sldNum" sz="quarter" idx="4294967295"/>
          </p:nvPr>
        </p:nvSpPr>
        <p:spPr>
          <a:xfrm>
            <a:off x="8610600" y="6492875"/>
            <a:ext cx="533400" cy="365125"/>
          </a:xfrm>
          <a:prstGeom prst="rect">
            <a:avLst/>
          </a:prstGeom>
        </p:spPr>
        <p:txBody>
          <a:bodyPr/>
          <a:lstStyle/>
          <a:p>
            <a:fld id="{E80C4C3A-57AA-4C10-8051-926EE16ABF04}" type="slidenum">
              <a:rPr lang="en-US" smtClean="0"/>
              <a:pPr/>
              <a:t>54</a:t>
            </a:fld>
            <a:endParaRPr lang="en-US" dirty="0"/>
          </a:p>
        </p:txBody>
      </p:sp>
      <p:sp>
        <p:nvSpPr>
          <p:cNvPr id="5" name="Date Placeholder 4"/>
          <p:cNvSpPr>
            <a:spLocks noGrp="1"/>
          </p:cNvSpPr>
          <p:nvPr>
            <p:ph type="dt" sz="half" idx="10"/>
          </p:nvPr>
        </p:nvSpPr>
        <p:spPr/>
        <p:txBody>
          <a:bodyPr/>
          <a:lstStyle/>
          <a:p>
            <a:fld id="{E4052F7B-F46F-41CD-8063-BE2E3186F5E2}" type="datetime8">
              <a:rPr lang="en-US" sz="1000" smtClean="0"/>
              <a:pPr/>
              <a:t>9/24/2015 9:24 AM</a:t>
            </a:fld>
            <a:endParaRPr lang="en-US" sz="1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82675"/>
            <a:ext cx="10386454" cy="3681737"/>
          </a:xfrm>
          <a:prstGeom prst="rect">
            <a:avLst/>
          </a:prstGeom>
        </p:spPr>
      </p:pic>
      <p:sp>
        <p:nvSpPr>
          <p:cNvPr id="7" name="Rounded Rectangle 6"/>
          <p:cNvSpPr/>
          <p:nvPr/>
        </p:nvSpPr>
        <p:spPr>
          <a:xfrm>
            <a:off x="7142535" y="1500019"/>
            <a:ext cx="600683" cy="12626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7828321" y="1585071"/>
            <a:ext cx="464776" cy="19103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832108" y="1860238"/>
            <a:ext cx="1165977" cy="68227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No attachment on courses</a:t>
            </a:r>
            <a:endParaRPr lang="en-US" sz="1400" b="1" dirty="0"/>
          </a:p>
        </p:txBody>
      </p:sp>
      <p:sp>
        <p:nvSpPr>
          <p:cNvPr id="10" name="Rounded Rectangle 9"/>
          <p:cNvSpPr/>
          <p:nvPr/>
        </p:nvSpPr>
        <p:spPr>
          <a:xfrm>
            <a:off x="5141323" y="3175607"/>
            <a:ext cx="1269205" cy="13185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484451" y="3360624"/>
            <a:ext cx="562583" cy="1608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141323" y="2762946"/>
            <a:ext cx="2757537" cy="4170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4484451" y="2762656"/>
            <a:ext cx="562583" cy="1608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2702066" y="2750825"/>
            <a:ext cx="1677605" cy="682277"/>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Missing attachment on documentation</a:t>
            </a:r>
            <a:endParaRPr lang="en-US" sz="1400" b="1" dirty="0"/>
          </a:p>
        </p:txBody>
      </p:sp>
      <p:sp>
        <p:nvSpPr>
          <p:cNvPr id="19" name="Rounded Rectangle 18"/>
          <p:cNvSpPr/>
          <p:nvPr/>
        </p:nvSpPr>
        <p:spPr>
          <a:xfrm>
            <a:off x="3414408" y="3671957"/>
            <a:ext cx="1558649" cy="131099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Duplicate documentation entries</a:t>
            </a:r>
            <a:endParaRPr lang="en-US" sz="1400" b="1" dirty="0"/>
          </a:p>
        </p:txBody>
      </p:sp>
      <p:cxnSp>
        <p:nvCxnSpPr>
          <p:cNvPr id="20" name="Straight Arrow Connector 19"/>
          <p:cNvCxnSpPr/>
          <p:nvPr/>
        </p:nvCxnSpPr>
        <p:spPr>
          <a:xfrm flipH="1">
            <a:off x="5270689" y="947946"/>
            <a:ext cx="505236" cy="15621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938178" y="803441"/>
            <a:ext cx="2122531" cy="237166"/>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Extra hours documented</a:t>
            </a:r>
            <a:endParaRPr lang="en-US" sz="1400" b="1" dirty="0"/>
          </a:p>
        </p:txBody>
      </p:sp>
    </p:spTree>
    <p:extLst>
      <p:ext uri="{BB962C8B-B14F-4D97-AF65-F5344CB8AC3E}">
        <p14:creationId xmlns:p14="http://schemas.microsoft.com/office/powerpoint/2010/main" val="176732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Users vs. Inactive Users</a:t>
            </a:r>
            <a:endParaRPr lang="en-US" dirty="0"/>
          </a:p>
        </p:txBody>
      </p:sp>
      <p:sp>
        <p:nvSpPr>
          <p:cNvPr id="3" name="Content Placeholder 2"/>
          <p:cNvSpPr>
            <a:spLocks noGrp="1"/>
          </p:cNvSpPr>
          <p:nvPr>
            <p:ph idx="1"/>
          </p:nvPr>
        </p:nvSpPr>
        <p:spPr>
          <a:xfrm>
            <a:off x="457200" y="1600200"/>
            <a:ext cx="8153400" cy="4525963"/>
          </a:xfrm>
        </p:spPr>
        <p:txBody>
          <a:bodyPr>
            <a:normAutofit lnSpcReduction="10000"/>
          </a:bodyPr>
          <a:lstStyle/>
          <a:p>
            <a:r>
              <a:rPr lang="en-US" dirty="0" smtClean="0"/>
              <a:t>Please note: If a user is promoted or changes organizations during the DoD FM Certification Process, their account will go inactive and must be activated with new level and/or organization ID. This is an automated function with the DCPDS record controlled by HR. </a:t>
            </a:r>
          </a:p>
          <a:p>
            <a:r>
              <a:rPr lang="en-US" dirty="0" smtClean="0"/>
              <a:t>If you cannot log into LMS or if you have gone inactive, please contact your Lead CA to be activated. </a:t>
            </a:r>
          </a:p>
          <a:p>
            <a:endParaRPr lang="en-US" dirty="0"/>
          </a:p>
        </p:txBody>
      </p:sp>
      <p:sp>
        <p:nvSpPr>
          <p:cNvPr id="4" name="Slide Number Placeholder 3"/>
          <p:cNvSpPr>
            <a:spLocks noGrp="1"/>
          </p:cNvSpPr>
          <p:nvPr>
            <p:ph type="sldNum" sz="quarter" idx="12"/>
          </p:nvPr>
        </p:nvSpPr>
        <p:spPr/>
        <p:txBody>
          <a:bodyPr/>
          <a:lstStyle/>
          <a:p>
            <a:fld id="{E80C4C3A-57AA-4C10-8051-926EE16ABF04}" type="slidenum">
              <a:rPr lang="en-US" smtClean="0"/>
              <a:pPr/>
              <a:t>55</a:t>
            </a:fld>
            <a:endParaRPr lang="en-US" dirty="0"/>
          </a:p>
        </p:txBody>
      </p:sp>
      <p:sp>
        <p:nvSpPr>
          <p:cNvPr id="5" name="Date Placeholder 4"/>
          <p:cNvSpPr>
            <a:spLocks noGrp="1"/>
          </p:cNvSpPr>
          <p:nvPr>
            <p:ph type="dt" sz="half" idx="10"/>
          </p:nvPr>
        </p:nvSpPr>
        <p:spPr/>
        <p:txBody>
          <a:bodyPr/>
          <a:lstStyle/>
          <a:p>
            <a:fld id="{6D5F56EA-E66F-4234-AEC6-F0E33ECD4B50}" type="datetime3">
              <a:rPr lang="en-US" smtClean="0"/>
              <a:pPr/>
              <a:t>24 September 2015</a:t>
            </a:fld>
            <a:endParaRPr lang="en-US" dirty="0"/>
          </a:p>
        </p:txBody>
      </p:sp>
    </p:spTree>
    <p:extLst>
      <p:ext uri="{BB962C8B-B14F-4D97-AF65-F5344CB8AC3E}">
        <p14:creationId xmlns:p14="http://schemas.microsoft.com/office/powerpoint/2010/main" val="27726202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FAQs</a:t>
            </a:r>
            <a:endParaRPr lang="en-US" dirty="0"/>
          </a:p>
        </p:txBody>
      </p:sp>
      <p:sp>
        <p:nvSpPr>
          <p:cNvPr id="3" name="Content Placeholder 2"/>
          <p:cNvSpPr>
            <a:spLocks noGrp="1"/>
          </p:cNvSpPr>
          <p:nvPr>
            <p:ph idx="1"/>
          </p:nvPr>
        </p:nvSpPr>
        <p:spPr>
          <a:xfrm>
            <a:off x="457200" y="1600200"/>
            <a:ext cx="8153400" cy="4525963"/>
          </a:xfrm>
        </p:spPr>
        <p:txBody>
          <a:bodyPr>
            <a:normAutofit fontScale="70000" lnSpcReduction="20000"/>
          </a:bodyPr>
          <a:lstStyle/>
          <a:p>
            <a:r>
              <a:rPr lang="en-US" dirty="0" smtClean="0"/>
              <a:t>LMS Supervisor does not have to be supervisor of record</a:t>
            </a:r>
          </a:p>
          <a:p>
            <a:pPr lvl="1"/>
            <a:r>
              <a:rPr lang="en-US" dirty="0" smtClean="0"/>
              <a:t>It’s the person who is assigned the duties of reviewing requests for achievements in LMS (to avoid circular reference) </a:t>
            </a:r>
          </a:p>
          <a:p>
            <a:r>
              <a:rPr lang="en-US" dirty="0" smtClean="0"/>
              <a:t>Requirements aren’t cumulative</a:t>
            </a:r>
          </a:p>
          <a:p>
            <a:pPr lvl="1"/>
            <a:r>
              <a:rPr lang="en-US" dirty="0" smtClean="0"/>
              <a:t>Need to fill ONLY the requirements of your certification level, not yours and the ones below it</a:t>
            </a:r>
          </a:p>
          <a:p>
            <a:r>
              <a:rPr lang="en-US" dirty="0" smtClean="0"/>
              <a:t>There is no time limit on how recently a class was taken in order to get credit</a:t>
            </a:r>
          </a:p>
          <a:p>
            <a:r>
              <a:rPr lang="en-US" dirty="0" smtClean="0"/>
              <a:t>Deadline for certification for all users going live prior to 1 July 2014 will be 30 June 2016</a:t>
            </a:r>
          </a:p>
          <a:p>
            <a:r>
              <a:rPr lang="en-US" dirty="0" smtClean="0"/>
              <a:t>People can’t choose what certification level they pursue – it is position based and must be the level they are assigned</a:t>
            </a:r>
          </a:p>
          <a:p>
            <a:pPr marL="0" indent="0">
              <a:buNone/>
            </a:pPr>
            <a:r>
              <a:rPr lang="en-US" u="sng" dirty="0" smtClean="0">
                <a:hlinkClick r:id="rId2"/>
              </a:rPr>
              <a:t>https://fmonline.ousdc.osd.mil/FMCertProgram/FAQ.aspx#certificationrequirements20</a:t>
            </a:r>
            <a:endParaRPr lang="en-US" dirty="0" smtClean="0"/>
          </a:p>
          <a:p>
            <a:endParaRPr lang="en-US" dirty="0"/>
          </a:p>
        </p:txBody>
      </p:sp>
      <p:sp>
        <p:nvSpPr>
          <p:cNvPr id="4" name="Slide Number Placeholder 3"/>
          <p:cNvSpPr>
            <a:spLocks noGrp="1"/>
          </p:cNvSpPr>
          <p:nvPr>
            <p:ph type="sldNum" sz="quarter" idx="12"/>
          </p:nvPr>
        </p:nvSpPr>
        <p:spPr/>
        <p:txBody>
          <a:bodyPr/>
          <a:lstStyle/>
          <a:p>
            <a:fld id="{E80C4C3A-57AA-4C10-8051-926EE16ABF04}" type="slidenum">
              <a:rPr lang="en-US" smtClean="0"/>
              <a:pPr/>
              <a:t>56</a:t>
            </a:fld>
            <a:endParaRPr lang="en-US" dirty="0"/>
          </a:p>
        </p:txBody>
      </p:sp>
      <p:sp>
        <p:nvSpPr>
          <p:cNvPr id="5" name="Date Placeholder 4"/>
          <p:cNvSpPr>
            <a:spLocks noGrp="1"/>
          </p:cNvSpPr>
          <p:nvPr>
            <p:ph type="dt" sz="half" idx="10"/>
          </p:nvPr>
        </p:nvSpPr>
        <p:spPr/>
        <p:txBody>
          <a:bodyPr/>
          <a:lstStyle/>
          <a:p>
            <a:fld id="{6D5F56EA-E66F-4234-AEC6-F0E33ECD4B50}" type="datetime3">
              <a:rPr lang="en-US" smtClean="0"/>
              <a:pPr/>
              <a:t>24 September 2015</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Continuing Education and Training (CETs)</a:t>
            </a:r>
            <a:endParaRPr lang="en-US" dirty="0"/>
          </a:p>
        </p:txBody>
      </p:sp>
      <p:sp>
        <p:nvSpPr>
          <p:cNvPr id="3" name="Content Placeholder 2"/>
          <p:cNvSpPr>
            <a:spLocks noGrp="1"/>
          </p:cNvSpPr>
          <p:nvPr>
            <p:ph idx="1"/>
          </p:nvPr>
        </p:nvSpPr>
        <p:spPr>
          <a:xfrm>
            <a:off x="457199" y="1600200"/>
            <a:ext cx="7928043" cy="4606047"/>
          </a:xfrm>
        </p:spPr>
        <p:txBody>
          <a:bodyPr>
            <a:normAutofit fontScale="92500" lnSpcReduction="20000"/>
          </a:bodyPr>
          <a:lstStyle/>
          <a:p>
            <a:r>
              <a:rPr lang="en-US" dirty="0" smtClean="0"/>
              <a:t>Certification Level 1</a:t>
            </a:r>
          </a:p>
          <a:p>
            <a:pPr lvl="1"/>
            <a:r>
              <a:rPr lang="en-US" sz="2400" dirty="0" smtClean="0"/>
              <a:t>40 CETs required every two years after achieving Certification Level</a:t>
            </a:r>
          </a:p>
          <a:p>
            <a:r>
              <a:rPr lang="en-US" dirty="0"/>
              <a:t>Certification Level </a:t>
            </a:r>
            <a:r>
              <a:rPr lang="en-US" dirty="0" smtClean="0"/>
              <a:t>2</a:t>
            </a:r>
          </a:p>
          <a:p>
            <a:pPr lvl="1"/>
            <a:r>
              <a:rPr lang="en-US" sz="2400" dirty="0" smtClean="0"/>
              <a:t>60 </a:t>
            </a:r>
            <a:r>
              <a:rPr lang="en-US" sz="2400" dirty="0"/>
              <a:t>CETs required every two years after achieving Certification Level</a:t>
            </a:r>
          </a:p>
          <a:p>
            <a:r>
              <a:rPr lang="en-US" dirty="0" smtClean="0"/>
              <a:t>Certification </a:t>
            </a:r>
            <a:r>
              <a:rPr lang="en-US" dirty="0"/>
              <a:t>Level </a:t>
            </a:r>
            <a:r>
              <a:rPr lang="en-US" dirty="0" smtClean="0"/>
              <a:t>3</a:t>
            </a:r>
            <a:endParaRPr lang="en-US" dirty="0"/>
          </a:p>
          <a:p>
            <a:pPr lvl="1"/>
            <a:r>
              <a:rPr lang="en-US" sz="2400" dirty="0" smtClean="0"/>
              <a:t>80 </a:t>
            </a:r>
            <a:r>
              <a:rPr lang="en-US" sz="2400" dirty="0"/>
              <a:t>CETs required every two years after achieving Certification </a:t>
            </a:r>
            <a:r>
              <a:rPr lang="en-US" sz="2400" dirty="0" smtClean="0"/>
              <a:t>Level</a:t>
            </a:r>
          </a:p>
          <a:p>
            <a:pPr lvl="1"/>
            <a:endParaRPr lang="en-US" sz="2400" dirty="0"/>
          </a:p>
          <a:p>
            <a:pPr marL="457200" lvl="1" indent="0">
              <a:buNone/>
            </a:pPr>
            <a:r>
              <a:rPr lang="en-US" sz="2400" dirty="0" smtClean="0"/>
              <a:t>CETs can be earned by </a:t>
            </a:r>
            <a:r>
              <a:rPr lang="en-US" sz="2400" dirty="0"/>
              <a:t>completing any course listed in FM myLearn e-catalog. Each course hour credit is equal to one CET hour</a:t>
            </a:r>
            <a:r>
              <a:rPr lang="en-US" sz="2400" dirty="0" smtClean="0"/>
              <a:t>.</a:t>
            </a:r>
            <a:endParaRPr lang="en-US" sz="2400" dirty="0"/>
          </a:p>
          <a:p>
            <a:pPr lvl="1"/>
            <a:endParaRPr lang="en-US" sz="2400" dirty="0"/>
          </a:p>
        </p:txBody>
      </p:sp>
      <p:sp>
        <p:nvSpPr>
          <p:cNvPr id="4" name="Slide Number Placeholder 3"/>
          <p:cNvSpPr>
            <a:spLocks noGrp="1"/>
          </p:cNvSpPr>
          <p:nvPr>
            <p:ph type="sldNum" sz="quarter" idx="12"/>
          </p:nvPr>
        </p:nvSpPr>
        <p:spPr/>
        <p:txBody>
          <a:bodyPr/>
          <a:lstStyle/>
          <a:p>
            <a:fld id="{E80C4C3A-57AA-4C10-8051-926EE16ABF04}" type="slidenum">
              <a:rPr lang="en-US" smtClean="0"/>
              <a:pPr/>
              <a:t>57</a:t>
            </a:fld>
            <a:endParaRPr lang="en-US" dirty="0"/>
          </a:p>
        </p:txBody>
      </p:sp>
      <p:sp>
        <p:nvSpPr>
          <p:cNvPr id="5" name="Date Placeholder 4"/>
          <p:cNvSpPr>
            <a:spLocks noGrp="1"/>
          </p:cNvSpPr>
          <p:nvPr>
            <p:ph type="dt" sz="half" idx="10"/>
          </p:nvPr>
        </p:nvSpPr>
        <p:spPr/>
        <p:txBody>
          <a:bodyPr/>
          <a:lstStyle/>
          <a:p>
            <a:fld id="{6D5F56EA-E66F-4234-AEC6-F0E33ECD4B50}" type="datetime3">
              <a:rPr lang="en-US" smtClean="0"/>
              <a:pPr/>
              <a:t>24 September 2015</a:t>
            </a:fld>
            <a:endParaRPr lang="en-US" dirty="0"/>
          </a:p>
        </p:txBody>
      </p:sp>
    </p:spTree>
    <p:extLst>
      <p:ext uri="{BB962C8B-B14F-4D97-AF65-F5344CB8AC3E}">
        <p14:creationId xmlns:p14="http://schemas.microsoft.com/office/powerpoint/2010/main" val="27749764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of Contact</a:t>
            </a:r>
            <a:endParaRPr lang="en-US" dirty="0"/>
          </a:p>
        </p:txBody>
      </p:sp>
      <p:sp>
        <p:nvSpPr>
          <p:cNvPr id="3" name="Content Placeholder 2"/>
          <p:cNvSpPr>
            <a:spLocks noGrp="1"/>
          </p:cNvSpPr>
          <p:nvPr>
            <p:ph idx="1"/>
          </p:nvPr>
        </p:nvSpPr>
        <p:spPr>
          <a:xfrm>
            <a:off x="457200" y="1362075"/>
            <a:ext cx="8374284" cy="4992426"/>
          </a:xfrm>
        </p:spPr>
        <p:txBody>
          <a:bodyPr vert="horz" lIns="91440" tIns="45720" rIns="91440" bIns="45720" rtlCol="0">
            <a:normAutofit lnSpcReduction="10000"/>
          </a:bodyPr>
          <a:lstStyle/>
          <a:p>
            <a:pPr>
              <a:lnSpc>
                <a:spcPct val="80000"/>
              </a:lnSpc>
            </a:pPr>
            <a:r>
              <a:rPr lang="en-US" sz="2400" dirty="0" smtClean="0"/>
              <a:t>After Initial Launch</a:t>
            </a:r>
          </a:p>
          <a:p>
            <a:pPr lvl="1">
              <a:lnSpc>
                <a:spcPct val="80000"/>
              </a:lnSpc>
            </a:pPr>
            <a:r>
              <a:rPr lang="en-US" sz="2200" dirty="0" smtClean="0"/>
              <a:t>Treat your local CAs as your primary POCs</a:t>
            </a:r>
          </a:p>
          <a:p>
            <a:pPr lvl="1">
              <a:lnSpc>
                <a:spcPct val="80000"/>
              </a:lnSpc>
            </a:pPr>
            <a:r>
              <a:rPr lang="en-US" sz="2200" dirty="0" smtClean="0"/>
              <a:t>Local CAs will reach out to HQDA Lead CAs if they need further assistance </a:t>
            </a:r>
          </a:p>
          <a:p>
            <a:pPr lvl="2">
              <a:lnSpc>
                <a:spcPct val="80000"/>
              </a:lnSpc>
              <a:buFont typeface="Arial" pitchFamily="34" charset="0"/>
              <a:buNone/>
            </a:pPr>
            <a:r>
              <a:rPr lang="en-US" sz="2200" dirty="0" smtClean="0"/>
              <a:t>USARMY Pentagon HQDA ASA FM Mailbox DOD Certification</a:t>
            </a:r>
          </a:p>
          <a:p>
            <a:pPr>
              <a:lnSpc>
                <a:spcPct val="80000"/>
              </a:lnSpc>
            </a:pPr>
            <a:r>
              <a:rPr lang="en-US" sz="2400" dirty="0" smtClean="0"/>
              <a:t>Please treat Army as your primary point of contact for any FM certification-related issues</a:t>
            </a:r>
          </a:p>
          <a:p>
            <a:pPr lvl="1">
              <a:lnSpc>
                <a:spcPct val="80000"/>
              </a:lnSpc>
            </a:pPr>
            <a:r>
              <a:rPr lang="en-US" sz="2200" dirty="0" smtClean="0"/>
              <a:t>Reaching out to OSD instead of our CAs removes our visibility and it’s harder for us to understand and assist</a:t>
            </a:r>
          </a:p>
          <a:p>
            <a:endParaRPr lang="en-US" sz="2000" dirty="0" smtClean="0"/>
          </a:p>
          <a:p>
            <a:r>
              <a:rPr lang="en-US" sz="2000" dirty="0" smtClean="0"/>
              <a:t>ARMY FMC TEAM Mailbox: </a:t>
            </a:r>
            <a:r>
              <a:rPr lang="en-US" sz="2000" u="sng" dirty="0" smtClean="0">
                <a:hlinkClick r:id="rId3"/>
              </a:rPr>
              <a:t>usarmy.pentagon.hqda-asa-fm.mbx.dod-certification@mail.mil</a:t>
            </a:r>
            <a:endParaRPr lang="en-US" sz="2000" u="sng" dirty="0" smtClean="0"/>
          </a:p>
          <a:p>
            <a:r>
              <a:rPr lang="en-US" sz="2000" dirty="0" smtClean="0"/>
              <a:t>Mr. Anson Smith</a:t>
            </a:r>
            <a:r>
              <a:rPr lang="en-US" sz="2000" dirty="0"/>
              <a:t>, </a:t>
            </a:r>
            <a:r>
              <a:rPr lang="en-US" sz="2000" dirty="0" smtClean="0">
                <a:hlinkClick r:id="rId4"/>
              </a:rPr>
              <a:t>anson.d.smith.civ@mail.mil</a:t>
            </a:r>
            <a:r>
              <a:rPr lang="en-US" sz="2000" dirty="0" smtClean="0"/>
              <a:t>, 703-697-6898</a:t>
            </a:r>
          </a:p>
          <a:p>
            <a:r>
              <a:rPr lang="en-US" sz="2000" dirty="0" smtClean="0"/>
              <a:t>Mr. Richard Corns, </a:t>
            </a:r>
            <a:r>
              <a:rPr lang="en-US" sz="2000" u="sng" dirty="0" smtClean="0">
                <a:hlinkClick r:id="rId5"/>
              </a:rPr>
              <a:t>richard.e.corns.ctr@mail.mil</a:t>
            </a:r>
            <a:r>
              <a:rPr lang="en-US" sz="2000" dirty="0" smtClean="0"/>
              <a:t>, 703-692-7414</a:t>
            </a:r>
          </a:p>
          <a:p>
            <a:r>
              <a:rPr lang="en-US" sz="2000" dirty="0" smtClean="0"/>
              <a:t>Ms. Carly Beato, </a:t>
            </a:r>
            <a:r>
              <a:rPr lang="en-US" sz="2000" u="sng" dirty="0" smtClean="0">
                <a:hlinkClick r:id="rId6"/>
              </a:rPr>
              <a:t>carly.m.beato.ctr@mail.mil</a:t>
            </a:r>
            <a:r>
              <a:rPr lang="en-US" sz="2000" u="sng" dirty="0" smtClean="0"/>
              <a:t>, </a:t>
            </a:r>
            <a:r>
              <a:rPr lang="en-US" sz="2000" dirty="0" smtClean="0"/>
              <a:t>703-571-0900</a:t>
            </a:r>
          </a:p>
          <a:p>
            <a:pPr marL="0" indent="0">
              <a:buNone/>
            </a:pPr>
            <a:endParaRPr lang="en-US" sz="2000" dirty="0" smtClean="0"/>
          </a:p>
          <a:p>
            <a:endParaRPr lang="en-US" sz="2000" dirty="0" smtClean="0"/>
          </a:p>
          <a:p>
            <a:endParaRPr lang="en-US" sz="2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828800"/>
            <a:ext cx="7467600" cy="3962400"/>
          </a:xfrm>
        </p:spPr>
        <p:txBody>
          <a:bodyPr>
            <a:noAutofit/>
          </a:bodyPr>
          <a:lstStyle/>
          <a:p>
            <a:pPr algn="l"/>
            <a:r>
              <a:rPr lang="en-US" sz="1800" dirty="0" smtClean="0">
                <a:effectLst/>
              </a:rPr>
              <a:t/>
            </a:r>
            <a:br>
              <a:rPr lang="en-US" sz="1800" dirty="0" smtClean="0">
                <a:effectLst/>
              </a:rPr>
            </a:br>
            <a:r>
              <a:rPr lang="en-US" sz="1800" dirty="0" smtClean="0">
                <a:effectLst/>
              </a:rPr>
              <a:t/>
            </a:r>
            <a:br>
              <a:rPr lang="en-US" sz="1800" dirty="0" smtClean="0">
                <a:effectLst/>
              </a:rPr>
            </a:br>
            <a:r>
              <a:rPr lang="en-US" sz="1800" dirty="0" smtClean="0">
                <a:effectLst/>
              </a:rPr>
              <a:t/>
            </a:r>
            <a:br>
              <a:rPr lang="en-US" sz="1800" dirty="0" smtClean="0">
                <a:effectLst/>
              </a:rPr>
            </a:br>
            <a:r>
              <a:rPr lang="en-US" sz="1800" dirty="0" smtClean="0">
                <a:effectLst/>
              </a:rPr>
              <a:t/>
            </a:r>
            <a:br>
              <a:rPr lang="en-US" sz="1800" dirty="0" smtClean="0">
                <a:effectLst/>
              </a:rPr>
            </a:br>
            <a:r>
              <a:rPr lang="en-US" sz="1800" dirty="0" smtClean="0">
                <a:effectLst/>
              </a:rPr>
              <a:t/>
            </a:r>
            <a:br>
              <a:rPr lang="en-US" sz="1800" dirty="0" smtClean="0">
                <a:effectLst/>
              </a:rPr>
            </a:br>
            <a:r>
              <a:rPr lang="en-US" sz="1800" dirty="0" smtClean="0">
                <a:effectLst/>
              </a:rPr>
              <a:t/>
            </a:r>
            <a:br>
              <a:rPr lang="en-US" sz="1800" dirty="0" smtClean="0">
                <a:effectLst/>
              </a:rPr>
            </a:br>
            <a:r>
              <a:rPr lang="en-US" sz="1800" dirty="0" smtClean="0">
                <a:effectLst/>
              </a:rPr>
              <a:t/>
            </a:r>
            <a:br>
              <a:rPr lang="en-US" sz="1800" dirty="0" smtClean="0">
                <a:effectLst/>
              </a:rPr>
            </a:br>
            <a:r>
              <a:rPr lang="en-US" sz="1800" dirty="0" smtClean="0">
                <a:effectLst/>
              </a:rPr>
              <a:t/>
            </a:r>
            <a:br>
              <a:rPr lang="en-US" sz="1800" dirty="0" smtClean="0">
                <a:effectLst/>
              </a:rPr>
            </a:br>
            <a:r>
              <a:rPr lang="en-US" sz="1800" dirty="0" smtClean="0">
                <a:effectLst/>
              </a:rPr>
              <a:t/>
            </a:r>
            <a:br>
              <a:rPr lang="en-US" sz="1800" dirty="0" smtClean="0">
                <a:effectLst/>
              </a:rPr>
            </a:br>
            <a:r>
              <a:rPr lang="en-US" sz="1800" dirty="0" smtClean="0">
                <a:latin typeface="Arial" pitchFamily="34" charset="0"/>
                <a:cs typeface="Arial" pitchFamily="34" charset="0"/>
              </a:rPr>
              <a:t>For any additional questions during your certification process, you contact the </a:t>
            </a:r>
            <a:r>
              <a:rPr lang="en-US" sz="1800" b="0" i="0" dirty="0" smtClean="0">
                <a:latin typeface="Arial" pitchFamily="34" charset="0"/>
                <a:cs typeface="Arial" pitchFamily="34" charset="0"/>
              </a:rPr>
              <a:t>Army FM Certification Mailbox at: </a:t>
            </a:r>
            <a:br>
              <a:rPr lang="en-US" sz="1800" b="0" i="0" dirty="0" smtClean="0">
                <a:latin typeface="Arial" pitchFamily="34" charset="0"/>
                <a:cs typeface="Arial" pitchFamily="34" charset="0"/>
              </a:rPr>
            </a:br>
            <a:r>
              <a:rPr lang="en-US" sz="1800" b="0" i="0" dirty="0" smtClean="0">
                <a:latin typeface="Arial" pitchFamily="34" charset="0"/>
                <a:cs typeface="Arial" pitchFamily="34" charset="0"/>
              </a:rPr>
              <a:t>usarmy.pentagon.hqda-asa-fm.mbx.dod-certification@mail.mil</a:t>
            </a:r>
            <a:r>
              <a:rPr lang="en-US" sz="1800" dirty="0" smtClean="0"/>
              <a:t/>
            </a:r>
            <a:br>
              <a:rPr lang="en-US" sz="1800" dirty="0" smtClean="0"/>
            </a:br>
            <a:endParaRPr lang="en-US" sz="1800" dirty="0">
              <a:effectLst/>
            </a:endParaRPr>
          </a:p>
        </p:txBody>
      </p:sp>
      <p:sp>
        <p:nvSpPr>
          <p:cNvPr id="4" name="Slide Number Placeholder 3"/>
          <p:cNvSpPr>
            <a:spLocks noGrp="1"/>
          </p:cNvSpPr>
          <p:nvPr>
            <p:ph type="sldNum" sz="quarter" idx="10"/>
          </p:nvPr>
        </p:nvSpPr>
        <p:spPr>
          <a:xfrm>
            <a:off x="8534400" y="6492875"/>
            <a:ext cx="609600" cy="365125"/>
          </a:xfrm>
        </p:spPr>
        <p:txBody>
          <a:bodyPr/>
          <a:lstStyle/>
          <a:p>
            <a:pPr>
              <a:defRPr/>
            </a:pPr>
            <a:fld id="{EC208303-CB65-47C7-8928-82A9DF0B169B}" type="slidenum">
              <a:rPr lang="en-US" smtClean="0"/>
              <a:pPr>
                <a:defRPr/>
              </a:pPr>
              <a:t>59</a:t>
            </a:fld>
            <a:endParaRPr lang="en-US" dirty="0"/>
          </a:p>
        </p:txBody>
      </p:sp>
      <p:sp>
        <p:nvSpPr>
          <p:cNvPr id="6" name="TextBox 5"/>
          <p:cNvSpPr txBox="1"/>
          <p:nvPr/>
        </p:nvSpPr>
        <p:spPr>
          <a:xfrm>
            <a:off x="3451698" y="1686128"/>
            <a:ext cx="3886200" cy="984885"/>
          </a:xfrm>
          <a:prstGeom prst="rect">
            <a:avLst/>
          </a:prstGeom>
          <a:noFill/>
        </p:spPr>
        <p:txBody>
          <a:bodyPr wrap="square" rtlCol="0">
            <a:spAutoFit/>
          </a:bodyPr>
          <a:lstStyle/>
          <a:p>
            <a:endParaRPr lang="en-US" sz="2900" b="1" i="1" dirty="0" smtClean="0">
              <a:solidFill>
                <a:schemeClr val="tx1"/>
              </a:solidFill>
              <a:latin typeface="+mj-lt"/>
              <a:ea typeface="+mj-ea"/>
              <a:cs typeface="+mj-cs"/>
            </a:endParaRPr>
          </a:p>
          <a:p>
            <a:r>
              <a:rPr lang="en-US" sz="2900" b="1" i="1" dirty="0" smtClean="0">
                <a:solidFill>
                  <a:schemeClr val="tx1"/>
                </a:solidFill>
                <a:latin typeface="+mj-lt"/>
                <a:ea typeface="+mj-ea"/>
                <a:cs typeface="+mj-cs"/>
              </a:rPr>
              <a:t>Questions?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Certification Program Purpose and Background</a:t>
            </a:r>
            <a:endParaRPr lang="en-US" dirty="0"/>
          </a:p>
        </p:txBody>
      </p:sp>
      <p:sp>
        <p:nvSpPr>
          <p:cNvPr id="3" name="Content Placeholder 2"/>
          <p:cNvSpPr>
            <a:spLocks noGrp="1"/>
          </p:cNvSpPr>
          <p:nvPr>
            <p:ph idx="1"/>
          </p:nvPr>
        </p:nvSpPr>
        <p:spPr>
          <a:xfrm>
            <a:off x="457200" y="1722437"/>
            <a:ext cx="8229600" cy="4525963"/>
          </a:xfrm>
        </p:spPr>
        <p:txBody>
          <a:bodyPr>
            <a:normAutofit fontScale="77500" lnSpcReduction="20000"/>
          </a:bodyPr>
          <a:lstStyle/>
          <a:p>
            <a:r>
              <a:rPr lang="en-US" dirty="0" smtClean="0"/>
              <a:t>Establish a framework to guide DoD FM professional development</a:t>
            </a:r>
          </a:p>
          <a:p>
            <a:r>
              <a:rPr lang="en-US" dirty="0" smtClean="0"/>
              <a:t>Intent is to make a good FM workforce even better! </a:t>
            </a:r>
          </a:p>
          <a:p>
            <a:pPr lvl="1"/>
            <a:r>
              <a:rPr lang="en-US" dirty="0" smtClean="0"/>
              <a:t>Encourage career broadening and leadership</a:t>
            </a:r>
          </a:p>
          <a:p>
            <a:pPr lvl="1"/>
            <a:r>
              <a:rPr lang="en-US" dirty="0" smtClean="0"/>
              <a:t>Ensure  financial management workforce has knowledge, skills, and abilities necessary to achieve auditable financial statements</a:t>
            </a:r>
          </a:p>
          <a:p>
            <a:r>
              <a:rPr lang="en-US" dirty="0" smtClean="0"/>
              <a:t>Organize professional development efforts with relevant FM and leadership competencies </a:t>
            </a:r>
          </a:p>
          <a:p>
            <a:r>
              <a:rPr lang="en-US" dirty="0"/>
              <a:t>The National Defense Authorization Act for Fiscal Year 2012 (Public Law 112-81) provided the Secretary of Defense with the authority to prescribe professional certification and credential </a:t>
            </a:r>
            <a:r>
              <a:rPr lang="en-US" dirty="0" smtClean="0"/>
              <a:t>standards.</a:t>
            </a:r>
            <a:endParaRPr lang="en-US" dirty="0"/>
          </a:p>
          <a:p>
            <a:endParaRPr lang="en-US" dirty="0"/>
          </a:p>
        </p:txBody>
      </p:sp>
      <p:sp>
        <p:nvSpPr>
          <p:cNvPr id="4" name="Slide Number Placeholder 3"/>
          <p:cNvSpPr>
            <a:spLocks noGrp="1"/>
          </p:cNvSpPr>
          <p:nvPr>
            <p:ph type="sldNum" sz="quarter" idx="12"/>
          </p:nvPr>
        </p:nvSpPr>
        <p:spPr/>
        <p:txBody>
          <a:bodyPr/>
          <a:lstStyle/>
          <a:p>
            <a:fld id="{E80C4C3A-57AA-4C10-8051-926EE16ABF04}" type="slidenum">
              <a:rPr lang="en-US" smtClean="0"/>
              <a:pPr/>
              <a:t>6</a:t>
            </a:fld>
            <a:endParaRPr lang="en-US" dirty="0"/>
          </a:p>
        </p:txBody>
      </p:sp>
      <p:sp>
        <p:nvSpPr>
          <p:cNvPr id="5" name="Date Placeholder 4"/>
          <p:cNvSpPr>
            <a:spLocks noGrp="1"/>
          </p:cNvSpPr>
          <p:nvPr>
            <p:ph type="dt" sz="half" idx="10"/>
          </p:nvPr>
        </p:nvSpPr>
        <p:spPr/>
        <p:txBody>
          <a:bodyPr/>
          <a:lstStyle/>
          <a:p>
            <a:fld id="{54F3AAFA-1EA4-481F-B0A0-20D128851DBA}" type="datetime3">
              <a:rPr lang="en-US" smtClean="0"/>
              <a:pPr/>
              <a:t>24 September 2015</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Definitions</a:t>
            </a:r>
            <a:endParaRPr lang="en-US" dirty="0"/>
          </a:p>
        </p:txBody>
      </p:sp>
      <p:sp>
        <p:nvSpPr>
          <p:cNvPr id="3" name="Content Placeholder 2"/>
          <p:cNvSpPr>
            <a:spLocks noGrp="1"/>
          </p:cNvSpPr>
          <p:nvPr>
            <p:ph idx="1"/>
          </p:nvPr>
        </p:nvSpPr>
        <p:spPr/>
        <p:txBody>
          <a:bodyPr>
            <a:noAutofit/>
          </a:bodyPr>
          <a:lstStyle/>
          <a:p>
            <a:r>
              <a:rPr lang="en-US" sz="2000" dirty="0" smtClean="0"/>
              <a:t>DCPDS: Defense Civilian Personnel Data System</a:t>
            </a:r>
          </a:p>
          <a:p>
            <a:r>
              <a:rPr lang="en-US" sz="2000" dirty="0" smtClean="0"/>
              <a:t>MILPDS: Military Personnel Data System (they are numerous)</a:t>
            </a:r>
          </a:p>
          <a:p>
            <a:r>
              <a:rPr lang="en-US" sz="2000" dirty="0" smtClean="0"/>
              <a:t>LMS: Learning Management System</a:t>
            </a:r>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LMS leadership roles:</a:t>
            </a:r>
          </a:p>
          <a:p>
            <a:pPr lvl="1"/>
            <a:r>
              <a:rPr lang="en-US" sz="2000" dirty="0" smtClean="0"/>
              <a:t>CCA: Component Certification Authority in LMS</a:t>
            </a:r>
          </a:p>
          <a:p>
            <a:pPr lvl="1"/>
            <a:r>
              <a:rPr lang="en-US" sz="2000" dirty="0" smtClean="0"/>
              <a:t>CA: Component Administrator in LMS</a:t>
            </a:r>
          </a:p>
          <a:p>
            <a:pPr lvl="1"/>
            <a:r>
              <a:rPr lang="en-US" sz="2000" dirty="0" smtClean="0"/>
              <a:t>S1: Supervisor Level 1 in LMS</a:t>
            </a:r>
          </a:p>
          <a:p>
            <a:pPr lvl="1"/>
            <a:r>
              <a:rPr lang="en-US" sz="2000" dirty="0" smtClean="0"/>
              <a:t>A2: Approver Level 2 in LMS</a:t>
            </a:r>
            <a:endParaRPr lang="en-US" sz="2000" dirty="0"/>
          </a:p>
        </p:txBody>
      </p:sp>
      <p:sp>
        <p:nvSpPr>
          <p:cNvPr id="4" name="Slide Number Placeholder 3"/>
          <p:cNvSpPr>
            <a:spLocks noGrp="1"/>
          </p:cNvSpPr>
          <p:nvPr>
            <p:ph type="sldNum" sz="quarter" idx="12"/>
          </p:nvPr>
        </p:nvSpPr>
        <p:spPr/>
        <p:txBody>
          <a:bodyPr/>
          <a:lstStyle/>
          <a:p>
            <a:fld id="{E80C4C3A-57AA-4C10-8051-926EE16ABF04}" type="slidenum">
              <a:rPr lang="en-US" smtClean="0"/>
              <a:pPr/>
              <a:t>60</a:t>
            </a:fld>
            <a:endParaRPr lang="en-US" dirty="0"/>
          </a:p>
        </p:txBody>
      </p:sp>
      <p:sp>
        <p:nvSpPr>
          <p:cNvPr id="5" name="Date Placeholder 4"/>
          <p:cNvSpPr>
            <a:spLocks noGrp="1"/>
          </p:cNvSpPr>
          <p:nvPr>
            <p:ph type="dt" sz="half" idx="10"/>
          </p:nvPr>
        </p:nvSpPr>
        <p:spPr/>
        <p:txBody>
          <a:bodyPr/>
          <a:lstStyle/>
          <a:p>
            <a:fld id="{6D5F56EA-E66F-4234-AEC6-F0E33ECD4B50}" type="datetime3">
              <a:rPr lang="en-US" smtClean="0"/>
              <a:pPr/>
              <a:t>24 September 2015</a:t>
            </a:fld>
            <a:endParaRPr lang="en-US" dirty="0"/>
          </a:p>
        </p:txBody>
      </p:sp>
      <p:sp>
        <p:nvSpPr>
          <p:cNvPr id="6" name="Rectangle 5"/>
          <p:cNvSpPr/>
          <p:nvPr/>
        </p:nvSpPr>
        <p:spPr>
          <a:xfrm>
            <a:off x="5417127" y="2480846"/>
            <a:ext cx="2812473" cy="338554"/>
          </a:xfrm>
          <a:prstGeom prst="rect">
            <a:avLst/>
          </a:prstGeom>
        </p:spPr>
        <p:txBody>
          <a:bodyPr wrap="square">
            <a:spAutoFit/>
          </a:bodyPr>
          <a:lstStyle/>
          <a:p>
            <a:r>
              <a:rPr lang="en-US" sz="1600" dirty="0" smtClean="0"/>
              <a:t>RSW’s Structure in LMS</a:t>
            </a:r>
          </a:p>
        </p:txBody>
      </p:sp>
      <p:grpSp>
        <p:nvGrpSpPr>
          <p:cNvPr id="7" name="Group 6"/>
          <p:cNvGrpSpPr/>
          <p:nvPr/>
        </p:nvGrpSpPr>
        <p:grpSpPr>
          <a:xfrm>
            <a:off x="3803069" y="2722418"/>
            <a:ext cx="5264731" cy="2230582"/>
            <a:chOff x="3740727" y="2854038"/>
            <a:chExt cx="5112328" cy="2064327"/>
          </a:xfrm>
        </p:grpSpPr>
        <p:pic>
          <p:nvPicPr>
            <p:cNvPr id="8" name="Picture 2"/>
            <p:cNvPicPr>
              <a:picLocks noChangeAspect="1" noChangeArrowheads="1"/>
            </p:cNvPicPr>
            <p:nvPr/>
          </p:nvPicPr>
          <p:blipFill>
            <a:blip r:embed="rId2" cstate="print"/>
            <a:srcRect l="48572" t="64522" r="16472" b="7692"/>
            <a:stretch>
              <a:fillRect/>
            </a:stretch>
          </p:blipFill>
          <p:spPr bwMode="auto">
            <a:xfrm>
              <a:off x="5153891" y="2854038"/>
              <a:ext cx="3699164" cy="2064327"/>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25137" t="64522" r="61771" b="7692"/>
            <a:stretch>
              <a:fillRect/>
            </a:stretch>
          </p:blipFill>
          <p:spPr bwMode="auto">
            <a:xfrm>
              <a:off x="3740727" y="2854038"/>
              <a:ext cx="1385455" cy="2064327"/>
            </a:xfrm>
            <a:prstGeom prst="rect">
              <a:avLst/>
            </a:prstGeom>
            <a:noFill/>
            <a:ln w="9525">
              <a:noFill/>
              <a:miter lim="800000"/>
              <a:headEnd/>
              <a:tailEnd/>
            </a:ln>
          </p:spPr>
        </p:pic>
      </p:grpSp>
      <p:sp>
        <p:nvSpPr>
          <p:cNvPr id="18" name="Content Placeholder 2"/>
          <p:cNvSpPr txBox="1">
            <a:spLocks/>
          </p:cNvSpPr>
          <p:nvPr/>
        </p:nvSpPr>
        <p:spPr bwMode="auto">
          <a:xfrm>
            <a:off x="457200" y="2694706"/>
            <a:ext cx="3408222" cy="22582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Arial" pitchFamily="34" charset="0"/>
              <a:buChar char="•"/>
            </a:pPr>
            <a:r>
              <a:rPr lang="en-US" sz="2000" dirty="0" smtClean="0"/>
              <a:t>Command Macro Structure: organizational hierarchy of a command within LMS (as implied by the org components personnel are assigned to in DCPDS) </a:t>
            </a:r>
          </a:p>
          <a:p>
            <a:pPr marL="231775" indent="-231775" eaLnBrk="0" hangingPunct="0">
              <a:spcBef>
                <a:spcPct val="20000"/>
              </a:spcBef>
              <a:buFontTx/>
              <a:buChar char="•"/>
            </a:pPr>
            <a:endParaRPr lang="en-US" sz="20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Links</a:t>
            </a:r>
            <a:endParaRPr lang="en-US" dirty="0"/>
          </a:p>
        </p:txBody>
      </p:sp>
      <p:sp>
        <p:nvSpPr>
          <p:cNvPr id="3" name="Content Placeholder 2"/>
          <p:cNvSpPr>
            <a:spLocks noGrp="1"/>
          </p:cNvSpPr>
          <p:nvPr>
            <p:ph idx="1"/>
          </p:nvPr>
        </p:nvSpPr>
        <p:spPr>
          <a:xfrm>
            <a:off x="457200" y="1206230"/>
            <a:ext cx="8414426" cy="4919933"/>
          </a:xfrm>
        </p:spPr>
        <p:txBody>
          <a:bodyPr>
            <a:normAutofit fontScale="55000" lnSpcReduction="20000"/>
          </a:bodyPr>
          <a:lstStyle/>
          <a:p>
            <a:pPr marL="0" indent="0">
              <a:buNone/>
            </a:pPr>
            <a:r>
              <a:rPr lang="en-US" dirty="0" smtClean="0"/>
              <a:t>FM Online: </a:t>
            </a:r>
          </a:p>
          <a:p>
            <a:pPr marL="0" indent="0">
              <a:buNone/>
            </a:pPr>
            <a:r>
              <a:rPr lang="en-US" dirty="0">
                <a:hlinkClick r:id="rId2"/>
              </a:rPr>
              <a:t>https://</a:t>
            </a:r>
            <a:r>
              <a:rPr lang="en-US" dirty="0" smtClean="0">
                <a:hlinkClick r:id="rId2"/>
              </a:rPr>
              <a:t>fmonline.ousdc.osd.mil/Default.aspx</a:t>
            </a:r>
            <a:endParaRPr lang="en-US" dirty="0" smtClean="0"/>
          </a:p>
          <a:p>
            <a:pPr marL="0" indent="0">
              <a:buNone/>
            </a:pPr>
            <a:endParaRPr lang="en-US" dirty="0" smtClean="0"/>
          </a:p>
          <a:p>
            <a:pPr marL="0" indent="0">
              <a:buNone/>
            </a:pPr>
            <a:r>
              <a:rPr lang="en-US" dirty="0" smtClean="0"/>
              <a:t>FM myLearn: </a:t>
            </a:r>
            <a:endParaRPr lang="en-US" u="sng" dirty="0" smtClean="0"/>
          </a:p>
          <a:p>
            <a:pPr marL="0" indent="0">
              <a:buNone/>
            </a:pPr>
            <a:r>
              <a:rPr lang="en-US" u="sng" dirty="0" smtClean="0">
                <a:hlinkClick r:id="rId3"/>
              </a:rPr>
              <a:t>https://fmonline.ousdc.osd.mil/FMmyLearn/Default.aspx</a:t>
            </a:r>
            <a:endParaRPr lang="en-US" u="sng" dirty="0" smtClean="0"/>
          </a:p>
          <a:p>
            <a:pPr marL="0" indent="0">
              <a:buNone/>
            </a:pPr>
            <a:endParaRPr lang="en-US" dirty="0" smtClean="0"/>
          </a:p>
          <a:p>
            <a:pPr marL="0" indent="0">
              <a:buNone/>
            </a:pPr>
            <a:r>
              <a:rPr lang="en-US" dirty="0"/>
              <a:t>Learning Management System (LMS): </a:t>
            </a:r>
          </a:p>
          <a:p>
            <a:pPr marL="0" indent="0">
              <a:buNone/>
            </a:pPr>
            <a:r>
              <a:rPr lang="en-US" u="sng" dirty="0">
                <a:hlinkClick r:id="rId4"/>
              </a:rPr>
              <a:t>https://whs.plateau.com/learning/admin/nativelogin.do#nav=search</a:t>
            </a:r>
            <a:endParaRPr lang="en-US" dirty="0"/>
          </a:p>
          <a:p>
            <a:pPr marL="0" indent="0">
              <a:buNone/>
            </a:pPr>
            <a:endParaRPr lang="en-US" dirty="0"/>
          </a:p>
          <a:p>
            <a:pPr marL="0" indent="0">
              <a:buNone/>
            </a:pPr>
            <a:r>
              <a:rPr lang="en-US" dirty="0" smtClean="0"/>
              <a:t>LMS Job Aids: </a:t>
            </a:r>
          </a:p>
          <a:p>
            <a:pPr marL="0" indent="0">
              <a:buNone/>
            </a:pPr>
            <a:r>
              <a:rPr lang="en-US" u="sng" dirty="0" smtClean="0">
                <a:hlinkClick r:id="rId5"/>
              </a:rPr>
              <a:t>https://fmonline.ousdc.osd.mil/FMCertProgram/JobAids.aspx</a:t>
            </a:r>
            <a:endParaRPr lang="en-US" dirty="0" smtClean="0"/>
          </a:p>
          <a:p>
            <a:pPr marL="0" indent="0">
              <a:buNone/>
            </a:pPr>
            <a:endParaRPr lang="en-US" dirty="0" smtClean="0"/>
          </a:p>
          <a:p>
            <a:pPr marL="0" indent="0">
              <a:buNone/>
            </a:pPr>
            <a:r>
              <a:rPr lang="en-US" dirty="0" smtClean="0"/>
              <a:t>DoD FM Certification Frequency Asked Questions:</a:t>
            </a:r>
          </a:p>
          <a:p>
            <a:pPr marL="0" indent="0">
              <a:buNone/>
            </a:pPr>
            <a:r>
              <a:rPr lang="en-US" u="sng" dirty="0" smtClean="0">
                <a:hlinkClick r:id="rId6"/>
              </a:rPr>
              <a:t>https://fmonline.ousdc.osd.mil/FMCertProgram/FAQ.aspx#certificationrequirements20</a:t>
            </a:r>
            <a:endParaRPr lang="en-US" dirty="0" smtClean="0"/>
          </a:p>
          <a:p>
            <a:pPr marL="0" indent="0">
              <a:buNone/>
            </a:pPr>
            <a:endParaRPr lang="en-US" dirty="0" smtClean="0"/>
          </a:p>
          <a:p>
            <a:pPr marL="0" indent="0">
              <a:buNone/>
            </a:pPr>
            <a:r>
              <a:rPr lang="en-US" dirty="0" smtClean="0"/>
              <a:t>DoD FM Certification Academic Matrix:</a:t>
            </a:r>
          </a:p>
          <a:p>
            <a:pPr marL="0" indent="0">
              <a:buNone/>
            </a:pPr>
            <a:r>
              <a:rPr lang="en-US" u="sng" dirty="0" smtClean="0">
                <a:hlinkClick r:id="rId7"/>
              </a:rPr>
              <a:t>https://fmonline.ousdc.osd.mil/fmmylearn/AcademicMatrix.aspx</a:t>
            </a:r>
            <a:endParaRPr lang="en-US" dirty="0" smtClean="0"/>
          </a:p>
          <a:p>
            <a:endParaRPr lang="en-US" dirty="0"/>
          </a:p>
        </p:txBody>
      </p:sp>
      <p:sp>
        <p:nvSpPr>
          <p:cNvPr id="4" name="Slide Number Placeholder 3"/>
          <p:cNvSpPr>
            <a:spLocks noGrp="1"/>
          </p:cNvSpPr>
          <p:nvPr>
            <p:ph type="sldNum" sz="quarter" idx="12"/>
          </p:nvPr>
        </p:nvSpPr>
        <p:spPr/>
        <p:txBody>
          <a:bodyPr/>
          <a:lstStyle/>
          <a:p>
            <a:fld id="{E80C4C3A-57AA-4C10-8051-926EE16ABF04}" type="slidenum">
              <a:rPr lang="en-US" smtClean="0"/>
              <a:pPr/>
              <a:t>61</a:t>
            </a:fld>
            <a:endParaRPr lang="en-US" dirty="0"/>
          </a:p>
        </p:txBody>
      </p:sp>
      <p:sp>
        <p:nvSpPr>
          <p:cNvPr id="5" name="Date Placeholder 4"/>
          <p:cNvSpPr>
            <a:spLocks noGrp="1"/>
          </p:cNvSpPr>
          <p:nvPr>
            <p:ph type="dt" sz="half" idx="10"/>
          </p:nvPr>
        </p:nvSpPr>
        <p:spPr/>
        <p:txBody>
          <a:bodyPr/>
          <a:lstStyle/>
          <a:p>
            <a:fld id="{6D5F56EA-E66F-4234-AEC6-F0E33ECD4B50}" type="datetime3">
              <a:rPr lang="en-US" smtClean="0"/>
              <a:pPr/>
              <a:t>24 September 2015</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Program Foundation: Competencies</a:t>
            </a:r>
            <a:endParaRPr lang="en-US" dirty="0"/>
          </a:p>
        </p:txBody>
      </p:sp>
      <p:sp>
        <p:nvSpPr>
          <p:cNvPr id="3" name="Content Placeholder 2"/>
          <p:cNvSpPr>
            <a:spLocks noGrp="1"/>
          </p:cNvSpPr>
          <p:nvPr>
            <p:ph idx="1"/>
          </p:nvPr>
        </p:nvSpPr>
        <p:spPr>
          <a:xfrm>
            <a:off x="457200" y="1722437"/>
            <a:ext cx="8229600" cy="4525963"/>
          </a:xfrm>
        </p:spPr>
        <p:txBody>
          <a:bodyPr>
            <a:normAutofit fontScale="77500" lnSpcReduction="20000"/>
          </a:bodyPr>
          <a:lstStyle/>
          <a:p>
            <a:r>
              <a:rPr lang="en-US" dirty="0" smtClean="0"/>
              <a:t>Goal:  To implement standardized financial management competencies that describe the knowledge, skills and abilities needed to perform and achieve desired results.</a:t>
            </a:r>
          </a:p>
          <a:p>
            <a:r>
              <a:rPr lang="en-US" dirty="0" smtClean="0"/>
              <a:t>Competencies defined by FM Senior Working Group:</a:t>
            </a:r>
          </a:p>
          <a:p>
            <a:pPr lvl="1"/>
            <a:r>
              <a:rPr lang="en-US" dirty="0" smtClean="0"/>
              <a:t>Comprised of FM subject matter experts (SMEs) from Military Departments and Defense Agencies</a:t>
            </a:r>
          </a:p>
          <a:p>
            <a:pPr lvl="1"/>
            <a:r>
              <a:rPr lang="en-US" dirty="0" smtClean="0"/>
              <a:t>23 DoD FM enterprise-wide competencies*</a:t>
            </a:r>
          </a:p>
          <a:p>
            <a:pPr lvl="2"/>
            <a:r>
              <a:rPr lang="en-US" dirty="0" smtClean="0"/>
              <a:t>Competencies defined and 5 levels of proficiency identified for each</a:t>
            </a:r>
          </a:p>
          <a:p>
            <a:pPr lvl="2"/>
            <a:r>
              <a:rPr lang="en-US" dirty="0" smtClean="0"/>
              <a:t>Competencies are mapped to the various Occupational Series</a:t>
            </a:r>
          </a:p>
          <a:p>
            <a:pPr lvl="1"/>
            <a:r>
              <a:rPr lang="en-US" dirty="0" smtClean="0"/>
              <a:t>17 of the 23 are applicable to DoD FM certification program*</a:t>
            </a:r>
          </a:p>
          <a:p>
            <a:r>
              <a:rPr lang="en-US" dirty="0" smtClean="0"/>
              <a:t>DoD leadership competencies also emphasized</a:t>
            </a:r>
          </a:p>
          <a:p>
            <a:pPr lvl="1"/>
            <a:r>
              <a:rPr lang="en-US" dirty="0" smtClean="0"/>
              <a:t>5 levels of leadership on the DoD Leadership Continuum</a:t>
            </a:r>
          </a:p>
        </p:txBody>
      </p:sp>
      <p:sp>
        <p:nvSpPr>
          <p:cNvPr id="4" name="Slide Number Placeholder 3"/>
          <p:cNvSpPr>
            <a:spLocks noGrp="1"/>
          </p:cNvSpPr>
          <p:nvPr>
            <p:ph type="sldNum" sz="quarter" idx="12"/>
          </p:nvPr>
        </p:nvSpPr>
        <p:spPr/>
        <p:txBody>
          <a:bodyPr/>
          <a:lstStyle/>
          <a:p>
            <a:fld id="{E80C4C3A-57AA-4C10-8051-926EE16ABF04}" type="slidenum">
              <a:rPr lang="en-US" smtClean="0"/>
              <a:pPr/>
              <a:t>7</a:t>
            </a:fld>
            <a:endParaRPr lang="en-US" dirty="0"/>
          </a:p>
        </p:txBody>
      </p:sp>
      <p:sp>
        <p:nvSpPr>
          <p:cNvPr id="5" name="Date Placeholder 4"/>
          <p:cNvSpPr>
            <a:spLocks noGrp="1"/>
          </p:cNvSpPr>
          <p:nvPr>
            <p:ph type="dt" sz="half" idx="10"/>
          </p:nvPr>
        </p:nvSpPr>
        <p:spPr/>
        <p:txBody>
          <a:bodyPr/>
          <a:lstStyle/>
          <a:p>
            <a:fld id="{82116D48-9763-4333-B06D-F274B24AF242}" type="datetime3">
              <a:rPr lang="en-US" smtClean="0"/>
              <a:pPr/>
              <a:t>24 September 2015</a:t>
            </a:fld>
            <a:endParaRPr lang="en-US" dirty="0"/>
          </a:p>
        </p:txBody>
      </p:sp>
      <p:sp>
        <p:nvSpPr>
          <p:cNvPr id="6" name="TextBox 5"/>
          <p:cNvSpPr txBox="1"/>
          <p:nvPr/>
        </p:nvSpPr>
        <p:spPr>
          <a:xfrm>
            <a:off x="6400800" y="6019800"/>
            <a:ext cx="2209800" cy="307777"/>
          </a:xfrm>
          <a:prstGeom prst="rect">
            <a:avLst/>
          </a:prstGeom>
          <a:noFill/>
        </p:spPr>
        <p:txBody>
          <a:bodyPr wrap="square" rtlCol="0">
            <a:spAutoFit/>
          </a:bodyPr>
          <a:lstStyle/>
          <a:p>
            <a:r>
              <a:rPr lang="en-US" sz="1400" dirty="0" smtClean="0"/>
              <a:t>* Listed in the backup slides</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258050" cy="914400"/>
          </a:xfrm>
        </p:spPr>
        <p:txBody>
          <a:bodyPr>
            <a:normAutofit fontScale="90000"/>
          </a:bodyPr>
          <a:lstStyle/>
          <a:p>
            <a:r>
              <a:rPr lang="en-US" kern="1200" dirty="0" smtClean="0">
                <a:latin typeface="Arial" charset="0"/>
                <a:ea typeface="+mn-ea"/>
                <a:cs typeface="+mn-cs"/>
              </a:rPr>
              <a:t>What are DoD FM Certification Program Competencies?</a:t>
            </a:r>
            <a:endParaRPr lang="en-US" kern="1200" dirty="0">
              <a:latin typeface="Arial" charset="0"/>
              <a:ea typeface="+mn-ea"/>
              <a:cs typeface="+mn-cs"/>
            </a:endParaRPr>
          </a:p>
        </p:txBody>
      </p:sp>
      <p:sp>
        <p:nvSpPr>
          <p:cNvPr id="4" name="Slide Number Placeholder 3"/>
          <p:cNvSpPr>
            <a:spLocks noGrp="1"/>
          </p:cNvSpPr>
          <p:nvPr>
            <p:ph type="sldNum" sz="quarter" idx="4294967295"/>
          </p:nvPr>
        </p:nvSpPr>
        <p:spPr>
          <a:xfrm>
            <a:off x="8610600" y="6492875"/>
            <a:ext cx="533400" cy="365125"/>
          </a:xfrm>
          <a:prstGeom prst="rect">
            <a:avLst/>
          </a:prstGeom>
        </p:spPr>
        <p:txBody>
          <a:bodyPr/>
          <a:lstStyle/>
          <a:p>
            <a:fld id="{E80C4C3A-57AA-4C10-8051-926EE16ABF04}" type="slidenum">
              <a:rPr lang="en-US" smtClean="0"/>
              <a:pPr/>
              <a:t>8</a:t>
            </a:fld>
            <a:endParaRPr lang="en-US" dirty="0"/>
          </a:p>
        </p:txBody>
      </p:sp>
      <p:sp>
        <p:nvSpPr>
          <p:cNvPr id="5" name="Date Placeholder 4"/>
          <p:cNvSpPr>
            <a:spLocks noGrp="1"/>
          </p:cNvSpPr>
          <p:nvPr>
            <p:ph type="dt" sz="half" idx="10"/>
          </p:nvPr>
        </p:nvSpPr>
        <p:spPr/>
        <p:txBody>
          <a:bodyPr/>
          <a:lstStyle/>
          <a:p>
            <a:fld id="{42EA1BAD-06A8-4E7C-9E88-0D4753E2F082}" type="datetime3">
              <a:rPr lang="en-US" smtClean="0"/>
              <a:pPr/>
              <a:t>24 September 2015</a:t>
            </a:fld>
            <a:endParaRPr lang="en-US" dirty="0"/>
          </a:p>
        </p:txBody>
      </p:sp>
      <p:sp>
        <p:nvSpPr>
          <p:cNvPr id="15" name="TextBox 14"/>
          <p:cNvSpPr txBox="1"/>
          <p:nvPr/>
        </p:nvSpPr>
        <p:spPr>
          <a:xfrm>
            <a:off x="1371600" y="6097244"/>
            <a:ext cx="6400800" cy="415498"/>
          </a:xfrm>
          <a:prstGeom prst="rect">
            <a:avLst/>
          </a:prstGeom>
          <a:noFill/>
        </p:spPr>
        <p:txBody>
          <a:bodyPr wrap="square" rtlCol="0" anchor="b">
            <a:spAutoFit/>
          </a:bodyPr>
          <a:lstStyle/>
          <a:p>
            <a:pPr algn="l">
              <a:lnSpc>
                <a:spcPct val="150000"/>
              </a:lnSpc>
            </a:pPr>
            <a:r>
              <a:rPr lang="en-US" sz="1200" dirty="0" smtClean="0">
                <a:solidFill>
                  <a:srgbClr val="00B050"/>
                </a:solidFill>
                <a:latin typeface="Wingdings" pitchFamily="2" charset="2"/>
              </a:rPr>
              <a:t>ü</a:t>
            </a:r>
            <a:r>
              <a:rPr lang="en-US" sz="1200" dirty="0" smtClean="0"/>
              <a:t> </a:t>
            </a:r>
            <a:r>
              <a:rPr lang="en-US" sz="1400" dirty="0" smtClean="0">
                <a:latin typeface="Arial" pitchFamily="34" charset="0"/>
                <a:cs typeface="Arial" pitchFamily="34" charset="0"/>
              </a:rPr>
              <a:t>Apply to DoD FM Certification Program FM and Leadership competencies.</a:t>
            </a:r>
            <a:endParaRPr lang="en-US" sz="1400" dirty="0">
              <a:latin typeface="Arial" pitchFamily="34" charset="0"/>
              <a:cs typeface="Arial" pitchFamily="34" charset="0"/>
            </a:endParaRPr>
          </a:p>
        </p:txBody>
      </p:sp>
      <p:pic>
        <p:nvPicPr>
          <p:cNvPr id="86018" name="Picture 2"/>
          <p:cNvPicPr>
            <a:picLocks noChangeAspect="1" noChangeArrowheads="1"/>
          </p:cNvPicPr>
          <p:nvPr/>
        </p:nvPicPr>
        <p:blipFill>
          <a:blip r:embed="rId3" cstate="print"/>
          <a:srcRect l="12800" t="36158" r="10400" b="7702"/>
          <a:stretch>
            <a:fillRect/>
          </a:stretch>
        </p:blipFill>
        <p:spPr bwMode="auto">
          <a:xfrm>
            <a:off x="152400" y="2971800"/>
            <a:ext cx="4800600" cy="2971800"/>
          </a:xfrm>
          <a:prstGeom prst="rect">
            <a:avLst/>
          </a:prstGeom>
          <a:noFill/>
          <a:ln w="9525">
            <a:noFill/>
            <a:miter lim="800000"/>
            <a:headEnd/>
            <a:tailEnd/>
          </a:ln>
        </p:spPr>
      </p:pic>
      <p:sp>
        <p:nvSpPr>
          <p:cNvPr id="10" name="Rectangle 9"/>
          <p:cNvSpPr/>
          <p:nvPr/>
        </p:nvSpPr>
        <p:spPr>
          <a:xfrm>
            <a:off x="152400" y="1295400"/>
            <a:ext cx="5029200" cy="923330"/>
          </a:xfrm>
          <a:prstGeom prst="rect">
            <a:avLst/>
          </a:prstGeom>
        </p:spPr>
        <p:txBody>
          <a:bodyPr wrap="square">
            <a:spAutoFit/>
          </a:bodyPr>
          <a:lstStyle/>
          <a:p>
            <a:pPr algn="l"/>
            <a:r>
              <a:rPr lang="en-US" sz="1800" dirty="0" smtClean="0">
                <a:latin typeface="Arial" pitchFamily="34" charset="0"/>
                <a:cs typeface="Arial" pitchFamily="34" charset="0"/>
              </a:rPr>
              <a:t>17 of 23 Enterprise-wide </a:t>
            </a:r>
            <a:r>
              <a:rPr lang="en-US" sz="1800" b="1" dirty="0" smtClean="0">
                <a:latin typeface="Arial" pitchFamily="34" charset="0"/>
                <a:cs typeface="Arial" pitchFamily="34" charset="0"/>
              </a:rPr>
              <a:t>FM</a:t>
            </a:r>
            <a:r>
              <a:rPr lang="en-US" sz="1800" dirty="0" smtClean="0">
                <a:latin typeface="Arial" pitchFamily="34" charset="0"/>
                <a:cs typeface="Arial" pitchFamily="34" charset="0"/>
              </a:rPr>
              <a:t> competencies were mapped to the 05XX Series by the DoD Senior Working Group (SWG) </a:t>
            </a:r>
            <a:endParaRPr lang="en-US" sz="1800" dirty="0">
              <a:latin typeface="Arial" pitchFamily="34" charset="0"/>
              <a:cs typeface="Arial" pitchFamily="34" charset="0"/>
            </a:endParaRPr>
          </a:p>
        </p:txBody>
      </p:sp>
      <p:sp>
        <p:nvSpPr>
          <p:cNvPr id="11" name="Rounded Rectangle 10"/>
          <p:cNvSpPr/>
          <p:nvPr/>
        </p:nvSpPr>
        <p:spPr>
          <a:xfrm>
            <a:off x="228600" y="2590799"/>
            <a:ext cx="4724400" cy="381001"/>
          </a:xfrm>
          <a:prstGeom prst="round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23 FM  Enterprise-wide Competencies established by the </a:t>
            </a:r>
            <a:r>
              <a:rPr lang="en-US" sz="1400" b="1" dirty="0" err="1" smtClean="0"/>
              <a:t>DoD</a:t>
            </a:r>
            <a:r>
              <a:rPr lang="en-US" sz="1400" b="1" dirty="0" smtClean="0"/>
              <a:t> FM Senior Leadership Group (SWG)</a:t>
            </a:r>
            <a:endParaRPr lang="en-US" sz="1400" b="1" dirty="0"/>
          </a:p>
        </p:txBody>
      </p:sp>
      <p:pic>
        <p:nvPicPr>
          <p:cNvPr id="9" name="Picture 2"/>
          <p:cNvPicPr>
            <a:picLocks noChangeAspect="1" noChangeArrowheads="1"/>
          </p:cNvPicPr>
          <p:nvPr/>
        </p:nvPicPr>
        <p:blipFill>
          <a:blip r:embed="rId4" cstate="print"/>
          <a:srcRect l="6522" t="38438" r="74321" b="28750"/>
          <a:stretch>
            <a:fillRect/>
          </a:stretch>
        </p:blipFill>
        <p:spPr bwMode="auto">
          <a:xfrm>
            <a:off x="5257800" y="2590800"/>
            <a:ext cx="3505200" cy="3352800"/>
          </a:xfrm>
          <a:prstGeom prst="rect">
            <a:avLst/>
          </a:prstGeom>
          <a:noFill/>
          <a:ln w="9525">
            <a:noFill/>
            <a:miter lim="800000"/>
            <a:headEnd/>
            <a:tailEnd/>
          </a:ln>
        </p:spPr>
      </p:pic>
      <p:sp>
        <p:nvSpPr>
          <p:cNvPr id="12" name="TextBox 11"/>
          <p:cNvSpPr txBox="1"/>
          <p:nvPr/>
        </p:nvSpPr>
        <p:spPr>
          <a:xfrm>
            <a:off x="5334000" y="1295400"/>
            <a:ext cx="3581400" cy="369332"/>
          </a:xfrm>
          <a:prstGeom prst="rect">
            <a:avLst/>
          </a:prstGeom>
          <a:noFill/>
        </p:spPr>
        <p:txBody>
          <a:bodyPr wrap="square" rtlCol="0">
            <a:spAutoFit/>
          </a:bodyPr>
          <a:lstStyle/>
          <a:p>
            <a:pPr algn="l"/>
            <a:r>
              <a:rPr lang="en-US" sz="1800" dirty="0" smtClean="0">
                <a:latin typeface="+mn-lt"/>
              </a:rPr>
              <a:t>DoD </a:t>
            </a:r>
            <a:r>
              <a:rPr lang="en-US" sz="1800" b="1" dirty="0" smtClean="0">
                <a:latin typeface="+mn-lt"/>
              </a:rPr>
              <a:t>Leadership</a:t>
            </a:r>
            <a:r>
              <a:rPr lang="en-US" sz="1800" dirty="0" smtClean="0">
                <a:latin typeface="+mn-lt"/>
              </a:rPr>
              <a:t> competencies</a:t>
            </a:r>
            <a:endParaRPr lang="en-US" sz="1800" dirty="0">
              <a:latin typeface="+mn-lt"/>
            </a:endParaRPr>
          </a:p>
        </p:txBody>
      </p:sp>
      <p:sp>
        <p:nvSpPr>
          <p:cNvPr id="13" name="Rectangle 12"/>
          <p:cNvSpPr/>
          <p:nvPr/>
        </p:nvSpPr>
        <p:spPr>
          <a:xfrm>
            <a:off x="8610600" y="5638800"/>
            <a:ext cx="533400" cy="400110"/>
          </a:xfrm>
          <a:prstGeom prst="rect">
            <a:avLst/>
          </a:prstGeom>
        </p:spPr>
        <p:txBody>
          <a:bodyPr wrap="square">
            <a:spAutoFit/>
          </a:bodyPr>
          <a:lstStyle/>
          <a:p>
            <a:r>
              <a:rPr lang="en-US" sz="2000" dirty="0" smtClean="0">
                <a:solidFill>
                  <a:srgbClr val="00B050"/>
                </a:solidFill>
                <a:latin typeface="Wingdings" pitchFamily="2" charset="2"/>
              </a:rPr>
              <a:t>ü</a:t>
            </a:r>
            <a:endParaRPr lang="en-US" sz="2000" dirty="0"/>
          </a:p>
        </p:txBody>
      </p:sp>
      <p:sp>
        <p:nvSpPr>
          <p:cNvPr id="14" name="Rectangle 13"/>
          <p:cNvSpPr/>
          <p:nvPr/>
        </p:nvSpPr>
        <p:spPr>
          <a:xfrm>
            <a:off x="8610600" y="4953000"/>
            <a:ext cx="533400" cy="400110"/>
          </a:xfrm>
          <a:prstGeom prst="rect">
            <a:avLst/>
          </a:prstGeom>
        </p:spPr>
        <p:txBody>
          <a:bodyPr wrap="square">
            <a:spAutoFit/>
          </a:bodyPr>
          <a:lstStyle/>
          <a:p>
            <a:r>
              <a:rPr lang="en-US" sz="2000" dirty="0" smtClean="0">
                <a:solidFill>
                  <a:srgbClr val="00B050"/>
                </a:solidFill>
                <a:latin typeface="Wingdings" pitchFamily="2" charset="2"/>
              </a:rPr>
              <a:t>ü</a:t>
            </a:r>
            <a:endParaRPr lang="en-US" sz="2000" dirty="0"/>
          </a:p>
        </p:txBody>
      </p:sp>
      <p:sp>
        <p:nvSpPr>
          <p:cNvPr id="16" name="Rectangle 15"/>
          <p:cNvSpPr/>
          <p:nvPr/>
        </p:nvSpPr>
        <p:spPr>
          <a:xfrm>
            <a:off x="8763000" y="3429000"/>
            <a:ext cx="533400" cy="400110"/>
          </a:xfrm>
          <a:prstGeom prst="rect">
            <a:avLst/>
          </a:prstGeom>
        </p:spPr>
        <p:txBody>
          <a:bodyPr wrap="square">
            <a:spAutoFit/>
          </a:bodyPr>
          <a:lstStyle/>
          <a:p>
            <a:r>
              <a:rPr lang="en-US" sz="2000" dirty="0" smtClean="0">
                <a:solidFill>
                  <a:srgbClr val="00B050"/>
                </a:solidFill>
                <a:latin typeface="Wingdings" pitchFamily="2" charset="2"/>
              </a:rPr>
              <a:t>ü</a:t>
            </a:r>
            <a:endParaRPr lang="en-US" sz="2000" dirty="0"/>
          </a:p>
        </p:txBody>
      </p:sp>
      <p:sp>
        <p:nvSpPr>
          <p:cNvPr id="17" name="Right Brace 16"/>
          <p:cNvSpPr/>
          <p:nvPr/>
        </p:nvSpPr>
        <p:spPr>
          <a:xfrm>
            <a:off x="8763000" y="2667000"/>
            <a:ext cx="228600" cy="20574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86018"/>
                                        </p:tgtEl>
                                        <p:attrNameLst>
                                          <p:attrName>style.visibility</p:attrName>
                                        </p:attrNameLst>
                                      </p:cBhvr>
                                      <p:to>
                                        <p:strVal val="visible"/>
                                      </p:to>
                                    </p:set>
                                    <p:animEffect transition="in" filter="blinds(horizontal)">
                                      <p:cBhvr>
                                        <p:cTn id="10" dur="500"/>
                                        <p:tgtEl>
                                          <p:spTgt spid="860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1" grpId="0" animBg="1"/>
      <p:bldP spid="12" grpId="0"/>
      <p:bldP spid="13" grpId="0"/>
      <p:bldP spid="14" grpId="0"/>
      <p:bldP spid="16"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smtClean="0"/>
              <a:t>Army Level Guidelines</a:t>
            </a:r>
            <a:endParaRPr lang="en-US" dirty="0"/>
          </a:p>
        </p:txBody>
      </p:sp>
      <p:sp>
        <p:nvSpPr>
          <p:cNvPr id="6" name="Content Placeholder 5"/>
          <p:cNvSpPr>
            <a:spLocks noGrp="1"/>
          </p:cNvSpPr>
          <p:nvPr>
            <p:ph idx="1"/>
          </p:nvPr>
        </p:nvSpPr>
        <p:spPr>
          <a:xfrm>
            <a:off x="457200" y="1722437"/>
            <a:ext cx="8229600" cy="4525963"/>
          </a:xfrm>
        </p:spPr>
        <p:txBody>
          <a:bodyPr>
            <a:normAutofit fontScale="77500" lnSpcReduction="20000"/>
          </a:bodyPr>
          <a:lstStyle/>
          <a:p>
            <a:r>
              <a:rPr lang="en-US" dirty="0" smtClean="0"/>
              <a:t>DoD FM certification levels link grade with job knowledge and complexity</a:t>
            </a:r>
          </a:p>
          <a:p>
            <a:r>
              <a:rPr lang="en-US" dirty="0" smtClean="0"/>
              <a:t>Program is position based and </a:t>
            </a:r>
            <a:r>
              <a:rPr lang="en-US" dirty="0"/>
              <a:t>e</a:t>
            </a:r>
            <a:r>
              <a:rPr lang="en-US" dirty="0" smtClean="0"/>
              <a:t>ach participant must be assigned a level</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General guideline for designating certification level of positions with leadership discretion as needed</a:t>
            </a:r>
          </a:p>
          <a:p>
            <a:endParaRPr lang="en-US" dirty="0"/>
          </a:p>
        </p:txBody>
      </p:sp>
      <p:sp>
        <p:nvSpPr>
          <p:cNvPr id="5" name="Slide Number Placeholder 4"/>
          <p:cNvSpPr>
            <a:spLocks noGrp="1"/>
          </p:cNvSpPr>
          <p:nvPr>
            <p:ph type="sldNum" sz="quarter" idx="12"/>
          </p:nvPr>
        </p:nvSpPr>
        <p:spPr/>
        <p:txBody>
          <a:bodyPr/>
          <a:lstStyle/>
          <a:p>
            <a:fld id="{FDCF1B1C-047F-4046-8729-5941784E21FF}" type="slidenum">
              <a:rPr lang="en-US" smtClean="0"/>
              <a:pPr/>
              <a:t>9</a:t>
            </a:fld>
            <a:endParaRPr lang="en-US" dirty="0"/>
          </a:p>
        </p:txBody>
      </p:sp>
      <p:sp>
        <p:nvSpPr>
          <p:cNvPr id="4" name="Date Placeholder 3"/>
          <p:cNvSpPr>
            <a:spLocks noGrp="1"/>
          </p:cNvSpPr>
          <p:nvPr>
            <p:ph type="dt" sz="half" idx="10"/>
          </p:nvPr>
        </p:nvSpPr>
        <p:spPr>
          <a:prstGeom prst="rect">
            <a:avLst/>
          </a:prstGeom>
        </p:spPr>
        <p:txBody>
          <a:bodyPr/>
          <a:lstStyle/>
          <a:p>
            <a:pPr>
              <a:defRPr/>
            </a:pPr>
            <a:fld id="{0B9AEAF8-A097-4A6A-A789-6DABD6CA4958}" type="datetime3">
              <a:rPr lang="en-US" smtClean="0"/>
              <a:pPr>
                <a:defRPr/>
              </a:pPr>
              <a:t>24 September 2015</a:t>
            </a:fld>
            <a:endParaRPr lang="en-US" dirty="0"/>
          </a:p>
        </p:txBody>
      </p:sp>
      <p:sp>
        <p:nvSpPr>
          <p:cNvPr id="7" name="Rectangle 2"/>
          <p:cNvSpPr txBox="1">
            <a:spLocks noChangeArrowheads="1"/>
          </p:cNvSpPr>
          <p:nvPr/>
        </p:nvSpPr>
        <p:spPr bwMode="auto">
          <a:xfrm>
            <a:off x="1828800" y="2962601"/>
            <a:ext cx="5468039" cy="407804"/>
          </a:xfrm>
          <a:prstGeom prst="rect">
            <a:avLst/>
          </a:prstGeom>
          <a:noFill/>
          <a:ln w="9525">
            <a:noFill/>
            <a:miter lim="800000"/>
            <a:headEnd/>
            <a:tailEnd/>
          </a:ln>
        </p:spPr>
        <p:txBody>
          <a:bodyPr vert="horz" wrap="square" lIns="47625" tIns="19050" rIns="47625" bIns="1905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sng" strike="noStrike" kern="0" cap="none" spc="0" normalizeH="0" baseline="0" noProof="0" dirty="0" smtClean="0">
                <a:ln>
                  <a:noFill/>
                </a:ln>
                <a:solidFill>
                  <a:srgbClr val="008000"/>
                </a:solidFill>
                <a:effectLst/>
                <a:uLnTx/>
                <a:uFillTx/>
                <a:latin typeface="+mj-lt"/>
                <a:ea typeface="+mj-ea"/>
                <a:cs typeface="+mj-cs"/>
              </a:rPr>
              <a:t>Guidance from DTM</a:t>
            </a:r>
            <a:endParaRPr kumimoji="0" lang="en-US" sz="2800" b="0" i="0" u="sng" strike="noStrike" kern="0" cap="none" spc="0" normalizeH="0" baseline="0" noProof="0" dirty="0" smtClean="0">
              <a:ln>
                <a:noFill/>
              </a:ln>
              <a:solidFill>
                <a:srgbClr val="008000"/>
              </a:solidFill>
              <a:effectLst/>
              <a:uLnTx/>
              <a:uFillTx/>
              <a:latin typeface="+mj-lt"/>
              <a:ea typeface="+mj-ea"/>
              <a:cs typeface="+mj-cs"/>
            </a:endParaRPr>
          </a:p>
        </p:txBody>
      </p:sp>
      <p:graphicFrame>
        <p:nvGraphicFramePr>
          <p:cNvPr id="8" name="Table 7"/>
          <p:cNvGraphicFramePr>
            <a:graphicFrameLocks noGrp="1"/>
          </p:cNvGraphicFramePr>
          <p:nvPr/>
        </p:nvGraphicFramePr>
        <p:xfrm>
          <a:off x="1600200" y="3393440"/>
          <a:ext cx="6096000" cy="1788160"/>
        </p:xfrm>
        <a:graphic>
          <a:graphicData uri="http://schemas.openxmlformats.org/drawingml/2006/table">
            <a:tbl>
              <a:tblPr firstRow="1" bandRow="1">
                <a:tableStyleId>{0505E3EF-67EA-436B-97B2-0124C06EBD24}</a:tableStyleId>
              </a:tblPr>
              <a:tblGrid>
                <a:gridCol w="1091879"/>
                <a:gridCol w="1759352"/>
                <a:gridCol w="1192192"/>
                <a:gridCol w="2052577"/>
              </a:tblGrid>
              <a:tr h="370840">
                <a:tc>
                  <a:txBody>
                    <a:bodyPr/>
                    <a:lstStyle/>
                    <a:p>
                      <a:r>
                        <a:rPr lang="en-US" dirty="0" smtClean="0"/>
                        <a:t>Level</a:t>
                      </a:r>
                      <a:endParaRPr lang="en-US" dirty="0"/>
                    </a:p>
                  </a:txBody>
                  <a:tcPr/>
                </a:tc>
                <a:tc>
                  <a:txBody>
                    <a:bodyPr/>
                    <a:lstStyle/>
                    <a:p>
                      <a:r>
                        <a:rPr lang="en-US" dirty="0" smtClean="0"/>
                        <a:t>Officer</a:t>
                      </a:r>
                      <a:endParaRPr lang="en-US" dirty="0"/>
                    </a:p>
                  </a:txBody>
                  <a:tcPr/>
                </a:tc>
                <a:tc>
                  <a:txBody>
                    <a:bodyPr/>
                    <a:lstStyle/>
                    <a:p>
                      <a:r>
                        <a:rPr lang="en-US" dirty="0" smtClean="0"/>
                        <a:t>Enlisted</a:t>
                      </a:r>
                      <a:endParaRPr lang="en-US" dirty="0"/>
                    </a:p>
                  </a:txBody>
                  <a:tcPr/>
                </a:tc>
                <a:tc>
                  <a:txBody>
                    <a:bodyPr/>
                    <a:lstStyle/>
                    <a:p>
                      <a:r>
                        <a:rPr lang="en-US" dirty="0" smtClean="0"/>
                        <a:t>Civilian *</a:t>
                      </a:r>
                      <a:endParaRPr lang="en-US" dirty="0"/>
                    </a:p>
                  </a:txBody>
                  <a:tcPr/>
                </a:tc>
              </a:tr>
              <a:tr h="370840">
                <a:tc>
                  <a:txBody>
                    <a:bodyPr/>
                    <a:lstStyle/>
                    <a:p>
                      <a:r>
                        <a:rPr lang="en-US" dirty="0" smtClean="0"/>
                        <a:t>1</a:t>
                      </a:r>
                      <a:endParaRPr lang="en-US" dirty="0"/>
                    </a:p>
                  </a:txBody>
                  <a:tcPr/>
                </a:tc>
                <a:tc>
                  <a:txBody>
                    <a:bodyPr/>
                    <a:lstStyle/>
                    <a:p>
                      <a:r>
                        <a:rPr lang="en-US" dirty="0" smtClean="0"/>
                        <a:t>01-02</a:t>
                      </a:r>
                      <a:endParaRPr lang="en-US" dirty="0"/>
                    </a:p>
                  </a:txBody>
                  <a:tcPr/>
                </a:tc>
                <a:tc>
                  <a:txBody>
                    <a:bodyPr/>
                    <a:lstStyle/>
                    <a:p>
                      <a:r>
                        <a:rPr lang="en-US" dirty="0" smtClean="0"/>
                        <a:t>E1-E4</a:t>
                      </a:r>
                      <a:endParaRPr lang="en-US" dirty="0"/>
                    </a:p>
                  </a:txBody>
                  <a:tcPr/>
                </a:tc>
                <a:tc>
                  <a:txBody>
                    <a:bodyPr/>
                    <a:lstStyle/>
                    <a:p>
                      <a:r>
                        <a:rPr lang="en-US" dirty="0" smtClean="0"/>
                        <a:t>GS1-GS8</a:t>
                      </a:r>
                      <a:endParaRPr lang="en-US" dirty="0"/>
                    </a:p>
                  </a:txBody>
                  <a:tcPr/>
                </a:tc>
              </a:tr>
              <a:tr h="370840">
                <a:tc>
                  <a:txBody>
                    <a:bodyPr/>
                    <a:lstStyle/>
                    <a:p>
                      <a:r>
                        <a:rPr lang="en-US" dirty="0" smtClean="0"/>
                        <a:t>2</a:t>
                      </a:r>
                      <a:endParaRPr lang="en-US" dirty="0"/>
                    </a:p>
                  </a:txBody>
                  <a:tcPr/>
                </a:tc>
                <a:tc>
                  <a:txBody>
                    <a:bodyPr/>
                    <a:lstStyle/>
                    <a:p>
                      <a:r>
                        <a:rPr lang="en-US" dirty="0" smtClean="0"/>
                        <a:t>03-04</a:t>
                      </a:r>
                      <a:endParaRPr lang="en-US" dirty="0"/>
                    </a:p>
                  </a:txBody>
                  <a:tcPr/>
                </a:tc>
                <a:tc>
                  <a:txBody>
                    <a:bodyPr/>
                    <a:lstStyle/>
                    <a:p>
                      <a:r>
                        <a:rPr lang="en-US" dirty="0" smtClean="0"/>
                        <a:t>E5-E6</a:t>
                      </a:r>
                      <a:endParaRPr lang="en-US" dirty="0"/>
                    </a:p>
                  </a:txBody>
                  <a:tcPr/>
                </a:tc>
                <a:tc>
                  <a:txBody>
                    <a:bodyPr/>
                    <a:lstStyle/>
                    <a:p>
                      <a:r>
                        <a:rPr lang="en-US" dirty="0" smtClean="0"/>
                        <a:t>GS9-GS13</a:t>
                      </a:r>
                      <a:endParaRPr lang="en-US" dirty="0"/>
                    </a:p>
                  </a:txBody>
                  <a:tcPr/>
                </a:tc>
              </a:tr>
              <a:tr h="370840">
                <a:tc>
                  <a:txBody>
                    <a:bodyPr/>
                    <a:lstStyle/>
                    <a:p>
                      <a:r>
                        <a:rPr lang="en-US" dirty="0" smtClean="0"/>
                        <a:t>3</a:t>
                      </a:r>
                      <a:endParaRPr lang="en-US" dirty="0"/>
                    </a:p>
                  </a:txBody>
                  <a:tcPr/>
                </a:tc>
                <a:tc>
                  <a:txBody>
                    <a:bodyPr/>
                    <a:lstStyle/>
                    <a:p>
                      <a:r>
                        <a:rPr lang="en-US" dirty="0" smtClean="0"/>
                        <a:t>05 and above</a:t>
                      </a:r>
                      <a:endParaRPr lang="en-US" dirty="0"/>
                    </a:p>
                  </a:txBody>
                  <a:tcPr/>
                </a:tc>
                <a:tc>
                  <a:txBody>
                    <a:bodyPr/>
                    <a:lstStyle/>
                    <a:p>
                      <a:r>
                        <a:rPr lang="en-US" dirty="0" smtClean="0"/>
                        <a:t>E7-E9</a:t>
                      </a:r>
                      <a:endParaRPr lang="en-US" dirty="0"/>
                    </a:p>
                  </a:txBody>
                  <a:tcPr/>
                </a:tc>
                <a:tc>
                  <a:txBody>
                    <a:bodyPr/>
                    <a:lstStyle/>
                    <a:p>
                      <a:r>
                        <a:rPr lang="en-US" dirty="0" smtClean="0"/>
                        <a:t>GS14 and above</a:t>
                      </a:r>
                      <a:endParaRPr lang="en-US" dirty="0"/>
                    </a:p>
                  </a:txBody>
                  <a:tcPr/>
                </a:tc>
              </a:tr>
              <a:tr h="243840">
                <a:tc gridSpan="4">
                  <a:txBody>
                    <a:bodyPr/>
                    <a:lstStyle/>
                    <a:p>
                      <a:r>
                        <a:rPr lang="en-US" sz="1400" dirty="0" smtClean="0"/>
                        <a:t>* GS and equivalent pay plans</a:t>
                      </a:r>
                      <a:endParaRPr lang="en-US" sz="1400" i="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20806</TotalTime>
  <Words>6392</Words>
  <Application>Microsoft Office PowerPoint</Application>
  <PresentationFormat>On-screen Show (4:3)</PresentationFormat>
  <Paragraphs>1324</Paragraphs>
  <Slides>61</Slides>
  <Notes>49</Notes>
  <HiddenSlides>8</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ＭＳ Ｐゴシック</vt:lpstr>
      <vt:lpstr>Arial</vt:lpstr>
      <vt:lpstr>Calibri</vt:lpstr>
      <vt:lpstr>Times New Roman</vt:lpstr>
      <vt:lpstr>Wingdings</vt:lpstr>
      <vt:lpstr>Office Theme</vt:lpstr>
      <vt:lpstr>1_Office Theme</vt:lpstr>
      <vt:lpstr>DOD FM CERTIFICATION Army Proponency Office     </vt:lpstr>
      <vt:lpstr>CP-11 Population Overview</vt:lpstr>
      <vt:lpstr> Financial Management (Military)  Officer and Enlisted (36A and 36B) – (A/O JAN 2015)</vt:lpstr>
      <vt:lpstr>Agenda</vt:lpstr>
      <vt:lpstr>FM Certification Program Background</vt:lpstr>
      <vt:lpstr>Certification Program Purpose and Background</vt:lpstr>
      <vt:lpstr>Program Foundation: Competencies</vt:lpstr>
      <vt:lpstr>What are DoD FM Certification Program Competencies?</vt:lpstr>
      <vt:lpstr>Army Level Guidelines</vt:lpstr>
      <vt:lpstr>Know your Proficiency Level</vt:lpstr>
      <vt:lpstr> DoD FM Certification Levels &amp; Requirements</vt:lpstr>
      <vt:lpstr>Choosing Primary and Secondary Tracks</vt:lpstr>
      <vt:lpstr>Applicability</vt:lpstr>
      <vt:lpstr>  The Learning History Worksheet </vt:lpstr>
      <vt:lpstr>First Steps for Users</vt:lpstr>
      <vt:lpstr>  The Learning History Worksheet </vt:lpstr>
      <vt:lpstr>DoD FM Learning Management System </vt:lpstr>
      <vt:lpstr>  DoD FM Certification Mapping Courses to Competencies  </vt:lpstr>
      <vt:lpstr>Competencies are Aligned to the FM Occupational Series</vt:lpstr>
      <vt:lpstr>1. Download the LHW from FM Online</vt:lpstr>
      <vt:lpstr>2. Assemble Documentation </vt:lpstr>
      <vt:lpstr>3. Search for Courses in FM myLearn</vt:lpstr>
      <vt:lpstr>PowerPoint Presentation</vt:lpstr>
      <vt:lpstr>3. Results of Competency Search</vt:lpstr>
      <vt:lpstr>3. Search for Courses Using Keywords</vt:lpstr>
      <vt:lpstr>4. Map FM myLearn courses on LHW</vt:lpstr>
      <vt:lpstr>PowerPoint Presentation</vt:lpstr>
      <vt:lpstr>  The Learning History Worksheet </vt:lpstr>
      <vt:lpstr>5. Assess Certification Gaps</vt:lpstr>
      <vt:lpstr>6. Map OUSD(C) WEB Based Courses to the LHW</vt:lpstr>
      <vt:lpstr>7. Map Academic Courses to the LHW</vt:lpstr>
      <vt:lpstr>PowerPoint Presentation</vt:lpstr>
      <vt:lpstr>Accounting Analysis Competency</vt:lpstr>
      <vt:lpstr>PowerPoint Presentation</vt:lpstr>
      <vt:lpstr>PowerPoint Presentation</vt:lpstr>
      <vt:lpstr>PowerPoint Presentation</vt:lpstr>
      <vt:lpstr>8. LMS Achievement Documentation</vt:lpstr>
      <vt:lpstr>8. LMS Achievement Documentation</vt:lpstr>
      <vt:lpstr>Personal Information</vt:lpstr>
      <vt:lpstr>PowerPoint Presentation</vt:lpstr>
      <vt:lpstr>PowerPoint Presentation</vt:lpstr>
      <vt:lpstr>Introduction to LMS Input</vt:lpstr>
      <vt:lpstr>Introduction to LMS Input LMS Home Page</vt:lpstr>
      <vt:lpstr>DoD FM Learning Management System </vt:lpstr>
      <vt:lpstr>Introduction to LMS Input- Job Aids</vt:lpstr>
      <vt:lpstr>Introduction to LMS Input –  Approved Scorecard – Cert Level 2</vt:lpstr>
      <vt:lpstr>LMS Roles</vt:lpstr>
      <vt:lpstr>Common Errors of Certification Rejection</vt:lpstr>
      <vt:lpstr>Common Errors of Certification Rejection (continued)</vt:lpstr>
      <vt:lpstr>Can you find the errors? </vt:lpstr>
      <vt:lpstr>Here’s the mistakes</vt:lpstr>
      <vt:lpstr>Here’s the mistakes</vt:lpstr>
      <vt:lpstr>Here’s the mistakes</vt:lpstr>
      <vt:lpstr>Here’s the mistakes</vt:lpstr>
      <vt:lpstr>Active Users vs. Inactive Users</vt:lpstr>
      <vt:lpstr>FAQs</vt:lpstr>
      <vt:lpstr>Continuing Education and Training (CETs)</vt:lpstr>
      <vt:lpstr>Point of Contact</vt:lpstr>
      <vt:lpstr>         For any additional questions during your certification process, you contact the Army FM Certification Mailbox at:  usarmy.pentagon.hqda-asa-fm.mbx.dod-certification@mail.mil </vt:lpstr>
      <vt:lpstr>Definitions</vt:lpstr>
      <vt:lpstr>Helpful Links</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DOD FM CERTIFICATION Army Proponency Office</dc:title>
  <dc:creator>United States Army</dc:creator>
  <cp:lastModifiedBy>Carly Beato</cp:lastModifiedBy>
  <cp:revision>556</cp:revision>
  <dcterms:created xsi:type="dcterms:W3CDTF">2013-04-17T13:39:24Z</dcterms:created>
  <dcterms:modified xsi:type="dcterms:W3CDTF">2015-09-29T19:44:53Z</dcterms:modified>
</cp:coreProperties>
</file>