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6" r:id="rId2"/>
    <p:sldId id="257" r:id="rId3"/>
    <p:sldId id="258" r:id="rId4"/>
    <p:sldId id="259" r:id="rId5"/>
    <p:sldId id="261" r:id="rId6"/>
    <p:sldId id="260"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230" autoAdjust="0"/>
  </p:normalViewPr>
  <p:slideViewPr>
    <p:cSldViewPr>
      <p:cViewPr varScale="1">
        <p:scale>
          <a:sx n="114" d="100"/>
          <a:sy n="114" d="100"/>
        </p:scale>
        <p:origin x="1524" y="9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1759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effectLst/>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r>
              <a:rPr dirty="0" smtClean="0"/>
              <a:t>ETM-Shadowing Assignments</a:t>
            </a:r>
            <a:r>
              <a:rPr lang="en-US" dirty="0" smtClean="0"/>
              <a:t>:</a:t>
            </a:r>
            <a:r>
              <a:rPr lang="en-US" baseline="0" dirty="0" smtClean="0"/>
              <a:t> </a:t>
            </a:r>
            <a:r>
              <a:rPr dirty="0" smtClean="0"/>
              <a:t> </a:t>
            </a:r>
            <a:r>
              <a:rPr dirty="0"/>
              <a:t>The  ETM-Shadowing Assignments  module is open to select Army  Civilians in grade GS-13 and  equivalent. An ETM-Shadowing  participant has the opportunity to  accompany and observe a senior  leader in action in his/her daily  work environment for up to 20  working days. </a:t>
            </a:r>
            <a:r>
              <a:rPr lang="en-US" dirty="0" smtClean="0"/>
              <a:t> </a:t>
            </a:r>
            <a:r>
              <a:rPr dirty="0" smtClean="0"/>
              <a:t>The </a:t>
            </a:r>
            <a:r>
              <a:rPr dirty="0"/>
              <a:t>senior leader  may involve the ETM participant  in the task at hand. The benefits  of shadowing include  experiencing what it is like to  work as a senior Civilian at the  Army enterprise level; the ability  to ask questions while the senior  leader goes about his/her daily  activities; and validation of  perceptions about a particular  field of work. </a:t>
            </a:r>
            <a:r>
              <a:rPr lang="en-US" dirty="0" smtClean="0"/>
              <a:t> </a:t>
            </a:r>
            <a:r>
              <a:rPr dirty="0" smtClean="0"/>
              <a:t>ETM-Temporary  </a:t>
            </a:r>
            <a:r>
              <a:rPr dirty="0"/>
              <a:t>Duty (TDY) </a:t>
            </a:r>
            <a:r>
              <a:rPr dirty="0" smtClean="0"/>
              <a:t>Assignments</a:t>
            </a:r>
            <a:r>
              <a:rPr lang="en-US" dirty="0" smtClean="0"/>
              <a:t>:</a:t>
            </a:r>
            <a:r>
              <a:rPr lang="en-US" baseline="0" dirty="0" smtClean="0"/>
              <a:t> </a:t>
            </a:r>
            <a:r>
              <a:rPr dirty="0" smtClean="0"/>
              <a:t> </a:t>
            </a:r>
            <a:r>
              <a:rPr dirty="0"/>
              <a:t>The  ETM-TDY module is open to  select Army Civilians in grade  GS-13 and equivalent. An  ETM-TDY participant will fill a  short-term developmental  assignment on a special project,  serve as a member of a working  group or a member of a tiger  team for a period not to exceed  90 days. The benefits of an  ETM-TDY assignment include  new and challenging work in a  different work environment and a  broadening experience at the  enterprise level.</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r>
              <a:rPr dirty="0" smtClean="0"/>
              <a:t>This </a:t>
            </a:r>
            <a:r>
              <a:rPr dirty="0"/>
              <a:t>is our current ETM Timeline.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r>
              <a:rPr lang="en-US" dirty="0" smtClean="0"/>
              <a:t> </a:t>
            </a: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r>
              <a:rPr dirty="0" smtClean="0"/>
              <a:t>The </a:t>
            </a:r>
            <a:r>
              <a:rPr dirty="0"/>
              <a:t>new Army Directive </a:t>
            </a:r>
            <a:r>
              <a:rPr dirty="0" smtClean="0"/>
              <a:t>201</a:t>
            </a:r>
            <a:r>
              <a:rPr lang="en-US" dirty="0" smtClean="0"/>
              <a:t>7</a:t>
            </a:r>
            <a:r>
              <a:rPr dirty="0" smtClean="0"/>
              <a:t>-</a:t>
            </a:r>
            <a:r>
              <a:rPr lang="en-US" dirty="0" smtClean="0"/>
              <a:t>13</a:t>
            </a:r>
            <a:r>
              <a:rPr dirty="0" smtClean="0"/>
              <a:t>   expanded</a:t>
            </a:r>
            <a:r>
              <a:rPr lang="en-US" dirty="0" smtClean="0"/>
              <a:t> </a:t>
            </a:r>
            <a:r>
              <a:rPr dirty="0" smtClean="0"/>
              <a:t>the </a:t>
            </a:r>
            <a:r>
              <a:rPr dirty="0"/>
              <a:t>current SETM program to </a:t>
            </a:r>
            <a:r>
              <a:rPr dirty="0" smtClean="0"/>
              <a:t>include </a:t>
            </a:r>
            <a:r>
              <a:rPr dirty="0"/>
              <a:t>the ETM program. This  directive was signed by the  Secretary of the Army on </a:t>
            </a:r>
            <a:r>
              <a:rPr lang="en-US" dirty="0" smtClean="0"/>
              <a:t>1 Aug</a:t>
            </a:r>
            <a:r>
              <a:rPr lang="en-US" baseline="0" dirty="0" smtClean="0"/>
              <a:t> 17</a:t>
            </a:r>
            <a:r>
              <a:rPr dirty="0" smtClean="0"/>
              <a:t>. </a:t>
            </a:r>
            <a:r>
              <a:rPr lang="en-US" dirty="0" smtClean="0"/>
              <a:t> </a:t>
            </a:r>
            <a:r>
              <a:rPr dirty="0" smtClean="0"/>
              <a:t>The </a:t>
            </a:r>
            <a:r>
              <a:rPr dirty="0"/>
              <a:t>new policy applies the  same structured and rigorous  selection process designed to  ensure the Army is selecting the  best of the best to participate in  these enterprise level training  opportunities. The selection  process consists of input from  raters, endorsers, FCRs, and  Command Boards to be  considered at HQDA. </a:t>
            </a:r>
            <a:r>
              <a:rPr lang="en-US" dirty="0" smtClean="0"/>
              <a:t> </a:t>
            </a:r>
            <a:r>
              <a:rPr dirty="0" smtClean="0"/>
              <a:t>The  </a:t>
            </a:r>
            <a:r>
              <a:rPr dirty="0"/>
              <a:t>HQDA SETM Board consists of  SESs and GOs from across the  Army. </a:t>
            </a:r>
            <a:r>
              <a:rPr lang="en-US" dirty="0" smtClean="0"/>
              <a:t> </a:t>
            </a:r>
            <a:r>
              <a:rPr dirty="0" smtClean="0"/>
              <a:t>The </a:t>
            </a:r>
            <a:r>
              <a:rPr dirty="0"/>
              <a:t>HQDA ETM board  consists of GS-15s and COLs  from across the Army. </a:t>
            </a:r>
            <a:r>
              <a:rPr lang="en-US" dirty="0" smtClean="0"/>
              <a:t> </a:t>
            </a:r>
            <a:r>
              <a:rPr dirty="0" smtClean="0"/>
              <a:t>Both </a:t>
            </a:r>
            <a:r>
              <a:rPr dirty="0"/>
              <a:t>of  these boards consists of 3 </a:t>
            </a:r>
            <a:r>
              <a:rPr dirty="0" smtClean="0"/>
              <a:t>phases</a:t>
            </a:r>
            <a:r>
              <a:rPr dirty="0"/>
              <a:t>.</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r>
              <a:rPr dirty="0" smtClean="0"/>
              <a:t>DSLDP:</a:t>
            </a:r>
            <a:r>
              <a:rPr lang="en-US" dirty="0" smtClean="0"/>
              <a:t>  </a:t>
            </a:r>
            <a:r>
              <a:rPr dirty="0" smtClean="0"/>
              <a:t>Students </a:t>
            </a:r>
            <a:r>
              <a:rPr dirty="0"/>
              <a:t>will remain on command  roles for the entire 24 months  while enrolled in DSLDP to  include the 10 months at a SSC.  Army DSLDP students will not  attend the AWC. They will  attend another services war  college (Air War College, Naval  War College or National Defense  University). </a:t>
            </a:r>
            <a:r>
              <a:rPr lang="en-US" dirty="0" smtClean="0"/>
              <a:t> </a:t>
            </a:r>
            <a:r>
              <a:rPr dirty="0" smtClean="0"/>
              <a:t>SSC </a:t>
            </a:r>
            <a:r>
              <a:rPr dirty="0"/>
              <a:t>Resident</a:t>
            </a:r>
            <a:r>
              <a:rPr dirty="0" smtClean="0"/>
              <a:t>:</a:t>
            </a:r>
            <a:r>
              <a:rPr lang="en-US" dirty="0" smtClean="0"/>
              <a:t>  </a:t>
            </a:r>
            <a:r>
              <a:rPr dirty="0" smtClean="0"/>
              <a:t>10 </a:t>
            </a:r>
            <a:r>
              <a:rPr dirty="0"/>
              <a:t>month Army War College or Dwight  D. Eisenhower strategic learning  educational experience.  Participants are reassigned to a  </a:t>
            </a:r>
            <a:r>
              <a:rPr dirty="0" smtClean="0"/>
              <a:t>C</a:t>
            </a:r>
            <a:r>
              <a:rPr lang="en-US" dirty="0" smtClean="0"/>
              <a:t>ivilian</a:t>
            </a:r>
            <a:r>
              <a:rPr lang="en-US" baseline="0" dirty="0" smtClean="0"/>
              <a:t> </a:t>
            </a:r>
            <a:r>
              <a:rPr lang="en-US" dirty="0" smtClean="0"/>
              <a:t>Personnel Training</a:t>
            </a:r>
            <a:r>
              <a:rPr dirty="0" smtClean="0"/>
              <a:t> </a:t>
            </a:r>
            <a:r>
              <a:rPr dirty="0"/>
              <a:t>Account (</a:t>
            </a:r>
            <a:r>
              <a:rPr dirty="0" smtClean="0"/>
              <a:t>C</a:t>
            </a:r>
            <a:r>
              <a:rPr lang="en-US" dirty="0" smtClean="0"/>
              <a:t>PT</a:t>
            </a:r>
            <a:r>
              <a:rPr dirty="0" smtClean="0"/>
              <a:t>A</a:t>
            </a:r>
            <a:r>
              <a:rPr dirty="0"/>
              <a:t>) upon reporting  to school. </a:t>
            </a:r>
            <a:r>
              <a:rPr lang="en-US" dirty="0" smtClean="0"/>
              <a:t> </a:t>
            </a:r>
            <a:r>
              <a:rPr dirty="0" smtClean="0"/>
              <a:t>This </a:t>
            </a:r>
            <a:r>
              <a:rPr dirty="0"/>
              <a:t>allows  Commands to backfill behind  students. Graduates will be  placed by the HQDA SETM  Graduate Placement Board.  SSC-DE</a:t>
            </a:r>
            <a:r>
              <a:rPr dirty="0" smtClean="0"/>
              <a:t>:</a:t>
            </a:r>
            <a:r>
              <a:rPr lang="en-US" dirty="0" smtClean="0"/>
              <a:t>  </a:t>
            </a:r>
            <a:r>
              <a:rPr dirty="0" smtClean="0"/>
              <a:t>Participants </a:t>
            </a:r>
            <a:r>
              <a:rPr dirty="0"/>
              <a:t>remain on Command  roles during this 24 month  learning experience. Students  will attend some seminars and  workshops at the AWC.  Graduates remain at Command  not included in the graduate  placement process. </a:t>
            </a:r>
            <a:r>
              <a:rPr lang="en-US" dirty="0" smtClean="0"/>
              <a:t> </a:t>
            </a:r>
            <a:r>
              <a:rPr dirty="0" smtClean="0"/>
              <a:t>No </a:t>
            </a:r>
            <a:r>
              <a:rPr dirty="0"/>
              <a:t>mobility  agreement required. </a:t>
            </a:r>
            <a:r>
              <a:rPr lang="en-US" dirty="0" smtClean="0"/>
              <a:t> </a:t>
            </a:r>
            <a:r>
              <a:rPr dirty="0" smtClean="0"/>
              <a:t>SETM-TDY:</a:t>
            </a:r>
            <a:r>
              <a:rPr lang="en-US" dirty="0" smtClean="0"/>
              <a:t>  </a:t>
            </a:r>
            <a:r>
              <a:rPr dirty="0" smtClean="0"/>
              <a:t>Centrally </a:t>
            </a:r>
            <a:r>
              <a:rPr dirty="0"/>
              <a:t>funded 179 day career broadening  experience. SETM-TDY  assignments can be submitted  by Commands to </a:t>
            </a:r>
            <a:r>
              <a:rPr dirty="0" smtClean="0"/>
              <a:t>CL</a:t>
            </a:r>
            <a:r>
              <a:rPr lang="en-US" dirty="0" smtClean="0"/>
              <a:t>D</a:t>
            </a:r>
            <a:r>
              <a:rPr dirty="0" smtClean="0"/>
              <a:t>O </a:t>
            </a:r>
            <a:r>
              <a:rPr dirty="0"/>
              <a:t>to  received board vetted  participants to complete projects  with specific outcomes.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r>
              <a:rPr dirty="0" smtClean="0"/>
              <a:t>SSC </a:t>
            </a:r>
            <a:r>
              <a:rPr dirty="0"/>
              <a:t>Resident</a:t>
            </a:r>
            <a:r>
              <a:rPr dirty="0" smtClean="0"/>
              <a:t>:</a:t>
            </a:r>
            <a:r>
              <a:rPr lang="en-US" dirty="0" smtClean="0"/>
              <a:t>  </a:t>
            </a:r>
            <a:r>
              <a:rPr dirty="0" smtClean="0"/>
              <a:t>10 </a:t>
            </a:r>
            <a:r>
              <a:rPr dirty="0"/>
              <a:t>month Army War College or Dwight  D. Eisenhower strategic learning  educational experience.  Participants are reassigned to a  </a:t>
            </a:r>
            <a:r>
              <a:rPr dirty="0" smtClean="0"/>
              <a:t>C</a:t>
            </a:r>
            <a:r>
              <a:rPr lang="en-US" dirty="0" smtClean="0"/>
              <a:t>ivilian Personnel </a:t>
            </a:r>
            <a:r>
              <a:rPr dirty="0" smtClean="0"/>
              <a:t>Training Account </a:t>
            </a:r>
            <a:r>
              <a:rPr dirty="0"/>
              <a:t>(</a:t>
            </a:r>
            <a:r>
              <a:rPr dirty="0" smtClean="0"/>
              <a:t>C</a:t>
            </a:r>
            <a:r>
              <a:rPr lang="en-US" dirty="0" smtClean="0"/>
              <a:t>P</a:t>
            </a:r>
            <a:r>
              <a:rPr dirty="0" smtClean="0"/>
              <a:t>TA</a:t>
            </a:r>
            <a:r>
              <a:rPr dirty="0"/>
              <a:t>) upon reporting  to school. </a:t>
            </a:r>
            <a:r>
              <a:rPr lang="en-US" dirty="0" smtClean="0"/>
              <a:t> </a:t>
            </a:r>
            <a:r>
              <a:rPr dirty="0" smtClean="0"/>
              <a:t>This </a:t>
            </a:r>
            <a:r>
              <a:rPr dirty="0"/>
              <a:t>allows  Commands to backfill behind  students. </a:t>
            </a:r>
            <a:r>
              <a:rPr lang="en-US" dirty="0" smtClean="0"/>
              <a:t> </a:t>
            </a:r>
            <a:r>
              <a:rPr dirty="0" smtClean="0"/>
              <a:t>Graduates </a:t>
            </a:r>
            <a:r>
              <a:rPr dirty="0"/>
              <a:t>will be  placed by the HQDA SETM  Graduate Placement Board.  SSC-DE</a:t>
            </a:r>
            <a:r>
              <a:rPr dirty="0" smtClean="0"/>
              <a:t>:</a:t>
            </a:r>
            <a:r>
              <a:rPr lang="en-US" dirty="0" smtClean="0"/>
              <a:t>  </a:t>
            </a:r>
            <a:r>
              <a:rPr dirty="0" smtClean="0"/>
              <a:t>Participants </a:t>
            </a:r>
            <a:r>
              <a:rPr dirty="0"/>
              <a:t>remain on Command  roles during this 24 month  learning experience. Students  will attend some seminars and  workshops at the AWC.  Graduates remain at Command  not included in the graduate  placement process. No mobility  agreement required. </a:t>
            </a:r>
            <a:r>
              <a:rPr lang="en-US" dirty="0" smtClean="0"/>
              <a:t> </a:t>
            </a:r>
            <a:r>
              <a:rPr dirty="0" smtClean="0"/>
              <a:t>SETM-TDY:</a:t>
            </a:r>
            <a:r>
              <a:rPr lang="en-US" dirty="0" smtClean="0"/>
              <a:t>  </a:t>
            </a:r>
            <a:r>
              <a:rPr dirty="0" smtClean="0"/>
              <a:t>Centrally </a:t>
            </a:r>
            <a:r>
              <a:rPr dirty="0"/>
              <a:t>funded 179 day career broadening  experience. SETM-TDY  assignments can be submitted  by Commands to </a:t>
            </a:r>
            <a:r>
              <a:rPr dirty="0" smtClean="0"/>
              <a:t>CL</a:t>
            </a:r>
            <a:r>
              <a:rPr lang="en-US" dirty="0" smtClean="0"/>
              <a:t>D</a:t>
            </a:r>
            <a:r>
              <a:rPr dirty="0" smtClean="0"/>
              <a:t>O </a:t>
            </a:r>
            <a:r>
              <a:rPr dirty="0"/>
              <a:t>to  received board vetted  participants to complete projects  with specific outcomes.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r>
              <a:rPr dirty="0" smtClean="0"/>
              <a:t>ASCF:</a:t>
            </a:r>
            <a:r>
              <a:rPr lang="en-US" dirty="0" smtClean="0"/>
              <a:t>  </a:t>
            </a:r>
            <a:r>
              <a:rPr dirty="0" smtClean="0"/>
              <a:t>A 12</a:t>
            </a:r>
            <a:r>
              <a:rPr lang="en-US" dirty="0" smtClean="0"/>
              <a:t>-</a:t>
            </a:r>
            <a:r>
              <a:rPr dirty="0" smtClean="0"/>
              <a:t>month </a:t>
            </a:r>
            <a:r>
              <a:rPr dirty="0"/>
              <a:t>study followed by a </a:t>
            </a:r>
            <a:r>
              <a:rPr dirty="0" smtClean="0"/>
              <a:t>12</a:t>
            </a:r>
            <a:r>
              <a:rPr lang="en-US" dirty="0" smtClean="0"/>
              <a:t>-</a:t>
            </a:r>
            <a:r>
              <a:rPr dirty="0" smtClean="0"/>
              <a:t>month </a:t>
            </a:r>
            <a:r>
              <a:rPr dirty="0"/>
              <a:t>utilization assignment  ending with a permanent  reassignment that leverages  experiences gain and lessons  learned.</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r>
              <a:rPr dirty="0" smtClean="0"/>
              <a:t>This </a:t>
            </a:r>
            <a:r>
              <a:rPr dirty="0"/>
              <a:t>is our current SETM Timeline.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r>
              <a:rPr dirty="0" smtClean="0"/>
              <a:t>ETM-Command </a:t>
            </a:r>
            <a:r>
              <a:rPr dirty="0"/>
              <a:t>and General Staff  Officer Course (CGSOC)  (in-residence attendance</a:t>
            </a:r>
            <a:r>
              <a:rPr dirty="0" smtClean="0"/>
              <a:t>)</a:t>
            </a:r>
            <a:r>
              <a:rPr lang="en-US" dirty="0" smtClean="0"/>
              <a:t>:</a:t>
            </a:r>
            <a:r>
              <a:rPr lang="en-US" baseline="0" dirty="0" smtClean="0"/>
              <a:t> </a:t>
            </a:r>
            <a:r>
              <a:rPr dirty="0" smtClean="0"/>
              <a:t> </a:t>
            </a:r>
            <a:r>
              <a:rPr dirty="0"/>
              <a:t>The  ETM-CGSOC resident  attendance module is open to  select Army Civilians in grade  GS-13 and equivalent, and by  exception, to Army Civilians in  grade GS-12 and equivalent, that  have completed or been granted  credit for the Civilian Education  System (CES) Advance Course  and meet all other requirements.  Following one month in the  Preparation Course (P900), an  ETM-CGSOC participant will  attend CGSOC Developmental  School, a 10-month  graduate-level program at Fort  Leavenworth, Kansas. </a:t>
            </a:r>
            <a:r>
              <a:rPr lang="en-US" dirty="0" smtClean="0"/>
              <a:t> </a:t>
            </a:r>
            <a:r>
              <a:rPr dirty="0" smtClean="0"/>
              <a:t>The  </a:t>
            </a:r>
            <a:r>
              <a:rPr dirty="0"/>
              <a:t>benefits of participating in  ETM-CGSOC are an increased  knowledge of the operational and  tactical Army and preparation for  the challenges faced in a  dynamic and complex global  environment. ETM-Executive  Leadership Development  Program (ELDP</a:t>
            </a:r>
            <a:r>
              <a:rPr dirty="0" smtClean="0"/>
              <a:t>)</a:t>
            </a:r>
            <a:r>
              <a:rPr lang="en-US" dirty="0" smtClean="0"/>
              <a:t>: </a:t>
            </a:r>
            <a:r>
              <a:rPr dirty="0" smtClean="0"/>
              <a:t> </a:t>
            </a:r>
            <a:r>
              <a:rPr dirty="0"/>
              <a:t>The  ETM-ELDP module is a DoD  program open to select Army  Civilians in grade GS-12/13 and  equivalent. An ETM-ELDP  participant will attend a 10-month  series of learning and training  experiences that blend  experiential and academic  learning with hands-on exercises  focused on the role of the  war-fighter. The benefits of  participating in ETM-ELDP  include joint, interagency, and  enterprise-wide experience, a  greater understanding of the  DoD mission and culture, and  leadership training that parallels  selected military training and  ensures cross-component  exposure.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3/5/2018</a:t>
            </a:fld>
            <a:endParaRPr lang="en-US"/>
          </a:p>
        </p:txBody>
      </p:sp>
      <p:sp>
        <p:nvSpPr>
          <p:cNvPr id="6" name="Holder 6"/>
          <p:cNvSpPr>
            <a:spLocks noGrp="1"/>
          </p:cNvSpPr>
          <p:nvPr>
            <p:ph type="sldNum" sz="quarter" idx="7"/>
          </p:nvPr>
        </p:nvSpPr>
        <p:spPr/>
        <p:txBody>
          <a:bodyPr lIns="0" tIns="0" rIns="0" bIns="0"/>
          <a:lstStyle>
            <a:lvl1pPr>
              <a:defRPr sz="1600" b="0" i="0">
                <a:solidFill>
                  <a:srgbClr val="8A8A8A"/>
                </a:solidFill>
                <a:latin typeface="Arial"/>
                <a:cs typeface="Arial"/>
              </a:defRPr>
            </a:lvl1pPr>
          </a:lstStyle>
          <a:p>
            <a:pPr marL="37465">
              <a:lnSpc>
                <a:spcPts val="1864"/>
              </a:lnSpc>
            </a:pPr>
            <a:fld id="{81D60167-4931-47E6-BA6A-407CBD079E47}" type="slidenum">
              <a:rPr spc="-5" dirty="0"/>
              <a:t>‹#›</a:t>
            </a:fld>
            <a:endParaRPr spc="-5"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chemeClr val="tx1"/>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2800" b="1"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3/5/2018</a:t>
            </a:fld>
            <a:endParaRPr lang="en-US"/>
          </a:p>
        </p:txBody>
      </p:sp>
      <p:sp>
        <p:nvSpPr>
          <p:cNvPr id="6" name="Holder 6"/>
          <p:cNvSpPr>
            <a:spLocks noGrp="1"/>
          </p:cNvSpPr>
          <p:nvPr>
            <p:ph type="sldNum" sz="quarter" idx="7"/>
          </p:nvPr>
        </p:nvSpPr>
        <p:spPr/>
        <p:txBody>
          <a:bodyPr lIns="0" tIns="0" rIns="0" bIns="0"/>
          <a:lstStyle>
            <a:lvl1pPr>
              <a:defRPr sz="1600" b="0" i="0">
                <a:solidFill>
                  <a:srgbClr val="8A8A8A"/>
                </a:solidFill>
                <a:latin typeface="Arial"/>
                <a:cs typeface="Arial"/>
              </a:defRPr>
            </a:lvl1pPr>
          </a:lstStyle>
          <a:p>
            <a:pPr marL="37465">
              <a:lnSpc>
                <a:spcPts val="1864"/>
              </a:lnSpc>
            </a:pPr>
            <a:fld id="{81D60167-4931-47E6-BA6A-407CBD079E47}" type="slidenum">
              <a:rPr spc="-5" dirty="0"/>
              <a:t>‹#›</a:t>
            </a:fld>
            <a:endParaRPr spc="-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chemeClr val="tx1"/>
                </a:solidFill>
                <a:latin typeface="Calibri"/>
                <a:cs typeface="Calibri"/>
              </a:defRPr>
            </a:lvl1pPr>
          </a:lstStyle>
          <a:p>
            <a:endParaRPr/>
          </a:p>
        </p:txBody>
      </p:sp>
      <p:sp>
        <p:nvSpPr>
          <p:cNvPr id="3" name="Holder 3"/>
          <p:cNvSpPr>
            <a:spLocks noGrp="1"/>
          </p:cNvSpPr>
          <p:nvPr>
            <p:ph sz="half" idx="2"/>
          </p:nvPr>
        </p:nvSpPr>
        <p:spPr>
          <a:xfrm>
            <a:off x="453390" y="1182623"/>
            <a:ext cx="3968115" cy="3491229"/>
          </a:xfrm>
          <a:prstGeom prst="rect">
            <a:avLst/>
          </a:prstGeom>
        </p:spPr>
        <p:txBody>
          <a:bodyPr wrap="square" lIns="0" tIns="0" rIns="0" bIns="0">
            <a:spAutoFit/>
          </a:bodyPr>
          <a:lstStyle>
            <a:lvl1pPr>
              <a:defRPr sz="1800" b="1" i="0">
                <a:solidFill>
                  <a:srgbClr val="006600"/>
                </a:solidFill>
                <a:latin typeface="Arial"/>
                <a:cs typeface="Arial"/>
              </a:defRPr>
            </a:lvl1pPr>
          </a:lstStyle>
          <a:p>
            <a:endParaRPr/>
          </a:p>
        </p:txBody>
      </p:sp>
      <p:sp>
        <p:nvSpPr>
          <p:cNvPr id="4" name="Holder 4"/>
          <p:cNvSpPr>
            <a:spLocks noGrp="1"/>
          </p:cNvSpPr>
          <p:nvPr>
            <p:ph sz="half" idx="3"/>
          </p:nvPr>
        </p:nvSpPr>
        <p:spPr>
          <a:xfrm>
            <a:off x="6948678" y="2385060"/>
            <a:ext cx="1971675" cy="3482340"/>
          </a:xfrm>
          <a:prstGeom prst="rect">
            <a:avLst/>
          </a:prstGeom>
        </p:spPr>
        <p:txBody>
          <a:bodyPr wrap="square" lIns="0" tIns="0" rIns="0" bIns="0">
            <a:spAutoFit/>
          </a:bodyPr>
          <a:lstStyle>
            <a:lvl1pPr>
              <a:defRPr b="0" i="0">
                <a:solidFill>
                  <a:schemeClr val="tx1"/>
                </a:solidFill>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3/5/2018</a:t>
            </a:fld>
            <a:endParaRPr lang="en-US"/>
          </a:p>
        </p:txBody>
      </p:sp>
      <p:sp>
        <p:nvSpPr>
          <p:cNvPr id="7" name="Holder 7"/>
          <p:cNvSpPr>
            <a:spLocks noGrp="1"/>
          </p:cNvSpPr>
          <p:nvPr>
            <p:ph type="sldNum" sz="quarter" idx="7"/>
          </p:nvPr>
        </p:nvSpPr>
        <p:spPr/>
        <p:txBody>
          <a:bodyPr lIns="0" tIns="0" rIns="0" bIns="0"/>
          <a:lstStyle>
            <a:lvl1pPr>
              <a:defRPr sz="1600" b="0" i="0">
                <a:solidFill>
                  <a:srgbClr val="8A8A8A"/>
                </a:solidFill>
                <a:latin typeface="Arial"/>
                <a:cs typeface="Arial"/>
              </a:defRPr>
            </a:lvl1pPr>
          </a:lstStyle>
          <a:p>
            <a:pPr marL="37465">
              <a:lnSpc>
                <a:spcPts val="1864"/>
              </a:lnSpc>
            </a:pPr>
            <a:fld id="{81D60167-4931-47E6-BA6A-407CBD079E47}" type="slidenum">
              <a:rPr spc="-5" dirty="0"/>
              <a:t>‹#›</a:t>
            </a:fld>
            <a:endParaRPr spc="-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chemeClr val="tx1"/>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3/5/2018</a:t>
            </a:fld>
            <a:endParaRPr lang="en-US"/>
          </a:p>
        </p:txBody>
      </p:sp>
      <p:sp>
        <p:nvSpPr>
          <p:cNvPr id="5" name="Holder 5"/>
          <p:cNvSpPr>
            <a:spLocks noGrp="1"/>
          </p:cNvSpPr>
          <p:nvPr>
            <p:ph type="sldNum" sz="quarter" idx="7"/>
          </p:nvPr>
        </p:nvSpPr>
        <p:spPr/>
        <p:txBody>
          <a:bodyPr lIns="0" tIns="0" rIns="0" bIns="0"/>
          <a:lstStyle>
            <a:lvl1pPr>
              <a:defRPr sz="1600" b="0" i="0">
                <a:solidFill>
                  <a:srgbClr val="8A8A8A"/>
                </a:solidFill>
                <a:latin typeface="Arial"/>
                <a:cs typeface="Arial"/>
              </a:defRPr>
            </a:lvl1pPr>
          </a:lstStyle>
          <a:p>
            <a:pPr marL="37465">
              <a:lnSpc>
                <a:spcPts val="1864"/>
              </a:lnSpc>
            </a:pPr>
            <a:fld id="{81D60167-4931-47E6-BA6A-407CBD079E47}" type="slidenum">
              <a:rPr spc="-5" dirty="0"/>
              <a:t>‹#›</a:t>
            </a:fld>
            <a:endParaRPr spc="-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76200"/>
            <a:ext cx="457200" cy="548640"/>
          </a:xfrm>
          <a:custGeom>
            <a:avLst/>
            <a:gdLst/>
            <a:ahLst/>
            <a:cxnLst/>
            <a:rect l="l" t="t" r="r" b="b"/>
            <a:pathLst>
              <a:path w="457200" h="548640">
                <a:moveTo>
                  <a:pt x="0" y="548627"/>
                </a:moveTo>
                <a:lnTo>
                  <a:pt x="457200" y="548627"/>
                </a:lnTo>
                <a:lnTo>
                  <a:pt x="457200" y="0"/>
                </a:lnTo>
                <a:lnTo>
                  <a:pt x="0" y="0"/>
                </a:lnTo>
                <a:lnTo>
                  <a:pt x="0" y="548627"/>
                </a:lnTo>
                <a:close/>
              </a:path>
            </a:pathLst>
          </a:custGeom>
          <a:solidFill>
            <a:srgbClr val="000000"/>
          </a:solidFill>
        </p:spPr>
        <p:txBody>
          <a:bodyPr wrap="square" lIns="0" tIns="0" rIns="0" bIns="0" rtlCol="0"/>
          <a:lstStyle/>
          <a:p>
            <a:endParaRPr/>
          </a:p>
        </p:txBody>
      </p:sp>
      <p:sp>
        <p:nvSpPr>
          <p:cNvPr id="17" name="bk object 17"/>
          <p:cNvSpPr/>
          <p:nvPr/>
        </p:nvSpPr>
        <p:spPr>
          <a:xfrm>
            <a:off x="0" y="0"/>
            <a:ext cx="533399" cy="729995"/>
          </a:xfrm>
          <a:prstGeom prst="rect">
            <a:avLst/>
          </a:prstGeom>
          <a:blipFill>
            <a:blip r:embed="rId2" cstate="print"/>
            <a:stretch>
              <a:fillRect/>
            </a:stretch>
          </a:blipFill>
        </p:spPr>
        <p:txBody>
          <a:bodyPr wrap="square" lIns="0" tIns="0" rIns="0" bIns="0" rtlCol="0"/>
          <a:lstStyle/>
          <a:p>
            <a:endParaRPr/>
          </a:p>
        </p:txBody>
      </p:sp>
      <p:sp>
        <p:nvSpPr>
          <p:cNvPr id="18" name="bk object 18"/>
          <p:cNvSpPr/>
          <p:nvPr/>
        </p:nvSpPr>
        <p:spPr>
          <a:xfrm>
            <a:off x="0" y="701040"/>
            <a:ext cx="9144000" cy="92710"/>
          </a:xfrm>
          <a:custGeom>
            <a:avLst/>
            <a:gdLst/>
            <a:ahLst/>
            <a:cxnLst/>
            <a:rect l="l" t="t" r="r" b="b"/>
            <a:pathLst>
              <a:path w="9144000" h="92709">
                <a:moveTo>
                  <a:pt x="0" y="0"/>
                </a:moveTo>
                <a:lnTo>
                  <a:pt x="9144000" y="0"/>
                </a:lnTo>
                <a:lnTo>
                  <a:pt x="9144000" y="92583"/>
                </a:lnTo>
                <a:lnTo>
                  <a:pt x="0" y="92583"/>
                </a:lnTo>
                <a:lnTo>
                  <a:pt x="0" y="0"/>
                </a:lnTo>
                <a:close/>
              </a:path>
            </a:pathLst>
          </a:custGeom>
          <a:ln w="9144">
            <a:solidFill>
              <a:srgbClr val="000000"/>
            </a:solidFill>
          </a:ln>
        </p:spPr>
        <p:txBody>
          <a:bodyPr wrap="square" lIns="0" tIns="0" rIns="0" bIns="0" rtlCol="0"/>
          <a:lstStyle/>
          <a:p>
            <a:endParaRPr/>
          </a:p>
        </p:txBody>
      </p:sp>
      <p:sp>
        <p:nvSpPr>
          <p:cNvPr id="19" name="bk object 19"/>
          <p:cNvSpPr/>
          <p:nvPr/>
        </p:nvSpPr>
        <p:spPr>
          <a:xfrm>
            <a:off x="0" y="851916"/>
            <a:ext cx="9144000" cy="76200"/>
          </a:xfrm>
          <a:custGeom>
            <a:avLst/>
            <a:gdLst/>
            <a:ahLst/>
            <a:cxnLst/>
            <a:rect l="l" t="t" r="r" b="b"/>
            <a:pathLst>
              <a:path w="9144000" h="76200">
                <a:moveTo>
                  <a:pt x="0" y="76200"/>
                </a:moveTo>
                <a:lnTo>
                  <a:pt x="9144000" y="76200"/>
                </a:lnTo>
                <a:lnTo>
                  <a:pt x="9144000" y="0"/>
                </a:lnTo>
                <a:lnTo>
                  <a:pt x="0" y="0"/>
                </a:lnTo>
                <a:lnTo>
                  <a:pt x="0" y="76200"/>
                </a:lnTo>
                <a:close/>
              </a:path>
            </a:pathLst>
          </a:custGeom>
          <a:solidFill>
            <a:srgbClr val="000000"/>
          </a:solidFill>
        </p:spPr>
        <p:txBody>
          <a:bodyPr wrap="square" lIns="0" tIns="0" rIns="0" bIns="0" rtlCol="0"/>
          <a:lstStyle/>
          <a:p>
            <a:endParaRPr/>
          </a:p>
        </p:txBody>
      </p:sp>
      <p:sp>
        <p:nvSpPr>
          <p:cNvPr id="20" name="bk object 20"/>
          <p:cNvSpPr/>
          <p:nvPr/>
        </p:nvSpPr>
        <p:spPr>
          <a:xfrm>
            <a:off x="0" y="775716"/>
            <a:ext cx="9144000" cy="152400"/>
          </a:xfrm>
          <a:custGeom>
            <a:avLst/>
            <a:gdLst/>
            <a:ahLst/>
            <a:cxnLst/>
            <a:rect l="l" t="t" r="r" b="b"/>
            <a:pathLst>
              <a:path w="9144000" h="152400">
                <a:moveTo>
                  <a:pt x="0" y="0"/>
                </a:moveTo>
                <a:lnTo>
                  <a:pt x="9144000" y="0"/>
                </a:lnTo>
                <a:lnTo>
                  <a:pt x="9144000" y="152400"/>
                </a:lnTo>
                <a:lnTo>
                  <a:pt x="0" y="152400"/>
                </a:lnTo>
                <a:lnTo>
                  <a:pt x="0" y="0"/>
                </a:lnTo>
                <a:close/>
              </a:path>
            </a:pathLst>
          </a:custGeom>
          <a:ln w="9144">
            <a:solidFill>
              <a:srgbClr val="000000"/>
            </a:solidFill>
          </a:ln>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3/5/2018</a:t>
            </a:fld>
            <a:endParaRPr lang="en-US"/>
          </a:p>
        </p:txBody>
      </p:sp>
      <p:sp>
        <p:nvSpPr>
          <p:cNvPr id="4" name="Holder 4"/>
          <p:cNvSpPr>
            <a:spLocks noGrp="1"/>
          </p:cNvSpPr>
          <p:nvPr>
            <p:ph type="sldNum" sz="quarter" idx="7"/>
          </p:nvPr>
        </p:nvSpPr>
        <p:spPr/>
        <p:txBody>
          <a:bodyPr lIns="0" tIns="0" rIns="0" bIns="0"/>
          <a:lstStyle>
            <a:lvl1pPr>
              <a:defRPr sz="1600" b="0" i="0">
                <a:solidFill>
                  <a:srgbClr val="8A8A8A"/>
                </a:solidFill>
                <a:latin typeface="Arial"/>
                <a:cs typeface="Arial"/>
              </a:defRPr>
            </a:lvl1pPr>
          </a:lstStyle>
          <a:p>
            <a:pPr marL="37465">
              <a:lnSpc>
                <a:spcPts val="1864"/>
              </a:lnSpc>
            </a:pPr>
            <a:fld id="{81D60167-4931-47E6-BA6A-407CBD079E47}" type="slidenum">
              <a:rPr spc="-5" dirty="0"/>
              <a:t>‹#›</a:t>
            </a:fld>
            <a:endParaRPr spc="-5"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76212"/>
            <a:ext cx="457200" cy="624840"/>
          </a:xfrm>
          <a:custGeom>
            <a:avLst/>
            <a:gdLst/>
            <a:ahLst/>
            <a:cxnLst/>
            <a:rect l="l" t="t" r="r" b="b"/>
            <a:pathLst>
              <a:path w="457200" h="624840">
                <a:moveTo>
                  <a:pt x="0" y="624814"/>
                </a:moveTo>
                <a:lnTo>
                  <a:pt x="457200" y="624814"/>
                </a:lnTo>
                <a:lnTo>
                  <a:pt x="457200" y="0"/>
                </a:lnTo>
                <a:lnTo>
                  <a:pt x="0" y="0"/>
                </a:lnTo>
                <a:lnTo>
                  <a:pt x="0" y="624814"/>
                </a:lnTo>
                <a:close/>
              </a:path>
            </a:pathLst>
          </a:custGeom>
          <a:solidFill>
            <a:srgbClr val="000000"/>
          </a:solidFill>
        </p:spPr>
        <p:txBody>
          <a:bodyPr wrap="square" lIns="0" tIns="0" rIns="0" bIns="0" rtlCol="0"/>
          <a:lstStyle/>
          <a:p>
            <a:endParaRPr/>
          </a:p>
        </p:txBody>
      </p:sp>
      <p:sp>
        <p:nvSpPr>
          <p:cNvPr id="17" name="bk object 17"/>
          <p:cNvSpPr/>
          <p:nvPr/>
        </p:nvSpPr>
        <p:spPr>
          <a:xfrm>
            <a:off x="0" y="0"/>
            <a:ext cx="534136" cy="730478"/>
          </a:xfrm>
          <a:prstGeom prst="rect">
            <a:avLst/>
          </a:prstGeom>
          <a:blipFill>
            <a:blip r:embed="rId7" cstate="print"/>
            <a:stretch>
              <a:fillRect/>
            </a:stretch>
          </a:blipFill>
        </p:spPr>
        <p:txBody>
          <a:bodyPr wrap="square" lIns="0" tIns="0" rIns="0" bIns="0" rtlCol="0"/>
          <a:lstStyle/>
          <a:p>
            <a:endParaRPr/>
          </a:p>
        </p:txBody>
      </p:sp>
      <p:sp>
        <p:nvSpPr>
          <p:cNvPr id="18" name="bk object 18"/>
          <p:cNvSpPr/>
          <p:nvPr/>
        </p:nvSpPr>
        <p:spPr>
          <a:xfrm>
            <a:off x="0" y="701027"/>
            <a:ext cx="9144000" cy="93345"/>
          </a:xfrm>
          <a:custGeom>
            <a:avLst/>
            <a:gdLst/>
            <a:ahLst/>
            <a:cxnLst/>
            <a:rect l="l" t="t" r="r" b="b"/>
            <a:pathLst>
              <a:path w="9144000" h="93345">
                <a:moveTo>
                  <a:pt x="0" y="92976"/>
                </a:moveTo>
                <a:lnTo>
                  <a:pt x="9144000" y="92976"/>
                </a:lnTo>
                <a:lnTo>
                  <a:pt x="9144000" y="0"/>
                </a:lnTo>
                <a:lnTo>
                  <a:pt x="0" y="0"/>
                </a:lnTo>
                <a:lnTo>
                  <a:pt x="0" y="92976"/>
                </a:lnTo>
                <a:close/>
              </a:path>
            </a:pathLst>
          </a:custGeom>
          <a:solidFill>
            <a:srgbClr val="FFD521"/>
          </a:solidFill>
        </p:spPr>
        <p:txBody>
          <a:bodyPr wrap="square" lIns="0" tIns="0" rIns="0" bIns="0" rtlCol="0"/>
          <a:lstStyle/>
          <a:p>
            <a:endParaRPr/>
          </a:p>
        </p:txBody>
      </p:sp>
      <p:sp>
        <p:nvSpPr>
          <p:cNvPr id="19" name="bk object 19"/>
          <p:cNvSpPr/>
          <p:nvPr/>
        </p:nvSpPr>
        <p:spPr>
          <a:xfrm>
            <a:off x="0" y="701040"/>
            <a:ext cx="9144000" cy="93345"/>
          </a:xfrm>
          <a:custGeom>
            <a:avLst/>
            <a:gdLst/>
            <a:ahLst/>
            <a:cxnLst/>
            <a:rect l="l" t="t" r="r" b="b"/>
            <a:pathLst>
              <a:path w="9144000" h="93345">
                <a:moveTo>
                  <a:pt x="0" y="0"/>
                </a:moveTo>
                <a:lnTo>
                  <a:pt x="9144000" y="0"/>
                </a:lnTo>
                <a:lnTo>
                  <a:pt x="9144000" y="92963"/>
                </a:lnTo>
                <a:lnTo>
                  <a:pt x="0" y="92963"/>
                </a:lnTo>
                <a:lnTo>
                  <a:pt x="0" y="0"/>
                </a:lnTo>
                <a:close/>
              </a:path>
            </a:pathLst>
          </a:custGeom>
          <a:ln w="9143">
            <a:solidFill>
              <a:srgbClr val="000000"/>
            </a:solidFill>
          </a:ln>
        </p:spPr>
        <p:txBody>
          <a:bodyPr wrap="square" lIns="0" tIns="0" rIns="0" bIns="0" rtlCol="0"/>
          <a:lstStyle/>
          <a:p>
            <a:endParaRPr/>
          </a:p>
        </p:txBody>
      </p:sp>
      <p:sp>
        <p:nvSpPr>
          <p:cNvPr id="20" name="bk object 20"/>
          <p:cNvSpPr/>
          <p:nvPr/>
        </p:nvSpPr>
        <p:spPr>
          <a:xfrm>
            <a:off x="0" y="775716"/>
            <a:ext cx="9144000" cy="152400"/>
          </a:xfrm>
          <a:custGeom>
            <a:avLst/>
            <a:gdLst/>
            <a:ahLst/>
            <a:cxnLst/>
            <a:rect l="l" t="t" r="r" b="b"/>
            <a:pathLst>
              <a:path w="9144000" h="152400">
                <a:moveTo>
                  <a:pt x="0" y="152400"/>
                </a:moveTo>
                <a:lnTo>
                  <a:pt x="9144000" y="152400"/>
                </a:lnTo>
                <a:lnTo>
                  <a:pt x="9144000" y="0"/>
                </a:lnTo>
                <a:lnTo>
                  <a:pt x="0" y="0"/>
                </a:lnTo>
                <a:lnTo>
                  <a:pt x="0" y="152400"/>
                </a:lnTo>
                <a:close/>
              </a:path>
            </a:pathLst>
          </a:custGeom>
          <a:solidFill>
            <a:srgbClr val="000000"/>
          </a:solidFill>
        </p:spPr>
        <p:txBody>
          <a:bodyPr wrap="square" lIns="0" tIns="0" rIns="0" bIns="0" rtlCol="0"/>
          <a:lstStyle/>
          <a:p>
            <a:endParaRPr/>
          </a:p>
        </p:txBody>
      </p:sp>
      <p:sp>
        <p:nvSpPr>
          <p:cNvPr id="21" name="bk object 21"/>
          <p:cNvSpPr/>
          <p:nvPr/>
        </p:nvSpPr>
        <p:spPr>
          <a:xfrm>
            <a:off x="0" y="775716"/>
            <a:ext cx="9144000" cy="152400"/>
          </a:xfrm>
          <a:custGeom>
            <a:avLst/>
            <a:gdLst/>
            <a:ahLst/>
            <a:cxnLst/>
            <a:rect l="l" t="t" r="r" b="b"/>
            <a:pathLst>
              <a:path w="9144000" h="152400">
                <a:moveTo>
                  <a:pt x="0" y="0"/>
                </a:moveTo>
                <a:lnTo>
                  <a:pt x="9144000" y="0"/>
                </a:lnTo>
                <a:lnTo>
                  <a:pt x="9144000" y="152400"/>
                </a:lnTo>
                <a:lnTo>
                  <a:pt x="0" y="152400"/>
                </a:lnTo>
                <a:lnTo>
                  <a:pt x="0" y="0"/>
                </a:lnTo>
                <a:close/>
              </a:path>
            </a:pathLst>
          </a:custGeom>
          <a:ln w="9144">
            <a:solidFill>
              <a:srgbClr val="000000"/>
            </a:solidFill>
          </a:ln>
        </p:spPr>
        <p:txBody>
          <a:bodyPr wrap="square" lIns="0" tIns="0" rIns="0" bIns="0" rtlCol="0"/>
          <a:lstStyle/>
          <a:p>
            <a:endParaRPr/>
          </a:p>
        </p:txBody>
      </p:sp>
      <p:sp>
        <p:nvSpPr>
          <p:cNvPr id="22" name="bk object 22"/>
          <p:cNvSpPr/>
          <p:nvPr/>
        </p:nvSpPr>
        <p:spPr>
          <a:xfrm>
            <a:off x="457200" y="0"/>
            <a:ext cx="3764279" cy="716280"/>
          </a:xfrm>
          <a:custGeom>
            <a:avLst/>
            <a:gdLst/>
            <a:ahLst/>
            <a:cxnLst/>
            <a:rect l="l" t="t" r="r" b="b"/>
            <a:pathLst>
              <a:path w="3764279" h="716280">
                <a:moveTo>
                  <a:pt x="0" y="716279"/>
                </a:moveTo>
                <a:lnTo>
                  <a:pt x="3764279" y="716279"/>
                </a:lnTo>
                <a:lnTo>
                  <a:pt x="3764279" y="0"/>
                </a:lnTo>
                <a:lnTo>
                  <a:pt x="0" y="0"/>
                </a:lnTo>
                <a:lnTo>
                  <a:pt x="0" y="716279"/>
                </a:lnTo>
                <a:close/>
              </a:path>
            </a:pathLst>
          </a:custGeom>
          <a:solidFill>
            <a:srgbClr val="000000"/>
          </a:solidFill>
        </p:spPr>
        <p:txBody>
          <a:bodyPr wrap="square" lIns="0" tIns="0" rIns="0" bIns="0" rtlCol="0"/>
          <a:lstStyle/>
          <a:p>
            <a:endParaRPr/>
          </a:p>
        </p:txBody>
      </p:sp>
      <p:sp>
        <p:nvSpPr>
          <p:cNvPr id="2" name="Holder 2"/>
          <p:cNvSpPr>
            <a:spLocks noGrp="1"/>
          </p:cNvSpPr>
          <p:nvPr>
            <p:ph type="title"/>
          </p:nvPr>
        </p:nvSpPr>
        <p:spPr>
          <a:xfrm>
            <a:off x="774445" y="152908"/>
            <a:ext cx="7595108" cy="393700"/>
          </a:xfrm>
          <a:prstGeom prst="rect">
            <a:avLst/>
          </a:prstGeom>
        </p:spPr>
        <p:txBody>
          <a:bodyPr wrap="square" lIns="0" tIns="0" rIns="0" bIns="0">
            <a:spAutoFit/>
          </a:bodyPr>
          <a:lstStyle>
            <a:lvl1pPr>
              <a:defRPr sz="2400" b="1" i="0">
                <a:solidFill>
                  <a:schemeClr val="tx1"/>
                </a:solidFill>
                <a:latin typeface="Calibri"/>
                <a:cs typeface="Calibri"/>
              </a:defRPr>
            </a:lvl1pPr>
          </a:lstStyle>
          <a:p>
            <a:endParaRPr/>
          </a:p>
        </p:txBody>
      </p:sp>
      <p:sp>
        <p:nvSpPr>
          <p:cNvPr id="3" name="Holder 3"/>
          <p:cNvSpPr>
            <a:spLocks noGrp="1"/>
          </p:cNvSpPr>
          <p:nvPr>
            <p:ph type="body" idx="1"/>
          </p:nvPr>
        </p:nvSpPr>
        <p:spPr>
          <a:xfrm>
            <a:off x="535813" y="1071435"/>
            <a:ext cx="8072373" cy="2687954"/>
          </a:xfrm>
          <a:prstGeom prst="rect">
            <a:avLst/>
          </a:prstGeom>
        </p:spPr>
        <p:txBody>
          <a:bodyPr wrap="square" lIns="0" tIns="0" rIns="0" bIns="0">
            <a:spAutoFit/>
          </a:bodyPr>
          <a:lstStyle>
            <a:lvl1pPr>
              <a:defRPr sz="2800" b="1" i="0">
                <a:solidFill>
                  <a:schemeClr val="tx1"/>
                </a:solidFill>
                <a:latin typeface="Arial"/>
                <a:cs typeface="Arial"/>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3/5/2018</a:t>
            </a:fld>
            <a:endParaRPr lang="en-US"/>
          </a:p>
        </p:txBody>
      </p:sp>
      <p:sp>
        <p:nvSpPr>
          <p:cNvPr id="6" name="Holder 6"/>
          <p:cNvSpPr>
            <a:spLocks noGrp="1"/>
          </p:cNvSpPr>
          <p:nvPr>
            <p:ph type="sldNum" sz="quarter" idx="7"/>
          </p:nvPr>
        </p:nvSpPr>
        <p:spPr>
          <a:xfrm>
            <a:off x="8690458" y="6599690"/>
            <a:ext cx="286384" cy="252095"/>
          </a:xfrm>
          <a:prstGeom prst="rect">
            <a:avLst/>
          </a:prstGeom>
        </p:spPr>
        <p:txBody>
          <a:bodyPr wrap="square" lIns="0" tIns="0" rIns="0" bIns="0">
            <a:spAutoFit/>
          </a:bodyPr>
          <a:lstStyle>
            <a:lvl1pPr>
              <a:defRPr sz="1600" b="0" i="0">
                <a:solidFill>
                  <a:srgbClr val="8A8A8A"/>
                </a:solidFill>
                <a:latin typeface="Arial"/>
                <a:cs typeface="Arial"/>
              </a:defRPr>
            </a:lvl1pPr>
          </a:lstStyle>
          <a:p>
            <a:pPr marL="37465">
              <a:lnSpc>
                <a:spcPts val="1864"/>
              </a:lnSpc>
            </a:pPr>
            <a:fld id="{81D60167-4931-47E6-BA6A-407CBD079E47}" type="slidenum">
              <a:rPr spc="-5" dirty="0"/>
              <a:t>‹#›</a:t>
            </a:fld>
            <a:endParaRPr spc="-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jpg"/><Relationship Id="rId4" Type="http://schemas.openxmlformats.org/officeDocument/2006/relationships/image" Target="../media/image2.jpg"/></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2.jpg"/></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6.jpg"/><Relationship Id="rId4" Type="http://schemas.openxmlformats.org/officeDocument/2006/relationships/image" Target="../media/image2.jpg"/></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hyperlink" Target="http://www.csldo.army.mil/Index.aspx" TargetMode="External"/><Relationship Id="rId3" Type="http://schemas.openxmlformats.org/officeDocument/2006/relationships/image" Target="../media/image1.jpg"/><Relationship Id="rId7" Type="http://schemas.openxmlformats.org/officeDocument/2006/relationships/hyperlink" Target="mailto:lori.a.rhoades.civ@mail.mil"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mailto:angel.l.maldonadoramirez.civ@mail.mil" TargetMode="External"/><Relationship Id="rId5" Type="http://schemas.openxmlformats.org/officeDocument/2006/relationships/hyperlink" Target="mailto:timothy.l.mclean2.civ@mail.mil" TargetMode="External"/><Relationship Id="rId4" Type="http://schemas.openxmlformats.org/officeDocument/2006/relationships/hyperlink" Target="mailto:edmund.shaw.civ@mail.mil"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apd.army.mil/epubs/DR_pubs/DR_a/pdf/web/ARN4644_AD2017-13_Final.pd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 name="object 19"/>
          <p:cNvSpPr txBox="1"/>
          <p:nvPr/>
        </p:nvSpPr>
        <p:spPr>
          <a:xfrm>
            <a:off x="549655" y="1219548"/>
            <a:ext cx="8045450" cy="4206280"/>
          </a:xfrm>
          <a:prstGeom prst="rect">
            <a:avLst/>
          </a:prstGeom>
          <a:effectLst/>
        </p:spPr>
        <p:txBody>
          <a:bodyPr vert="horz" wrap="square" lIns="0" tIns="0" rIns="0" bIns="0" rtlCol="0">
            <a:spAutoFit/>
          </a:bodyPr>
          <a:lstStyle/>
          <a:p>
            <a:pPr marL="281940" marR="277495" algn="ctr">
              <a:lnSpc>
                <a:spcPct val="100000"/>
              </a:lnSpc>
            </a:pPr>
            <a:r>
              <a:rPr sz="3200" b="1" spc="-5" dirty="0">
                <a:latin typeface="Arial"/>
                <a:cs typeface="Arial"/>
              </a:rPr>
              <a:t>Senior Enterprise </a:t>
            </a:r>
            <a:r>
              <a:rPr sz="3200" b="1" spc="-45" dirty="0">
                <a:latin typeface="Arial"/>
                <a:cs typeface="Arial"/>
              </a:rPr>
              <a:t>Talent </a:t>
            </a:r>
            <a:r>
              <a:rPr sz="3200" b="1" spc="-5" dirty="0">
                <a:latin typeface="Arial"/>
                <a:cs typeface="Arial"/>
              </a:rPr>
              <a:t>Management</a:t>
            </a:r>
            <a:r>
              <a:rPr sz="3200" b="1" spc="-55" dirty="0">
                <a:latin typeface="Arial"/>
                <a:cs typeface="Arial"/>
              </a:rPr>
              <a:t> </a:t>
            </a:r>
            <a:r>
              <a:rPr sz="3200" b="1" dirty="0">
                <a:latin typeface="Arial"/>
                <a:cs typeface="Arial"/>
              </a:rPr>
              <a:t>/  </a:t>
            </a:r>
            <a:r>
              <a:rPr sz="3200" b="1" spc="-5" dirty="0">
                <a:latin typeface="Arial"/>
                <a:cs typeface="Arial"/>
              </a:rPr>
              <a:t>Enterprise </a:t>
            </a:r>
            <a:r>
              <a:rPr sz="3200" b="1" spc="-45" dirty="0">
                <a:latin typeface="Arial"/>
                <a:cs typeface="Arial"/>
              </a:rPr>
              <a:t>Talent</a:t>
            </a:r>
            <a:r>
              <a:rPr sz="3200" b="1" spc="-85" dirty="0">
                <a:latin typeface="Arial"/>
                <a:cs typeface="Arial"/>
              </a:rPr>
              <a:t> </a:t>
            </a:r>
            <a:r>
              <a:rPr sz="3200" b="1" spc="-5" dirty="0">
                <a:latin typeface="Arial"/>
                <a:cs typeface="Arial"/>
              </a:rPr>
              <a:t>Management</a:t>
            </a:r>
            <a:endParaRPr sz="3200" dirty="0">
              <a:latin typeface="Arial"/>
              <a:cs typeface="Arial"/>
            </a:endParaRPr>
          </a:p>
          <a:p>
            <a:pPr marL="1169035" marR="1163320" algn="ctr">
              <a:lnSpc>
                <a:spcPct val="100000"/>
              </a:lnSpc>
              <a:spcBef>
                <a:spcPts val="5"/>
              </a:spcBef>
            </a:pPr>
            <a:endParaRPr lang="en-US" sz="5200" dirty="0" smtClean="0">
              <a:latin typeface="Times New Roman"/>
              <a:cs typeface="Times New Roman"/>
            </a:endParaRPr>
          </a:p>
          <a:p>
            <a:pPr marL="1169035" marR="1163320" algn="ctr">
              <a:lnSpc>
                <a:spcPct val="100000"/>
              </a:lnSpc>
              <a:spcBef>
                <a:spcPts val="5"/>
              </a:spcBef>
            </a:pPr>
            <a:r>
              <a:rPr sz="2400" i="1" dirty="0" smtClean="0">
                <a:solidFill>
                  <a:srgbClr val="C00000"/>
                </a:solidFill>
                <a:latin typeface="Arial"/>
                <a:cs typeface="Arial"/>
              </a:rPr>
              <a:t>A </a:t>
            </a:r>
            <a:r>
              <a:rPr sz="2400" i="1" spc="-45" dirty="0">
                <a:solidFill>
                  <a:srgbClr val="C00000"/>
                </a:solidFill>
                <a:latin typeface="Arial"/>
                <a:cs typeface="Arial"/>
              </a:rPr>
              <a:t>Talent </a:t>
            </a:r>
            <a:r>
              <a:rPr sz="2400" i="1" spc="-5" dirty="0">
                <a:solidFill>
                  <a:srgbClr val="C00000"/>
                </a:solidFill>
                <a:latin typeface="Arial"/>
                <a:cs typeface="Arial"/>
              </a:rPr>
              <a:t>Management Policy </a:t>
            </a:r>
            <a:r>
              <a:rPr sz="2400" i="1" spc="-5" dirty="0" smtClean="0">
                <a:solidFill>
                  <a:srgbClr val="C00000"/>
                </a:solidFill>
                <a:latin typeface="Arial"/>
                <a:cs typeface="Arial"/>
              </a:rPr>
              <a:t>and </a:t>
            </a:r>
            <a:r>
              <a:rPr sz="2400" i="1" spc="-5" dirty="0">
                <a:solidFill>
                  <a:srgbClr val="C00000"/>
                </a:solidFill>
                <a:latin typeface="Arial"/>
                <a:cs typeface="Arial"/>
              </a:rPr>
              <a:t>Program </a:t>
            </a:r>
            <a:r>
              <a:rPr sz="2400" i="1" spc="-5" dirty="0" smtClean="0">
                <a:solidFill>
                  <a:srgbClr val="C00000"/>
                </a:solidFill>
                <a:latin typeface="Arial"/>
                <a:cs typeface="Arial"/>
              </a:rPr>
              <a:t>for </a:t>
            </a:r>
            <a:r>
              <a:rPr sz="2400" i="1" spc="-5" dirty="0">
                <a:solidFill>
                  <a:srgbClr val="C00000"/>
                </a:solidFill>
                <a:latin typeface="Arial"/>
                <a:cs typeface="Arial"/>
              </a:rPr>
              <a:t>Career Army</a:t>
            </a:r>
            <a:r>
              <a:rPr sz="2400" i="1" spc="-120" dirty="0">
                <a:solidFill>
                  <a:srgbClr val="C00000"/>
                </a:solidFill>
                <a:latin typeface="Arial"/>
                <a:cs typeface="Arial"/>
              </a:rPr>
              <a:t> </a:t>
            </a:r>
            <a:r>
              <a:rPr sz="2400" i="1" spc="-5" dirty="0" smtClean="0">
                <a:solidFill>
                  <a:srgbClr val="C00000"/>
                </a:solidFill>
                <a:latin typeface="Arial"/>
                <a:cs typeface="Arial"/>
              </a:rPr>
              <a:t>Civilians</a:t>
            </a:r>
            <a:endParaRPr lang="en-US" sz="2400" i="1" spc="-5" dirty="0" smtClean="0">
              <a:solidFill>
                <a:srgbClr val="C00000"/>
              </a:solidFill>
              <a:latin typeface="Arial"/>
              <a:cs typeface="Arial"/>
            </a:endParaRPr>
          </a:p>
          <a:p>
            <a:pPr marL="1169035" marR="1163320" algn="ctr">
              <a:lnSpc>
                <a:spcPct val="100000"/>
              </a:lnSpc>
              <a:spcBef>
                <a:spcPts val="5"/>
              </a:spcBef>
            </a:pPr>
            <a:endParaRPr lang="en-US" sz="2400" i="1" spc="-5" dirty="0">
              <a:solidFill>
                <a:srgbClr val="C00000"/>
              </a:solidFill>
              <a:latin typeface="Arial"/>
              <a:cs typeface="Arial"/>
            </a:endParaRPr>
          </a:p>
          <a:p>
            <a:pPr>
              <a:lnSpc>
                <a:spcPct val="100000"/>
              </a:lnSpc>
            </a:pPr>
            <a:endParaRPr sz="2700" dirty="0">
              <a:latin typeface="Times New Roman"/>
              <a:cs typeface="Times New Roman"/>
            </a:endParaRPr>
          </a:p>
          <a:p>
            <a:pPr algn="ctr">
              <a:lnSpc>
                <a:spcPct val="100000"/>
              </a:lnSpc>
              <a:spcBef>
                <a:spcPts val="2185"/>
              </a:spcBef>
            </a:pPr>
            <a:r>
              <a:rPr sz="2000" b="1" spc="-5" dirty="0">
                <a:latin typeface="Arial"/>
                <a:cs typeface="Arial"/>
              </a:rPr>
              <a:t>Civilian </a:t>
            </a:r>
            <a:r>
              <a:rPr sz="2000" b="1" spc="-10" dirty="0">
                <a:latin typeface="Arial"/>
                <a:cs typeface="Arial"/>
              </a:rPr>
              <a:t>Leader </a:t>
            </a:r>
            <a:r>
              <a:rPr sz="2000" b="1" spc="-5" dirty="0">
                <a:latin typeface="Arial"/>
                <a:cs typeface="Arial"/>
              </a:rPr>
              <a:t>Development</a:t>
            </a:r>
            <a:r>
              <a:rPr sz="2000" b="1" spc="-10" dirty="0">
                <a:latin typeface="Arial"/>
                <a:cs typeface="Arial"/>
              </a:rPr>
              <a:t> </a:t>
            </a:r>
            <a:r>
              <a:rPr sz="2000" b="1" spc="-5" dirty="0">
                <a:latin typeface="Arial"/>
                <a:cs typeface="Arial"/>
              </a:rPr>
              <a:t>Office</a:t>
            </a:r>
            <a:endParaRPr sz="2000" b="1" dirty="0">
              <a:latin typeface="Arial"/>
              <a:cs typeface="Arial"/>
            </a:endParaRPr>
          </a:p>
          <a:p>
            <a:pPr algn="ctr">
              <a:lnSpc>
                <a:spcPct val="100000"/>
              </a:lnSpc>
            </a:pPr>
            <a:r>
              <a:rPr sz="2000" b="1" spc="-5" dirty="0">
                <a:latin typeface="Arial"/>
                <a:cs typeface="Arial"/>
              </a:rPr>
              <a:t>Assistant Secretary of the Army for </a:t>
            </a:r>
            <a:r>
              <a:rPr sz="2000" b="1" spc="-10" dirty="0">
                <a:latin typeface="Arial"/>
                <a:cs typeface="Arial"/>
              </a:rPr>
              <a:t>Manpower </a:t>
            </a:r>
            <a:r>
              <a:rPr sz="2000" b="1" spc="-5" dirty="0">
                <a:latin typeface="Arial"/>
                <a:cs typeface="Arial"/>
              </a:rPr>
              <a:t>and Reserve</a:t>
            </a:r>
            <a:r>
              <a:rPr sz="2000" b="1" spc="-105" dirty="0">
                <a:latin typeface="Arial"/>
                <a:cs typeface="Arial"/>
              </a:rPr>
              <a:t> </a:t>
            </a:r>
            <a:r>
              <a:rPr sz="2000" b="1" spc="-5" dirty="0">
                <a:latin typeface="Arial"/>
                <a:cs typeface="Arial"/>
              </a:rPr>
              <a:t>Affairs</a:t>
            </a:r>
            <a:endParaRPr sz="2000" b="1" dirty="0">
              <a:latin typeface="Arial"/>
              <a:cs typeface="Arial"/>
            </a:endParaRPr>
          </a:p>
        </p:txBody>
      </p:sp>
      <p:sp>
        <p:nvSpPr>
          <p:cNvPr id="2" name="object 2"/>
          <p:cNvSpPr/>
          <p:nvPr/>
        </p:nvSpPr>
        <p:spPr>
          <a:xfrm>
            <a:off x="0" y="76212"/>
            <a:ext cx="457200" cy="548640"/>
          </a:xfrm>
          <a:custGeom>
            <a:avLst/>
            <a:gdLst/>
            <a:ahLst/>
            <a:cxnLst/>
            <a:rect l="l" t="t" r="r" b="b"/>
            <a:pathLst>
              <a:path w="457200" h="548640">
                <a:moveTo>
                  <a:pt x="0" y="548246"/>
                </a:moveTo>
                <a:lnTo>
                  <a:pt x="457200" y="548246"/>
                </a:lnTo>
                <a:lnTo>
                  <a:pt x="457200" y="0"/>
                </a:lnTo>
                <a:lnTo>
                  <a:pt x="0" y="0"/>
                </a:lnTo>
                <a:lnTo>
                  <a:pt x="0" y="548246"/>
                </a:lnTo>
                <a:close/>
              </a:path>
            </a:pathLst>
          </a:custGeom>
          <a:solidFill>
            <a:srgbClr val="000000"/>
          </a:solidFill>
        </p:spPr>
        <p:txBody>
          <a:bodyPr wrap="square" lIns="0" tIns="0" rIns="0" bIns="0" rtlCol="0"/>
          <a:lstStyle/>
          <a:p>
            <a:endParaRPr/>
          </a:p>
        </p:txBody>
      </p:sp>
      <p:sp>
        <p:nvSpPr>
          <p:cNvPr id="3" name="object 3"/>
          <p:cNvSpPr/>
          <p:nvPr/>
        </p:nvSpPr>
        <p:spPr>
          <a:xfrm>
            <a:off x="0" y="795147"/>
            <a:ext cx="635" cy="43180"/>
          </a:xfrm>
          <a:custGeom>
            <a:avLst/>
            <a:gdLst/>
            <a:ahLst/>
            <a:cxnLst/>
            <a:rect l="l" t="t" r="r" b="b"/>
            <a:pathLst>
              <a:path w="635" h="43180">
                <a:moveTo>
                  <a:pt x="0" y="43052"/>
                </a:moveTo>
                <a:lnTo>
                  <a:pt x="381" y="43052"/>
                </a:lnTo>
                <a:lnTo>
                  <a:pt x="381" y="0"/>
                </a:lnTo>
                <a:lnTo>
                  <a:pt x="0" y="0"/>
                </a:lnTo>
                <a:lnTo>
                  <a:pt x="0" y="43052"/>
                </a:lnTo>
                <a:close/>
              </a:path>
            </a:pathLst>
          </a:custGeom>
          <a:solidFill>
            <a:srgbClr val="000000"/>
          </a:solidFill>
        </p:spPr>
        <p:txBody>
          <a:bodyPr wrap="square" lIns="0" tIns="0" rIns="0" bIns="0" rtlCol="0"/>
          <a:lstStyle/>
          <a:p>
            <a:endParaRPr/>
          </a:p>
        </p:txBody>
      </p:sp>
      <p:sp>
        <p:nvSpPr>
          <p:cNvPr id="4" name="object 4"/>
          <p:cNvSpPr/>
          <p:nvPr/>
        </p:nvSpPr>
        <p:spPr>
          <a:xfrm>
            <a:off x="0" y="0"/>
            <a:ext cx="534136" cy="73124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380" y="700658"/>
            <a:ext cx="9144000" cy="94615"/>
          </a:xfrm>
          <a:custGeom>
            <a:avLst/>
            <a:gdLst/>
            <a:ahLst/>
            <a:cxnLst/>
            <a:rect l="l" t="t" r="r" b="b"/>
            <a:pathLst>
              <a:path w="9144000" h="94615">
                <a:moveTo>
                  <a:pt x="0" y="0"/>
                </a:moveTo>
                <a:lnTo>
                  <a:pt x="9144000" y="0"/>
                </a:lnTo>
                <a:lnTo>
                  <a:pt x="9144000" y="94487"/>
                </a:lnTo>
                <a:lnTo>
                  <a:pt x="0" y="94487"/>
                </a:lnTo>
                <a:lnTo>
                  <a:pt x="0" y="0"/>
                </a:lnTo>
                <a:close/>
              </a:path>
            </a:pathLst>
          </a:custGeom>
          <a:ln w="9906">
            <a:solidFill>
              <a:srgbClr val="000000"/>
            </a:solidFill>
          </a:ln>
        </p:spPr>
        <p:txBody>
          <a:bodyPr wrap="square" lIns="0" tIns="0" rIns="0" bIns="0" rtlCol="0"/>
          <a:lstStyle/>
          <a:p>
            <a:endParaRPr/>
          </a:p>
        </p:txBody>
      </p:sp>
      <p:sp>
        <p:nvSpPr>
          <p:cNvPr id="6" name="object 6"/>
          <p:cNvSpPr/>
          <p:nvPr/>
        </p:nvSpPr>
        <p:spPr>
          <a:xfrm>
            <a:off x="380" y="853058"/>
            <a:ext cx="9144000" cy="76200"/>
          </a:xfrm>
          <a:custGeom>
            <a:avLst/>
            <a:gdLst/>
            <a:ahLst/>
            <a:cxnLst/>
            <a:rect l="l" t="t" r="r" b="b"/>
            <a:pathLst>
              <a:path w="9144000" h="76200">
                <a:moveTo>
                  <a:pt x="0" y="76200"/>
                </a:moveTo>
                <a:lnTo>
                  <a:pt x="9143619" y="76200"/>
                </a:lnTo>
                <a:lnTo>
                  <a:pt x="9143619" y="0"/>
                </a:lnTo>
                <a:lnTo>
                  <a:pt x="0" y="0"/>
                </a:lnTo>
                <a:lnTo>
                  <a:pt x="0" y="76200"/>
                </a:lnTo>
                <a:close/>
              </a:path>
            </a:pathLst>
          </a:custGeom>
          <a:solidFill>
            <a:srgbClr val="000000"/>
          </a:solidFill>
        </p:spPr>
        <p:txBody>
          <a:bodyPr wrap="square" lIns="0" tIns="0" rIns="0" bIns="0" rtlCol="0"/>
          <a:lstStyle/>
          <a:p>
            <a:endParaRPr/>
          </a:p>
        </p:txBody>
      </p:sp>
      <p:sp>
        <p:nvSpPr>
          <p:cNvPr id="7" name="object 7"/>
          <p:cNvSpPr/>
          <p:nvPr/>
        </p:nvSpPr>
        <p:spPr>
          <a:xfrm>
            <a:off x="380" y="776097"/>
            <a:ext cx="9144000" cy="153670"/>
          </a:xfrm>
          <a:custGeom>
            <a:avLst/>
            <a:gdLst/>
            <a:ahLst/>
            <a:cxnLst/>
            <a:rect l="l" t="t" r="r" b="b"/>
            <a:pathLst>
              <a:path w="9144000" h="153669">
                <a:moveTo>
                  <a:pt x="0" y="0"/>
                </a:moveTo>
                <a:lnTo>
                  <a:pt x="9144000" y="0"/>
                </a:lnTo>
                <a:lnTo>
                  <a:pt x="9144000" y="153162"/>
                </a:lnTo>
                <a:lnTo>
                  <a:pt x="0" y="153162"/>
                </a:lnTo>
                <a:lnTo>
                  <a:pt x="0" y="0"/>
                </a:lnTo>
                <a:close/>
              </a:path>
            </a:pathLst>
          </a:custGeom>
          <a:ln w="9906">
            <a:solidFill>
              <a:srgbClr val="000000"/>
            </a:solidFill>
          </a:ln>
        </p:spPr>
        <p:txBody>
          <a:bodyPr wrap="square" lIns="0" tIns="0" rIns="0" bIns="0" rtlCol="0"/>
          <a:lstStyle/>
          <a:p>
            <a:endParaRPr/>
          </a:p>
        </p:txBody>
      </p:sp>
      <p:sp>
        <p:nvSpPr>
          <p:cNvPr id="8" name="object 8"/>
          <p:cNvSpPr txBox="1"/>
          <p:nvPr/>
        </p:nvSpPr>
        <p:spPr>
          <a:xfrm>
            <a:off x="457200" y="0"/>
            <a:ext cx="3764279" cy="640080"/>
          </a:xfrm>
          <a:prstGeom prst="rect">
            <a:avLst/>
          </a:prstGeom>
        </p:spPr>
        <p:txBody>
          <a:bodyPr vert="horz" wrap="square" lIns="0" tIns="89535" rIns="0" bIns="0" rtlCol="0">
            <a:spAutoFit/>
          </a:bodyPr>
          <a:lstStyle/>
          <a:p>
            <a:pPr algn="ctr">
              <a:lnSpc>
                <a:spcPts val="2020"/>
              </a:lnSpc>
              <a:spcBef>
                <a:spcPts val="705"/>
              </a:spcBef>
            </a:pPr>
            <a:r>
              <a:rPr sz="1700" b="1" spc="-5" dirty="0">
                <a:solidFill>
                  <a:srgbClr val="F6C700"/>
                </a:solidFill>
                <a:latin typeface="Calibri"/>
                <a:cs typeface="Calibri"/>
              </a:rPr>
              <a:t>AMERICA</a:t>
            </a:r>
            <a:r>
              <a:rPr sz="1700" b="1" spc="-5" dirty="0">
                <a:solidFill>
                  <a:srgbClr val="F6C700"/>
                </a:solidFill>
                <a:latin typeface="MS PGothic"/>
                <a:cs typeface="MS PGothic"/>
              </a:rPr>
              <a:t>’</a:t>
            </a:r>
            <a:r>
              <a:rPr sz="1700" b="1" spc="-5" dirty="0">
                <a:solidFill>
                  <a:srgbClr val="F6C700"/>
                </a:solidFill>
                <a:latin typeface="Calibri"/>
                <a:cs typeface="Calibri"/>
              </a:rPr>
              <a:t>S</a:t>
            </a:r>
            <a:r>
              <a:rPr sz="1700" b="1" spc="-85" dirty="0">
                <a:solidFill>
                  <a:srgbClr val="F6C700"/>
                </a:solidFill>
                <a:latin typeface="Calibri"/>
                <a:cs typeface="Calibri"/>
              </a:rPr>
              <a:t> </a:t>
            </a:r>
            <a:r>
              <a:rPr sz="1700" b="1" spc="-30" dirty="0">
                <a:solidFill>
                  <a:srgbClr val="F6C700"/>
                </a:solidFill>
                <a:latin typeface="Calibri"/>
                <a:cs typeface="Calibri"/>
              </a:rPr>
              <a:t>ARMY:</a:t>
            </a:r>
            <a:endParaRPr sz="1700">
              <a:latin typeface="Calibri"/>
              <a:cs typeface="Calibri"/>
            </a:endParaRPr>
          </a:p>
          <a:p>
            <a:pPr algn="ctr">
              <a:lnSpc>
                <a:spcPts val="2020"/>
              </a:lnSpc>
            </a:pPr>
            <a:r>
              <a:rPr sz="1700" b="1" spc="-5" dirty="0">
                <a:solidFill>
                  <a:srgbClr val="979797"/>
                </a:solidFill>
                <a:latin typeface="Calibri"/>
                <a:cs typeface="Calibri"/>
              </a:rPr>
              <a:t>THE </a:t>
            </a:r>
            <a:r>
              <a:rPr sz="1700" b="1" spc="-10" dirty="0">
                <a:solidFill>
                  <a:srgbClr val="979797"/>
                </a:solidFill>
                <a:latin typeface="Calibri"/>
                <a:cs typeface="Calibri"/>
              </a:rPr>
              <a:t>STRENGTH </a:t>
            </a:r>
            <a:r>
              <a:rPr sz="1700" b="1" spc="-5" dirty="0">
                <a:solidFill>
                  <a:srgbClr val="979797"/>
                </a:solidFill>
                <a:latin typeface="Calibri"/>
                <a:cs typeface="Calibri"/>
              </a:rPr>
              <a:t>OF THE</a:t>
            </a:r>
            <a:r>
              <a:rPr sz="1700" b="1" spc="-20" dirty="0">
                <a:solidFill>
                  <a:srgbClr val="979797"/>
                </a:solidFill>
                <a:latin typeface="Calibri"/>
                <a:cs typeface="Calibri"/>
              </a:rPr>
              <a:t> </a:t>
            </a:r>
            <a:r>
              <a:rPr sz="1700" b="1" spc="-30" dirty="0">
                <a:solidFill>
                  <a:srgbClr val="979797"/>
                </a:solidFill>
                <a:latin typeface="Calibri"/>
                <a:cs typeface="Calibri"/>
              </a:rPr>
              <a:t>NATION</a:t>
            </a:r>
            <a:endParaRPr sz="1700">
              <a:latin typeface="Calibri"/>
              <a:cs typeface="Calibri"/>
            </a:endParaRPr>
          </a:p>
        </p:txBody>
      </p:sp>
      <p:sp>
        <p:nvSpPr>
          <p:cNvPr id="9" name="object 9"/>
          <p:cNvSpPr/>
          <p:nvPr/>
        </p:nvSpPr>
        <p:spPr>
          <a:xfrm>
            <a:off x="0" y="15240"/>
            <a:ext cx="457073" cy="639737"/>
          </a:xfrm>
          <a:prstGeom prst="rect">
            <a:avLst/>
          </a:prstGeom>
          <a:blipFill>
            <a:blip r:embed="rId3" cstate="print"/>
            <a:stretch>
              <a:fillRect/>
            </a:stretch>
          </a:blipFill>
        </p:spPr>
        <p:txBody>
          <a:bodyPr wrap="square" lIns="0" tIns="0" rIns="0" bIns="0" rtlCol="0"/>
          <a:lstStyle/>
          <a:p>
            <a:endParaRPr/>
          </a:p>
        </p:txBody>
      </p:sp>
      <p:sp>
        <p:nvSpPr>
          <p:cNvPr id="10" name="object 10"/>
          <p:cNvSpPr/>
          <p:nvPr/>
        </p:nvSpPr>
        <p:spPr>
          <a:xfrm>
            <a:off x="380" y="624458"/>
            <a:ext cx="9144000" cy="75565"/>
          </a:xfrm>
          <a:custGeom>
            <a:avLst/>
            <a:gdLst/>
            <a:ahLst/>
            <a:cxnLst/>
            <a:rect l="l" t="t" r="r" b="b"/>
            <a:pathLst>
              <a:path w="9144000" h="75565">
                <a:moveTo>
                  <a:pt x="0" y="75437"/>
                </a:moveTo>
                <a:lnTo>
                  <a:pt x="9143619" y="75437"/>
                </a:lnTo>
                <a:lnTo>
                  <a:pt x="9143619" y="0"/>
                </a:lnTo>
                <a:lnTo>
                  <a:pt x="0" y="0"/>
                </a:lnTo>
                <a:lnTo>
                  <a:pt x="0" y="75437"/>
                </a:lnTo>
                <a:close/>
              </a:path>
            </a:pathLst>
          </a:custGeom>
          <a:solidFill>
            <a:srgbClr val="FFD521"/>
          </a:solidFill>
        </p:spPr>
        <p:txBody>
          <a:bodyPr wrap="square" lIns="0" tIns="0" rIns="0" bIns="0" rtlCol="0"/>
          <a:lstStyle/>
          <a:p>
            <a:endParaRPr/>
          </a:p>
        </p:txBody>
      </p:sp>
      <p:sp>
        <p:nvSpPr>
          <p:cNvPr id="11" name="object 11"/>
          <p:cNvSpPr/>
          <p:nvPr/>
        </p:nvSpPr>
        <p:spPr>
          <a:xfrm>
            <a:off x="380" y="624458"/>
            <a:ext cx="9144000" cy="94615"/>
          </a:xfrm>
          <a:custGeom>
            <a:avLst/>
            <a:gdLst/>
            <a:ahLst/>
            <a:cxnLst/>
            <a:rect l="l" t="t" r="r" b="b"/>
            <a:pathLst>
              <a:path w="9144000" h="94615">
                <a:moveTo>
                  <a:pt x="0" y="0"/>
                </a:moveTo>
                <a:lnTo>
                  <a:pt x="9144000" y="0"/>
                </a:lnTo>
                <a:lnTo>
                  <a:pt x="9144000" y="94487"/>
                </a:lnTo>
                <a:lnTo>
                  <a:pt x="0" y="94487"/>
                </a:lnTo>
                <a:lnTo>
                  <a:pt x="0" y="0"/>
                </a:lnTo>
                <a:close/>
              </a:path>
            </a:pathLst>
          </a:custGeom>
          <a:ln w="9906">
            <a:solidFill>
              <a:srgbClr val="000000"/>
            </a:solidFill>
          </a:ln>
        </p:spPr>
        <p:txBody>
          <a:bodyPr wrap="square" lIns="0" tIns="0" rIns="0" bIns="0" rtlCol="0"/>
          <a:lstStyle/>
          <a:p>
            <a:endParaRPr/>
          </a:p>
        </p:txBody>
      </p:sp>
      <p:sp>
        <p:nvSpPr>
          <p:cNvPr id="12" name="object 12"/>
          <p:cNvSpPr/>
          <p:nvPr/>
        </p:nvSpPr>
        <p:spPr>
          <a:xfrm>
            <a:off x="380" y="699897"/>
            <a:ext cx="9144000" cy="153670"/>
          </a:xfrm>
          <a:custGeom>
            <a:avLst/>
            <a:gdLst/>
            <a:ahLst/>
            <a:cxnLst/>
            <a:rect l="l" t="t" r="r" b="b"/>
            <a:pathLst>
              <a:path w="9144000" h="153669">
                <a:moveTo>
                  <a:pt x="0" y="153162"/>
                </a:moveTo>
                <a:lnTo>
                  <a:pt x="9143619" y="153162"/>
                </a:lnTo>
                <a:lnTo>
                  <a:pt x="9143619" y="0"/>
                </a:lnTo>
                <a:lnTo>
                  <a:pt x="0" y="0"/>
                </a:lnTo>
                <a:lnTo>
                  <a:pt x="0" y="153162"/>
                </a:lnTo>
                <a:close/>
              </a:path>
            </a:pathLst>
          </a:custGeom>
          <a:solidFill>
            <a:srgbClr val="000000"/>
          </a:solidFill>
        </p:spPr>
        <p:txBody>
          <a:bodyPr wrap="square" lIns="0" tIns="0" rIns="0" bIns="0" rtlCol="0"/>
          <a:lstStyle/>
          <a:p>
            <a:endParaRPr/>
          </a:p>
        </p:txBody>
      </p:sp>
      <p:sp>
        <p:nvSpPr>
          <p:cNvPr id="13" name="object 13"/>
          <p:cNvSpPr/>
          <p:nvPr/>
        </p:nvSpPr>
        <p:spPr>
          <a:xfrm>
            <a:off x="380" y="699897"/>
            <a:ext cx="9144000" cy="153670"/>
          </a:xfrm>
          <a:custGeom>
            <a:avLst/>
            <a:gdLst/>
            <a:ahLst/>
            <a:cxnLst/>
            <a:rect l="l" t="t" r="r" b="b"/>
            <a:pathLst>
              <a:path w="9144000" h="153669">
                <a:moveTo>
                  <a:pt x="0" y="0"/>
                </a:moveTo>
                <a:lnTo>
                  <a:pt x="9144000" y="0"/>
                </a:lnTo>
                <a:lnTo>
                  <a:pt x="9144000" y="153162"/>
                </a:lnTo>
                <a:lnTo>
                  <a:pt x="0" y="153162"/>
                </a:lnTo>
                <a:lnTo>
                  <a:pt x="0" y="0"/>
                </a:lnTo>
                <a:close/>
              </a:path>
            </a:pathLst>
          </a:custGeom>
          <a:ln w="9906">
            <a:solidFill>
              <a:srgbClr val="000000"/>
            </a:solidFill>
          </a:ln>
        </p:spPr>
        <p:txBody>
          <a:bodyPr wrap="square" lIns="0" tIns="0" rIns="0" bIns="0" rtlCol="0"/>
          <a:lstStyle/>
          <a:p>
            <a:endParaRPr/>
          </a:p>
        </p:txBody>
      </p:sp>
      <p:sp>
        <p:nvSpPr>
          <p:cNvPr id="14" name="object 14"/>
          <p:cNvSpPr/>
          <p:nvPr/>
        </p:nvSpPr>
        <p:spPr>
          <a:xfrm>
            <a:off x="457200" y="0"/>
            <a:ext cx="3764279" cy="640080"/>
          </a:xfrm>
          <a:custGeom>
            <a:avLst/>
            <a:gdLst/>
            <a:ahLst/>
            <a:cxnLst/>
            <a:rect l="l" t="t" r="r" b="b"/>
            <a:pathLst>
              <a:path w="3764279" h="640080">
                <a:moveTo>
                  <a:pt x="0" y="640079"/>
                </a:moveTo>
                <a:lnTo>
                  <a:pt x="3764279" y="640079"/>
                </a:lnTo>
                <a:lnTo>
                  <a:pt x="3764279" y="0"/>
                </a:lnTo>
                <a:lnTo>
                  <a:pt x="0" y="0"/>
                </a:lnTo>
                <a:lnTo>
                  <a:pt x="0" y="640079"/>
                </a:lnTo>
                <a:close/>
              </a:path>
            </a:pathLst>
          </a:custGeom>
          <a:solidFill>
            <a:srgbClr val="000000"/>
          </a:solidFill>
        </p:spPr>
        <p:txBody>
          <a:bodyPr wrap="square" lIns="0" tIns="0" rIns="0" bIns="0" rtlCol="0"/>
          <a:lstStyle/>
          <a:p>
            <a:endParaRPr/>
          </a:p>
        </p:txBody>
      </p:sp>
      <p:sp>
        <p:nvSpPr>
          <p:cNvPr id="15" name="object 15"/>
          <p:cNvSpPr txBox="1"/>
          <p:nvPr/>
        </p:nvSpPr>
        <p:spPr>
          <a:xfrm>
            <a:off x="625090" y="57499"/>
            <a:ext cx="3428365" cy="531495"/>
          </a:xfrm>
          <a:prstGeom prst="rect">
            <a:avLst/>
          </a:prstGeom>
        </p:spPr>
        <p:txBody>
          <a:bodyPr vert="horz" wrap="square" lIns="0" tIns="0" rIns="0" bIns="0" rtlCol="0">
            <a:spAutoFit/>
          </a:bodyPr>
          <a:lstStyle/>
          <a:p>
            <a:pPr algn="ctr">
              <a:lnSpc>
                <a:spcPts val="2030"/>
              </a:lnSpc>
            </a:pPr>
            <a:r>
              <a:rPr sz="1700" b="1" spc="-5" dirty="0">
                <a:solidFill>
                  <a:srgbClr val="F6C700"/>
                </a:solidFill>
                <a:latin typeface="Arial"/>
                <a:cs typeface="Arial"/>
              </a:rPr>
              <a:t>AMERICA</a:t>
            </a:r>
            <a:r>
              <a:rPr sz="1700" b="1" spc="-5" dirty="0">
                <a:solidFill>
                  <a:srgbClr val="F6C700"/>
                </a:solidFill>
                <a:latin typeface="MS PGothic"/>
                <a:cs typeface="MS PGothic"/>
              </a:rPr>
              <a:t>’</a:t>
            </a:r>
            <a:r>
              <a:rPr sz="1700" b="1" spc="-5" dirty="0">
                <a:solidFill>
                  <a:srgbClr val="F6C700"/>
                </a:solidFill>
                <a:latin typeface="Arial"/>
                <a:cs typeface="Arial"/>
              </a:rPr>
              <a:t>S</a:t>
            </a:r>
            <a:r>
              <a:rPr sz="1700" b="1" spc="-130" dirty="0">
                <a:solidFill>
                  <a:srgbClr val="F6C700"/>
                </a:solidFill>
                <a:latin typeface="Arial"/>
                <a:cs typeface="Arial"/>
              </a:rPr>
              <a:t> </a:t>
            </a:r>
            <a:r>
              <a:rPr sz="1700" b="1" spc="-30" dirty="0">
                <a:solidFill>
                  <a:srgbClr val="F6C700"/>
                </a:solidFill>
                <a:latin typeface="Arial"/>
                <a:cs typeface="Arial"/>
              </a:rPr>
              <a:t>ARMY:</a:t>
            </a:r>
            <a:endParaRPr sz="1700" dirty="0">
              <a:latin typeface="Arial"/>
              <a:cs typeface="Arial"/>
            </a:endParaRPr>
          </a:p>
          <a:p>
            <a:pPr algn="ctr">
              <a:lnSpc>
                <a:spcPts val="2030"/>
              </a:lnSpc>
            </a:pPr>
            <a:r>
              <a:rPr sz="1700" b="1" spc="-5" dirty="0">
                <a:solidFill>
                  <a:srgbClr val="979797"/>
                </a:solidFill>
                <a:latin typeface="Arial"/>
                <a:cs typeface="Arial"/>
              </a:rPr>
              <a:t>THE STRENGTH OF THE</a:t>
            </a:r>
            <a:r>
              <a:rPr sz="1700" b="1" spc="-20" dirty="0">
                <a:solidFill>
                  <a:srgbClr val="979797"/>
                </a:solidFill>
                <a:latin typeface="Arial"/>
                <a:cs typeface="Arial"/>
              </a:rPr>
              <a:t> </a:t>
            </a:r>
            <a:r>
              <a:rPr sz="1700" b="1" spc="-25" dirty="0">
                <a:solidFill>
                  <a:srgbClr val="979797"/>
                </a:solidFill>
                <a:latin typeface="Arial"/>
                <a:cs typeface="Arial"/>
              </a:rPr>
              <a:t>NATION</a:t>
            </a:r>
            <a:endParaRPr sz="1700" dirty="0">
              <a:latin typeface="Arial"/>
              <a:cs typeface="Aria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4784090" y="1168336"/>
            <a:ext cx="4110990" cy="900430"/>
          </a:xfrm>
          <a:prstGeom prst="rect">
            <a:avLst/>
          </a:prstGeom>
        </p:spPr>
        <p:txBody>
          <a:bodyPr vert="horz" wrap="square" lIns="0" tIns="0" rIns="0" bIns="0" rtlCol="0">
            <a:spAutoFit/>
          </a:bodyPr>
          <a:lstStyle/>
          <a:p>
            <a:pPr marL="314325">
              <a:lnSpc>
                <a:spcPct val="100000"/>
              </a:lnSpc>
            </a:pPr>
            <a:r>
              <a:rPr sz="1800" b="1" spc="-5" dirty="0">
                <a:solidFill>
                  <a:srgbClr val="006600"/>
                </a:solidFill>
                <a:latin typeface="Arial"/>
                <a:cs typeface="Arial"/>
              </a:rPr>
              <a:t>Leadership </a:t>
            </a:r>
            <a:r>
              <a:rPr sz="1800" b="1" dirty="0">
                <a:solidFill>
                  <a:srgbClr val="006600"/>
                </a:solidFill>
                <a:latin typeface="Arial"/>
                <a:cs typeface="Arial"/>
              </a:rPr>
              <a:t>Shadowing</a:t>
            </a:r>
            <a:r>
              <a:rPr sz="1800" b="1" spc="-75" dirty="0">
                <a:solidFill>
                  <a:srgbClr val="006600"/>
                </a:solidFill>
                <a:latin typeface="Arial"/>
                <a:cs typeface="Arial"/>
              </a:rPr>
              <a:t> </a:t>
            </a:r>
            <a:r>
              <a:rPr sz="1800" b="1" spc="-10" dirty="0">
                <a:solidFill>
                  <a:srgbClr val="006600"/>
                </a:solidFill>
                <a:latin typeface="Arial"/>
                <a:cs typeface="Arial"/>
              </a:rPr>
              <a:t>Experience</a:t>
            </a:r>
            <a:endParaRPr sz="1800">
              <a:latin typeface="Arial"/>
              <a:cs typeface="Arial"/>
            </a:endParaRPr>
          </a:p>
          <a:p>
            <a:pPr marL="240665" marR="537845" indent="-227965">
              <a:lnSpc>
                <a:spcPct val="100000"/>
              </a:lnSpc>
              <a:spcBef>
                <a:spcPts val="965"/>
              </a:spcBef>
              <a:buChar char="•"/>
              <a:tabLst>
                <a:tab pos="254635" algn="l"/>
                <a:tab pos="255270" algn="l"/>
              </a:tabLst>
            </a:pPr>
            <a:r>
              <a:rPr sz="1600" spc="-5" dirty="0">
                <a:latin typeface="Arial"/>
                <a:cs typeface="Arial"/>
              </a:rPr>
              <a:t>Open to Army senior Civilians GS-13  (or</a:t>
            </a:r>
            <a:r>
              <a:rPr sz="1600" spc="-35" dirty="0">
                <a:latin typeface="Arial"/>
                <a:cs typeface="Arial"/>
              </a:rPr>
              <a:t> </a:t>
            </a:r>
            <a:r>
              <a:rPr sz="1600" spc="-5" dirty="0">
                <a:latin typeface="Arial"/>
                <a:cs typeface="Arial"/>
              </a:rPr>
              <a:t>equivalent).</a:t>
            </a:r>
            <a:endParaRPr sz="1600">
              <a:latin typeface="Arial"/>
              <a:cs typeface="Arial"/>
            </a:endParaRPr>
          </a:p>
        </p:txBody>
      </p:sp>
      <p:sp>
        <p:nvSpPr>
          <p:cNvPr id="4" name="object 4"/>
          <p:cNvSpPr txBox="1"/>
          <p:nvPr/>
        </p:nvSpPr>
        <p:spPr>
          <a:xfrm>
            <a:off x="4784188" y="2236098"/>
            <a:ext cx="3856990" cy="746760"/>
          </a:xfrm>
          <a:prstGeom prst="rect">
            <a:avLst/>
          </a:prstGeom>
        </p:spPr>
        <p:txBody>
          <a:bodyPr vert="horz" wrap="square" lIns="0" tIns="0" rIns="0" bIns="0" rtlCol="0">
            <a:spAutoFit/>
          </a:bodyPr>
          <a:lstStyle/>
          <a:p>
            <a:pPr marL="299085" marR="5080" indent="-286385">
              <a:lnSpc>
                <a:spcPct val="100000"/>
              </a:lnSpc>
              <a:buChar char="•"/>
              <a:tabLst>
                <a:tab pos="299085" algn="l"/>
                <a:tab pos="299720" algn="l"/>
              </a:tabLst>
            </a:pPr>
            <a:r>
              <a:rPr sz="1600" spc="-5" dirty="0">
                <a:latin typeface="Arial"/>
                <a:cs typeface="Arial"/>
              </a:rPr>
              <a:t>Applicant must currently be serving </a:t>
            </a:r>
            <a:r>
              <a:rPr sz="1600" dirty="0">
                <a:latin typeface="Arial"/>
                <a:cs typeface="Arial"/>
              </a:rPr>
              <a:t>in </a:t>
            </a:r>
            <a:r>
              <a:rPr sz="1600" spc="-5" dirty="0">
                <a:latin typeface="Arial"/>
                <a:cs typeface="Arial"/>
              </a:rPr>
              <a:t>a  permanent DAC GS-13 or equivalent  </a:t>
            </a:r>
            <a:r>
              <a:rPr sz="1600" dirty="0">
                <a:latin typeface="Arial"/>
                <a:cs typeface="Arial"/>
              </a:rPr>
              <a:t>position.</a:t>
            </a:r>
            <a:endParaRPr sz="1600">
              <a:latin typeface="Arial"/>
              <a:cs typeface="Arial"/>
            </a:endParaRPr>
          </a:p>
        </p:txBody>
      </p:sp>
      <p:sp>
        <p:nvSpPr>
          <p:cNvPr id="5" name="object 5"/>
          <p:cNvSpPr txBox="1"/>
          <p:nvPr/>
        </p:nvSpPr>
        <p:spPr>
          <a:xfrm>
            <a:off x="4784198" y="3150496"/>
            <a:ext cx="3425825" cy="746760"/>
          </a:xfrm>
          <a:prstGeom prst="rect">
            <a:avLst/>
          </a:prstGeom>
        </p:spPr>
        <p:txBody>
          <a:bodyPr vert="horz" wrap="square" lIns="0" tIns="0" rIns="0" bIns="0" rtlCol="0">
            <a:spAutoFit/>
          </a:bodyPr>
          <a:lstStyle/>
          <a:p>
            <a:pPr marL="299085" marR="5080" indent="-286385" algn="just">
              <a:lnSpc>
                <a:spcPct val="100000"/>
              </a:lnSpc>
              <a:buChar char="•"/>
              <a:tabLst>
                <a:tab pos="299720" algn="l"/>
              </a:tabLst>
            </a:pPr>
            <a:r>
              <a:rPr sz="1600" spc="-5" dirty="0">
                <a:latin typeface="Arial"/>
                <a:cs typeface="Arial"/>
              </a:rPr>
              <a:t>Selection for participation does not  guarantee a leadership shadowing  experience.</a:t>
            </a:r>
            <a:endParaRPr sz="1600">
              <a:latin typeface="Arial"/>
              <a:cs typeface="Arial"/>
            </a:endParaRPr>
          </a:p>
        </p:txBody>
      </p:sp>
      <p:sp>
        <p:nvSpPr>
          <p:cNvPr id="6" name="object 6"/>
          <p:cNvSpPr txBox="1"/>
          <p:nvPr/>
        </p:nvSpPr>
        <p:spPr>
          <a:xfrm>
            <a:off x="4783995" y="4064896"/>
            <a:ext cx="4025900" cy="502920"/>
          </a:xfrm>
          <a:prstGeom prst="rect">
            <a:avLst/>
          </a:prstGeom>
        </p:spPr>
        <p:txBody>
          <a:bodyPr vert="horz" wrap="square" lIns="0" tIns="0" rIns="0" bIns="0" rtlCol="0">
            <a:spAutoFit/>
          </a:bodyPr>
          <a:lstStyle/>
          <a:p>
            <a:pPr marL="299085" marR="5080" indent="-286385">
              <a:lnSpc>
                <a:spcPct val="100000"/>
              </a:lnSpc>
              <a:buFont typeface="Arial"/>
              <a:buChar char="•"/>
              <a:tabLst>
                <a:tab pos="299085" algn="l"/>
                <a:tab pos="299720" algn="l"/>
              </a:tabLst>
            </a:pPr>
            <a:r>
              <a:rPr sz="1600" b="1" spc="-5" dirty="0">
                <a:latin typeface="Arial"/>
                <a:cs typeface="Arial"/>
              </a:rPr>
              <a:t>20 </a:t>
            </a:r>
            <a:r>
              <a:rPr sz="1600" b="1" dirty="0">
                <a:latin typeface="Arial"/>
                <a:cs typeface="Arial"/>
              </a:rPr>
              <a:t>working </a:t>
            </a:r>
            <a:r>
              <a:rPr sz="1600" b="1" spc="-15" dirty="0">
                <a:latin typeface="Arial"/>
                <a:cs typeface="Arial"/>
              </a:rPr>
              <a:t>days </a:t>
            </a:r>
            <a:r>
              <a:rPr sz="1600" b="1" spc="-5" dirty="0">
                <a:latin typeface="Arial"/>
                <a:cs typeface="Arial"/>
              </a:rPr>
              <a:t>structured leadership  </a:t>
            </a:r>
            <a:r>
              <a:rPr sz="1600" b="1" dirty="0">
                <a:latin typeface="Arial"/>
                <a:cs typeface="Arial"/>
              </a:rPr>
              <a:t>shadowing </a:t>
            </a:r>
            <a:r>
              <a:rPr sz="1600" b="1" spc="-5" dirty="0">
                <a:latin typeface="Arial"/>
                <a:cs typeface="Arial"/>
              </a:rPr>
              <a:t>experience </a:t>
            </a:r>
            <a:r>
              <a:rPr sz="1600" b="1" spc="5" dirty="0">
                <a:latin typeface="Arial"/>
                <a:cs typeface="Arial"/>
              </a:rPr>
              <a:t>with</a:t>
            </a:r>
            <a:r>
              <a:rPr sz="1600" b="1" spc="-75" dirty="0">
                <a:latin typeface="Arial"/>
                <a:cs typeface="Arial"/>
              </a:rPr>
              <a:t> </a:t>
            </a:r>
            <a:r>
              <a:rPr sz="1600" b="1" spc="-5" dirty="0">
                <a:latin typeface="Arial"/>
                <a:cs typeface="Arial"/>
              </a:rPr>
              <a:t>FCR/SES.</a:t>
            </a:r>
            <a:endParaRPr sz="1600">
              <a:latin typeface="Arial"/>
              <a:cs typeface="Arial"/>
            </a:endParaRPr>
          </a:p>
        </p:txBody>
      </p:sp>
      <p:sp>
        <p:nvSpPr>
          <p:cNvPr id="7" name="object 7"/>
          <p:cNvSpPr txBox="1"/>
          <p:nvPr/>
        </p:nvSpPr>
        <p:spPr>
          <a:xfrm>
            <a:off x="4783995" y="4735457"/>
            <a:ext cx="3130550" cy="259079"/>
          </a:xfrm>
          <a:prstGeom prst="rect">
            <a:avLst/>
          </a:prstGeom>
        </p:spPr>
        <p:txBody>
          <a:bodyPr vert="horz" wrap="square" lIns="0" tIns="0" rIns="0" bIns="0" rtlCol="0">
            <a:spAutoFit/>
          </a:bodyPr>
          <a:lstStyle/>
          <a:p>
            <a:pPr marL="299085" indent="-286385">
              <a:lnSpc>
                <a:spcPct val="100000"/>
              </a:lnSpc>
              <a:buFont typeface="Arial"/>
              <a:buChar char="•"/>
              <a:tabLst>
                <a:tab pos="299085" algn="l"/>
                <a:tab pos="299720" algn="l"/>
              </a:tabLst>
            </a:pPr>
            <a:r>
              <a:rPr sz="1600" b="1" spc="-10" dirty="0">
                <a:latin typeface="Arial"/>
                <a:cs typeface="Arial"/>
              </a:rPr>
              <a:t>TDY funded </a:t>
            </a:r>
            <a:r>
              <a:rPr sz="1600" b="1" spc="-5" dirty="0">
                <a:latin typeface="Arial"/>
                <a:cs typeface="Arial"/>
              </a:rPr>
              <a:t>at 100% per</a:t>
            </a:r>
            <a:r>
              <a:rPr sz="1600" b="1" spc="5" dirty="0">
                <a:latin typeface="Arial"/>
                <a:cs typeface="Arial"/>
              </a:rPr>
              <a:t> </a:t>
            </a:r>
            <a:r>
              <a:rPr sz="1600" b="1" spc="-5" dirty="0">
                <a:latin typeface="Arial"/>
                <a:cs typeface="Arial"/>
              </a:rPr>
              <a:t>JTR.</a:t>
            </a:r>
            <a:endParaRPr sz="1600">
              <a:latin typeface="Arial"/>
              <a:cs typeface="Arial"/>
            </a:endParaRPr>
          </a:p>
        </p:txBody>
      </p:sp>
      <p:sp>
        <p:nvSpPr>
          <p:cNvPr id="8" name="object 8"/>
          <p:cNvSpPr txBox="1"/>
          <p:nvPr/>
        </p:nvSpPr>
        <p:spPr>
          <a:xfrm>
            <a:off x="4783995" y="5162124"/>
            <a:ext cx="4021454" cy="502920"/>
          </a:xfrm>
          <a:prstGeom prst="rect">
            <a:avLst/>
          </a:prstGeom>
        </p:spPr>
        <p:txBody>
          <a:bodyPr vert="horz" wrap="square" lIns="0" tIns="0" rIns="0" bIns="0" rtlCol="0">
            <a:spAutoFit/>
          </a:bodyPr>
          <a:lstStyle/>
          <a:p>
            <a:pPr marL="299085" marR="5080" indent="-286385">
              <a:lnSpc>
                <a:spcPct val="100000"/>
              </a:lnSpc>
              <a:buChar char="•"/>
              <a:tabLst>
                <a:tab pos="299085" algn="l"/>
                <a:tab pos="299720" algn="l"/>
              </a:tabLst>
            </a:pPr>
            <a:r>
              <a:rPr sz="1600" spc="-5" dirty="0">
                <a:latin typeface="Arial"/>
                <a:cs typeface="Arial"/>
              </a:rPr>
              <a:t>Participation depends on the resources  </a:t>
            </a:r>
            <a:r>
              <a:rPr sz="1600" dirty="0">
                <a:latin typeface="Arial"/>
                <a:cs typeface="Arial"/>
              </a:rPr>
              <a:t>available </a:t>
            </a:r>
            <a:r>
              <a:rPr sz="1600" spc="-5" dirty="0">
                <a:latin typeface="Arial"/>
                <a:cs typeface="Arial"/>
              </a:rPr>
              <a:t>to fund shadowing</a:t>
            </a:r>
            <a:r>
              <a:rPr sz="1600" spc="-40" dirty="0">
                <a:latin typeface="Arial"/>
                <a:cs typeface="Arial"/>
              </a:rPr>
              <a:t> </a:t>
            </a:r>
            <a:r>
              <a:rPr sz="1600" spc="-5" dirty="0">
                <a:latin typeface="Arial"/>
                <a:cs typeface="Arial"/>
              </a:rPr>
              <a:t>experiences.</a:t>
            </a:r>
            <a:endParaRPr sz="1600">
              <a:latin typeface="Arial"/>
              <a:cs typeface="Arial"/>
            </a:endParaRPr>
          </a:p>
        </p:txBody>
      </p:sp>
      <p:sp>
        <p:nvSpPr>
          <p:cNvPr id="9" name="object 9"/>
          <p:cNvSpPr txBox="1"/>
          <p:nvPr/>
        </p:nvSpPr>
        <p:spPr>
          <a:xfrm>
            <a:off x="459740" y="1168336"/>
            <a:ext cx="3781425" cy="1235710"/>
          </a:xfrm>
          <a:prstGeom prst="rect">
            <a:avLst/>
          </a:prstGeom>
        </p:spPr>
        <p:txBody>
          <a:bodyPr vert="horz" wrap="square" lIns="0" tIns="0" rIns="0" bIns="0" rtlCol="0">
            <a:spAutoFit/>
          </a:bodyPr>
          <a:lstStyle/>
          <a:p>
            <a:pPr marL="471170" marR="5080" indent="-153035">
              <a:lnSpc>
                <a:spcPct val="100000"/>
              </a:lnSpc>
            </a:pPr>
            <a:r>
              <a:rPr sz="1800" b="1" spc="-5" dirty="0">
                <a:solidFill>
                  <a:srgbClr val="006600"/>
                </a:solidFill>
                <a:latin typeface="Arial"/>
                <a:cs typeface="Arial"/>
              </a:rPr>
              <a:t>Enterprise </a:t>
            </a:r>
            <a:r>
              <a:rPr sz="1800" b="1" spc="-25" dirty="0">
                <a:solidFill>
                  <a:srgbClr val="006600"/>
                </a:solidFill>
                <a:latin typeface="Arial"/>
                <a:cs typeface="Arial"/>
              </a:rPr>
              <a:t>Talent </a:t>
            </a:r>
            <a:r>
              <a:rPr sz="1800" b="1" spc="-5" dirty="0">
                <a:solidFill>
                  <a:srgbClr val="006600"/>
                </a:solidFill>
                <a:latin typeface="Arial"/>
                <a:cs typeface="Arial"/>
              </a:rPr>
              <a:t>Management </a:t>
            </a:r>
            <a:r>
              <a:rPr sz="1800" b="1" dirty="0">
                <a:solidFill>
                  <a:srgbClr val="006600"/>
                </a:solidFill>
                <a:latin typeface="Arial"/>
                <a:cs typeface="Arial"/>
              </a:rPr>
              <a:t>-  </a:t>
            </a:r>
            <a:r>
              <a:rPr sz="1800" b="1" spc="-20" dirty="0">
                <a:solidFill>
                  <a:srgbClr val="006600"/>
                </a:solidFill>
                <a:latin typeface="Arial"/>
                <a:cs typeface="Arial"/>
              </a:rPr>
              <a:t>Temporary </a:t>
            </a:r>
            <a:r>
              <a:rPr sz="1800" b="1" spc="-5" dirty="0">
                <a:solidFill>
                  <a:srgbClr val="006600"/>
                </a:solidFill>
                <a:latin typeface="Arial"/>
                <a:cs typeface="Arial"/>
              </a:rPr>
              <a:t>Duty (ETM –</a:t>
            </a:r>
            <a:r>
              <a:rPr sz="1800" b="1" spc="-20" dirty="0">
                <a:solidFill>
                  <a:srgbClr val="006600"/>
                </a:solidFill>
                <a:latin typeface="Arial"/>
                <a:cs typeface="Arial"/>
              </a:rPr>
              <a:t> </a:t>
            </a:r>
            <a:r>
              <a:rPr sz="1800" b="1" spc="-5" dirty="0">
                <a:solidFill>
                  <a:srgbClr val="006600"/>
                </a:solidFill>
                <a:latin typeface="Arial"/>
                <a:cs typeface="Arial"/>
              </a:rPr>
              <a:t>TDY)</a:t>
            </a:r>
            <a:endParaRPr sz="1800">
              <a:latin typeface="Arial"/>
              <a:cs typeface="Arial"/>
            </a:endParaRPr>
          </a:p>
          <a:p>
            <a:pPr marL="182880" marR="269240" indent="-170180">
              <a:lnSpc>
                <a:spcPct val="100000"/>
              </a:lnSpc>
              <a:spcBef>
                <a:spcPts val="1445"/>
              </a:spcBef>
              <a:buChar char="•"/>
              <a:tabLst>
                <a:tab pos="198755" algn="l"/>
              </a:tabLst>
            </a:pPr>
            <a:r>
              <a:rPr sz="1600" spc="-5" dirty="0">
                <a:latin typeface="Arial"/>
                <a:cs typeface="Arial"/>
              </a:rPr>
              <a:t>Open to Army senior Civilians</a:t>
            </a:r>
            <a:r>
              <a:rPr sz="1600" spc="-90" dirty="0">
                <a:latin typeface="Arial"/>
                <a:cs typeface="Arial"/>
              </a:rPr>
              <a:t> </a:t>
            </a:r>
            <a:r>
              <a:rPr sz="1600" spc="-5" dirty="0">
                <a:latin typeface="Arial"/>
                <a:cs typeface="Arial"/>
              </a:rPr>
              <a:t>GS-13  (or</a:t>
            </a:r>
            <a:r>
              <a:rPr sz="1600" spc="-20" dirty="0">
                <a:latin typeface="Arial"/>
                <a:cs typeface="Arial"/>
              </a:rPr>
              <a:t> </a:t>
            </a:r>
            <a:r>
              <a:rPr sz="1600" spc="-5" dirty="0">
                <a:latin typeface="Arial"/>
                <a:cs typeface="Arial"/>
              </a:rPr>
              <a:t>equivalent).</a:t>
            </a:r>
            <a:endParaRPr sz="1600">
              <a:latin typeface="Arial"/>
              <a:cs typeface="Arial"/>
            </a:endParaRPr>
          </a:p>
        </p:txBody>
      </p:sp>
      <p:sp>
        <p:nvSpPr>
          <p:cNvPr id="10" name="object 10"/>
          <p:cNvSpPr txBox="1"/>
          <p:nvPr/>
        </p:nvSpPr>
        <p:spPr>
          <a:xfrm>
            <a:off x="459799" y="2571377"/>
            <a:ext cx="3745865" cy="746760"/>
          </a:xfrm>
          <a:prstGeom prst="rect">
            <a:avLst/>
          </a:prstGeom>
        </p:spPr>
        <p:txBody>
          <a:bodyPr vert="horz" wrap="square" lIns="0" tIns="0" rIns="0" bIns="0" rtlCol="0">
            <a:spAutoFit/>
          </a:bodyPr>
          <a:lstStyle/>
          <a:p>
            <a:pPr marL="182880" marR="5080" indent="-170180">
              <a:lnSpc>
                <a:spcPct val="100000"/>
              </a:lnSpc>
              <a:buChar char="•"/>
              <a:tabLst>
                <a:tab pos="188595" algn="l"/>
              </a:tabLst>
            </a:pPr>
            <a:r>
              <a:rPr sz="1600" spc="-5" dirty="0">
                <a:latin typeface="Arial"/>
                <a:cs typeface="Arial"/>
              </a:rPr>
              <a:t>Applicant must currently be serving in a  permanent DAC GS-13 or equivalent  </a:t>
            </a:r>
            <a:r>
              <a:rPr sz="1600" dirty="0">
                <a:latin typeface="Arial"/>
                <a:cs typeface="Arial"/>
              </a:rPr>
              <a:t>position.</a:t>
            </a:r>
            <a:endParaRPr sz="1600">
              <a:latin typeface="Arial"/>
              <a:cs typeface="Arial"/>
            </a:endParaRPr>
          </a:p>
        </p:txBody>
      </p:sp>
      <p:sp>
        <p:nvSpPr>
          <p:cNvPr id="11" name="object 11"/>
          <p:cNvSpPr txBox="1"/>
          <p:nvPr/>
        </p:nvSpPr>
        <p:spPr>
          <a:xfrm>
            <a:off x="459874" y="3485776"/>
            <a:ext cx="3804285" cy="259079"/>
          </a:xfrm>
          <a:prstGeom prst="rect">
            <a:avLst/>
          </a:prstGeom>
        </p:spPr>
        <p:txBody>
          <a:bodyPr vert="horz" wrap="square" lIns="0" tIns="0" rIns="0" bIns="0" rtlCol="0">
            <a:spAutoFit/>
          </a:bodyPr>
          <a:lstStyle/>
          <a:p>
            <a:pPr marL="194945" indent="-182245">
              <a:lnSpc>
                <a:spcPct val="100000"/>
              </a:lnSpc>
              <a:buChar char="•"/>
              <a:tabLst>
                <a:tab pos="195580" algn="l"/>
              </a:tabLst>
            </a:pPr>
            <a:r>
              <a:rPr sz="1600" spc="-5" dirty="0">
                <a:latin typeface="Arial"/>
                <a:cs typeface="Arial"/>
              </a:rPr>
              <a:t>TDY assignment not to exceed 90</a:t>
            </a:r>
            <a:r>
              <a:rPr sz="1600" spc="-15" dirty="0">
                <a:latin typeface="Arial"/>
                <a:cs typeface="Arial"/>
              </a:rPr>
              <a:t> </a:t>
            </a:r>
            <a:r>
              <a:rPr sz="1600" spc="-5" dirty="0">
                <a:latin typeface="Arial"/>
                <a:cs typeface="Arial"/>
              </a:rPr>
              <a:t>days.</a:t>
            </a:r>
            <a:endParaRPr sz="1600">
              <a:latin typeface="Arial"/>
              <a:cs typeface="Arial"/>
            </a:endParaRPr>
          </a:p>
        </p:txBody>
      </p:sp>
      <p:sp>
        <p:nvSpPr>
          <p:cNvPr id="12" name="object 12"/>
          <p:cNvSpPr txBox="1"/>
          <p:nvPr/>
        </p:nvSpPr>
        <p:spPr>
          <a:xfrm>
            <a:off x="459874" y="3912442"/>
            <a:ext cx="3832225" cy="259079"/>
          </a:xfrm>
          <a:prstGeom prst="rect">
            <a:avLst/>
          </a:prstGeom>
        </p:spPr>
        <p:txBody>
          <a:bodyPr vert="horz" wrap="square" lIns="0" tIns="0" rIns="0" bIns="0" rtlCol="0">
            <a:spAutoFit/>
          </a:bodyPr>
          <a:lstStyle/>
          <a:p>
            <a:pPr marL="198120" indent="-185420">
              <a:lnSpc>
                <a:spcPct val="100000"/>
              </a:lnSpc>
              <a:buFont typeface="Arial"/>
              <a:buChar char="•"/>
              <a:tabLst>
                <a:tab pos="198755" algn="l"/>
              </a:tabLst>
            </a:pPr>
            <a:r>
              <a:rPr sz="1600" b="1" spc="-5" dirty="0">
                <a:latin typeface="Arial"/>
                <a:cs typeface="Arial"/>
              </a:rPr>
              <a:t>TDY </a:t>
            </a:r>
            <a:r>
              <a:rPr sz="1600" b="1" spc="-10" dirty="0">
                <a:latin typeface="Arial"/>
                <a:cs typeface="Arial"/>
              </a:rPr>
              <a:t>funded </a:t>
            </a:r>
            <a:r>
              <a:rPr sz="1600" b="1" spc="-5" dirty="0">
                <a:latin typeface="Arial"/>
                <a:cs typeface="Arial"/>
              </a:rPr>
              <a:t>at 75% Flat Rate per</a:t>
            </a:r>
            <a:r>
              <a:rPr sz="1600" b="1" spc="50" dirty="0">
                <a:latin typeface="Arial"/>
                <a:cs typeface="Arial"/>
              </a:rPr>
              <a:t> </a:t>
            </a:r>
            <a:r>
              <a:rPr sz="1600" b="1" spc="-5" dirty="0">
                <a:latin typeface="Arial"/>
                <a:cs typeface="Arial"/>
              </a:rPr>
              <a:t>JTR.</a:t>
            </a:r>
            <a:endParaRPr sz="1600">
              <a:latin typeface="Arial"/>
              <a:cs typeface="Arial"/>
            </a:endParaRPr>
          </a:p>
        </p:txBody>
      </p:sp>
      <p:sp>
        <p:nvSpPr>
          <p:cNvPr id="13" name="object 13"/>
          <p:cNvSpPr txBox="1"/>
          <p:nvPr/>
        </p:nvSpPr>
        <p:spPr>
          <a:xfrm>
            <a:off x="459874" y="4339272"/>
            <a:ext cx="4025900" cy="990600"/>
          </a:xfrm>
          <a:prstGeom prst="rect">
            <a:avLst/>
          </a:prstGeom>
        </p:spPr>
        <p:txBody>
          <a:bodyPr vert="horz" wrap="square" lIns="0" tIns="0" rIns="0" bIns="0" rtlCol="0">
            <a:spAutoFit/>
          </a:bodyPr>
          <a:lstStyle/>
          <a:p>
            <a:pPr marL="182880" marR="5080" indent="-170180">
              <a:lnSpc>
                <a:spcPct val="100000"/>
              </a:lnSpc>
              <a:buChar char="•"/>
              <a:tabLst>
                <a:tab pos="198755" algn="l"/>
              </a:tabLst>
            </a:pPr>
            <a:r>
              <a:rPr sz="1600" spc="-5" dirty="0">
                <a:latin typeface="Arial"/>
                <a:cs typeface="Arial"/>
              </a:rPr>
              <a:t>Broadens experience through participation  on a </a:t>
            </a:r>
            <a:r>
              <a:rPr sz="1600" dirty="0">
                <a:latin typeface="Arial"/>
                <a:cs typeface="Arial"/>
              </a:rPr>
              <a:t>special </a:t>
            </a:r>
            <a:r>
              <a:rPr sz="1600" spc="-5" dirty="0">
                <a:latin typeface="Arial"/>
                <a:cs typeface="Arial"/>
              </a:rPr>
              <a:t>project or </a:t>
            </a:r>
            <a:r>
              <a:rPr sz="1600" dirty="0">
                <a:latin typeface="Arial"/>
                <a:cs typeface="Arial"/>
              </a:rPr>
              <a:t>filling </a:t>
            </a:r>
            <a:r>
              <a:rPr sz="1600" spc="-5" dirty="0">
                <a:latin typeface="Arial"/>
                <a:cs typeface="Arial"/>
              </a:rPr>
              <a:t>a different  </a:t>
            </a:r>
            <a:r>
              <a:rPr sz="1600" dirty="0">
                <a:latin typeface="Arial"/>
                <a:cs typeface="Arial"/>
              </a:rPr>
              <a:t>position </a:t>
            </a:r>
            <a:r>
              <a:rPr sz="1600" spc="-5" dirty="0">
                <a:latin typeface="Arial"/>
                <a:cs typeface="Arial"/>
              </a:rPr>
              <a:t>to </a:t>
            </a:r>
            <a:r>
              <a:rPr sz="1600" dirty="0">
                <a:latin typeface="Arial"/>
                <a:cs typeface="Arial"/>
              </a:rPr>
              <a:t>build </a:t>
            </a:r>
            <a:r>
              <a:rPr sz="1600" spc="-5" dirty="0">
                <a:latin typeface="Arial"/>
                <a:cs typeface="Arial"/>
              </a:rPr>
              <a:t>enterprise </a:t>
            </a:r>
            <a:r>
              <a:rPr sz="1600" dirty="0">
                <a:latin typeface="Arial"/>
                <a:cs typeface="Arial"/>
              </a:rPr>
              <a:t>level  </a:t>
            </a:r>
            <a:r>
              <a:rPr sz="1600" spc="-5" dirty="0">
                <a:latin typeface="Arial"/>
                <a:cs typeface="Arial"/>
              </a:rPr>
              <a:t>experience.</a:t>
            </a:r>
            <a:endParaRPr sz="1600">
              <a:latin typeface="Arial"/>
              <a:cs typeface="Arial"/>
            </a:endParaRPr>
          </a:p>
        </p:txBody>
      </p:sp>
      <p:sp>
        <p:nvSpPr>
          <p:cNvPr id="14" name="object 14"/>
          <p:cNvSpPr txBox="1"/>
          <p:nvPr/>
        </p:nvSpPr>
        <p:spPr>
          <a:xfrm>
            <a:off x="459799" y="5497454"/>
            <a:ext cx="3775710" cy="746760"/>
          </a:xfrm>
          <a:prstGeom prst="rect">
            <a:avLst/>
          </a:prstGeom>
        </p:spPr>
        <p:txBody>
          <a:bodyPr vert="horz" wrap="square" lIns="0" tIns="0" rIns="0" bIns="0" rtlCol="0">
            <a:spAutoFit/>
          </a:bodyPr>
          <a:lstStyle/>
          <a:p>
            <a:pPr marL="184785" marR="5080" indent="-172085">
              <a:lnSpc>
                <a:spcPct val="100000"/>
              </a:lnSpc>
              <a:buChar char="•"/>
              <a:tabLst>
                <a:tab pos="185420" algn="l"/>
              </a:tabLst>
            </a:pPr>
            <a:r>
              <a:rPr sz="1600" spc="-5" dirty="0">
                <a:latin typeface="Arial"/>
                <a:cs typeface="Arial"/>
              </a:rPr>
              <a:t>Army Civilians must apply annually to  participate </a:t>
            </a:r>
            <a:r>
              <a:rPr sz="1600" dirty="0">
                <a:latin typeface="Arial"/>
                <a:cs typeface="Arial"/>
              </a:rPr>
              <a:t>in </a:t>
            </a:r>
            <a:r>
              <a:rPr sz="1600" spc="-5" dirty="0">
                <a:latin typeface="Arial"/>
                <a:cs typeface="Arial"/>
              </a:rPr>
              <a:t>or continue participation </a:t>
            </a:r>
            <a:r>
              <a:rPr sz="1600" dirty="0">
                <a:latin typeface="Arial"/>
                <a:cs typeface="Arial"/>
              </a:rPr>
              <a:t>in  </a:t>
            </a:r>
            <a:r>
              <a:rPr sz="1600" spc="-5" dirty="0">
                <a:latin typeface="Arial"/>
                <a:cs typeface="Arial"/>
              </a:rPr>
              <a:t>the ETM-TDY</a:t>
            </a:r>
            <a:r>
              <a:rPr sz="1600" spc="-60" dirty="0">
                <a:latin typeface="Arial"/>
                <a:cs typeface="Arial"/>
              </a:rPr>
              <a:t> </a:t>
            </a:r>
            <a:r>
              <a:rPr sz="1600" spc="-5" dirty="0">
                <a:latin typeface="Arial"/>
                <a:cs typeface="Arial"/>
              </a:rPr>
              <a:t>module.</a:t>
            </a:r>
            <a:endParaRPr sz="1600">
              <a:latin typeface="Arial"/>
              <a:cs typeface="Arial"/>
            </a:endParaRPr>
          </a:p>
        </p:txBody>
      </p:sp>
      <p:sp>
        <p:nvSpPr>
          <p:cNvPr id="15" name="object 15"/>
          <p:cNvSpPr/>
          <p:nvPr/>
        </p:nvSpPr>
        <p:spPr>
          <a:xfrm>
            <a:off x="4668774" y="3580638"/>
            <a:ext cx="0" cy="0"/>
          </a:xfrm>
          <a:custGeom>
            <a:avLst/>
            <a:gdLst/>
            <a:ahLst/>
            <a:cxnLst/>
            <a:rect l="l" t="t" r="r" b="b"/>
            <a:pathLst>
              <a:path>
                <a:moveTo>
                  <a:pt x="0" y="0"/>
                </a:moveTo>
                <a:lnTo>
                  <a:pt x="0" y="0"/>
                </a:lnTo>
              </a:path>
            </a:pathLst>
          </a:custGeom>
          <a:ln w="25908">
            <a:solidFill>
              <a:srgbClr val="000000"/>
            </a:solidFill>
          </a:ln>
        </p:spPr>
        <p:txBody>
          <a:bodyPr wrap="square" lIns="0" tIns="0" rIns="0" bIns="0" rtlCol="0"/>
          <a:lstStyle/>
          <a:p>
            <a:endParaRPr/>
          </a:p>
        </p:txBody>
      </p:sp>
      <p:sp>
        <p:nvSpPr>
          <p:cNvPr id="16" name="object 16"/>
          <p:cNvSpPr/>
          <p:nvPr/>
        </p:nvSpPr>
        <p:spPr>
          <a:xfrm flipH="1">
            <a:off x="4578858" y="1156969"/>
            <a:ext cx="45719" cy="5398475"/>
          </a:xfrm>
          <a:custGeom>
            <a:avLst/>
            <a:gdLst/>
            <a:ahLst/>
            <a:cxnLst/>
            <a:rect l="l" t="t" r="r" b="b"/>
            <a:pathLst>
              <a:path h="4939030">
                <a:moveTo>
                  <a:pt x="0" y="0"/>
                </a:moveTo>
                <a:lnTo>
                  <a:pt x="0" y="4938712"/>
                </a:lnTo>
              </a:path>
            </a:pathLst>
          </a:custGeom>
          <a:ln w="25908">
            <a:solidFill>
              <a:srgbClr val="000000"/>
            </a:solidFill>
          </a:ln>
        </p:spPr>
        <p:txBody>
          <a:bodyPr wrap="square" lIns="0" tIns="0" rIns="0" bIns="0" rtlCol="0"/>
          <a:lstStyle/>
          <a:p>
            <a:endParaRPr/>
          </a:p>
        </p:txBody>
      </p:sp>
      <p:sp>
        <p:nvSpPr>
          <p:cNvPr id="21" name="object 21"/>
          <p:cNvSpPr/>
          <p:nvPr/>
        </p:nvSpPr>
        <p:spPr>
          <a:xfrm>
            <a:off x="7324343" y="6706361"/>
            <a:ext cx="995044" cy="0"/>
          </a:xfrm>
          <a:custGeom>
            <a:avLst/>
            <a:gdLst/>
            <a:ahLst/>
            <a:cxnLst/>
            <a:rect l="l" t="t" r="r" b="b"/>
            <a:pathLst>
              <a:path w="995045">
                <a:moveTo>
                  <a:pt x="0" y="0"/>
                </a:moveTo>
                <a:lnTo>
                  <a:pt x="994917" y="0"/>
                </a:lnTo>
              </a:path>
            </a:pathLst>
          </a:custGeom>
          <a:ln w="19812">
            <a:solidFill>
              <a:srgbClr val="000000"/>
            </a:solidFill>
          </a:ln>
        </p:spPr>
        <p:txBody>
          <a:bodyPr wrap="square" lIns="0" tIns="0" rIns="0" bIns="0" rtlCol="0"/>
          <a:lstStyle/>
          <a:p>
            <a:endParaRPr/>
          </a:p>
        </p:txBody>
      </p:sp>
      <p:sp>
        <p:nvSpPr>
          <p:cNvPr id="22" name="object 22"/>
          <p:cNvSpPr/>
          <p:nvPr/>
        </p:nvSpPr>
        <p:spPr>
          <a:xfrm>
            <a:off x="457961" y="6706361"/>
            <a:ext cx="1561465" cy="0"/>
          </a:xfrm>
          <a:custGeom>
            <a:avLst/>
            <a:gdLst/>
            <a:ahLst/>
            <a:cxnLst/>
            <a:rect l="l" t="t" r="r" b="b"/>
            <a:pathLst>
              <a:path w="1561464">
                <a:moveTo>
                  <a:pt x="0" y="0"/>
                </a:moveTo>
                <a:lnTo>
                  <a:pt x="1561338" y="0"/>
                </a:lnTo>
              </a:path>
            </a:pathLst>
          </a:custGeom>
          <a:ln w="19812">
            <a:solidFill>
              <a:srgbClr val="000000"/>
            </a:solidFill>
          </a:ln>
        </p:spPr>
        <p:txBody>
          <a:bodyPr wrap="square" lIns="0" tIns="0" rIns="0" bIns="0" rtlCol="0"/>
          <a:lstStyle/>
          <a:p>
            <a:endParaRPr/>
          </a:p>
        </p:txBody>
      </p:sp>
      <p:sp>
        <p:nvSpPr>
          <p:cNvPr id="23" name="object 23"/>
          <p:cNvSpPr/>
          <p:nvPr/>
        </p:nvSpPr>
        <p:spPr>
          <a:xfrm>
            <a:off x="7324343" y="6630161"/>
            <a:ext cx="995044" cy="0"/>
          </a:xfrm>
          <a:custGeom>
            <a:avLst/>
            <a:gdLst/>
            <a:ahLst/>
            <a:cxnLst/>
            <a:rect l="l" t="t" r="r" b="b"/>
            <a:pathLst>
              <a:path w="995045">
                <a:moveTo>
                  <a:pt x="0" y="0"/>
                </a:moveTo>
                <a:lnTo>
                  <a:pt x="994917" y="0"/>
                </a:lnTo>
              </a:path>
            </a:pathLst>
          </a:custGeom>
          <a:ln w="19812">
            <a:solidFill>
              <a:srgbClr val="000000"/>
            </a:solidFill>
          </a:ln>
        </p:spPr>
        <p:txBody>
          <a:bodyPr wrap="square" lIns="0" tIns="0" rIns="0" bIns="0" rtlCol="0"/>
          <a:lstStyle/>
          <a:p>
            <a:endParaRPr/>
          </a:p>
        </p:txBody>
      </p:sp>
      <p:sp>
        <p:nvSpPr>
          <p:cNvPr id="24" name="object 24"/>
          <p:cNvSpPr/>
          <p:nvPr/>
        </p:nvSpPr>
        <p:spPr>
          <a:xfrm>
            <a:off x="457961" y="6630161"/>
            <a:ext cx="1561465" cy="0"/>
          </a:xfrm>
          <a:custGeom>
            <a:avLst/>
            <a:gdLst/>
            <a:ahLst/>
            <a:cxnLst/>
            <a:rect l="l" t="t" r="r" b="b"/>
            <a:pathLst>
              <a:path w="1561464">
                <a:moveTo>
                  <a:pt x="0" y="0"/>
                </a:moveTo>
                <a:lnTo>
                  <a:pt x="1561338" y="0"/>
                </a:lnTo>
              </a:path>
            </a:pathLst>
          </a:custGeom>
          <a:ln w="19812">
            <a:solidFill>
              <a:srgbClr val="000000"/>
            </a:solidFill>
          </a:ln>
        </p:spPr>
        <p:txBody>
          <a:bodyPr wrap="square" lIns="0" tIns="0" rIns="0" bIns="0" rtlCol="0"/>
          <a:lstStyle/>
          <a:p>
            <a:endParaRPr/>
          </a:p>
        </p:txBody>
      </p:sp>
      <p:sp>
        <p:nvSpPr>
          <p:cNvPr id="25" name="object 25"/>
          <p:cNvSpPr/>
          <p:nvPr/>
        </p:nvSpPr>
        <p:spPr>
          <a:xfrm>
            <a:off x="7324343" y="6671309"/>
            <a:ext cx="995044" cy="0"/>
          </a:xfrm>
          <a:custGeom>
            <a:avLst/>
            <a:gdLst/>
            <a:ahLst/>
            <a:cxnLst/>
            <a:rect l="l" t="t" r="r" b="b"/>
            <a:pathLst>
              <a:path w="995045">
                <a:moveTo>
                  <a:pt x="0" y="0"/>
                </a:moveTo>
                <a:lnTo>
                  <a:pt x="994917" y="0"/>
                </a:lnTo>
              </a:path>
            </a:pathLst>
          </a:custGeom>
          <a:ln w="28956">
            <a:solidFill>
              <a:srgbClr val="FFC000"/>
            </a:solidFill>
          </a:ln>
        </p:spPr>
        <p:txBody>
          <a:bodyPr wrap="square" lIns="0" tIns="0" rIns="0" bIns="0" rtlCol="0"/>
          <a:lstStyle/>
          <a:p>
            <a:endParaRPr/>
          </a:p>
        </p:txBody>
      </p:sp>
      <p:sp>
        <p:nvSpPr>
          <p:cNvPr id="26" name="object 26"/>
          <p:cNvSpPr/>
          <p:nvPr/>
        </p:nvSpPr>
        <p:spPr>
          <a:xfrm>
            <a:off x="457961" y="6671309"/>
            <a:ext cx="1561465" cy="0"/>
          </a:xfrm>
          <a:custGeom>
            <a:avLst/>
            <a:gdLst/>
            <a:ahLst/>
            <a:cxnLst/>
            <a:rect l="l" t="t" r="r" b="b"/>
            <a:pathLst>
              <a:path w="1561464">
                <a:moveTo>
                  <a:pt x="0" y="0"/>
                </a:moveTo>
                <a:lnTo>
                  <a:pt x="1561338" y="0"/>
                </a:lnTo>
              </a:path>
            </a:pathLst>
          </a:custGeom>
          <a:ln w="28956">
            <a:solidFill>
              <a:srgbClr val="FFC000"/>
            </a:solidFill>
          </a:ln>
        </p:spPr>
        <p:txBody>
          <a:bodyPr wrap="square" lIns="0" tIns="0" rIns="0" bIns="0" rtlCol="0"/>
          <a:lstStyle/>
          <a:p>
            <a:endParaRPr/>
          </a:p>
        </p:txBody>
      </p:sp>
      <p:sp>
        <p:nvSpPr>
          <p:cNvPr id="27" name="object 27"/>
          <p:cNvSpPr/>
          <p:nvPr/>
        </p:nvSpPr>
        <p:spPr>
          <a:xfrm>
            <a:off x="8315599" y="6635903"/>
            <a:ext cx="1905" cy="76200"/>
          </a:xfrm>
          <a:custGeom>
            <a:avLst/>
            <a:gdLst/>
            <a:ahLst/>
            <a:cxnLst/>
            <a:rect l="l" t="t" r="r" b="b"/>
            <a:pathLst>
              <a:path w="1904" h="76200">
                <a:moveTo>
                  <a:pt x="63" y="0"/>
                </a:moveTo>
                <a:lnTo>
                  <a:pt x="292" y="12699"/>
                </a:lnTo>
                <a:lnTo>
                  <a:pt x="63" y="0"/>
                </a:lnTo>
                <a:close/>
              </a:path>
              <a:path w="1904" h="76200">
                <a:moveTo>
                  <a:pt x="647" y="25387"/>
                </a:moveTo>
                <a:lnTo>
                  <a:pt x="1155" y="50787"/>
                </a:lnTo>
                <a:lnTo>
                  <a:pt x="647" y="25387"/>
                </a:lnTo>
                <a:close/>
              </a:path>
              <a:path w="1904" h="76200">
                <a:moveTo>
                  <a:pt x="1511" y="63487"/>
                </a:moveTo>
                <a:lnTo>
                  <a:pt x="1739" y="76187"/>
                </a:lnTo>
                <a:lnTo>
                  <a:pt x="1511" y="63487"/>
                </a:lnTo>
                <a:close/>
              </a:path>
            </a:pathLst>
          </a:custGeom>
          <a:solidFill>
            <a:srgbClr val="000000"/>
          </a:solidFill>
        </p:spPr>
        <p:txBody>
          <a:bodyPr wrap="square" lIns="0" tIns="0" rIns="0" bIns="0" rtlCol="0"/>
          <a:lstStyle/>
          <a:p>
            <a:endParaRPr/>
          </a:p>
        </p:txBody>
      </p:sp>
      <p:sp>
        <p:nvSpPr>
          <p:cNvPr id="28" name="object 28"/>
          <p:cNvSpPr/>
          <p:nvPr/>
        </p:nvSpPr>
        <p:spPr>
          <a:xfrm>
            <a:off x="8237782" y="6561437"/>
            <a:ext cx="231140" cy="228600"/>
          </a:xfrm>
          <a:custGeom>
            <a:avLst/>
            <a:gdLst/>
            <a:ahLst/>
            <a:cxnLst/>
            <a:rect l="l" t="t" r="r" b="b"/>
            <a:pathLst>
              <a:path w="231140" h="228600">
                <a:moveTo>
                  <a:pt x="0" y="0"/>
                </a:moveTo>
                <a:lnTo>
                  <a:pt x="78752" y="112547"/>
                </a:lnTo>
                <a:lnTo>
                  <a:pt x="5143" y="228536"/>
                </a:lnTo>
                <a:lnTo>
                  <a:pt x="231114" y="109105"/>
                </a:lnTo>
                <a:lnTo>
                  <a:pt x="0" y="0"/>
                </a:lnTo>
                <a:close/>
              </a:path>
            </a:pathLst>
          </a:custGeom>
          <a:solidFill>
            <a:srgbClr val="000000"/>
          </a:solidFill>
        </p:spPr>
        <p:txBody>
          <a:bodyPr wrap="square" lIns="0" tIns="0" rIns="0" bIns="0" rtlCol="0"/>
          <a:lstStyle/>
          <a:p>
            <a:endParaRPr/>
          </a:p>
        </p:txBody>
      </p:sp>
      <p:sp>
        <p:nvSpPr>
          <p:cNvPr id="36" name="object 36"/>
          <p:cNvSpPr txBox="1"/>
          <p:nvPr/>
        </p:nvSpPr>
        <p:spPr>
          <a:xfrm>
            <a:off x="8800083" y="6555445"/>
            <a:ext cx="276860" cy="252095"/>
          </a:xfrm>
          <a:prstGeom prst="rect">
            <a:avLst/>
          </a:prstGeom>
        </p:spPr>
        <p:txBody>
          <a:bodyPr vert="horz" wrap="square" lIns="0" tIns="0" rIns="0" bIns="0" rtlCol="0">
            <a:spAutoFit/>
          </a:bodyPr>
          <a:lstStyle/>
          <a:p>
            <a:pPr marL="25400">
              <a:lnSpc>
                <a:spcPts val="1864"/>
              </a:lnSpc>
            </a:pPr>
            <a:fld id="{81D60167-4931-47E6-BA6A-407CBD079E47}" type="slidenum">
              <a:rPr sz="1600" spc="-5" dirty="0">
                <a:latin typeface="Arial"/>
                <a:cs typeface="Arial"/>
              </a:rPr>
              <a:t>10</a:t>
            </a:fld>
            <a:endParaRPr sz="1600">
              <a:latin typeface="Arial"/>
              <a:cs typeface="Arial"/>
            </a:endParaRPr>
          </a:p>
        </p:txBody>
      </p:sp>
      <p:sp>
        <p:nvSpPr>
          <p:cNvPr id="34" name="object 34"/>
          <p:cNvSpPr txBox="1">
            <a:spLocks noGrp="1"/>
          </p:cNvSpPr>
          <p:nvPr>
            <p:ph type="title"/>
          </p:nvPr>
        </p:nvSpPr>
        <p:spPr>
          <a:xfrm>
            <a:off x="5024945" y="190500"/>
            <a:ext cx="3326765" cy="382270"/>
          </a:xfrm>
          <a:prstGeom prst="rect">
            <a:avLst/>
          </a:prstGeom>
        </p:spPr>
        <p:txBody>
          <a:bodyPr vert="horz" wrap="square" lIns="0" tIns="0" rIns="0" bIns="0" rtlCol="0">
            <a:spAutoFit/>
          </a:bodyPr>
          <a:lstStyle/>
          <a:p>
            <a:pPr marL="12700">
              <a:lnSpc>
                <a:spcPct val="100000"/>
              </a:lnSpc>
            </a:pPr>
            <a:r>
              <a:rPr spc="-5" dirty="0">
                <a:latin typeface="Arial"/>
                <a:cs typeface="Arial"/>
              </a:rPr>
              <a:t>ETM Program</a:t>
            </a:r>
            <a:r>
              <a:rPr spc="-65" dirty="0">
                <a:latin typeface="Arial"/>
                <a:cs typeface="Arial"/>
              </a:rPr>
              <a:t> </a:t>
            </a:r>
            <a:r>
              <a:rPr spc="-5" dirty="0">
                <a:latin typeface="Arial"/>
                <a:cs typeface="Arial"/>
              </a:rPr>
              <a:t>Modules</a:t>
            </a:r>
          </a:p>
        </p:txBody>
      </p:sp>
      <p:sp>
        <p:nvSpPr>
          <p:cNvPr id="37" name="object 2"/>
          <p:cNvSpPr txBox="1"/>
          <p:nvPr/>
        </p:nvSpPr>
        <p:spPr>
          <a:xfrm>
            <a:off x="533400" y="91630"/>
            <a:ext cx="3657600" cy="512961"/>
          </a:xfrm>
          <a:prstGeom prst="rect">
            <a:avLst/>
          </a:prstGeom>
        </p:spPr>
        <p:txBody>
          <a:bodyPr vert="horz" wrap="square" lIns="0" tIns="0" rIns="0" bIns="0" rtlCol="0">
            <a:spAutoFit/>
          </a:bodyPr>
          <a:lstStyle/>
          <a:p>
            <a:pPr algn="ctr">
              <a:lnSpc>
                <a:spcPts val="2030"/>
              </a:lnSpc>
            </a:pPr>
            <a:r>
              <a:rPr lang="en-US" b="1" spc="-5" dirty="0">
                <a:solidFill>
                  <a:srgbClr val="F6C700"/>
                </a:solidFill>
                <a:latin typeface="Arial"/>
                <a:cs typeface="Arial"/>
              </a:rPr>
              <a:t>AMERICA</a:t>
            </a:r>
            <a:r>
              <a:rPr lang="en-US" b="1" spc="-5" dirty="0">
                <a:solidFill>
                  <a:srgbClr val="F6C700"/>
                </a:solidFill>
                <a:latin typeface="MS PGothic"/>
                <a:cs typeface="MS PGothic"/>
              </a:rPr>
              <a:t>’</a:t>
            </a:r>
            <a:r>
              <a:rPr lang="en-US" b="1" spc="-5" dirty="0">
                <a:solidFill>
                  <a:srgbClr val="F6C700"/>
                </a:solidFill>
                <a:latin typeface="Arial"/>
                <a:cs typeface="Arial"/>
              </a:rPr>
              <a:t>S</a:t>
            </a:r>
            <a:r>
              <a:rPr lang="en-US" b="1" spc="-130" dirty="0">
                <a:solidFill>
                  <a:srgbClr val="F6C700"/>
                </a:solidFill>
                <a:latin typeface="Arial"/>
                <a:cs typeface="Arial"/>
              </a:rPr>
              <a:t> </a:t>
            </a:r>
            <a:r>
              <a:rPr lang="en-US" b="1" spc="-30" dirty="0">
                <a:solidFill>
                  <a:srgbClr val="F6C700"/>
                </a:solidFill>
                <a:latin typeface="Arial"/>
                <a:cs typeface="Arial"/>
              </a:rPr>
              <a:t>ARMY:</a:t>
            </a:r>
            <a:endParaRPr lang="en-US" dirty="0">
              <a:latin typeface="Arial"/>
              <a:cs typeface="Arial"/>
            </a:endParaRPr>
          </a:p>
          <a:p>
            <a:pPr algn="ctr">
              <a:lnSpc>
                <a:spcPts val="2030"/>
              </a:lnSpc>
            </a:pPr>
            <a:r>
              <a:rPr lang="en-US" sz="1700" b="1" spc="-5" dirty="0">
                <a:solidFill>
                  <a:srgbClr val="979797"/>
                </a:solidFill>
                <a:latin typeface="Arial"/>
                <a:cs typeface="Arial"/>
              </a:rPr>
              <a:t>THE STRENGTH OF THE</a:t>
            </a:r>
            <a:r>
              <a:rPr lang="en-US" sz="1700" b="1" spc="-20" dirty="0">
                <a:solidFill>
                  <a:srgbClr val="979797"/>
                </a:solidFill>
                <a:latin typeface="Arial"/>
                <a:cs typeface="Arial"/>
              </a:rPr>
              <a:t> </a:t>
            </a:r>
            <a:r>
              <a:rPr lang="en-US" sz="1700" b="1" spc="-25" dirty="0">
                <a:solidFill>
                  <a:srgbClr val="979797"/>
                </a:solidFill>
                <a:latin typeface="Arial"/>
                <a:cs typeface="Arial"/>
              </a:rPr>
              <a:t>NATION</a:t>
            </a:r>
            <a:endParaRPr lang="en-US" sz="1700" dirty="0">
              <a:latin typeface="Arial"/>
              <a:cs typeface="Arial"/>
            </a:endParaRPr>
          </a:p>
        </p:txBody>
      </p:sp>
      <p:sp>
        <p:nvSpPr>
          <p:cNvPr id="38" name="object 21"/>
          <p:cNvSpPr/>
          <p:nvPr/>
        </p:nvSpPr>
        <p:spPr>
          <a:xfrm>
            <a:off x="1904999" y="6477000"/>
            <a:ext cx="5867401" cy="457200"/>
          </a:xfrm>
          <a:prstGeom prst="rect">
            <a:avLst/>
          </a:prstGeom>
          <a:blipFill>
            <a:blip r:embed="rId3" cstate="print"/>
            <a:stretch>
              <a:fillRect/>
            </a:stretch>
          </a:blipFill>
        </p:spPr>
        <p:txBody>
          <a:bodyPr wrap="square" lIns="0" tIns="0" rIns="0" bIns="0" rtlCol="0"/>
          <a:lstStyle/>
          <a:p>
            <a:pPr marL="12700">
              <a:lnSpc>
                <a:spcPct val="100000"/>
              </a:lnSpc>
              <a:spcBef>
                <a:spcPts val="240"/>
              </a:spcBef>
            </a:pPr>
            <a:r>
              <a:rPr lang="en-US" i="1" spc="-5" dirty="0" smtClean="0">
                <a:latin typeface="Arial"/>
                <a:cs typeface="Arial"/>
              </a:rPr>
              <a:t>    </a:t>
            </a:r>
            <a:r>
              <a:rPr lang="en-US" sz="1500" b="1" i="1" spc="-5" dirty="0" smtClean="0">
                <a:latin typeface="Arial"/>
                <a:cs typeface="Arial"/>
              </a:rPr>
              <a:t>Senior </a:t>
            </a:r>
            <a:r>
              <a:rPr lang="en-US" sz="1500" b="1" i="1" spc="-5" dirty="0">
                <a:latin typeface="Arial"/>
                <a:cs typeface="Arial"/>
              </a:rPr>
              <a:t>Civilian </a:t>
            </a:r>
            <a:r>
              <a:rPr lang="en-US" sz="1500" b="1" i="1" spc="-10" dirty="0">
                <a:latin typeface="Arial"/>
                <a:cs typeface="Arial"/>
              </a:rPr>
              <a:t>Army </a:t>
            </a:r>
            <a:r>
              <a:rPr lang="en-US" sz="1500" b="1" i="1" spc="-30" dirty="0">
                <a:latin typeface="Arial"/>
                <a:cs typeface="Arial"/>
              </a:rPr>
              <a:t>Talent </a:t>
            </a:r>
            <a:r>
              <a:rPr lang="en-US" sz="1500" b="1" i="1" spc="-5" dirty="0">
                <a:latin typeface="Arial"/>
                <a:cs typeface="Arial"/>
              </a:rPr>
              <a:t>Management – </a:t>
            </a:r>
            <a:r>
              <a:rPr lang="en-US" sz="1500" b="1" i="1" spc="-10" dirty="0">
                <a:latin typeface="Arial"/>
                <a:cs typeface="Arial"/>
              </a:rPr>
              <a:t>Army</a:t>
            </a:r>
            <a:r>
              <a:rPr lang="en-US" sz="1500" b="1" i="1" spc="45" dirty="0">
                <a:latin typeface="Arial"/>
                <a:cs typeface="Arial"/>
              </a:rPr>
              <a:t> </a:t>
            </a:r>
            <a:r>
              <a:rPr lang="en-US" sz="1500" b="1" i="1" spc="-5" dirty="0">
                <a:latin typeface="Arial"/>
                <a:cs typeface="Arial"/>
              </a:rPr>
              <a:t>Strong!</a:t>
            </a:r>
            <a:endParaRPr lang="en-US" sz="1500" b="1" dirty="0">
              <a:latin typeface="Arial"/>
              <a:cs typeface="Aria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4866290" y="190500"/>
            <a:ext cx="3524885" cy="382270"/>
          </a:xfrm>
          <a:prstGeom prst="rect">
            <a:avLst/>
          </a:prstGeom>
        </p:spPr>
        <p:txBody>
          <a:bodyPr vert="horz" wrap="square" lIns="0" tIns="0" rIns="0" bIns="0" rtlCol="0">
            <a:spAutoFit/>
          </a:bodyPr>
          <a:lstStyle/>
          <a:p>
            <a:pPr marL="12700">
              <a:lnSpc>
                <a:spcPct val="100000"/>
              </a:lnSpc>
            </a:pPr>
            <a:r>
              <a:rPr spc="-5" dirty="0">
                <a:latin typeface="Arial"/>
                <a:cs typeface="Arial"/>
              </a:rPr>
              <a:t>ETM Execution</a:t>
            </a:r>
            <a:r>
              <a:rPr spc="-70" dirty="0">
                <a:latin typeface="Arial"/>
                <a:cs typeface="Arial"/>
              </a:rPr>
              <a:t> </a:t>
            </a:r>
            <a:r>
              <a:rPr spc="-10" dirty="0">
                <a:latin typeface="Arial"/>
                <a:cs typeface="Arial"/>
              </a:rPr>
              <a:t>Timeline</a:t>
            </a:r>
          </a:p>
        </p:txBody>
      </p:sp>
      <p:sp>
        <p:nvSpPr>
          <p:cNvPr id="4" name="object 4"/>
          <p:cNvSpPr/>
          <p:nvPr/>
        </p:nvSpPr>
        <p:spPr>
          <a:xfrm>
            <a:off x="2553461" y="1219200"/>
            <a:ext cx="3619500" cy="4802505"/>
          </a:xfrm>
          <a:custGeom>
            <a:avLst/>
            <a:gdLst/>
            <a:ahLst/>
            <a:cxnLst/>
            <a:rect l="l" t="t" r="r" b="b"/>
            <a:pathLst>
              <a:path w="3619500" h="4802505">
                <a:moveTo>
                  <a:pt x="3619500" y="0"/>
                </a:moveTo>
                <a:lnTo>
                  <a:pt x="0" y="4802187"/>
                </a:lnTo>
              </a:path>
            </a:pathLst>
          </a:custGeom>
          <a:ln w="38100">
            <a:solidFill>
              <a:srgbClr val="00B0F0"/>
            </a:solidFill>
          </a:ln>
        </p:spPr>
        <p:txBody>
          <a:bodyPr wrap="square" lIns="0" tIns="0" rIns="0" bIns="0" rtlCol="0"/>
          <a:lstStyle/>
          <a:p>
            <a:endParaRPr/>
          </a:p>
        </p:txBody>
      </p:sp>
      <p:sp>
        <p:nvSpPr>
          <p:cNvPr id="5" name="object 5"/>
          <p:cNvSpPr txBox="1"/>
          <p:nvPr/>
        </p:nvSpPr>
        <p:spPr>
          <a:xfrm>
            <a:off x="8834755" y="6548437"/>
            <a:ext cx="220979" cy="259079"/>
          </a:xfrm>
          <a:prstGeom prst="rect">
            <a:avLst/>
          </a:prstGeom>
        </p:spPr>
        <p:txBody>
          <a:bodyPr vert="horz" wrap="square" lIns="0" tIns="0" rIns="0" bIns="0" rtlCol="0">
            <a:spAutoFit/>
          </a:bodyPr>
          <a:lstStyle/>
          <a:p>
            <a:pPr marL="12700">
              <a:lnSpc>
                <a:spcPct val="100000"/>
              </a:lnSpc>
            </a:pPr>
            <a:r>
              <a:rPr sz="1600" spc="-125" dirty="0">
                <a:latin typeface="Arial"/>
                <a:cs typeface="Arial"/>
              </a:rPr>
              <a:t>11</a:t>
            </a:r>
            <a:endParaRPr sz="1600">
              <a:latin typeface="Arial"/>
              <a:cs typeface="Arial"/>
            </a:endParaRPr>
          </a:p>
        </p:txBody>
      </p:sp>
      <p:sp>
        <p:nvSpPr>
          <p:cNvPr id="6" name="object 6"/>
          <p:cNvSpPr/>
          <p:nvPr/>
        </p:nvSpPr>
        <p:spPr>
          <a:xfrm>
            <a:off x="2591561" y="1219200"/>
            <a:ext cx="3676650" cy="4876800"/>
          </a:xfrm>
          <a:custGeom>
            <a:avLst/>
            <a:gdLst/>
            <a:ahLst/>
            <a:cxnLst/>
            <a:rect l="l" t="t" r="r" b="b"/>
            <a:pathLst>
              <a:path w="3676650" h="4876800">
                <a:moveTo>
                  <a:pt x="3676650" y="0"/>
                </a:moveTo>
                <a:lnTo>
                  <a:pt x="0" y="4876800"/>
                </a:lnTo>
              </a:path>
            </a:pathLst>
          </a:custGeom>
          <a:ln w="38100">
            <a:solidFill>
              <a:srgbClr val="00B0F0"/>
            </a:solidFill>
          </a:ln>
        </p:spPr>
        <p:txBody>
          <a:bodyPr wrap="square" lIns="0" tIns="0" rIns="0" bIns="0" rtlCol="0"/>
          <a:lstStyle/>
          <a:p>
            <a:endParaRPr/>
          </a:p>
        </p:txBody>
      </p:sp>
      <p:sp>
        <p:nvSpPr>
          <p:cNvPr id="7" name="object 7"/>
          <p:cNvSpPr txBox="1"/>
          <p:nvPr/>
        </p:nvSpPr>
        <p:spPr>
          <a:xfrm>
            <a:off x="381000" y="5787391"/>
            <a:ext cx="5410200" cy="307975"/>
          </a:xfrm>
          <a:prstGeom prst="rect">
            <a:avLst/>
          </a:prstGeom>
          <a:solidFill>
            <a:srgbClr val="C3D69B"/>
          </a:solidFill>
          <a:ln w="9144">
            <a:solidFill>
              <a:srgbClr val="002060"/>
            </a:solidFill>
          </a:ln>
        </p:spPr>
        <p:txBody>
          <a:bodyPr vert="horz" wrap="square" lIns="0" tIns="34925" rIns="0" bIns="0" rtlCol="0">
            <a:spAutoFit/>
          </a:bodyPr>
          <a:lstStyle/>
          <a:p>
            <a:pPr marL="707390">
              <a:lnSpc>
                <a:spcPct val="100000"/>
              </a:lnSpc>
              <a:spcBef>
                <a:spcPts val="275"/>
              </a:spcBef>
            </a:pPr>
            <a:r>
              <a:rPr sz="1400" b="1" dirty="0">
                <a:latin typeface="Arial"/>
                <a:cs typeface="Arial"/>
              </a:rPr>
              <a:t>March 1 – </a:t>
            </a:r>
            <a:r>
              <a:rPr sz="1400" b="1" spc="-5" dirty="0">
                <a:latin typeface="Arial"/>
                <a:cs typeface="Arial"/>
              </a:rPr>
              <a:t>15 </a:t>
            </a:r>
            <a:r>
              <a:rPr sz="1400" b="1" spc="5" dirty="0">
                <a:latin typeface="Arial"/>
                <a:cs typeface="Arial"/>
              </a:rPr>
              <a:t>May </a:t>
            </a:r>
            <a:r>
              <a:rPr sz="1400" b="1" spc="-5" dirty="0">
                <a:latin typeface="Arial"/>
                <a:cs typeface="Arial"/>
              </a:rPr>
              <a:t>2018, ETM Application</a:t>
            </a:r>
            <a:r>
              <a:rPr sz="1400" b="1" spc="-254" dirty="0">
                <a:latin typeface="Arial"/>
                <a:cs typeface="Arial"/>
              </a:rPr>
              <a:t> </a:t>
            </a:r>
            <a:r>
              <a:rPr sz="1400" b="1" dirty="0">
                <a:latin typeface="Arial"/>
                <a:cs typeface="Arial"/>
              </a:rPr>
              <a:t>Period</a:t>
            </a:r>
            <a:endParaRPr sz="1400">
              <a:latin typeface="Arial"/>
              <a:cs typeface="Arial"/>
            </a:endParaRPr>
          </a:p>
        </p:txBody>
      </p:sp>
      <p:sp>
        <p:nvSpPr>
          <p:cNvPr id="8" name="object 8"/>
          <p:cNvSpPr/>
          <p:nvPr/>
        </p:nvSpPr>
        <p:spPr>
          <a:xfrm>
            <a:off x="1752600" y="3504439"/>
            <a:ext cx="5486400" cy="307975"/>
          </a:xfrm>
          <a:custGeom>
            <a:avLst/>
            <a:gdLst/>
            <a:ahLst/>
            <a:cxnLst/>
            <a:rect l="l" t="t" r="r" b="b"/>
            <a:pathLst>
              <a:path w="5486400" h="307975">
                <a:moveTo>
                  <a:pt x="0" y="0"/>
                </a:moveTo>
                <a:lnTo>
                  <a:pt x="5486400" y="0"/>
                </a:lnTo>
                <a:lnTo>
                  <a:pt x="5486400" y="307848"/>
                </a:lnTo>
                <a:lnTo>
                  <a:pt x="0" y="307848"/>
                </a:lnTo>
                <a:lnTo>
                  <a:pt x="0" y="0"/>
                </a:lnTo>
                <a:close/>
              </a:path>
            </a:pathLst>
          </a:custGeom>
          <a:solidFill>
            <a:srgbClr val="FFFFFF"/>
          </a:solidFill>
        </p:spPr>
        <p:txBody>
          <a:bodyPr wrap="square" lIns="0" tIns="0" rIns="0" bIns="0" rtlCol="0"/>
          <a:lstStyle/>
          <a:p>
            <a:endParaRPr/>
          </a:p>
        </p:txBody>
      </p:sp>
      <p:sp>
        <p:nvSpPr>
          <p:cNvPr id="9" name="object 9"/>
          <p:cNvSpPr txBox="1"/>
          <p:nvPr/>
        </p:nvSpPr>
        <p:spPr>
          <a:xfrm>
            <a:off x="1752600" y="3504439"/>
            <a:ext cx="5486400" cy="307975"/>
          </a:xfrm>
          <a:prstGeom prst="rect">
            <a:avLst/>
          </a:prstGeom>
          <a:ln w="9144">
            <a:solidFill>
              <a:srgbClr val="002060"/>
            </a:solidFill>
          </a:ln>
        </p:spPr>
        <p:txBody>
          <a:bodyPr vert="horz" wrap="square" lIns="0" tIns="35560" rIns="0" bIns="0" rtlCol="0">
            <a:spAutoFit/>
          </a:bodyPr>
          <a:lstStyle/>
          <a:p>
            <a:pPr marL="108585">
              <a:lnSpc>
                <a:spcPct val="100000"/>
              </a:lnSpc>
              <a:spcBef>
                <a:spcPts val="280"/>
              </a:spcBef>
            </a:pPr>
            <a:r>
              <a:rPr sz="1400" spc="-5" dirty="0">
                <a:latin typeface="Arial"/>
                <a:cs typeface="Arial"/>
              </a:rPr>
              <a:t>12 </a:t>
            </a:r>
            <a:r>
              <a:rPr sz="1400" dirty="0">
                <a:latin typeface="Arial"/>
                <a:cs typeface="Arial"/>
              </a:rPr>
              <a:t>– </a:t>
            </a:r>
            <a:r>
              <a:rPr sz="1400" spc="-5" dirty="0">
                <a:latin typeface="Arial"/>
                <a:cs typeface="Arial"/>
              </a:rPr>
              <a:t>16 </a:t>
            </a:r>
            <a:r>
              <a:rPr sz="1400" spc="-10" dirty="0">
                <a:latin typeface="Arial"/>
                <a:cs typeface="Arial"/>
              </a:rPr>
              <a:t>November </a:t>
            </a:r>
            <a:r>
              <a:rPr sz="1400" spc="-5" dirty="0">
                <a:latin typeface="Arial"/>
                <a:cs typeface="Arial"/>
              </a:rPr>
              <a:t>2018, </a:t>
            </a:r>
            <a:r>
              <a:rPr sz="1400" b="1" spc="-5" dirty="0">
                <a:latin typeface="Arial"/>
                <a:cs typeface="Arial"/>
              </a:rPr>
              <a:t>HQDA ETM Phase </a:t>
            </a:r>
            <a:r>
              <a:rPr sz="1400" b="1" dirty="0">
                <a:latin typeface="Arial"/>
                <a:cs typeface="Arial"/>
              </a:rPr>
              <a:t>II </a:t>
            </a:r>
            <a:r>
              <a:rPr sz="1400" b="1" spc="-5" dirty="0">
                <a:latin typeface="Arial"/>
                <a:cs typeface="Arial"/>
              </a:rPr>
              <a:t>Board</a:t>
            </a:r>
            <a:r>
              <a:rPr sz="1400" b="1" spc="-85" dirty="0">
                <a:latin typeface="Arial"/>
                <a:cs typeface="Arial"/>
              </a:rPr>
              <a:t> </a:t>
            </a:r>
            <a:r>
              <a:rPr sz="1400" b="1" spc="-5" dirty="0">
                <a:latin typeface="Arial"/>
                <a:cs typeface="Arial"/>
              </a:rPr>
              <a:t>(Interviews)</a:t>
            </a:r>
            <a:endParaRPr sz="1400">
              <a:latin typeface="Arial"/>
              <a:cs typeface="Arial"/>
            </a:endParaRPr>
          </a:p>
        </p:txBody>
      </p:sp>
      <p:sp>
        <p:nvSpPr>
          <p:cNvPr id="10" name="object 10"/>
          <p:cNvSpPr/>
          <p:nvPr/>
        </p:nvSpPr>
        <p:spPr>
          <a:xfrm>
            <a:off x="1524000" y="3885439"/>
            <a:ext cx="5486400" cy="307975"/>
          </a:xfrm>
          <a:custGeom>
            <a:avLst/>
            <a:gdLst/>
            <a:ahLst/>
            <a:cxnLst/>
            <a:rect l="l" t="t" r="r" b="b"/>
            <a:pathLst>
              <a:path w="5486400" h="307975">
                <a:moveTo>
                  <a:pt x="0" y="0"/>
                </a:moveTo>
                <a:lnTo>
                  <a:pt x="5486400" y="0"/>
                </a:lnTo>
                <a:lnTo>
                  <a:pt x="5486400" y="307848"/>
                </a:lnTo>
                <a:lnTo>
                  <a:pt x="0" y="307848"/>
                </a:lnTo>
                <a:lnTo>
                  <a:pt x="0" y="0"/>
                </a:lnTo>
                <a:close/>
              </a:path>
            </a:pathLst>
          </a:custGeom>
          <a:solidFill>
            <a:srgbClr val="FFFFFF"/>
          </a:solidFill>
        </p:spPr>
        <p:txBody>
          <a:bodyPr wrap="square" lIns="0" tIns="0" rIns="0" bIns="0" rtlCol="0"/>
          <a:lstStyle/>
          <a:p>
            <a:endParaRPr/>
          </a:p>
        </p:txBody>
      </p:sp>
      <p:sp>
        <p:nvSpPr>
          <p:cNvPr id="11" name="object 11"/>
          <p:cNvSpPr txBox="1"/>
          <p:nvPr/>
        </p:nvSpPr>
        <p:spPr>
          <a:xfrm>
            <a:off x="1524000" y="3885439"/>
            <a:ext cx="5486400" cy="307975"/>
          </a:xfrm>
          <a:prstGeom prst="rect">
            <a:avLst/>
          </a:prstGeom>
          <a:ln w="9144">
            <a:solidFill>
              <a:srgbClr val="002060"/>
            </a:solidFill>
          </a:ln>
        </p:spPr>
        <p:txBody>
          <a:bodyPr vert="horz" wrap="square" lIns="0" tIns="35560" rIns="0" bIns="0" rtlCol="0">
            <a:spAutoFit/>
          </a:bodyPr>
          <a:lstStyle/>
          <a:p>
            <a:pPr marL="93345">
              <a:lnSpc>
                <a:spcPct val="100000"/>
              </a:lnSpc>
              <a:spcBef>
                <a:spcPts val="280"/>
              </a:spcBef>
            </a:pPr>
            <a:r>
              <a:rPr sz="1400" spc="-5" dirty="0">
                <a:latin typeface="Arial"/>
                <a:cs typeface="Arial"/>
              </a:rPr>
              <a:t>16 </a:t>
            </a:r>
            <a:r>
              <a:rPr sz="1400" dirty="0">
                <a:latin typeface="Arial"/>
                <a:cs typeface="Arial"/>
              </a:rPr>
              <a:t>– </a:t>
            </a:r>
            <a:r>
              <a:rPr sz="1400" spc="-5" dirty="0">
                <a:latin typeface="Arial"/>
                <a:cs typeface="Arial"/>
              </a:rPr>
              <a:t>19 </a:t>
            </a:r>
            <a:r>
              <a:rPr sz="1400" dirty="0">
                <a:latin typeface="Arial"/>
                <a:cs typeface="Arial"/>
              </a:rPr>
              <a:t>October </a:t>
            </a:r>
            <a:r>
              <a:rPr sz="1400" spc="-5" dirty="0">
                <a:latin typeface="Arial"/>
                <a:cs typeface="Arial"/>
              </a:rPr>
              <a:t>2018, </a:t>
            </a:r>
            <a:r>
              <a:rPr sz="1400" b="1" spc="-5" dirty="0">
                <a:latin typeface="Arial"/>
                <a:cs typeface="Arial"/>
              </a:rPr>
              <a:t>HQDA ETM Phase </a:t>
            </a:r>
            <a:r>
              <a:rPr sz="1400" b="1" dirty="0">
                <a:latin typeface="Arial"/>
                <a:cs typeface="Arial"/>
              </a:rPr>
              <a:t>I </a:t>
            </a:r>
            <a:r>
              <a:rPr sz="1400" b="1" spc="-5" dirty="0">
                <a:latin typeface="Arial"/>
                <a:cs typeface="Arial"/>
              </a:rPr>
              <a:t>Board</a:t>
            </a:r>
            <a:r>
              <a:rPr sz="1400" b="1" spc="-180" dirty="0">
                <a:latin typeface="Arial"/>
                <a:cs typeface="Arial"/>
              </a:rPr>
              <a:t> </a:t>
            </a:r>
            <a:r>
              <a:rPr sz="1400" b="1" spc="-5" dirty="0">
                <a:latin typeface="Arial"/>
                <a:cs typeface="Arial"/>
              </a:rPr>
              <a:t>(Pre-Selection)</a:t>
            </a:r>
            <a:endParaRPr sz="1400">
              <a:latin typeface="Arial"/>
              <a:cs typeface="Arial"/>
            </a:endParaRPr>
          </a:p>
        </p:txBody>
      </p:sp>
      <p:sp>
        <p:nvSpPr>
          <p:cNvPr id="12" name="object 12"/>
          <p:cNvSpPr/>
          <p:nvPr/>
        </p:nvSpPr>
        <p:spPr>
          <a:xfrm>
            <a:off x="1981200" y="3123439"/>
            <a:ext cx="5410200" cy="307975"/>
          </a:xfrm>
          <a:custGeom>
            <a:avLst/>
            <a:gdLst/>
            <a:ahLst/>
            <a:cxnLst/>
            <a:rect l="l" t="t" r="r" b="b"/>
            <a:pathLst>
              <a:path w="5410200" h="307975">
                <a:moveTo>
                  <a:pt x="0" y="0"/>
                </a:moveTo>
                <a:lnTo>
                  <a:pt x="5410200" y="0"/>
                </a:lnTo>
                <a:lnTo>
                  <a:pt x="5410200" y="307848"/>
                </a:lnTo>
                <a:lnTo>
                  <a:pt x="0" y="307848"/>
                </a:lnTo>
                <a:lnTo>
                  <a:pt x="0" y="0"/>
                </a:lnTo>
                <a:close/>
              </a:path>
            </a:pathLst>
          </a:custGeom>
          <a:solidFill>
            <a:srgbClr val="FFFFFF"/>
          </a:solidFill>
        </p:spPr>
        <p:txBody>
          <a:bodyPr wrap="square" lIns="0" tIns="0" rIns="0" bIns="0" rtlCol="0"/>
          <a:lstStyle/>
          <a:p>
            <a:endParaRPr/>
          </a:p>
        </p:txBody>
      </p:sp>
      <p:sp>
        <p:nvSpPr>
          <p:cNvPr id="13" name="object 13"/>
          <p:cNvSpPr txBox="1"/>
          <p:nvPr/>
        </p:nvSpPr>
        <p:spPr>
          <a:xfrm>
            <a:off x="1981200" y="3123439"/>
            <a:ext cx="5410200" cy="307975"/>
          </a:xfrm>
          <a:prstGeom prst="rect">
            <a:avLst/>
          </a:prstGeom>
          <a:ln w="9144">
            <a:solidFill>
              <a:srgbClr val="002060"/>
            </a:solidFill>
          </a:ln>
        </p:spPr>
        <p:txBody>
          <a:bodyPr vert="horz" wrap="square" lIns="0" tIns="35560" rIns="0" bIns="0" rtlCol="0">
            <a:spAutoFit/>
          </a:bodyPr>
          <a:lstStyle/>
          <a:p>
            <a:pPr marL="1018540">
              <a:lnSpc>
                <a:spcPct val="100000"/>
              </a:lnSpc>
              <a:spcBef>
                <a:spcPts val="280"/>
              </a:spcBef>
            </a:pPr>
            <a:r>
              <a:rPr sz="1400" b="1" spc="-5" dirty="0">
                <a:solidFill>
                  <a:srgbClr val="C00000"/>
                </a:solidFill>
                <a:latin typeface="Arial"/>
                <a:cs typeface="Arial"/>
              </a:rPr>
              <a:t>December 2019, ETM Results</a:t>
            </a:r>
            <a:r>
              <a:rPr sz="1400" b="1" spc="-80" dirty="0">
                <a:solidFill>
                  <a:srgbClr val="C00000"/>
                </a:solidFill>
                <a:latin typeface="Arial"/>
                <a:cs typeface="Arial"/>
              </a:rPr>
              <a:t> </a:t>
            </a:r>
            <a:r>
              <a:rPr sz="1400" b="1" spc="-5" dirty="0">
                <a:solidFill>
                  <a:srgbClr val="C00000"/>
                </a:solidFill>
                <a:latin typeface="Arial"/>
                <a:cs typeface="Arial"/>
              </a:rPr>
              <a:t>Published</a:t>
            </a:r>
            <a:endParaRPr sz="1400">
              <a:latin typeface="Arial"/>
              <a:cs typeface="Arial"/>
            </a:endParaRPr>
          </a:p>
        </p:txBody>
      </p:sp>
      <p:sp>
        <p:nvSpPr>
          <p:cNvPr id="14" name="object 14"/>
          <p:cNvSpPr/>
          <p:nvPr/>
        </p:nvSpPr>
        <p:spPr>
          <a:xfrm>
            <a:off x="2209800" y="2742439"/>
            <a:ext cx="5410200" cy="307975"/>
          </a:xfrm>
          <a:custGeom>
            <a:avLst/>
            <a:gdLst/>
            <a:ahLst/>
            <a:cxnLst/>
            <a:rect l="l" t="t" r="r" b="b"/>
            <a:pathLst>
              <a:path w="5410200" h="307975">
                <a:moveTo>
                  <a:pt x="0" y="0"/>
                </a:moveTo>
                <a:lnTo>
                  <a:pt x="5410200" y="0"/>
                </a:lnTo>
                <a:lnTo>
                  <a:pt x="5410200" y="307848"/>
                </a:lnTo>
                <a:lnTo>
                  <a:pt x="0" y="307848"/>
                </a:lnTo>
                <a:lnTo>
                  <a:pt x="0" y="0"/>
                </a:lnTo>
                <a:close/>
              </a:path>
            </a:pathLst>
          </a:custGeom>
          <a:solidFill>
            <a:srgbClr val="FFFFFF"/>
          </a:solidFill>
        </p:spPr>
        <p:txBody>
          <a:bodyPr wrap="square" lIns="0" tIns="0" rIns="0" bIns="0" rtlCol="0"/>
          <a:lstStyle/>
          <a:p>
            <a:endParaRPr/>
          </a:p>
        </p:txBody>
      </p:sp>
      <p:sp>
        <p:nvSpPr>
          <p:cNvPr id="15" name="object 15"/>
          <p:cNvSpPr txBox="1"/>
          <p:nvPr/>
        </p:nvSpPr>
        <p:spPr>
          <a:xfrm>
            <a:off x="2209800" y="2742439"/>
            <a:ext cx="5410200" cy="307975"/>
          </a:xfrm>
          <a:prstGeom prst="rect">
            <a:avLst/>
          </a:prstGeom>
          <a:ln w="9144">
            <a:solidFill>
              <a:srgbClr val="002060"/>
            </a:solidFill>
          </a:ln>
        </p:spPr>
        <p:txBody>
          <a:bodyPr vert="horz" wrap="square" lIns="0" tIns="35560" rIns="0" bIns="0" rtlCol="0">
            <a:spAutoFit/>
          </a:bodyPr>
          <a:lstStyle/>
          <a:p>
            <a:pPr marL="532130">
              <a:lnSpc>
                <a:spcPct val="100000"/>
              </a:lnSpc>
              <a:spcBef>
                <a:spcPts val="280"/>
              </a:spcBef>
            </a:pPr>
            <a:r>
              <a:rPr sz="1400" spc="-5" dirty="0">
                <a:latin typeface="Arial"/>
                <a:cs typeface="Arial"/>
              </a:rPr>
              <a:t>February 2019, ETM-TDY and ETM-Shadowing</a:t>
            </a:r>
            <a:r>
              <a:rPr sz="1400" spc="-120" dirty="0">
                <a:latin typeface="Arial"/>
                <a:cs typeface="Arial"/>
              </a:rPr>
              <a:t> </a:t>
            </a:r>
            <a:r>
              <a:rPr sz="1400" spc="-5" dirty="0">
                <a:latin typeface="Arial"/>
                <a:cs typeface="Arial"/>
              </a:rPr>
              <a:t>Begins</a:t>
            </a:r>
            <a:endParaRPr sz="1400">
              <a:latin typeface="Arial"/>
              <a:cs typeface="Arial"/>
            </a:endParaRPr>
          </a:p>
        </p:txBody>
      </p:sp>
      <p:sp>
        <p:nvSpPr>
          <p:cNvPr id="16" name="object 16"/>
          <p:cNvSpPr/>
          <p:nvPr/>
        </p:nvSpPr>
        <p:spPr>
          <a:xfrm>
            <a:off x="2895600" y="1599439"/>
            <a:ext cx="5410200" cy="307975"/>
          </a:xfrm>
          <a:custGeom>
            <a:avLst/>
            <a:gdLst/>
            <a:ahLst/>
            <a:cxnLst/>
            <a:rect l="l" t="t" r="r" b="b"/>
            <a:pathLst>
              <a:path w="5410200" h="307975">
                <a:moveTo>
                  <a:pt x="0" y="0"/>
                </a:moveTo>
                <a:lnTo>
                  <a:pt x="5410200" y="0"/>
                </a:lnTo>
                <a:lnTo>
                  <a:pt x="5410200" y="307848"/>
                </a:lnTo>
                <a:lnTo>
                  <a:pt x="0" y="307848"/>
                </a:lnTo>
                <a:lnTo>
                  <a:pt x="0" y="0"/>
                </a:lnTo>
                <a:close/>
              </a:path>
            </a:pathLst>
          </a:custGeom>
          <a:solidFill>
            <a:srgbClr val="FFFFFF"/>
          </a:solidFill>
        </p:spPr>
        <p:txBody>
          <a:bodyPr wrap="square" lIns="0" tIns="0" rIns="0" bIns="0" rtlCol="0"/>
          <a:lstStyle/>
          <a:p>
            <a:endParaRPr/>
          </a:p>
        </p:txBody>
      </p:sp>
      <p:sp>
        <p:nvSpPr>
          <p:cNvPr id="17" name="object 17"/>
          <p:cNvSpPr txBox="1"/>
          <p:nvPr/>
        </p:nvSpPr>
        <p:spPr>
          <a:xfrm>
            <a:off x="2895600" y="1599439"/>
            <a:ext cx="5410200" cy="307975"/>
          </a:xfrm>
          <a:prstGeom prst="rect">
            <a:avLst/>
          </a:prstGeom>
          <a:ln w="9144">
            <a:solidFill>
              <a:srgbClr val="002060"/>
            </a:solidFill>
          </a:ln>
        </p:spPr>
        <p:txBody>
          <a:bodyPr vert="horz" wrap="square" lIns="0" tIns="35560" rIns="0" bIns="0" rtlCol="0">
            <a:spAutoFit/>
          </a:bodyPr>
          <a:lstStyle/>
          <a:p>
            <a:pPr marL="1408430">
              <a:lnSpc>
                <a:spcPct val="100000"/>
              </a:lnSpc>
              <a:spcBef>
                <a:spcPts val="280"/>
              </a:spcBef>
            </a:pPr>
            <a:r>
              <a:rPr sz="1400" spc="-5" dirty="0">
                <a:latin typeface="Arial"/>
                <a:cs typeface="Arial"/>
              </a:rPr>
              <a:t>August 2019, ETM-ELDP</a:t>
            </a:r>
            <a:r>
              <a:rPr sz="1400" spc="-105" dirty="0">
                <a:latin typeface="Arial"/>
                <a:cs typeface="Arial"/>
              </a:rPr>
              <a:t> </a:t>
            </a:r>
            <a:r>
              <a:rPr sz="1400" spc="-5" dirty="0">
                <a:latin typeface="Arial"/>
                <a:cs typeface="Arial"/>
              </a:rPr>
              <a:t>Begins</a:t>
            </a:r>
            <a:endParaRPr sz="1400">
              <a:latin typeface="Arial"/>
              <a:cs typeface="Arial"/>
            </a:endParaRPr>
          </a:p>
        </p:txBody>
      </p:sp>
      <p:sp>
        <p:nvSpPr>
          <p:cNvPr id="18" name="object 18"/>
          <p:cNvSpPr/>
          <p:nvPr/>
        </p:nvSpPr>
        <p:spPr>
          <a:xfrm>
            <a:off x="2438400" y="2361439"/>
            <a:ext cx="5410200" cy="307975"/>
          </a:xfrm>
          <a:custGeom>
            <a:avLst/>
            <a:gdLst/>
            <a:ahLst/>
            <a:cxnLst/>
            <a:rect l="l" t="t" r="r" b="b"/>
            <a:pathLst>
              <a:path w="5410200" h="307975">
                <a:moveTo>
                  <a:pt x="0" y="0"/>
                </a:moveTo>
                <a:lnTo>
                  <a:pt x="5410200" y="0"/>
                </a:lnTo>
                <a:lnTo>
                  <a:pt x="5410200" y="307848"/>
                </a:lnTo>
                <a:lnTo>
                  <a:pt x="0" y="307848"/>
                </a:lnTo>
                <a:lnTo>
                  <a:pt x="0" y="0"/>
                </a:lnTo>
                <a:close/>
              </a:path>
            </a:pathLst>
          </a:custGeom>
          <a:solidFill>
            <a:srgbClr val="FFFFFF"/>
          </a:solidFill>
        </p:spPr>
        <p:txBody>
          <a:bodyPr wrap="square" lIns="0" tIns="0" rIns="0" bIns="0" rtlCol="0"/>
          <a:lstStyle/>
          <a:p>
            <a:endParaRPr/>
          </a:p>
        </p:txBody>
      </p:sp>
      <p:sp>
        <p:nvSpPr>
          <p:cNvPr id="19" name="object 19"/>
          <p:cNvSpPr txBox="1"/>
          <p:nvPr/>
        </p:nvSpPr>
        <p:spPr>
          <a:xfrm>
            <a:off x="2438400" y="2361439"/>
            <a:ext cx="5410200" cy="307975"/>
          </a:xfrm>
          <a:prstGeom prst="rect">
            <a:avLst/>
          </a:prstGeom>
          <a:ln w="9144">
            <a:solidFill>
              <a:srgbClr val="002060"/>
            </a:solidFill>
          </a:ln>
        </p:spPr>
        <p:txBody>
          <a:bodyPr vert="horz" wrap="square" lIns="0" tIns="35560" rIns="0" bIns="0" rtlCol="0">
            <a:spAutoFit/>
          </a:bodyPr>
          <a:lstStyle/>
          <a:p>
            <a:pPr marL="622300">
              <a:lnSpc>
                <a:spcPct val="100000"/>
              </a:lnSpc>
              <a:spcBef>
                <a:spcPts val="280"/>
              </a:spcBef>
            </a:pPr>
            <a:r>
              <a:rPr sz="1400" spc="-5" dirty="0">
                <a:latin typeface="Arial"/>
                <a:cs typeface="Arial"/>
              </a:rPr>
              <a:t>April 2019, ETM-CGSOC </a:t>
            </a:r>
            <a:r>
              <a:rPr sz="1400" dirty="0">
                <a:latin typeface="Arial"/>
                <a:cs typeface="Arial"/>
              </a:rPr>
              <a:t>Distance Education</a:t>
            </a:r>
            <a:r>
              <a:rPr sz="1400" spc="-125" dirty="0">
                <a:latin typeface="Arial"/>
                <a:cs typeface="Arial"/>
              </a:rPr>
              <a:t> </a:t>
            </a:r>
            <a:r>
              <a:rPr sz="1400" spc="-5" dirty="0">
                <a:latin typeface="Arial"/>
                <a:cs typeface="Arial"/>
              </a:rPr>
              <a:t>Begins</a:t>
            </a:r>
            <a:endParaRPr sz="1400">
              <a:latin typeface="Arial"/>
              <a:cs typeface="Arial"/>
            </a:endParaRPr>
          </a:p>
        </p:txBody>
      </p:sp>
      <p:sp>
        <p:nvSpPr>
          <p:cNvPr id="20" name="object 20"/>
          <p:cNvSpPr/>
          <p:nvPr/>
        </p:nvSpPr>
        <p:spPr>
          <a:xfrm>
            <a:off x="3124200" y="1218439"/>
            <a:ext cx="5334000" cy="307975"/>
          </a:xfrm>
          <a:custGeom>
            <a:avLst/>
            <a:gdLst/>
            <a:ahLst/>
            <a:cxnLst/>
            <a:rect l="l" t="t" r="r" b="b"/>
            <a:pathLst>
              <a:path w="5334000" h="307975">
                <a:moveTo>
                  <a:pt x="0" y="0"/>
                </a:moveTo>
                <a:lnTo>
                  <a:pt x="5334000" y="0"/>
                </a:lnTo>
                <a:lnTo>
                  <a:pt x="5334000" y="307848"/>
                </a:lnTo>
                <a:lnTo>
                  <a:pt x="0" y="307848"/>
                </a:lnTo>
                <a:lnTo>
                  <a:pt x="0" y="0"/>
                </a:lnTo>
                <a:close/>
              </a:path>
            </a:pathLst>
          </a:custGeom>
          <a:solidFill>
            <a:srgbClr val="FFFFFF"/>
          </a:solidFill>
        </p:spPr>
        <p:txBody>
          <a:bodyPr wrap="square" lIns="0" tIns="0" rIns="0" bIns="0" rtlCol="0"/>
          <a:lstStyle/>
          <a:p>
            <a:endParaRPr/>
          </a:p>
        </p:txBody>
      </p:sp>
      <p:sp>
        <p:nvSpPr>
          <p:cNvPr id="21" name="object 21"/>
          <p:cNvSpPr txBox="1"/>
          <p:nvPr/>
        </p:nvSpPr>
        <p:spPr>
          <a:xfrm>
            <a:off x="3124200" y="1218439"/>
            <a:ext cx="5334000" cy="307975"/>
          </a:xfrm>
          <a:prstGeom prst="rect">
            <a:avLst/>
          </a:prstGeom>
          <a:ln w="9144">
            <a:solidFill>
              <a:srgbClr val="002060"/>
            </a:solidFill>
          </a:ln>
        </p:spPr>
        <p:txBody>
          <a:bodyPr vert="horz" wrap="square" lIns="0" tIns="35560" rIns="0" bIns="0" rtlCol="0">
            <a:spAutoFit/>
          </a:bodyPr>
          <a:lstStyle/>
          <a:p>
            <a:pPr marL="239395">
              <a:lnSpc>
                <a:spcPct val="100000"/>
              </a:lnSpc>
              <a:spcBef>
                <a:spcPts val="280"/>
              </a:spcBef>
            </a:pPr>
            <a:r>
              <a:rPr sz="1400" spc="-5" dirty="0">
                <a:latin typeface="Arial"/>
                <a:cs typeface="Arial"/>
              </a:rPr>
              <a:t>February 2020, </a:t>
            </a:r>
            <a:r>
              <a:rPr sz="1400" b="1" spc="-5" dirty="0">
                <a:latin typeface="Arial"/>
                <a:cs typeface="Arial"/>
              </a:rPr>
              <a:t>HQDA ETM Phase </a:t>
            </a:r>
            <a:r>
              <a:rPr sz="1400" b="1" dirty="0">
                <a:latin typeface="Arial"/>
                <a:cs typeface="Arial"/>
              </a:rPr>
              <a:t>III </a:t>
            </a:r>
            <a:r>
              <a:rPr sz="1400" b="1" spc="-5" dirty="0">
                <a:latin typeface="Arial"/>
                <a:cs typeface="Arial"/>
              </a:rPr>
              <a:t>(Graduate</a:t>
            </a:r>
            <a:r>
              <a:rPr sz="1400" b="1" spc="-140" dirty="0">
                <a:latin typeface="Arial"/>
                <a:cs typeface="Arial"/>
              </a:rPr>
              <a:t> </a:t>
            </a:r>
            <a:r>
              <a:rPr sz="1400" b="1" spc="-5" dirty="0">
                <a:latin typeface="Arial"/>
                <a:cs typeface="Arial"/>
              </a:rPr>
              <a:t>Placement)</a:t>
            </a:r>
            <a:endParaRPr sz="1400">
              <a:latin typeface="Arial"/>
              <a:cs typeface="Arial"/>
            </a:endParaRPr>
          </a:p>
        </p:txBody>
      </p:sp>
      <p:sp>
        <p:nvSpPr>
          <p:cNvPr id="22" name="object 22"/>
          <p:cNvSpPr/>
          <p:nvPr/>
        </p:nvSpPr>
        <p:spPr>
          <a:xfrm>
            <a:off x="2667000" y="1980439"/>
            <a:ext cx="5410200" cy="307975"/>
          </a:xfrm>
          <a:custGeom>
            <a:avLst/>
            <a:gdLst/>
            <a:ahLst/>
            <a:cxnLst/>
            <a:rect l="l" t="t" r="r" b="b"/>
            <a:pathLst>
              <a:path w="5410200" h="307975">
                <a:moveTo>
                  <a:pt x="0" y="0"/>
                </a:moveTo>
                <a:lnTo>
                  <a:pt x="5410200" y="0"/>
                </a:lnTo>
                <a:lnTo>
                  <a:pt x="5410200" y="307848"/>
                </a:lnTo>
                <a:lnTo>
                  <a:pt x="0" y="307848"/>
                </a:lnTo>
                <a:lnTo>
                  <a:pt x="0" y="0"/>
                </a:lnTo>
                <a:close/>
              </a:path>
            </a:pathLst>
          </a:custGeom>
          <a:solidFill>
            <a:srgbClr val="FFFFFF"/>
          </a:solidFill>
        </p:spPr>
        <p:txBody>
          <a:bodyPr wrap="square" lIns="0" tIns="0" rIns="0" bIns="0" rtlCol="0"/>
          <a:lstStyle/>
          <a:p>
            <a:endParaRPr/>
          </a:p>
        </p:txBody>
      </p:sp>
      <p:sp>
        <p:nvSpPr>
          <p:cNvPr id="23" name="object 23"/>
          <p:cNvSpPr txBox="1"/>
          <p:nvPr/>
        </p:nvSpPr>
        <p:spPr>
          <a:xfrm>
            <a:off x="2667000" y="1980439"/>
            <a:ext cx="5410200" cy="307975"/>
          </a:xfrm>
          <a:prstGeom prst="rect">
            <a:avLst/>
          </a:prstGeom>
          <a:ln w="9144">
            <a:solidFill>
              <a:srgbClr val="002060"/>
            </a:solidFill>
          </a:ln>
        </p:spPr>
        <p:txBody>
          <a:bodyPr vert="horz" wrap="square" lIns="0" tIns="35560" rIns="0" bIns="0" rtlCol="0">
            <a:spAutoFit/>
          </a:bodyPr>
          <a:lstStyle/>
          <a:p>
            <a:pPr marL="495300">
              <a:lnSpc>
                <a:spcPct val="100000"/>
              </a:lnSpc>
              <a:spcBef>
                <a:spcPts val="280"/>
              </a:spcBef>
            </a:pPr>
            <a:r>
              <a:rPr sz="1400" dirty="0">
                <a:latin typeface="Arial"/>
                <a:cs typeface="Arial"/>
              </a:rPr>
              <a:t>July </a:t>
            </a:r>
            <a:r>
              <a:rPr sz="1400" spc="-5" dirty="0">
                <a:latin typeface="Arial"/>
                <a:cs typeface="Arial"/>
              </a:rPr>
              <a:t>2019 </a:t>
            </a:r>
            <a:r>
              <a:rPr sz="1400" dirty="0">
                <a:latin typeface="Arial"/>
                <a:cs typeface="Arial"/>
              </a:rPr>
              <a:t>- June </a:t>
            </a:r>
            <a:r>
              <a:rPr sz="1400" spc="-5" dirty="0">
                <a:latin typeface="Arial"/>
                <a:cs typeface="Arial"/>
              </a:rPr>
              <a:t>2020, ETM-CGSOC Residence</a:t>
            </a:r>
            <a:r>
              <a:rPr sz="1400" spc="-130" dirty="0">
                <a:latin typeface="Arial"/>
                <a:cs typeface="Arial"/>
              </a:rPr>
              <a:t> </a:t>
            </a:r>
            <a:r>
              <a:rPr sz="1400" spc="-5" dirty="0">
                <a:latin typeface="Arial"/>
                <a:cs typeface="Arial"/>
              </a:rPr>
              <a:t>Begins</a:t>
            </a:r>
            <a:endParaRPr sz="1400">
              <a:latin typeface="Arial"/>
              <a:cs typeface="Arial"/>
            </a:endParaRPr>
          </a:p>
        </p:txBody>
      </p:sp>
      <p:sp>
        <p:nvSpPr>
          <p:cNvPr id="24" name="object 24"/>
          <p:cNvSpPr/>
          <p:nvPr/>
        </p:nvSpPr>
        <p:spPr>
          <a:xfrm>
            <a:off x="914400" y="5028439"/>
            <a:ext cx="5410200" cy="307975"/>
          </a:xfrm>
          <a:custGeom>
            <a:avLst/>
            <a:gdLst/>
            <a:ahLst/>
            <a:cxnLst/>
            <a:rect l="l" t="t" r="r" b="b"/>
            <a:pathLst>
              <a:path w="5410200" h="307975">
                <a:moveTo>
                  <a:pt x="0" y="0"/>
                </a:moveTo>
                <a:lnTo>
                  <a:pt x="5410200" y="0"/>
                </a:lnTo>
                <a:lnTo>
                  <a:pt x="5410200" y="307847"/>
                </a:lnTo>
                <a:lnTo>
                  <a:pt x="0" y="307847"/>
                </a:lnTo>
                <a:lnTo>
                  <a:pt x="0" y="0"/>
                </a:lnTo>
                <a:close/>
              </a:path>
            </a:pathLst>
          </a:custGeom>
          <a:solidFill>
            <a:srgbClr val="FFFFFF"/>
          </a:solidFill>
        </p:spPr>
        <p:txBody>
          <a:bodyPr wrap="square" lIns="0" tIns="0" rIns="0" bIns="0" rtlCol="0"/>
          <a:lstStyle/>
          <a:p>
            <a:endParaRPr/>
          </a:p>
        </p:txBody>
      </p:sp>
      <p:sp>
        <p:nvSpPr>
          <p:cNvPr id="25" name="object 25"/>
          <p:cNvSpPr txBox="1"/>
          <p:nvPr/>
        </p:nvSpPr>
        <p:spPr>
          <a:xfrm>
            <a:off x="914400" y="5028439"/>
            <a:ext cx="5410200" cy="307975"/>
          </a:xfrm>
          <a:prstGeom prst="rect">
            <a:avLst/>
          </a:prstGeom>
          <a:ln w="9144">
            <a:solidFill>
              <a:srgbClr val="002060"/>
            </a:solidFill>
          </a:ln>
        </p:spPr>
        <p:txBody>
          <a:bodyPr vert="horz" wrap="square" lIns="0" tIns="35560" rIns="0" bIns="0" rtlCol="0">
            <a:spAutoFit/>
          </a:bodyPr>
          <a:lstStyle/>
          <a:p>
            <a:pPr marL="547370">
              <a:lnSpc>
                <a:spcPct val="100000"/>
              </a:lnSpc>
              <a:spcBef>
                <a:spcPts val="280"/>
              </a:spcBef>
            </a:pPr>
            <a:r>
              <a:rPr sz="1400" spc="-5" dirty="0">
                <a:latin typeface="Arial"/>
                <a:cs typeface="Arial"/>
              </a:rPr>
              <a:t>16</a:t>
            </a:r>
            <a:r>
              <a:rPr sz="1400" spc="-25" dirty="0">
                <a:latin typeface="Arial"/>
                <a:cs typeface="Arial"/>
              </a:rPr>
              <a:t> </a:t>
            </a:r>
            <a:r>
              <a:rPr sz="1400" dirty="0">
                <a:latin typeface="Arial"/>
                <a:cs typeface="Arial"/>
              </a:rPr>
              <a:t>–</a:t>
            </a:r>
            <a:r>
              <a:rPr sz="1400" spc="-15" dirty="0">
                <a:latin typeface="Arial"/>
                <a:cs typeface="Arial"/>
              </a:rPr>
              <a:t> </a:t>
            </a:r>
            <a:r>
              <a:rPr sz="1400" spc="-5" dirty="0">
                <a:latin typeface="Arial"/>
                <a:cs typeface="Arial"/>
              </a:rPr>
              <a:t>31</a:t>
            </a:r>
            <a:r>
              <a:rPr sz="1400" spc="-15" dirty="0">
                <a:latin typeface="Arial"/>
                <a:cs typeface="Arial"/>
              </a:rPr>
              <a:t> </a:t>
            </a:r>
            <a:r>
              <a:rPr sz="1400" spc="-5" dirty="0">
                <a:latin typeface="Arial"/>
                <a:cs typeface="Arial"/>
              </a:rPr>
              <a:t>May</a:t>
            </a:r>
            <a:r>
              <a:rPr sz="1400" spc="-20" dirty="0">
                <a:latin typeface="Arial"/>
                <a:cs typeface="Arial"/>
              </a:rPr>
              <a:t> </a:t>
            </a:r>
            <a:r>
              <a:rPr sz="1400" spc="-5" dirty="0">
                <a:latin typeface="Arial"/>
                <a:cs typeface="Arial"/>
              </a:rPr>
              <a:t>2018,</a:t>
            </a:r>
            <a:r>
              <a:rPr sz="1400" spc="-30" dirty="0">
                <a:latin typeface="Arial"/>
                <a:cs typeface="Arial"/>
              </a:rPr>
              <a:t> </a:t>
            </a:r>
            <a:r>
              <a:rPr sz="1400" spc="-5" dirty="0">
                <a:latin typeface="Arial"/>
                <a:cs typeface="Arial"/>
              </a:rPr>
              <a:t>FCR</a:t>
            </a:r>
            <a:r>
              <a:rPr sz="1400" spc="-90" dirty="0">
                <a:latin typeface="Arial"/>
                <a:cs typeface="Arial"/>
              </a:rPr>
              <a:t> </a:t>
            </a:r>
            <a:r>
              <a:rPr sz="1400" dirty="0">
                <a:latin typeface="Arial"/>
                <a:cs typeface="Arial"/>
              </a:rPr>
              <a:t>Assess</a:t>
            </a:r>
            <a:r>
              <a:rPr sz="1400" spc="-30" dirty="0">
                <a:latin typeface="Arial"/>
                <a:cs typeface="Arial"/>
              </a:rPr>
              <a:t> </a:t>
            </a:r>
            <a:r>
              <a:rPr sz="1400" spc="-5" dirty="0">
                <a:latin typeface="Arial"/>
                <a:cs typeface="Arial"/>
              </a:rPr>
              <a:t>and</a:t>
            </a:r>
            <a:r>
              <a:rPr sz="1400" spc="-25" dirty="0">
                <a:latin typeface="Arial"/>
                <a:cs typeface="Arial"/>
              </a:rPr>
              <a:t> </a:t>
            </a:r>
            <a:r>
              <a:rPr sz="1400" spc="-5" dirty="0">
                <a:latin typeface="Arial"/>
                <a:cs typeface="Arial"/>
              </a:rPr>
              <a:t>Rank</a:t>
            </a:r>
            <a:r>
              <a:rPr sz="1400" spc="-100" dirty="0">
                <a:latin typeface="Arial"/>
                <a:cs typeface="Arial"/>
              </a:rPr>
              <a:t> </a:t>
            </a:r>
            <a:r>
              <a:rPr sz="1400" dirty="0">
                <a:latin typeface="Arial"/>
                <a:cs typeface="Arial"/>
              </a:rPr>
              <a:t>Applications</a:t>
            </a:r>
            <a:endParaRPr sz="1400">
              <a:latin typeface="Arial"/>
              <a:cs typeface="Arial"/>
            </a:endParaRPr>
          </a:p>
        </p:txBody>
      </p:sp>
      <p:sp>
        <p:nvSpPr>
          <p:cNvPr id="26" name="object 26"/>
          <p:cNvSpPr/>
          <p:nvPr/>
        </p:nvSpPr>
        <p:spPr>
          <a:xfrm>
            <a:off x="685800" y="5409439"/>
            <a:ext cx="5410200" cy="307975"/>
          </a:xfrm>
          <a:custGeom>
            <a:avLst/>
            <a:gdLst/>
            <a:ahLst/>
            <a:cxnLst/>
            <a:rect l="l" t="t" r="r" b="b"/>
            <a:pathLst>
              <a:path w="5410200" h="307975">
                <a:moveTo>
                  <a:pt x="0" y="0"/>
                </a:moveTo>
                <a:lnTo>
                  <a:pt x="5410200" y="0"/>
                </a:lnTo>
                <a:lnTo>
                  <a:pt x="5410200" y="307847"/>
                </a:lnTo>
                <a:lnTo>
                  <a:pt x="0" y="307847"/>
                </a:lnTo>
                <a:lnTo>
                  <a:pt x="0" y="0"/>
                </a:lnTo>
                <a:close/>
              </a:path>
            </a:pathLst>
          </a:custGeom>
          <a:solidFill>
            <a:srgbClr val="FFFFFF"/>
          </a:solidFill>
        </p:spPr>
        <p:txBody>
          <a:bodyPr wrap="square" lIns="0" tIns="0" rIns="0" bIns="0" rtlCol="0"/>
          <a:lstStyle/>
          <a:p>
            <a:endParaRPr/>
          </a:p>
        </p:txBody>
      </p:sp>
      <p:sp>
        <p:nvSpPr>
          <p:cNvPr id="27" name="object 27"/>
          <p:cNvSpPr txBox="1"/>
          <p:nvPr/>
        </p:nvSpPr>
        <p:spPr>
          <a:xfrm>
            <a:off x="685800" y="5409439"/>
            <a:ext cx="5410200" cy="307975"/>
          </a:xfrm>
          <a:prstGeom prst="rect">
            <a:avLst/>
          </a:prstGeom>
          <a:ln w="9144">
            <a:solidFill>
              <a:srgbClr val="002060"/>
            </a:solidFill>
          </a:ln>
        </p:spPr>
        <p:txBody>
          <a:bodyPr vert="horz" wrap="square" lIns="0" tIns="35560" rIns="0" bIns="0" rtlCol="0">
            <a:spAutoFit/>
          </a:bodyPr>
          <a:lstStyle/>
          <a:p>
            <a:pPr marL="1199515">
              <a:lnSpc>
                <a:spcPct val="100000"/>
              </a:lnSpc>
              <a:spcBef>
                <a:spcPts val="280"/>
              </a:spcBef>
            </a:pPr>
            <a:r>
              <a:rPr sz="1400" spc="-5" dirty="0">
                <a:solidFill>
                  <a:srgbClr val="C00000"/>
                </a:solidFill>
                <a:latin typeface="Arial"/>
                <a:cs typeface="Arial"/>
              </a:rPr>
              <a:t>15 May 2018, ETM </a:t>
            </a:r>
            <a:r>
              <a:rPr sz="1400" dirty="0">
                <a:solidFill>
                  <a:srgbClr val="C00000"/>
                </a:solidFill>
                <a:latin typeface="Arial"/>
                <a:cs typeface="Arial"/>
              </a:rPr>
              <a:t>Application</a:t>
            </a:r>
            <a:r>
              <a:rPr sz="1400" spc="-210" dirty="0">
                <a:solidFill>
                  <a:srgbClr val="C00000"/>
                </a:solidFill>
                <a:latin typeface="Arial"/>
                <a:cs typeface="Arial"/>
              </a:rPr>
              <a:t> </a:t>
            </a:r>
            <a:r>
              <a:rPr sz="1400" spc="-5" dirty="0">
                <a:solidFill>
                  <a:srgbClr val="C00000"/>
                </a:solidFill>
                <a:latin typeface="Arial"/>
                <a:cs typeface="Arial"/>
              </a:rPr>
              <a:t>Closes</a:t>
            </a:r>
            <a:endParaRPr sz="1400">
              <a:latin typeface="Arial"/>
              <a:cs typeface="Arial"/>
            </a:endParaRPr>
          </a:p>
        </p:txBody>
      </p:sp>
      <p:sp>
        <p:nvSpPr>
          <p:cNvPr id="28" name="object 28"/>
          <p:cNvSpPr/>
          <p:nvPr/>
        </p:nvSpPr>
        <p:spPr>
          <a:xfrm>
            <a:off x="1295400" y="4266439"/>
            <a:ext cx="5410200" cy="307975"/>
          </a:xfrm>
          <a:custGeom>
            <a:avLst/>
            <a:gdLst/>
            <a:ahLst/>
            <a:cxnLst/>
            <a:rect l="l" t="t" r="r" b="b"/>
            <a:pathLst>
              <a:path w="5410200" h="307975">
                <a:moveTo>
                  <a:pt x="0" y="0"/>
                </a:moveTo>
                <a:lnTo>
                  <a:pt x="5410200" y="0"/>
                </a:lnTo>
                <a:lnTo>
                  <a:pt x="5410200" y="307848"/>
                </a:lnTo>
                <a:lnTo>
                  <a:pt x="0" y="307848"/>
                </a:lnTo>
                <a:lnTo>
                  <a:pt x="0" y="0"/>
                </a:lnTo>
                <a:close/>
              </a:path>
            </a:pathLst>
          </a:custGeom>
          <a:solidFill>
            <a:srgbClr val="FFFFFF"/>
          </a:solidFill>
        </p:spPr>
        <p:txBody>
          <a:bodyPr wrap="square" lIns="0" tIns="0" rIns="0" bIns="0" rtlCol="0"/>
          <a:lstStyle/>
          <a:p>
            <a:endParaRPr/>
          </a:p>
        </p:txBody>
      </p:sp>
      <p:sp>
        <p:nvSpPr>
          <p:cNvPr id="29" name="object 29"/>
          <p:cNvSpPr txBox="1"/>
          <p:nvPr/>
        </p:nvSpPr>
        <p:spPr>
          <a:xfrm>
            <a:off x="1295400" y="4266439"/>
            <a:ext cx="5410200" cy="251351"/>
          </a:xfrm>
          <a:prstGeom prst="rect">
            <a:avLst/>
          </a:prstGeom>
          <a:ln w="9144">
            <a:solidFill>
              <a:srgbClr val="002060"/>
            </a:solidFill>
          </a:ln>
        </p:spPr>
        <p:txBody>
          <a:bodyPr vert="horz" wrap="square" lIns="0" tIns="35560" rIns="0" bIns="0" rtlCol="0">
            <a:spAutoFit/>
          </a:bodyPr>
          <a:lstStyle/>
          <a:p>
            <a:pPr marL="1137285">
              <a:lnSpc>
                <a:spcPct val="100000"/>
              </a:lnSpc>
              <a:spcBef>
                <a:spcPts val="280"/>
              </a:spcBef>
            </a:pPr>
            <a:r>
              <a:rPr sz="1400" spc="-5" dirty="0">
                <a:latin typeface="Arial"/>
                <a:cs typeface="Arial"/>
              </a:rPr>
              <a:t>29 June 2018, ETM OMLs due to</a:t>
            </a:r>
            <a:r>
              <a:rPr sz="1400" spc="-114" dirty="0">
                <a:latin typeface="Arial"/>
                <a:cs typeface="Arial"/>
              </a:rPr>
              <a:t> </a:t>
            </a:r>
            <a:r>
              <a:rPr sz="1400" spc="-5" dirty="0" smtClean="0">
                <a:latin typeface="Arial"/>
                <a:cs typeface="Arial"/>
              </a:rPr>
              <a:t>CL</a:t>
            </a:r>
            <a:r>
              <a:rPr lang="en-US" sz="1400" spc="-5" dirty="0" smtClean="0">
                <a:latin typeface="Arial"/>
                <a:cs typeface="Arial"/>
              </a:rPr>
              <a:t>D</a:t>
            </a:r>
            <a:r>
              <a:rPr sz="1400" spc="-5" dirty="0" smtClean="0">
                <a:latin typeface="Arial"/>
                <a:cs typeface="Arial"/>
              </a:rPr>
              <a:t>O</a:t>
            </a:r>
            <a:endParaRPr sz="1400" dirty="0">
              <a:latin typeface="Arial"/>
              <a:cs typeface="Arial"/>
            </a:endParaRPr>
          </a:p>
        </p:txBody>
      </p:sp>
      <p:sp>
        <p:nvSpPr>
          <p:cNvPr id="30" name="object 30"/>
          <p:cNvSpPr/>
          <p:nvPr/>
        </p:nvSpPr>
        <p:spPr>
          <a:xfrm>
            <a:off x="1143000" y="4647439"/>
            <a:ext cx="5410200" cy="307975"/>
          </a:xfrm>
          <a:custGeom>
            <a:avLst/>
            <a:gdLst/>
            <a:ahLst/>
            <a:cxnLst/>
            <a:rect l="l" t="t" r="r" b="b"/>
            <a:pathLst>
              <a:path w="5410200" h="307975">
                <a:moveTo>
                  <a:pt x="0" y="0"/>
                </a:moveTo>
                <a:lnTo>
                  <a:pt x="5410200" y="0"/>
                </a:lnTo>
                <a:lnTo>
                  <a:pt x="5410200" y="307848"/>
                </a:lnTo>
                <a:lnTo>
                  <a:pt x="0" y="307848"/>
                </a:lnTo>
                <a:lnTo>
                  <a:pt x="0" y="0"/>
                </a:lnTo>
                <a:close/>
              </a:path>
            </a:pathLst>
          </a:custGeom>
          <a:solidFill>
            <a:srgbClr val="FFFFFF"/>
          </a:solidFill>
        </p:spPr>
        <p:txBody>
          <a:bodyPr wrap="square" lIns="0" tIns="0" rIns="0" bIns="0" rtlCol="0"/>
          <a:lstStyle/>
          <a:p>
            <a:endParaRPr/>
          </a:p>
        </p:txBody>
      </p:sp>
      <p:sp>
        <p:nvSpPr>
          <p:cNvPr id="31" name="object 31"/>
          <p:cNvSpPr txBox="1"/>
          <p:nvPr/>
        </p:nvSpPr>
        <p:spPr>
          <a:xfrm>
            <a:off x="1143000" y="4647439"/>
            <a:ext cx="5410200" cy="307975"/>
          </a:xfrm>
          <a:prstGeom prst="rect">
            <a:avLst/>
          </a:prstGeom>
          <a:ln w="9144">
            <a:solidFill>
              <a:srgbClr val="002060"/>
            </a:solidFill>
          </a:ln>
        </p:spPr>
        <p:txBody>
          <a:bodyPr vert="horz" wrap="square" lIns="0" tIns="35560" rIns="0" bIns="0" rtlCol="0">
            <a:spAutoFit/>
          </a:bodyPr>
          <a:lstStyle/>
          <a:p>
            <a:pPr marL="1039494">
              <a:lnSpc>
                <a:spcPct val="100000"/>
              </a:lnSpc>
              <a:spcBef>
                <a:spcPts val="280"/>
              </a:spcBef>
            </a:pPr>
            <a:r>
              <a:rPr sz="1400" dirty="0">
                <a:latin typeface="Arial"/>
                <a:cs typeface="Arial"/>
              </a:rPr>
              <a:t>1 – </a:t>
            </a:r>
            <a:r>
              <a:rPr sz="1400" spc="-5" dirty="0">
                <a:latin typeface="Arial"/>
                <a:cs typeface="Arial"/>
              </a:rPr>
              <a:t>29 June 2018, Command Boards</a:t>
            </a:r>
            <a:r>
              <a:rPr sz="1400" spc="-140" dirty="0">
                <a:latin typeface="Arial"/>
                <a:cs typeface="Arial"/>
              </a:rPr>
              <a:t> </a:t>
            </a:r>
            <a:r>
              <a:rPr sz="1400" spc="-5" dirty="0">
                <a:latin typeface="Arial"/>
                <a:cs typeface="Arial"/>
              </a:rPr>
              <a:t>ETM</a:t>
            </a:r>
            <a:endParaRPr sz="1400">
              <a:latin typeface="Arial"/>
              <a:cs typeface="Arial"/>
            </a:endParaRPr>
          </a:p>
        </p:txBody>
      </p:sp>
      <p:sp>
        <p:nvSpPr>
          <p:cNvPr id="32" name="object 32"/>
          <p:cNvSpPr/>
          <p:nvPr/>
        </p:nvSpPr>
        <p:spPr>
          <a:xfrm>
            <a:off x="6893052" y="5179315"/>
            <a:ext cx="1979930" cy="737870"/>
          </a:xfrm>
          <a:custGeom>
            <a:avLst/>
            <a:gdLst/>
            <a:ahLst/>
            <a:cxnLst/>
            <a:rect l="l" t="t" r="r" b="b"/>
            <a:pathLst>
              <a:path w="1979929" h="737870">
                <a:moveTo>
                  <a:pt x="0" y="0"/>
                </a:moveTo>
                <a:lnTo>
                  <a:pt x="1979676" y="0"/>
                </a:lnTo>
                <a:lnTo>
                  <a:pt x="1979676" y="737616"/>
                </a:lnTo>
                <a:lnTo>
                  <a:pt x="0" y="737616"/>
                </a:lnTo>
                <a:lnTo>
                  <a:pt x="0" y="0"/>
                </a:lnTo>
                <a:close/>
              </a:path>
            </a:pathLst>
          </a:custGeom>
          <a:solidFill>
            <a:srgbClr val="EBF1DE"/>
          </a:solidFill>
        </p:spPr>
        <p:txBody>
          <a:bodyPr wrap="square" lIns="0" tIns="0" rIns="0" bIns="0" rtlCol="0"/>
          <a:lstStyle/>
          <a:p>
            <a:endParaRPr/>
          </a:p>
        </p:txBody>
      </p:sp>
      <p:sp>
        <p:nvSpPr>
          <p:cNvPr id="33" name="object 33"/>
          <p:cNvSpPr/>
          <p:nvPr/>
        </p:nvSpPr>
        <p:spPr>
          <a:xfrm>
            <a:off x="6893052" y="5179315"/>
            <a:ext cx="1979930" cy="737870"/>
          </a:xfrm>
          <a:custGeom>
            <a:avLst/>
            <a:gdLst/>
            <a:ahLst/>
            <a:cxnLst/>
            <a:rect l="l" t="t" r="r" b="b"/>
            <a:pathLst>
              <a:path w="1979929" h="737870">
                <a:moveTo>
                  <a:pt x="0" y="0"/>
                </a:moveTo>
                <a:lnTo>
                  <a:pt x="1979676" y="0"/>
                </a:lnTo>
                <a:lnTo>
                  <a:pt x="1979676" y="737616"/>
                </a:lnTo>
                <a:lnTo>
                  <a:pt x="0" y="737616"/>
                </a:lnTo>
                <a:lnTo>
                  <a:pt x="0" y="0"/>
                </a:lnTo>
                <a:close/>
              </a:path>
            </a:pathLst>
          </a:custGeom>
          <a:ln w="9144">
            <a:solidFill>
              <a:srgbClr val="002060"/>
            </a:solidFill>
          </a:ln>
        </p:spPr>
        <p:txBody>
          <a:bodyPr wrap="square" lIns="0" tIns="0" rIns="0" bIns="0" rtlCol="0"/>
          <a:lstStyle/>
          <a:p>
            <a:endParaRPr/>
          </a:p>
        </p:txBody>
      </p:sp>
      <p:sp>
        <p:nvSpPr>
          <p:cNvPr id="34" name="object 34"/>
          <p:cNvSpPr txBox="1"/>
          <p:nvPr/>
        </p:nvSpPr>
        <p:spPr>
          <a:xfrm>
            <a:off x="6996595" y="5219383"/>
            <a:ext cx="1770380" cy="655320"/>
          </a:xfrm>
          <a:prstGeom prst="rect">
            <a:avLst/>
          </a:prstGeom>
        </p:spPr>
        <p:txBody>
          <a:bodyPr vert="horz" wrap="square" lIns="0" tIns="0" rIns="0" bIns="0" rtlCol="0">
            <a:spAutoFit/>
          </a:bodyPr>
          <a:lstStyle/>
          <a:p>
            <a:pPr marL="1905" algn="ctr">
              <a:lnSpc>
                <a:spcPct val="100000"/>
              </a:lnSpc>
            </a:pPr>
            <a:r>
              <a:rPr sz="1400" b="1" spc="-5" dirty="0">
                <a:solidFill>
                  <a:srgbClr val="00B050"/>
                </a:solidFill>
                <a:latin typeface="Arial"/>
                <a:cs typeface="Arial"/>
              </a:rPr>
              <a:t>2018</a:t>
            </a:r>
            <a:endParaRPr sz="1400">
              <a:latin typeface="Arial"/>
              <a:cs typeface="Arial"/>
            </a:endParaRPr>
          </a:p>
          <a:p>
            <a:pPr marL="12700" marR="5080" indent="88265">
              <a:lnSpc>
                <a:spcPct val="100000"/>
              </a:lnSpc>
            </a:pPr>
            <a:r>
              <a:rPr sz="1400" b="1" spc="-5" dirty="0">
                <a:solidFill>
                  <a:srgbClr val="00B050"/>
                </a:solidFill>
                <a:latin typeface="Arial"/>
                <a:cs typeface="Arial"/>
              </a:rPr>
              <a:t>Application Period  </a:t>
            </a:r>
            <a:r>
              <a:rPr sz="1400" b="1" dirty="0">
                <a:solidFill>
                  <a:srgbClr val="00B050"/>
                </a:solidFill>
                <a:latin typeface="Arial"/>
                <a:cs typeface="Arial"/>
              </a:rPr>
              <a:t>1 </a:t>
            </a:r>
            <a:r>
              <a:rPr sz="1400" b="1" spc="5" dirty="0">
                <a:solidFill>
                  <a:srgbClr val="00B050"/>
                </a:solidFill>
                <a:latin typeface="Arial"/>
                <a:cs typeface="Arial"/>
              </a:rPr>
              <a:t>Mar </a:t>
            </a:r>
            <a:r>
              <a:rPr sz="1400" b="1" spc="-5" dirty="0">
                <a:solidFill>
                  <a:srgbClr val="00B050"/>
                </a:solidFill>
                <a:latin typeface="Arial"/>
                <a:cs typeface="Arial"/>
              </a:rPr>
              <a:t>18 </a:t>
            </a:r>
            <a:r>
              <a:rPr sz="1400" b="1" dirty="0">
                <a:solidFill>
                  <a:srgbClr val="00B050"/>
                </a:solidFill>
                <a:latin typeface="Arial"/>
                <a:cs typeface="Arial"/>
              </a:rPr>
              <a:t>– </a:t>
            </a:r>
            <a:r>
              <a:rPr sz="1400" b="1" spc="-5" dirty="0">
                <a:solidFill>
                  <a:srgbClr val="00B050"/>
                </a:solidFill>
                <a:latin typeface="Arial"/>
                <a:cs typeface="Arial"/>
              </a:rPr>
              <a:t>15 </a:t>
            </a:r>
            <a:r>
              <a:rPr sz="1400" b="1" spc="5" dirty="0">
                <a:solidFill>
                  <a:srgbClr val="00B050"/>
                </a:solidFill>
                <a:latin typeface="Arial"/>
                <a:cs typeface="Arial"/>
              </a:rPr>
              <a:t>May</a:t>
            </a:r>
            <a:r>
              <a:rPr sz="1400" b="1" spc="-180" dirty="0">
                <a:solidFill>
                  <a:srgbClr val="00B050"/>
                </a:solidFill>
                <a:latin typeface="Arial"/>
                <a:cs typeface="Arial"/>
              </a:rPr>
              <a:t> </a:t>
            </a:r>
            <a:r>
              <a:rPr sz="1400" b="1" spc="-5" dirty="0">
                <a:solidFill>
                  <a:srgbClr val="00B050"/>
                </a:solidFill>
                <a:latin typeface="Arial"/>
                <a:cs typeface="Arial"/>
              </a:rPr>
              <a:t>18</a:t>
            </a:r>
            <a:endParaRPr sz="1400">
              <a:latin typeface="Arial"/>
              <a:cs typeface="Arial"/>
            </a:endParaRPr>
          </a:p>
        </p:txBody>
      </p:sp>
      <p:sp>
        <p:nvSpPr>
          <p:cNvPr id="35" name="object 35"/>
          <p:cNvSpPr/>
          <p:nvPr/>
        </p:nvSpPr>
        <p:spPr>
          <a:xfrm>
            <a:off x="6706363" y="5032242"/>
            <a:ext cx="381000" cy="302260"/>
          </a:xfrm>
          <a:custGeom>
            <a:avLst/>
            <a:gdLst/>
            <a:ahLst/>
            <a:cxnLst/>
            <a:rect l="l" t="t" r="r" b="b"/>
            <a:pathLst>
              <a:path w="381000" h="302260">
                <a:moveTo>
                  <a:pt x="381000" y="115265"/>
                </a:moveTo>
                <a:lnTo>
                  <a:pt x="0" y="115265"/>
                </a:lnTo>
                <a:lnTo>
                  <a:pt x="117741" y="186499"/>
                </a:lnTo>
                <a:lnTo>
                  <a:pt x="72758" y="301752"/>
                </a:lnTo>
                <a:lnTo>
                  <a:pt x="190500" y="230517"/>
                </a:lnTo>
                <a:lnTo>
                  <a:pt x="280433" y="230517"/>
                </a:lnTo>
                <a:lnTo>
                  <a:pt x="263258" y="186499"/>
                </a:lnTo>
                <a:lnTo>
                  <a:pt x="381000" y="115265"/>
                </a:lnTo>
                <a:close/>
              </a:path>
              <a:path w="381000" h="302260">
                <a:moveTo>
                  <a:pt x="280433" y="230517"/>
                </a:moveTo>
                <a:lnTo>
                  <a:pt x="190500" y="230517"/>
                </a:lnTo>
                <a:lnTo>
                  <a:pt x="308229" y="301752"/>
                </a:lnTo>
                <a:lnTo>
                  <a:pt x="280433" y="230517"/>
                </a:lnTo>
                <a:close/>
              </a:path>
              <a:path w="381000" h="302260">
                <a:moveTo>
                  <a:pt x="190500" y="0"/>
                </a:moveTo>
                <a:lnTo>
                  <a:pt x="145529" y="115265"/>
                </a:lnTo>
                <a:lnTo>
                  <a:pt x="235470" y="115265"/>
                </a:lnTo>
                <a:lnTo>
                  <a:pt x="190500" y="0"/>
                </a:lnTo>
                <a:close/>
              </a:path>
            </a:pathLst>
          </a:custGeom>
          <a:solidFill>
            <a:srgbClr val="FF0000"/>
          </a:solidFill>
        </p:spPr>
        <p:txBody>
          <a:bodyPr wrap="square" lIns="0" tIns="0" rIns="0" bIns="0" rtlCol="0"/>
          <a:lstStyle/>
          <a:p>
            <a:endParaRPr/>
          </a:p>
        </p:txBody>
      </p:sp>
      <p:sp>
        <p:nvSpPr>
          <p:cNvPr id="36" name="object 36"/>
          <p:cNvSpPr/>
          <p:nvPr/>
        </p:nvSpPr>
        <p:spPr>
          <a:xfrm>
            <a:off x="6706363" y="5032242"/>
            <a:ext cx="381000" cy="302260"/>
          </a:xfrm>
          <a:custGeom>
            <a:avLst/>
            <a:gdLst/>
            <a:ahLst/>
            <a:cxnLst/>
            <a:rect l="l" t="t" r="r" b="b"/>
            <a:pathLst>
              <a:path w="381000" h="302260">
                <a:moveTo>
                  <a:pt x="0" y="115265"/>
                </a:moveTo>
                <a:lnTo>
                  <a:pt x="145529" y="115265"/>
                </a:lnTo>
                <a:lnTo>
                  <a:pt x="190500" y="0"/>
                </a:lnTo>
                <a:lnTo>
                  <a:pt x="235470" y="115265"/>
                </a:lnTo>
                <a:lnTo>
                  <a:pt x="381000" y="115265"/>
                </a:lnTo>
                <a:lnTo>
                  <a:pt x="263258" y="186499"/>
                </a:lnTo>
                <a:lnTo>
                  <a:pt x="308229" y="301752"/>
                </a:lnTo>
                <a:lnTo>
                  <a:pt x="190500" y="230517"/>
                </a:lnTo>
                <a:lnTo>
                  <a:pt x="72758" y="301752"/>
                </a:lnTo>
                <a:lnTo>
                  <a:pt x="117741" y="186499"/>
                </a:lnTo>
                <a:lnTo>
                  <a:pt x="0" y="115265"/>
                </a:lnTo>
                <a:close/>
              </a:path>
            </a:pathLst>
          </a:custGeom>
          <a:ln w="25908">
            <a:solidFill>
              <a:srgbClr val="385D8A"/>
            </a:solidFill>
          </a:ln>
        </p:spPr>
        <p:txBody>
          <a:bodyPr wrap="square" lIns="0" tIns="0" rIns="0" bIns="0" rtlCol="0"/>
          <a:lstStyle/>
          <a:p>
            <a:endParaRPr/>
          </a:p>
        </p:txBody>
      </p:sp>
      <p:sp>
        <p:nvSpPr>
          <p:cNvPr id="50" name="object 5"/>
          <p:cNvSpPr/>
          <p:nvPr/>
        </p:nvSpPr>
        <p:spPr>
          <a:xfrm>
            <a:off x="7324343" y="6706361"/>
            <a:ext cx="995044" cy="0"/>
          </a:xfrm>
          <a:custGeom>
            <a:avLst/>
            <a:gdLst/>
            <a:ahLst/>
            <a:cxnLst/>
            <a:rect l="l" t="t" r="r" b="b"/>
            <a:pathLst>
              <a:path w="995045">
                <a:moveTo>
                  <a:pt x="0" y="0"/>
                </a:moveTo>
                <a:lnTo>
                  <a:pt x="994917" y="0"/>
                </a:lnTo>
              </a:path>
            </a:pathLst>
          </a:custGeom>
          <a:ln w="19812">
            <a:solidFill>
              <a:srgbClr val="000000"/>
            </a:solidFill>
          </a:ln>
        </p:spPr>
        <p:txBody>
          <a:bodyPr wrap="square" lIns="0" tIns="0" rIns="0" bIns="0" rtlCol="0"/>
          <a:lstStyle/>
          <a:p>
            <a:endParaRPr/>
          </a:p>
        </p:txBody>
      </p:sp>
      <p:sp>
        <p:nvSpPr>
          <p:cNvPr id="51" name="object 6"/>
          <p:cNvSpPr/>
          <p:nvPr/>
        </p:nvSpPr>
        <p:spPr>
          <a:xfrm>
            <a:off x="457961" y="6706361"/>
            <a:ext cx="1561465" cy="0"/>
          </a:xfrm>
          <a:custGeom>
            <a:avLst/>
            <a:gdLst/>
            <a:ahLst/>
            <a:cxnLst/>
            <a:rect l="l" t="t" r="r" b="b"/>
            <a:pathLst>
              <a:path w="1561464">
                <a:moveTo>
                  <a:pt x="0" y="0"/>
                </a:moveTo>
                <a:lnTo>
                  <a:pt x="1561338" y="0"/>
                </a:lnTo>
              </a:path>
            </a:pathLst>
          </a:custGeom>
          <a:ln w="19812">
            <a:solidFill>
              <a:srgbClr val="000000"/>
            </a:solidFill>
          </a:ln>
        </p:spPr>
        <p:txBody>
          <a:bodyPr wrap="square" lIns="0" tIns="0" rIns="0" bIns="0" rtlCol="0"/>
          <a:lstStyle/>
          <a:p>
            <a:endParaRPr/>
          </a:p>
        </p:txBody>
      </p:sp>
      <p:sp>
        <p:nvSpPr>
          <p:cNvPr id="52" name="object 7"/>
          <p:cNvSpPr/>
          <p:nvPr/>
        </p:nvSpPr>
        <p:spPr>
          <a:xfrm>
            <a:off x="7324343" y="6630161"/>
            <a:ext cx="995044" cy="0"/>
          </a:xfrm>
          <a:custGeom>
            <a:avLst/>
            <a:gdLst/>
            <a:ahLst/>
            <a:cxnLst/>
            <a:rect l="l" t="t" r="r" b="b"/>
            <a:pathLst>
              <a:path w="995045">
                <a:moveTo>
                  <a:pt x="0" y="0"/>
                </a:moveTo>
                <a:lnTo>
                  <a:pt x="994917" y="0"/>
                </a:lnTo>
              </a:path>
            </a:pathLst>
          </a:custGeom>
          <a:ln w="19812">
            <a:solidFill>
              <a:srgbClr val="000000"/>
            </a:solidFill>
          </a:ln>
        </p:spPr>
        <p:txBody>
          <a:bodyPr wrap="square" lIns="0" tIns="0" rIns="0" bIns="0" rtlCol="0"/>
          <a:lstStyle/>
          <a:p>
            <a:endParaRPr/>
          </a:p>
        </p:txBody>
      </p:sp>
      <p:sp>
        <p:nvSpPr>
          <p:cNvPr id="53" name="object 8"/>
          <p:cNvSpPr/>
          <p:nvPr/>
        </p:nvSpPr>
        <p:spPr>
          <a:xfrm>
            <a:off x="457961" y="6630161"/>
            <a:ext cx="1561465" cy="0"/>
          </a:xfrm>
          <a:custGeom>
            <a:avLst/>
            <a:gdLst/>
            <a:ahLst/>
            <a:cxnLst/>
            <a:rect l="l" t="t" r="r" b="b"/>
            <a:pathLst>
              <a:path w="1561464">
                <a:moveTo>
                  <a:pt x="0" y="0"/>
                </a:moveTo>
                <a:lnTo>
                  <a:pt x="1561338" y="0"/>
                </a:lnTo>
              </a:path>
            </a:pathLst>
          </a:custGeom>
          <a:ln w="19812">
            <a:solidFill>
              <a:srgbClr val="000000"/>
            </a:solidFill>
          </a:ln>
        </p:spPr>
        <p:txBody>
          <a:bodyPr wrap="square" lIns="0" tIns="0" rIns="0" bIns="0" rtlCol="0"/>
          <a:lstStyle/>
          <a:p>
            <a:endParaRPr/>
          </a:p>
        </p:txBody>
      </p:sp>
      <p:sp>
        <p:nvSpPr>
          <p:cNvPr id="54" name="object 9"/>
          <p:cNvSpPr/>
          <p:nvPr/>
        </p:nvSpPr>
        <p:spPr>
          <a:xfrm>
            <a:off x="7324343" y="6671309"/>
            <a:ext cx="995044" cy="0"/>
          </a:xfrm>
          <a:custGeom>
            <a:avLst/>
            <a:gdLst/>
            <a:ahLst/>
            <a:cxnLst/>
            <a:rect l="l" t="t" r="r" b="b"/>
            <a:pathLst>
              <a:path w="995045">
                <a:moveTo>
                  <a:pt x="0" y="0"/>
                </a:moveTo>
                <a:lnTo>
                  <a:pt x="994917" y="0"/>
                </a:lnTo>
              </a:path>
            </a:pathLst>
          </a:custGeom>
          <a:ln w="28956">
            <a:solidFill>
              <a:srgbClr val="FFC000"/>
            </a:solidFill>
          </a:ln>
        </p:spPr>
        <p:txBody>
          <a:bodyPr wrap="square" lIns="0" tIns="0" rIns="0" bIns="0" rtlCol="0"/>
          <a:lstStyle/>
          <a:p>
            <a:endParaRPr/>
          </a:p>
        </p:txBody>
      </p:sp>
      <p:sp>
        <p:nvSpPr>
          <p:cNvPr id="55" name="object 10"/>
          <p:cNvSpPr/>
          <p:nvPr/>
        </p:nvSpPr>
        <p:spPr>
          <a:xfrm>
            <a:off x="457961" y="6671309"/>
            <a:ext cx="1561465" cy="0"/>
          </a:xfrm>
          <a:custGeom>
            <a:avLst/>
            <a:gdLst/>
            <a:ahLst/>
            <a:cxnLst/>
            <a:rect l="l" t="t" r="r" b="b"/>
            <a:pathLst>
              <a:path w="1561464">
                <a:moveTo>
                  <a:pt x="0" y="0"/>
                </a:moveTo>
                <a:lnTo>
                  <a:pt x="1561338" y="0"/>
                </a:lnTo>
              </a:path>
            </a:pathLst>
          </a:custGeom>
          <a:ln w="28956">
            <a:solidFill>
              <a:srgbClr val="FFC000"/>
            </a:solidFill>
          </a:ln>
        </p:spPr>
        <p:txBody>
          <a:bodyPr wrap="square" lIns="0" tIns="0" rIns="0" bIns="0" rtlCol="0"/>
          <a:lstStyle/>
          <a:p>
            <a:endParaRPr/>
          </a:p>
        </p:txBody>
      </p:sp>
      <p:sp>
        <p:nvSpPr>
          <p:cNvPr id="56" name="object 11"/>
          <p:cNvSpPr/>
          <p:nvPr/>
        </p:nvSpPr>
        <p:spPr>
          <a:xfrm>
            <a:off x="8315599" y="6635903"/>
            <a:ext cx="1905" cy="76200"/>
          </a:xfrm>
          <a:custGeom>
            <a:avLst/>
            <a:gdLst/>
            <a:ahLst/>
            <a:cxnLst/>
            <a:rect l="l" t="t" r="r" b="b"/>
            <a:pathLst>
              <a:path w="1904" h="76200">
                <a:moveTo>
                  <a:pt x="63" y="0"/>
                </a:moveTo>
                <a:lnTo>
                  <a:pt x="292" y="12699"/>
                </a:lnTo>
                <a:lnTo>
                  <a:pt x="63" y="0"/>
                </a:lnTo>
                <a:close/>
              </a:path>
              <a:path w="1904" h="76200">
                <a:moveTo>
                  <a:pt x="647" y="25387"/>
                </a:moveTo>
                <a:lnTo>
                  <a:pt x="1155" y="50787"/>
                </a:lnTo>
                <a:lnTo>
                  <a:pt x="647" y="25387"/>
                </a:lnTo>
                <a:close/>
              </a:path>
              <a:path w="1904" h="76200">
                <a:moveTo>
                  <a:pt x="1511" y="63487"/>
                </a:moveTo>
                <a:lnTo>
                  <a:pt x="1739" y="76187"/>
                </a:lnTo>
                <a:lnTo>
                  <a:pt x="1511" y="63487"/>
                </a:lnTo>
                <a:close/>
              </a:path>
            </a:pathLst>
          </a:custGeom>
          <a:solidFill>
            <a:srgbClr val="000000"/>
          </a:solidFill>
        </p:spPr>
        <p:txBody>
          <a:bodyPr wrap="square" lIns="0" tIns="0" rIns="0" bIns="0" rtlCol="0"/>
          <a:lstStyle/>
          <a:p>
            <a:endParaRPr/>
          </a:p>
        </p:txBody>
      </p:sp>
      <p:sp>
        <p:nvSpPr>
          <p:cNvPr id="57" name="object 12"/>
          <p:cNvSpPr/>
          <p:nvPr/>
        </p:nvSpPr>
        <p:spPr>
          <a:xfrm>
            <a:off x="8237782" y="6561437"/>
            <a:ext cx="231140" cy="228600"/>
          </a:xfrm>
          <a:custGeom>
            <a:avLst/>
            <a:gdLst/>
            <a:ahLst/>
            <a:cxnLst/>
            <a:rect l="l" t="t" r="r" b="b"/>
            <a:pathLst>
              <a:path w="231140" h="228600">
                <a:moveTo>
                  <a:pt x="0" y="0"/>
                </a:moveTo>
                <a:lnTo>
                  <a:pt x="78752" y="112547"/>
                </a:lnTo>
                <a:lnTo>
                  <a:pt x="5143" y="228536"/>
                </a:lnTo>
                <a:lnTo>
                  <a:pt x="231114" y="109105"/>
                </a:lnTo>
                <a:lnTo>
                  <a:pt x="0" y="0"/>
                </a:lnTo>
                <a:close/>
              </a:path>
            </a:pathLst>
          </a:custGeom>
          <a:solidFill>
            <a:srgbClr val="000000"/>
          </a:solidFill>
        </p:spPr>
        <p:txBody>
          <a:bodyPr wrap="square" lIns="0" tIns="0" rIns="0" bIns="0" rtlCol="0"/>
          <a:lstStyle/>
          <a:p>
            <a:endParaRPr/>
          </a:p>
        </p:txBody>
      </p:sp>
      <p:sp>
        <p:nvSpPr>
          <p:cNvPr id="49" name="object 2"/>
          <p:cNvSpPr txBox="1"/>
          <p:nvPr/>
        </p:nvSpPr>
        <p:spPr>
          <a:xfrm>
            <a:off x="533400" y="91630"/>
            <a:ext cx="3657600" cy="512961"/>
          </a:xfrm>
          <a:prstGeom prst="rect">
            <a:avLst/>
          </a:prstGeom>
        </p:spPr>
        <p:txBody>
          <a:bodyPr vert="horz" wrap="square" lIns="0" tIns="0" rIns="0" bIns="0" rtlCol="0">
            <a:spAutoFit/>
          </a:bodyPr>
          <a:lstStyle/>
          <a:p>
            <a:pPr algn="ctr">
              <a:lnSpc>
                <a:spcPts val="2030"/>
              </a:lnSpc>
            </a:pPr>
            <a:r>
              <a:rPr lang="en-US" b="1" spc="-5" dirty="0">
                <a:solidFill>
                  <a:srgbClr val="F6C700"/>
                </a:solidFill>
                <a:latin typeface="Arial"/>
                <a:cs typeface="Arial"/>
              </a:rPr>
              <a:t>AMERICA</a:t>
            </a:r>
            <a:r>
              <a:rPr lang="en-US" b="1" spc="-5" dirty="0">
                <a:solidFill>
                  <a:srgbClr val="F6C700"/>
                </a:solidFill>
                <a:latin typeface="MS PGothic"/>
                <a:cs typeface="MS PGothic"/>
              </a:rPr>
              <a:t>’</a:t>
            </a:r>
            <a:r>
              <a:rPr lang="en-US" b="1" spc="-5" dirty="0">
                <a:solidFill>
                  <a:srgbClr val="F6C700"/>
                </a:solidFill>
                <a:latin typeface="Arial"/>
                <a:cs typeface="Arial"/>
              </a:rPr>
              <a:t>S</a:t>
            </a:r>
            <a:r>
              <a:rPr lang="en-US" b="1" spc="-130" dirty="0">
                <a:solidFill>
                  <a:srgbClr val="F6C700"/>
                </a:solidFill>
                <a:latin typeface="Arial"/>
                <a:cs typeface="Arial"/>
              </a:rPr>
              <a:t> </a:t>
            </a:r>
            <a:r>
              <a:rPr lang="en-US" b="1" spc="-30" dirty="0">
                <a:solidFill>
                  <a:srgbClr val="F6C700"/>
                </a:solidFill>
                <a:latin typeface="Arial"/>
                <a:cs typeface="Arial"/>
              </a:rPr>
              <a:t>ARMY:</a:t>
            </a:r>
            <a:endParaRPr lang="en-US" dirty="0">
              <a:latin typeface="Arial"/>
              <a:cs typeface="Arial"/>
            </a:endParaRPr>
          </a:p>
          <a:p>
            <a:pPr algn="ctr">
              <a:lnSpc>
                <a:spcPts val="2030"/>
              </a:lnSpc>
            </a:pPr>
            <a:r>
              <a:rPr lang="en-US" sz="1700" b="1" spc="-5" dirty="0">
                <a:solidFill>
                  <a:srgbClr val="979797"/>
                </a:solidFill>
                <a:latin typeface="Arial"/>
                <a:cs typeface="Arial"/>
              </a:rPr>
              <a:t>THE STRENGTH OF THE</a:t>
            </a:r>
            <a:r>
              <a:rPr lang="en-US" sz="1700" b="1" spc="-20" dirty="0">
                <a:solidFill>
                  <a:srgbClr val="979797"/>
                </a:solidFill>
                <a:latin typeface="Arial"/>
                <a:cs typeface="Arial"/>
              </a:rPr>
              <a:t> </a:t>
            </a:r>
            <a:r>
              <a:rPr lang="en-US" sz="1700" b="1" spc="-25" dirty="0">
                <a:solidFill>
                  <a:srgbClr val="979797"/>
                </a:solidFill>
                <a:latin typeface="Arial"/>
                <a:cs typeface="Arial"/>
              </a:rPr>
              <a:t>NATION</a:t>
            </a:r>
            <a:endParaRPr lang="en-US" sz="1700" dirty="0">
              <a:latin typeface="Arial"/>
              <a:cs typeface="Arial"/>
            </a:endParaRPr>
          </a:p>
        </p:txBody>
      </p:sp>
      <p:sp>
        <p:nvSpPr>
          <p:cNvPr id="61" name="object 21"/>
          <p:cNvSpPr/>
          <p:nvPr/>
        </p:nvSpPr>
        <p:spPr>
          <a:xfrm>
            <a:off x="1828801" y="6477000"/>
            <a:ext cx="5962504" cy="457200"/>
          </a:xfrm>
          <a:prstGeom prst="rect">
            <a:avLst/>
          </a:prstGeom>
          <a:blipFill>
            <a:blip r:embed="rId3" cstate="print"/>
            <a:stretch>
              <a:fillRect/>
            </a:stretch>
          </a:blipFill>
        </p:spPr>
        <p:txBody>
          <a:bodyPr wrap="square" lIns="0" tIns="0" rIns="0" bIns="0" rtlCol="0"/>
          <a:lstStyle/>
          <a:p>
            <a:pPr marL="12700">
              <a:lnSpc>
                <a:spcPct val="100000"/>
              </a:lnSpc>
              <a:spcBef>
                <a:spcPts val="240"/>
              </a:spcBef>
            </a:pPr>
            <a:r>
              <a:rPr lang="en-US" i="1" spc="-5" dirty="0" smtClean="0">
                <a:latin typeface="Arial"/>
                <a:cs typeface="Arial"/>
              </a:rPr>
              <a:t>    </a:t>
            </a:r>
            <a:r>
              <a:rPr lang="en-US" sz="1500" b="1" i="1" spc="-5" dirty="0" smtClean="0">
                <a:latin typeface="Arial"/>
                <a:cs typeface="Arial"/>
              </a:rPr>
              <a:t>Senior </a:t>
            </a:r>
            <a:r>
              <a:rPr lang="en-US" sz="1500" b="1" i="1" spc="-5" dirty="0">
                <a:latin typeface="Arial"/>
                <a:cs typeface="Arial"/>
              </a:rPr>
              <a:t>Civilian </a:t>
            </a:r>
            <a:r>
              <a:rPr lang="en-US" sz="1500" b="1" i="1" spc="-10" dirty="0">
                <a:latin typeface="Arial"/>
                <a:cs typeface="Arial"/>
              </a:rPr>
              <a:t>Army </a:t>
            </a:r>
            <a:r>
              <a:rPr lang="en-US" sz="1500" b="1" i="1" spc="-30" dirty="0">
                <a:latin typeface="Arial"/>
                <a:cs typeface="Arial"/>
              </a:rPr>
              <a:t>Talent </a:t>
            </a:r>
            <a:r>
              <a:rPr lang="en-US" sz="1500" b="1" i="1" spc="-5" dirty="0">
                <a:latin typeface="Arial"/>
                <a:cs typeface="Arial"/>
              </a:rPr>
              <a:t>Management – </a:t>
            </a:r>
            <a:r>
              <a:rPr lang="en-US" sz="1500" b="1" i="1" spc="-10" dirty="0">
                <a:latin typeface="Arial"/>
                <a:cs typeface="Arial"/>
              </a:rPr>
              <a:t>Army</a:t>
            </a:r>
            <a:r>
              <a:rPr lang="en-US" sz="1500" b="1" i="1" spc="45" dirty="0">
                <a:latin typeface="Arial"/>
                <a:cs typeface="Arial"/>
              </a:rPr>
              <a:t> </a:t>
            </a:r>
            <a:r>
              <a:rPr lang="en-US" sz="1500" b="1" i="1" spc="-5" dirty="0">
                <a:latin typeface="Arial"/>
                <a:cs typeface="Arial"/>
              </a:rPr>
              <a:t>Strong!</a:t>
            </a:r>
            <a:endParaRPr lang="en-US" sz="1500" b="1" dirty="0">
              <a:latin typeface="Arial"/>
              <a:cs typeface="Aria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09600" y="91630"/>
            <a:ext cx="3429000" cy="769441"/>
          </a:xfrm>
          <a:prstGeom prst="rect">
            <a:avLst/>
          </a:prstGeom>
        </p:spPr>
        <p:txBody>
          <a:bodyPr vert="horz" wrap="square" lIns="0" tIns="0" rIns="0" bIns="0" rtlCol="0">
            <a:spAutoFit/>
          </a:bodyPr>
          <a:lstStyle/>
          <a:p>
            <a:pPr algn="ctr">
              <a:lnSpc>
                <a:spcPts val="2030"/>
              </a:lnSpc>
            </a:pPr>
            <a:r>
              <a:rPr lang="en-US" b="1" spc="-5" dirty="0">
                <a:solidFill>
                  <a:srgbClr val="F6C700"/>
                </a:solidFill>
                <a:latin typeface="Arial"/>
                <a:cs typeface="Arial"/>
              </a:rPr>
              <a:t>AMERICA</a:t>
            </a:r>
            <a:r>
              <a:rPr lang="en-US" b="1" spc="-5" dirty="0">
                <a:solidFill>
                  <a:srgbClr val="F6C700"/>
                </a:solidFill>
                <a:latin typeface="MS PGothic"/>
                <a:cs typeface="MS PGothic"/>
              </a:rPr>
              <a:t>’</a:t>
            </a:r>
            <a:r>
              <a:rPr lang="en-US" b="1" spc="-5" dirty="0">
                <a:solidFill>
                  <a:srgbClr val="F6C700"/>
                </a:solidFill>
                <a:latin typeface="Arial"/>
                <a:cs typeface="Arial"/>
              </a:rPr>
              <a:t>S</a:t>
            </a:r>
            <a:r>
              <a:rPr lang="en-US" b="1" spc="-130" dirty="0">
                <a:solidFill>
                  <a:srgbClr val="F6C700"/>
                </a:solidFill>
                <a:latin typeface="Arial"/>
                <a:cs typeface="Arial"/>
              </a:rPr>
              <a:t> </a:t>
            </a:r>
            <a:r>
              <a:rPr lang="en-US" b="1" spc="-30" dirty="0">
                <a:solidFill>
                  <a:srgbClr val="F6C700"/>
                </a:solidFill>
                <a:latin typeface="Arial"/>
                <a:cs typeface="Arial"/>
              </a:rPr>
              <a:t>ARMY:</a:t>
            </a:r>
            <a:endParaRPr lang="en-US" dirty="0">
              <a:latin typeface="Arial"/>
              <a:cs typeface="Arial"/>
            </a:endParaRPr>
          </a:p>
          <a:p>
            <a:pPr algn="ctr">
              <a:lnSpc>
                <a:spcPts val="2030"/>
              </a:lnSpc>
            </a:pPr>
            <a:r>
              <a:rPr lang="en-US" sz="1600" b="1" spc="-5" dirty="0">
                <a:solidFill>
                  <a:srgbClr val="979797"/>
                </a:solidFill>
                <a:latin typeface="Arial"/>
                <a:cs typeface="Arial"/>
              </a:rPr>
              <a:t>THE STRENGTH OF THE</a:t>
            </a:r>
            <a:r>
              <a:rPr lang="en-US" sz="1600" b="1" spc="-20" dirty="0">
                <a:solidFill>
                  <a:srgbClr val="979797"/>
                </a:solidFill>
                <a:latin typeface="Arial"/>
                <a:cs typeface="Arial"/>
              </a:rPr>
              <a:t> </a:t>
            </a:r>
            <a:r>
              <a:rPr lang="en-US" sz="1600" b="1" spc="-25" dirty="0">
                <a:solidFill>
                  <a:srgbClr val="979797"/>
                </a:solidFill>
                <a:latin typeface="Arial"/>
                <a:cs typeface="Arial"/>
              </a:rPr>
              <a:t>NATION</a:t>
            </a:r>
            <a:endParaRPr lang="en-US" sz="1600" dirty="0">
              <a:latin typeface="Arial"/>
              <a:cs typeface="Arial"/>
            </a:endParaRPr>
          </a:p>
          <a:p>
            <a:pPr algn="ctr">
              <a:lnSpc>
                <a:spcPts val="2014"/>
              </a:lnSpc>
            </a:pPr>
            <a:endParaRPr sz="1700" dirty="0">
              <a:latin typeface="Calibri"/>
              <a:cs typeface="Calibri"/>
            </a:endParaRPr>
          </a:p>
        </p:txBody>
      </p:sp>
      <p:sp>
        <p:nvSpPr>
          <p:cNvPr id="3" name="object 3"/>
          <p:cNvSpPr/>
          <p:nvPr/>
        </p:nvSpPr>
        <p:spPr>
          <a:xfrm>
            <a:off x="4764785" y="4353305"/>
            <a:ext cx="0" cy="59690"/>
          </a:xfrm>
          <a:custGeom>
            <a:avLst/>
            <a:gdLst/>
            <a:ahLst/>
            <a:cxnLst/>
            <a:rect l="l" t="t" r="r" b="b"/>
            <a:pathLst>
              <a:path h="59689">
                <a:moveTo>
                  <a:pt x="0" y="0"/>
                </a:moveTo>
                <a:lnTo>
                  <a:pt x="0" y="59118"/>
                </a:lnTo>
              </a:path>
            </a:pathLst>
          </a:custGeom>
          <a:ln w="25908">
            <a:solidFill>
              <a:srgbClr val="000000"/>
            </a:solidFill>
          </a:ln>
        </p:spPr>
        <p:txBody>
          <a:bodyPr wrap="square" lIns="0" tIns="0" rIns="0" bIns="0" rtlCol="0"/>
          <a:lstStyle/>
          <a:p>
            <a:endParaRPr/>
          </a:p>
        </p:txBody>
      </p:sp>
      <p:sp>
        <p:nvSpPr>
          <p:cNvPr id="4" name="object 4"/>
          <p:cNvSpPr/>
          <p:nvPr/>
        </p:nvSpPr>
        <p:spPr>
          <a:xfrm>
            <a:off x="381761" y="4367021"/>
            <a:ext cx="8610600" cy="0"/>
          </a:xfrm>
          <a:custGeom>
            <a:avLst/>
            <a:gdLst/>
            <a:ahLst/>
            <a:cxnLst/>
            <a:rect l="l" t="t" r="r" b="b"/>
            <a:pathLst>
              <a:path w="8610600">
                <a:moveTo>
                  <a:pt x="0" y="0"/>
                </a:moveTo>
                <a:lnTo>
                  <a:pt x="8610600" y="0"/>
                </a:lnTo>
              </a:path>
            </a:pathLst>
          </a:custGeom>
          <a:ln w="25908">
            <a:solidFill>
              <a:srgbClr val="000000"/>
            </a:solidFill>
          </a:ln>
        </p:spPr>
        <p:txBody>
          <a:bodyPr wrap="square" lIns="0" tIns="0" rIns="0" bIns="0" rtlCol="0"/>
          <a:lstStyle/>
          <a:p>
            <a:endParaRPr/>
          </a:p>
        </p:txBody>
      </p:sp>
      <p:sp>
        <p:nvSpPr>
          <p:cNvPr id="5" name="object 5"/>
          <p:cNvSpPr txBox="1"/>
          <p:nvPr/>
        </p:nvSpPr>
        <p:spPr>
          <a:xfrm>
            <a:off x="354012" y="1750695"/>
            <a:ext cx="4065904" cy="2317115"/>
          </a:xfrm>
          <a:prstGeom prst="rect">
            <a:avLst/>
          </a:prstGeom>
        </p:spPr>
        <p:txBody>
          <a:bodyPr vert="horz" wrap="square" lIns="0" tIns="0" rIns="0" bIns="0" rtlCol="0">
            <a:spAutoFit/>
          </a:bodyPr>
          <a:lstStyle/>
          <a:p>
            <a:pPr marL="10160" algn="ctr">
              <a:lnSpc>
                <a:spcPct val="100000"/>
              </a:lnSpc>
            </a:pPr>
            <a:r>
              <a:rPr sz="1600" b="1" spc="-5" dirty="0">
                <a:solidFill>
                  <a:srgbClr val="006600"/>
                </a:solidFill>
                <a:latin typeface="Arial"/>
                <a:cs typeface="Arial"/>
              </a:rPr>
              <a:t>Mentoring</a:t>
            </a:r>
            <a:endParaRPr sz="1600" dirty="0">
              <a:latin typeface="Arial"/>
              <a:cs typeface="Arial"/>
            </a:endParaRPr>
          </a:p>
          <a:p>
            <a:pPr marL="12700" marR="159385">
              <a:lnSpc>
                <a:spcPct val="100000"/>
              </a:lnSpc>
              <a:buChar char="•"/>
              <a:tabLst>
                <a:tab pos="185420" algn="l"/>
              </a:tabLst>
            </a:pPr>
            <a:r>
              <a:rPr lang="en-US" sz="1500" dirty="0" smtClean="0">
                <a:latin typeface="Arial"/>
                <a:cs typeface="Arial"/>
              </a:rPr>
              <a:t> </a:t>
            </a:r>
            <a:r>
              <a:rPr sz="1500" dirty="0" smtClean="0">
                <a:latin typeface="Arial"/>
                <a:cs typeface="Arial"/>
              </a:rPr>
              <a:t>Establishes </a:t>
            </a:r>
            <a:r>
              <a:rPr sz="1500" spc="-5" dirty="0">
                <a:latin typeface="Arial"/>
                <a:cs typeface="Arial"/>
              </a:rPr>
              <a:t>a </a:t>
            </a:r>
            <a:r>
              <a:rPr sz="1500" dirty="0">
                <a:latin typeface="Arial"/>
                <a:cs typeface="Arial"/>
              </a:rPr>
              <a:t>formal mentoring relationship  between the participant and </a:t>
            </a:r>
            <a:r>
              <a:rPr sz="1500" spc="-5" dirty="0">
                <a:latin typeface="Arial"/>
                <a:cs typeface="Arial"/>
              </a:rPr>
              <a:t>a more  </a:t>
            </a:r>
            <a:r>
              <a:rPr sz="1500" dirty="0">
                <a:latin typeface="Arial"/>
                <a:cs typeface="Arial"/>
              </a:rPr>
              <a:t>experienced senior </a:t>
            </a:r>
            <a:r>
              <a:rPr sz="1500" spc="-5" dirty="0">
                <a:latin typeface="Arial"/>
                <a:cs typeface="Arial"/>
              </a:rPr>
              <a:t>Civilian employee, </a:t>
            </a:r>
            <a:r>
              <a:rPr sz="1500" dirty="0">
                <a:latin typeface="Arial"/>
                <a:cs typeface="Arial"/>
              </a:rPr>
              <a:t>early </a:t>
            </a:r>
            <a:r>
              <a:rPr sz="1500" spc="-5" dirty="0">
                <a:latin typeface="Arial"/>
                <a:cs typeface="Arial"/>
              </a:rPr>
              <a:t>in  </a:t>
            </a:r>
            <a:r>
              <a:rPr sz="1500" dirty="0">
                <a:latin typeface="Arial"/>
                <a:cs typeface="Arial"/>
              </a:rPr>
              <a:t>the </a:t>
            </a:r>
            <a:r>
              <a:rPr sz="1500" spc="-5" dirty="0">
                <a:latin typeface="Arial"/>
                <a:cs typeface="Arial"/>
              </a:rPr>
              <a:t>EEL</a:t>
            </a:r>
            <a:r>
              <a:rPr sz="1500" spc="-135" dirty="0">
                <a:latin typeface="Arial"/>
                <a:cs typeface="Arial"/>
              </a:rPr>
              <a:t> </a:t>
            </a:r>
            <a:r>
              <a:rPr sz="1500" dirty="0">
                <a:latin typeface="Arial"/>
                <a:cs typeface="Arial"/>
              </a:rPr>
              <a:t>program.</a:t>
            </a:r>
          </a:p>
          <a:p>
            <a:pPr marL="12700" marR="8890">
              <a:lnSpc>
                <a:spcPct val="100000"/>
              </a:lnSpc>
              <a:buChar char="•"/>
              <a:tabLst>
                <a:tab pos="185420" algn="l"/>
              </a:tabLst>
            </a:pPr>
            <a:r>
              <a:rPr lang="en-US" sz="1500" spc="-5" dirty="0" smtClean="0">
                <a:latin typeface="Arial"/>
                <a:cs typeface="Arial"/>
              </a:rPr>
              <a:t> </a:t>
            </a:r>
            <a:r>
              <a:rPr sz="1500" spc="-5" dirty="0" smtClean="0">
                <a:latin typeface="Arial"/>
                <a:cs typeface="Arial"/>
              </a:rPr>
              <a:t>Provides </a:t>
            </a:r>
            <a:r>
              <a:rPr sz="1500" dirty="0">
                <a:latin typeface="Arial"/>
                <a:cs typeface="Arial"/>
              </a:rPr>
              <a:t>guidance focused on professional or  personal </a:t>
            </a:r>
            <a:r>
              <a:rPr sz="1500" spc="-5" dirty="0">
                <a:latin typeface="Arial"/>
                <a:cs typeface="Arial"/>
              </a:rPr>
              <a:t>growth </a:t>
            </a:r>
            <a:r>
              <a:rPr sz="1500" dirty="0">
                <a:latin typeface="Arial"/>
                <a:cs typeface="Arial"/>
              </a:rPr>
              <a:t>for the duration of the </a:t>
            </a:r>
            <a:r>
              <a:rPr sz="1500" spc="-5" dirty="0">
                <a:latin typeface="Arial"/>
                <a:cs typeface="Arial"/>
              </a:rPr>
              <a:t>EEL  </a:t>
            </a:r>
            <a:r>
              <a:rPr sz="1500" dirty="0">
                <a:latin typeface="Arial"/>
                <a:cs typeface="Arial"/>
              </a:rPr>
              <a:t>program.</a:t>
            </a:r>
          </a:p>
          <a:p>
            <a:pPr marL="12700" marR="5080">
              <a:lnSpc>
                <a:spcPct val="100000"/>
              </a:lnSpc>
              <a:buChar char="•"/>
              <a:tabLst>
                <a:tab pos="185420" algn="l"/>
              </a:tabLst>
            </a:pPr>
            <a:r>
              <a:rPr lang="en-US" sz="1500" dirty="0" smtClean="0">
                <a:latin typeface="Arial"/>
                <a:cs typeface="Arial"/>
              </a:rPr>
              <a:t> </a:t>
            </a:r>
            <a:r>
              <a:rPr sz="1500" dirty="0" smtClean="0">
                <a:latin typeface="Arial"/>
                <a:cs typeface="Arial"/>
              </a:rPr>
              <a:t>Mentor </a:t>
            </a:r>
            <a:r>
              <a:rPr sz="1500" dirty="0">
                <a:latin typeface="Arial"/>
                <a:cs typeface="Arial"/>
              </a:rPr>
              <a:t>must be at least </a:t>
            </a:r>
            <a:r>
              <a:rPr sz="1500" spc="-5" dirty="0">
                <a:latin typeface="Arial"/>
                <a:cs typeface="Arial"/>
              </a:rPr>
              <a:t>two </a:t>
            </a:r>
            <a:r>
              <a:rPr sz="1500" dirty="0">
                <a:latin typeface="Arial"/>
                <a:cs typeface="Arial"/>
              </a:rPr>
              <a:t>grades </a:t>
            </a:r>
            <a:r>
              <a:rPr sz="1500" spc="-5" dirty="0">
                <a:latin typeface="Arial"/>
                <a:cs typeface="Arial"/>
              </a:rPr>
              <a:t>above</a:t>
            </a:r>
            <a:r>
              <a:rPr sz="1500" spc="-100" dirty="0">
                <a:latin typeface="Arial"/>
                <a:cs typeface="Arial"/>
              </a:rPr>
              <a:t> </a:t>
            </a:r>
            <a:r>
              <a:rPr sz="1500" dirty="0">
                <a:latin typeface="Arial"/>
                <a:cs typeface="Arial"/>
              </a:rPr>
              <a:t>the  </a:t>
            </a:r>
            <a:r>
              <a:rPr sz="1500" spc="-5" dirty="0">
                <a:latin typeface="Arial"/>
                <a:cs typeface="Arial"/>
              </a:rPr>
              <a:t>protégé’s </a:t>
            </a:r>
            <a:r>
              <a:rPr sz="1500" dirty="0">
                <a:latin typeface="Arial"/>
                <a:cs typeface="Arial"/>
              </a:rPr>
              <a:t>grade and outside the</a:t>
            </a:r>
            <a:r>
              <a:rPr sz="1500" spc="-45" dirty="0">
                <a:latin typeface="Arial"/>
                <a:cs typeface="Arial"/>
              </a:rPr>
              <a:t> </a:t>
            </a:r>
            <a:r>
              <a:rPr sz="1500" spc="-5" dirty="0">
                <a:latin typeface="Arial"/>
                <a:cs typeface="Arial"/>
              </a:rPr>
              <a:t>protégé’s</a:t>
            </a:r>
            <a:endParaRPr sz="1500" dirty="0">
              <a:latin typeface="Arial"/>
              <a:cs typeface="Arial"/>
            </a:endParaRPr>
          </a:p>
        </p:txBody>
      </p:sp>
      <p:sp>
        <p:nvSpPr>
          <p:cNvPr id="6" name="object 6"/>
          <p:cNvSpPr txBox="1"/>
          <p:nvPr/>
        </p:nvSpPr>
        <p:spPr>
          <a:xfrm>
            <a:off x="354012" y="4052442"/>
            <a:ext cx="2573020" cy="243840"/>
          </a:xfrm>
          <a:prstGeom prst="rect">
            <a:avLst/>
          </a:prstGeom>
        </p:spPr>
        <p:txBody>
          <a:bodyPr vert="horz" wrap="square" lIns="0" tIns="0" rIns="0" bIns="0" rtlCol="0">
            <a:spAutoFit/>
          </a:bodyPr>
          <a:lstStyle/>
          <a:p>
            <a:pPr marL="12700">
              <a:lnSpc>
                <a:spcPct val="100000"/>
              </a:lnSpc>
            </a:pPr>
            <a:r>
              <a:rPr sz="1500" dirty="0">
                <a:latin typeface="Arial"/>
                <a:cs typeface="Arial"/>
              </a:rPr>
              <a:t>immediate chain of</a:t>
            </a:r>
            <a:r>
              <a:rPr sz="1500" spc="-100" dirty="0">
                <a:latin typeface="Arial"/>
                <a:cs typeface="Arial"/>
              </a:rPr>
              <a:t> </a:t>
            </a:r>
            <a:r>
              <a:rPr sz="1500" dirty="0">
                <a:latin typeface="Arial"/>
                <a:cs typeface="Arial"/>
              </a:rPr>
              <a:t>command.</a:t>
            </a:r>
          </a:p>
        </p:txBody>
      </p:sp>
      <p:sp>
        <p:nvSpPr>
          <p:cNvPr id="10" name="object 10"/>
          <p:cNvSpPr txBox="1"/>
          <p:nvPr/>
        </p:nvSpPr>
        <p:spPr>
          <a:xfrm>
            <a:off x="5331777" y="4384372"/>
            <a:ext cx="2673985" cy="259079"/>
          </a:xfrm>
          <a:prstGeom prst="rect">
            <a:avLst/>
          </a:prstGeom>
        </p:spPr>
        <p:txBody>
          <a:bodyPr vert="horz" wrap="square" lIns="0" tIns="0" rIns="0" bIns="0" rtlCol="0">
            <a:spAutoFit/>
          </a:bodyPr>
          <a:lstStyle/>
          <a:p>
            <a:pPr marL="12700">
              <a:lnSpc>
                <a:spcPct val="100000"/>
              </a:lnSpc>
            </a:pPr>
            <a:r>
              <a:rPr sz="1600" b="1" spc="-10" dirty="0">
                <a:solidFill>
                  <a:srgbClr val="006600"/>
                </a:solidFill>
                <a:latin typeface="Arial"/>
                <a:cs typeface="Arial"/>
              </a:rPr>
              <a:t>Developmental</a:t>
            </a:r>
            <a:r>
              <a:rPr sz="1600" b="1" spc="-35" dirty="0">
                <a:solidFill>
                  <a:srgbClr val="006600"/>
                </a:solidFill>
                <a:latin typeface="Arial"/>
                <a:cs typeface="Arial"/>
              </a:rPr>
              <a:t> </a:t>
            </a:r>
            <a:r>
              <a:rPr sz="1600" b="1" spc="-10" dirty="0">
                <a:solidFill>
                  <a:srgbClr val="006600"/>
                </a:solidFill>
                <a:latin typeface="Arial"/>
                <a:cs typeface="Arial"/>
              </a:rPr>
              <a:t>Assignment</a:t>
            </a:r>
            <a:endParaRPr sz="1600" dirty="0">
              <a:latin typeface="Arial"/>
              <a:cs typeface="Arial"/>
            </a:endParaRPr>
          </a:p>
        </p:txBody>
      </p:sp>
      <p:sp>
        <p:nvSpPr>
          <p:cNvPr id="11" name="object 11"/>
          <p:cNvSpPr txBox="1"/>
          <p:nvPr/>
        </p:nvSpPr>
        <p:spPr>
          <a:xfrm>
            <a:off x="4760277" y="4628719"/>
            <a:ext cx="4109085" cy="1844039"/>
          </a:xfrm>
          <a:prstGeom prst="rect">
            <a:avLst/>
          </a:prstGeom>
        </p:spPr>
        <p:txBody>
          <a:bodyPr vert="horz" wrap="square" lIns="0" tIns="0" rIns="0" bIns="0" rtlCol="0">
            <a:spAutoFit/>
          </a:bodyPr>
          <a:lstStyle/>
          <a:p>
            <a:pPr marL="12700" marR="213995">
              <a:lnSpc>
                <a:spcPct val="100000"/>
              </a:lnSpc>
              <a:buChar char="•"/>
              <a:tabLst>
                <a:tab pos="185420" algn="l"/>
              </a:tabLst>
            </a:pPr>
            <a:r>
              <a:rPr lang="en-US" sz="1500" spc="-5" dirty="0" smtClean="0">
                <a:latin typeface="Arial"/>
                <a:cs typeface="Arial"/>
              </a:rPr>
              <a:t> </a:t>
            </a:r>
            <a:r>
              <a:rPr sz="1500" spc="-5" dirty="0" smtClean="0">
                <a:latin typeface="Arial"/>
                <a:cs typeface="Arial"/>
              </a:rPr>
              <a:t>Gives </a:t>
            </a:r>
            <a:r>
              <a:rPr sz="1500" dirty="0">
                <a:latin typeface="Arial"/>
                <a:cs typeface="Arial"/>
              </a:rPr>
              <a:t>participants an opportunity to</a:t>
            </a:r>
            <a:r>
              <a:rPr sz="1500" spc="-100" dirty="0">
                <a:latin typeface="Arial"/>
                <a:cs typeface="Arial"/>
              </a:rPr>
              <a:t> </a:t>
            </a:r>
            <a:r>
              <a:rPr sz="1500" dirty="0">
                <a:latin typeface="Arial"/>
                <a:cs typeface="Arial"/>
              </a:rPr>
              <a:t>perform  duties </a:t>
            </a:r>
            <a:r>
              <a:rPr sz="1500" spc="-5" dirty="0">
                <a:latin typeface="Arial"/>
                <a:cs typeface="Arial"/>
              </a:rPr>
              <a:t>in </a:t>
            </a:r>
            <a:r>
              <a:rPr sz="1500" dirty="0">
                <a:latin typeface="Arial"/>
                <a:cs typeface="Arial"/>
              </a:rPr>
              <a:t>other occupational, functional or  organizational</a:t>
            </a:r>
            <a:r>
              <a:rPr sz="1500" spc="-65" dirty="0">
                <a:latin typeface="Arial"/>
                <a:cs typeface="Arial"/>
              </a:rPr>
              <a:t> </a:t>
            </a:r>
            <a:r>
              <a:rPr sz="1500" dirty="0">
                <a:latin typeface="Arial"/>
                <a:cs typeface="Arial"/>
              </a:rPr>
              <a:t>elements.</a:t>
            </a:r>
          </a:p>
          <a:p>
            <a:pPr marL="12700" marR="85725">
              <a:lnSpc>
                <a:spcPct val="100000"/>
              </a:lnSpc>
              <a:buChar char="•"/>
              <a:tabLst>
                <a:tab pos="185420" algn="l"/>
              </a:tabLst>
            </a:pPr>
            <a:r>
              <a:rPr lang="en-US" sz="1500" dirty="0" smtClean="0">
                <a:latin typeface="Arial"/>
                <a:cs typeface="Arial"/>
              </a:rPr>
              <a:t> </a:t>
            </a:r>
            <a:r>
              <a:rPr sz="1500" dirty="0" smtClean="0">
                <a:latin typeface="Arial"/>
                <a:cs typeface="Arial"/>
              </a:rPr>
              <a:t>Optimal </a:t>
            </a:r>
            <a:r>
              <a:rPr sz="1500" dirty="0">
                <a:latin typeface="Arial"/>
                <a:cs typeface="Arial"/>
              </a:rPr>
              <a:t>assignment period </a:t>
            </a:r>
            <a:r>
              <a:rPr sz="1500" spc="-5" dirty="0">
                <a:latin typeface="Arial"/>
                <a:cs typeface="Arial"/>
              </a:rPr>
              <a:t>is </a:t>
            </a:r>
            <a:r>
              <a:rPr sz="1500" dirty="0">
                <a:latin typeface="Arial"/>
                <a:cs typeface="Arial"/>
              </a:rPr>
              <a:t>60-90 </a:t>
            </a:r>
            <a:r>
              <a:rPr sz="1500" spc="-5" dirty="0">
                <a:latin typeface="Arial"/>
                <a:cs typeface="Arial"/>
              </a:rPr>
              <a:t>days </a:t>
            </a:r>
            <a:r>
              <a:rPr sz="1500" dirty="0">
                <a:latin typeface="Arial"/>
                <a:cs typeface="Arial"/>
              </a:rPr>
              <a:t>and  no longer than 179</a:t>
            </a:r>
            <a:r>
              <a:rPr sz="1500" spc="-105" dirty="0">
                <a:latin typeface="Arial"/>
                <a:cs typeface="Arial"/>
              </a:rPr>
              <a:t> </a:t>
            </a:r>
            <a:r>
              <a:rPr sz="1500" dirty="0">
                <a:latin typeface="Arial"/>
                <a:cs typeface="Arial"/>
              </a:rPr>
              <a:t>days.</a:t>
            </a:r>
          </a:p>
          <a:p>
            <a:pPr marL="12700" marR="5080">
              <a:lnSpc>
                <a:spcPct val="100000"/>
              </a:lnSpc>
              <a:buChar char="•"/>
              <a:tabLst>
                <a:tab pos="185420" algn="l"/>
              </a:tabLst>
            </a:pPr>
            <a:r>
              <a:rPr lang="en-US" sz="1500" dirty="0" smtClean="0">
                <a:latin typeface="Arial"/>
                <a:cs typeface="Arial"/>
              </a:rPr>
              <a:t> </a:t>
            </a:r>
            <a:r>
              <a:rPr sz="1500" dirty="0" smtClean="0">
                <a:latin typeface="Arial"/>
                <a:cs typeface="Arial"/>
              </a:rPr>
              <a:t>Participants </a:t>
            </a:r>
            <a:r>
              <a:rPr sz="1500" dirty="0">
                <a:latin typeface="Arial"/>
                <a:cs typeface="Arial"/>
              </a:rPr>
              <a:t>should be assigned </a:t>
            </a:r>
            <a:r>
              <a:rPr sz="1500" spc="-5" dirty="0">
                <a:latin typeface="Arial"/>
                <a:cs typeface="Arial"/>
              </a:rPr>
              <a:t>within </a:t>
            </a:r>
            <a:r>
              <a:rPr sz="1500" dirty="0">
                <a:latin typeface="Arial"/>
                <a:cs typeface="Arial"/>
              </a:rPr>
              <a:t>the  command, to </a:t>
            </a:r>
            <a:r>
              <a:rPr sz="1500" spc="-5" dirty="0">
                <a:latin typeface="Arial"/>
                <a:cs typeface="Arial"/>
              </a:rPr>
              <a:t>minimize TDY </a:t>
            </a:r>
            <a:r>
              <a:rPr sz="1500" dirty="0">
                <a:latin typeface="Arial"/>
                <a:cs typeface="Arial"/>
              </a:rPr>
              <a:t>costs, but outside</a:t>
            </a:r>
            <a:r>
              <a:rPr sz="1500" spc="-145" dirty="0">
                <a:latin typeface="Arial"/>
                <a:cs typeface="Arial"/>
              </a:rPr>
              <a:t> </a:t>
            </a:r>
            <a:r>
              <a:rPr sz="1500" spc="5" dirty="0">
                <a:latin typeface="Arial"/>
                <a:cs typeface="Arial"/>
              </a:rPr>
              <a:t>of  </a:t>
            </a:r>
            <a:r>
              <a:rPr sz="1500" dirty="0">
                <a:latin typeface="Arial"/>
                <a:cs typeface="Arial"/>
              </a:rPr>
              <a:t>the immediate assigned</a:t>
            </a:r>
            <a:r>
              <a:rPr sz="1500" spc="-70" dirty="0">
                <a:latin typeface="Arial"/>
                <a:cs typeface="Arial"/>
              </a:rPr>
              <a:t> </a:t>
            </a:r>
            <a:r>
              <a:rPr sz="1500" dirty="0">
                <a:latin typeface="Arial"/>
                <a:cs typeface="Arial"/>
              </a:rPr>
              <a:t>organization.</a:t>
            </a:r>
          </a:p>
        </p:txBody>
      </p:sp>
      <p:sp>
        <p:nvSpPr>
          <p:cNvPr id="13" name="object 13"/>
          <p:cNvSpPr/>
          <p:nvPr/>
        </p:nvSpPr>
        <p:spPr>
          <a:xfrm flipH="1">
            <a:off x="4508213" y="1643061"/>
            <a:ext cx="45719" cy="4931281"/>
          </a:xfrm>
          <a:custGeom>
            <a:avLst/>
            <a:gdLst/>
            <a:ahLst/>
            <a:cxnLst/>
            <a:rect l="l" t="t" r="r" b="b"/>
            <a:pathLst>
              <a:path h="4800600">
                <a:moveTo>
                  <a:pt x="0" y="0"/>
                </a:moveTo>
                <a:lnTo>
                  <a:pt x="0" y="4800600"/>
                </a:lnTo>
              </a:path>
            </a:pathLst>
          </a:custGeom>
          <a:ln w="25908">
            <a:solidFill>
              <a:srgbClr val="000000"/>
            </a:solidFill>
          </a:ln>
        </p:spPr>
        <p:txBody>
          <a:bodyPr wrap="square" lIns="0" tIns="0" rIns="0" bIns="0" rtlCol="0"/>
          <a:lstStyle/>
          <a:p>
            <a:endParaRPr/>
          </a:p>
        </p:txBody>
      </p:sp>
      <p:sp>
        <p:nvSpPr>
          <p:cNvPr id="14" name="object 14"/>
          <p:cNvSpPr/>
          <p:nvPr/>
        </p:nvSpPr>
        <p:spPr>
          <a:xfrm>
            <a:off x="4123944" y="4155947"/>
            <a:ext cx="908303" cy="644651"/>
          </a:xfrm>
          <a:prstGeom prst="rect">
            <a:avLst/>
          </a:prstGeom>
          <a:blipFill>
            <a:blip r:embed="rId3" cstate="print"/>
            <a:stretch>
              <a:fillRect/>
            </a:stretch>
          </a:blipFill>
        </p:spPr>
        <p:txBody>
          <a:bodyPr wrap="square" lIns="0" tIns="0" rIns="0" bIns="0" rtlCol="0"/>
          <a:lstStyle/>
          <a:p>
            <a:endParaRPr/>
          </a:p>
        </p:txBody>
      </p:sp>
      <p:sp>
        <p:nvSpPr>
          <p:cNvPr id="15" name="object 15"/>
          <p:cNvSpPr txBox="1"/>
          <p:nvPr/>
        </p:nvSpPr>
        <p:spPr>
          <a:xfrm>
            <a:off x="4290504" y="4225163"/>
            <a:ext cx="519430" cy="320675"/>
          </a:xfrm>
          <a:prstGeom prst="rect">
            <a:avLst/>
          </a:prstGeom>
        </p:spPr>
        <p:txBody>
          <a:bodyPr vert="horz" wrap="square" lIns="0" tIns="0" rIns="0" bIns="0" rtlCol="0">
            <a:spAutoFit/>
          </a:bodyPr>
          <a:lstStyle/>
          <a:p>
            <a:pPr marL="12700">
              <a:lnSpc>
                <a:spcPct val="100000"/>
              </a:lnSpc>
            </a:pPr>
            <a:r>
              <a:rPr sz="2000" b="1" spc="-5" dirty="0">
                <a:latin typeface="Arial"/>
                <a:cs typeface="Arial"/>
              </a:rPr>
              <a:t>EEL</a:t>
            </a:r>
            <a:endParaRPr sz="2000" dirty="0">
              <a:latin typeface="Arial"/>
              <a:cs typeface="Arial"/>
            </a:endParaRPr>
          </a:p>
        </p:txBody>
      </p:sp>
      <p:sp>
        <p:nvSpPr>
          <p:cNvPr id="16" name="object 16"/>
          <p:cNvSpPr/>
          <p:nvPr/>
        </p:nvSpPr>
        <p:spPr>
          <a:xfrm>
            <a:off x="7325106" y="6706361"/>
            <a:ext cx="995044" cy="0"/>
          </a:xfrm>
          <a:custGeom>
            <a:avLst/>
            <a:gdLst/>
            <a:ahLst/>
            <a:cxnLst/>
            <a:rect l="l" t="t" r="r" b="b"/>
            <a:pathLst>
              <a:path w="995045">
                <a:moveTo>
                  <a:pt x="0" y="0"/>
                </a:moveTo>
                <a:lnTo>
                  <a:pt x="995044" y="0"/>
                </a:lnTo>
              </a:path>
            </a:pathLst>
          </a:custGeom>
          <a:ln w="19812">
            <a:solidFill>
              <a:srgbClr val="000000"/>
            </a:solidFill>
          </a:ln>
        </p:spPr>
        <p:txBody>
          <a:bodyPr wrap="square" lIns="0" tIns="0" rIns="0" bIns="0" rtlCol="0"/>
          <a:lstStyle/>
          <a:p>
            <a:endParaRPr/>
          </a:p>
        </p:txBody>
      </p:sp>
      <p:sp>
        <p:nvSpPr>
          <p:cNvPr id="17" name="object 17"/>
          <p:cNvSpPr/>
          <p:nvPr/>
        </p:nvSpPr>
        <p:spPr>
          <a:xfrm>
            <a:off x="457962" y="6706361"/>
            <a:ext cx="1562100" cy="0"/>
          </a:xfrm>
          <a:custGeom>
            <a:avLst/>
            <a:gdLst/>
            <a:ahLst/>
            <a:cxnLst/>
            <a:rect l="l" t="t" r="r" b="b"/>
            <a:pathLst>
              <a:path w="1562100">
                <a:moveTo>
                  <a:pt x="0" y="0"/>
                </a:moveTo>
                <a:lnTo>
                  <a:pt x="1561973" y="0"/>
                </a:lnTo>
              </a:path>
            </a:pathLst>
          </a:custGeom>
          <a:ln w="19812">
            <a:solidFill>
              <a:srgbClr val="000000"/>
            </a:solidFill>
          </a:ln>
        </p:spPr>
        <p:txBody>
          <a:bodyPr wrap="square" lIns="0" tIns="0" rIns="0" bIns="0" rtlCol="0"/>
          <a:lstStyle/>
          <a:p>
            <a:endParaRPr/>
          </a:p>
        </p:txBody>
      </p:sp>
      <p:sp>
        <p:nvSpPr>
          <p:cNvPr id="18" name="object 18"/>
          <p:cNvSpPr/>
          <p:nvPr/>
        </p:nvSpPr>
        <p:spPr>
          <a:xfrm>
            <a:off x="7325106" y="6630161"/>
            <a:ext cx="995044" cy="0"/>
          </a:xfrm>
          <a:custGeom>
            <a:avLst/>
            <a:gdLst/>
            <a:ahLst/>
            <a:cxnLst/>
            <a:rect l="l" t="t" r="r" b="b"/>
            <a:pathLst>
              <a:path w="995045">
                <a:moveTo>
                  <a:pt x="0" y="0"/>
                </a:moveTo>
                <a:lnTo>
                  <a:pt x="995044" y="0"/>
                </a:lnTo>
              </a:path>
            </a:pathLst>
          </a:custGeom>
          <a:ln w="19812">
            <a:solidFill>
              <a:srgbClr val="000000"/>
            </a:solidFill>
          </a:ln>
        </p:spPr>
        <p:txBody>
          <a:bodyPr wrap="square" lIns="0" tIns="0" rIns="0" bIns="0" rtlCol="0"/>
          <a:lstStyle/>
          <a:p>
            <a:endParaRPr/>
          </a:p>
        </p:txBody>
      </p:sp>
      <p:sp>
        <p:nvSpPr>
          <p:cNvPr id="19" name="object 19"/>
          <p:cNvSpPr/>
          <p:nvPr/>
        </p:nvSpPr>
        <p:spPr>
          <a:xfrm>
            <a:off x="457962" y="6630161"/>
            <a:ext cx="1562100" cy="0"/>
          </a:xfrm>
          <a:custGeom>
            <a:avLst/>
            <a:gdLst/>
            <a:ahLst/>
            <a:cxnLst/>
            <a:rect l="l" t="t" r="r" b="b"/>
            <a:pathLst>
              <a:path w="1562100">
                <a:moveTo>
                  <a:pt x="0" y="0"/>
                </a:moveTo>
                <a:lnTo>
                  <a:pt x="1561973" y="0"/>
                </a:lnTo>
              </a:path>
            </a:pathLst>
          </a:custGeom>
          <a:ln w="19812">
            <a:solidFill>
              <a:srgbClr val="000000"/>
            </a:solidFill>
          </a:ln>
        </p:spPr>
        <p:txBody>
          <a:bodyPr wrap="square" lIns="0" tIns="0" rIns="0" bIns="0" rtlCol="0"/>
          <a:lstStyle/>
          <a:p>
            <a:endParaRPr/>
          </a:p>
        </p:txBody>
      </p:sp>
      <p:sp>
        <p:nvSpPr>
          <p:cNvPr id="20" name="object 20"/>
          <p:cNvSpPr/>
          <p:nvPr/>
        </p:nvSpPr>
        <p:spPr>
          <a:xfrm>
            <a:off x="7325106" y="6671309"/>
            <a:ext cx="995044" cy="0"/>
          </a:xfrm>
          <a:custGeom>
            <a:avLst/>
            <a:gdLst/>
            <a:ahLst/>
            <a:cxnLst/>
            <a:rect l="l" t="t" r="r" b="b"/>
            <a:pathLst>
              <a:path w="995045">
                <a:moveTo>
                  <a:pt x="0" y="0"/>
                </a:moveTo>
                <a:lnTo>
                  <a:pt x="995044" y="0"/>
                </a:lnTo>
              </a:path>
            </a:pathLst>
          </a:custGeom>
          <a:ln w="28956">
            <a:solidFill>
              <a:srgbClr val="FFC000"/>
            </a:solidFill>
          </a:ln>
        </p:spPr>
        <p:txBody>
          <a:bodyPr wrap="square" lIns="0" tIns="0" rIns="0" bIns="0" rtlCol="0"/>
          <a:lstStyle/>
          <a:p>
            <a:endParaRPr/>
          </a:p>
        </p:txBody>
      </p:sp>
      <p:sp>
        <p:nvSpPr>
          <p:cNvPr id="21" name="object 21"/>
          <p:cNvSpPr/>
          <p:nvPr/>
        </p:nvSpPr>
        <p:spPr>
          <a:xfrm>
            <a:off x="457962" y="6671309"/>
            <a:ext cx="1562100" cy="0"/>
          </a:xfrm>
          <a:custGeom>
            <a:avLst/>
            <a:gdLst/>
            <a:ahLst/>
            <a:cxnLst/>
            <a:rect l="l" t="t" r="r" b="b"/>
            <a:pathLst>
              <a:path w="1562100">
                <a:moveTo>
                  <a:pt x="0" y="0"/>
                </a:moveTo>
                <a:lnTo>
                  <a:pt x="1561973" y="0"/>
                </a:lnTo>
              </a:path>
            </a:pathLst>
          </a:custGeom>
          <a:ln w="28956">
            <a:solidFill>
              <a:srgbClr val="FFC000"/>
            </a:solidFill>
          </a:ln>
        </p:spPr>
        <p:txBody>
          <a:bodyPr wrap="square" lIns="0" tIns="0" rIns="0" bIns="0" rtlCol="0"/>
          <a:lstStyle/>
          <a:p>
            <a:endParaRPr/>
          </a:p>
        </p:txBody>
      </p:sp>
      <p:sp>
        <p:nvSpPr>
          <p:cNvPr id="22" name="object 22"/>
          <p:cNvSpPr/>
          <p:nvPr/>
        </p:nvSpPr>
        <p:spPr>
          <a:xfrm>
            <a:off x="8316468" y="6635495"/>
            <a:ext cx="0" cy="76200"/>
          </a:xfrm>
          <a:custGeom>
            <a:avLst/>
            <a:gdLst/>
            <a:ahLst/>
            <a:cxnLst/>
            <a:rect l="l" t="t" r="r" b="b"/>
            <a:pathLst>
              <a:path h="76200">
                <a:moveTo>
                  <a:pt x="0" y="0"/>
                </a:moveTo>
                <a:lnTo>
                  <a:pt x="0" y="76187"/>
                </a:lnTo>
              </a:path>
            </a:pathLst>
          </a:custGeom>
          <a:ln w="3175">
            <a:solidFill>
              <a:srgbClr val="000000"/>
            </a:solidFill>
          </a:ln>
        </p:spPr>
        <p:txBody>
          <a:bodyPr wrap="square" lIns="0" tIns="0" rIns="0" bIns="0" rtlCol="0"/>
          <a:lstStyle/>
          <a:p>
            <a:endParaRPr/>
          </a:p>
        </p:txBody>
      </p:sp>
      <p:sp>
        <p:nvSpPr>
          <p:cNvPr id="23" name="object 23"/>
          <p:cNvSpPr/>
          <p:nvPr/>
        </p:nvSpPr>
        <p:spPr>
          <a:xfrm>
            <a:off x="8237219" y="6560819"/>
            <a:ext cx="231775" cy="228600"/>
          </a:xfrm>
          <a:custGeom>
            <a:avLst/>
            <a:gdLst/>
            <a:ahLst/>
            <a:cxnLst/>
            <a:rect l="l" t="t" r="r" b="b"/>
            <a:pathLst>
              <a:path w="231775" h="228600">
                <a:moveTo>
                  <a:pt x="0" y="0"/>
                </a:moveTo>
                <a:lnTo>
                  <a:pt x="78930" y="112547"/>
                </a:lnTo>
                <a:lnTo>
                  <a:pt x="5156" y="228536"/>
                </a:lnTo>
                <a:lnTo>
                  <a:pt x="231622" y="109105"/>
                </a:lnTo>
                <a:lnTo>
                  <a:pt x="0" y="0"/>
                </a:lnTo>
                <a:close/>
              </a:path>
            </a:pathLst>
          </a:custGeom>
          <a:solidFill>
            <a:srgbClr val="000000"/>
          </a:solidFill>
        </p:spPr>
        <p:txBody>
          <a:bodyPr wrap="square" lIns="0" tIns="0" rIns="0" bIns="0" rtlCol="0"/>
          <a:lstStyle/>
          <a:p>
            <a:endParaRPr/>
          </a:p>
        </p:txBody>
      </p:sp>
      <p:sp>
        <p:nvSpPr>
          <p:cNvPr id="24" name="object 24"/>
          <p:cNvSpPr txBox="1"/>
          <p:nvPr/>
        </p:nvSpPr>
        <p:spPr>
          <a:xfrm>
            <a:off x="231266" y="977074"/>
            <a:ext cx="8768080" cy="655320"/>
          </a:xfrm>
          <a:prstGeom prst="rect">
            <a:avLst/>
          </a:prstGeom>
        </p:spPr>
        <p:txBody>
          <a:bodyPr vert="horz" wrap="square" lIns="0" tIns="0" rIns="0" bIns="0" rtlCol="0">
            <a:spAutoFit/>
          </a:bodyPr>
          <a:lstStyle/>
          <a:p>
            <a:pPr marL="12700" marR="5080">
              <a:lnSpc>
                <a:spcPct val="100000"/>
              </a:lnSpc>
            </a:pPr>
            <a:r>
              <a:rPr sz="1400" b="1" spc="-20" dirty="0">
                <a:solidFill>
                  <a:srgbClr val="006600"/>
                </a:solidFill>
                <a:latin typeface="Arial"/>
                <a:cs typeface="Arial"/>
              </a:rPr>
              <a:t>AD </a:t>
            </a:r>
            <a:r>
              <a:rPr sz="1400" b="1" spc="-5" dirty="0" smtClean="0">
                <a:solidFill>
                  <a:srgbClr val="006600"/>
                </a:solidFill>
                <a:latin typeface="Arial"/>
                <a:cs typeface="Arial"/>
              </a:rPr>
              <a:t>2017-1</a:t>
            </a:r>
            <a:r>
              <a:rPr lang="en-US" sz="1400" b="1" spc="-5" dirty="0" smtClean="0">
                <a:solidFill>
                  <a:srgbClr val="006600"/>
                </a:solidFill>
                <a:latin typeface="Arial"/>
                <a:cs typeface="Arial"/>
              </a:rPr>
              <a:t>3</a:t>
            </a:r>
            <a:r>
              <a:rPr sz="1400" b="1" spc="-5" dirty="0" smtClean="0">
                <a:solidFill>
                  <a:srgbClr val="006600"/>
                </a:solidFill>
                <a:latin typeface="Arial"/>
                <a:cs typeface="Arial"/>
              </a:rPr>
              <a:t> </a:t>
            </a:r>
            <a:r>
              <a:rPr sz="1400" b="1" dirty="0">
                <a:solidFill>
                  <a:srgbClr val="006600"/>
                </a:solidFill>
                <a:latin typeface="Arial"/>
                <a:cs typeface="Arial"/>
              </a:rPr>
              <a:t>PURPOSE: </a:t>
            </a:r>
            <a:r>
              <a:rPr sz="1400" spc="-5" dirty="0">
                <a:latin typeface="Arial"/>
                <a:cs typeface="Arial"/>
              </a:rPr>
              <a:t>The EEL Program targets leadership potential </a:t>
            </a:r>
            <a:r>
              <a:rPr sz="1400" dirty="0">
                <a:latin typeface="Arial"/>
                <a:cs typeface="Arial"/>
              </a:rPr>
              <a:t>earlier </a:t>
            </a:r>
            <a:r>
              <a:rPr sz="1400" spc="-5" dirty="0">
                <a:latin typeface="Arial"/>
                <a:cs typeface="Arial"/>
              </a:rPr>
              <a:t>than </a:t>
            </a:r>
            <a:r>
              <a:rPr sz="1400" dirty="0">
                <a:latin typeface="Arial"/>
                <a:cs typeface="Arial"/>
              </a:rPr>
              <a:t>SETM/ETM, </a:t>
            </a:r>
            <a:r>
              <a:rPr sz="1400" spc="-5" dirty="0">
                <a:latin typeface="Arial"/>
                <a:cs typeface="Arial"/>
              </a:rPr>
              <a:t>engaging  </a:t>
            </a:r>
            <a:r>
              <a:rPr sz="1400" dirty="0">
                <a:latin typeface="Arial"/>
                <a:cs typeface="Arial"/>
              </a:rPr>
              <a:t>aspiring </a:t>
            </a:r>
            <a:r>
              <a:rPr sz="1400" spc="-5" dirty="0">
                <a:latin typeface="Arial"/>
                <a:cs typeface="Arial"/>
              </a:rPr>
              <a:t>mid-grade </a:t>
            </a:r>
            <a:r>
              <a:rPr sz="1400" spc="-15" dirty="0">
                <a:latin typeface="Arial"/>
                <a:cs typeface="Arial"/>
              </a:rPr>
              <a:t>GS-11 </a:t>
            </a:r>
            <a:r>
              <a:rPr sz="1400" spc="-5" dirty="0">
                <a:latin typeface="Arial"/>
                <a:cs typeface="Arial"/>
              </a:rPr>
              <a:t>and GS-12 (or equivalent) </a:t>
            </a:r>
            <a:r>
              <a:rPr sz="1400" dirty="0">
                <a:latin typeface="Arial"/>
                <a:cs typeface="Arial"/>
              </a:rPr>
              <a:t>Civilian </a:t>
            </a:r>
            <a:r>
              <a:rPr sz="1400" spc="-10" dirty="0">
                <a:latin typeface="Arial"/>
                <a:cs typeface="Arial"/>
              </a:rPr>
              <a:t>employees </a:t>
            </a:r>
            <a:r>
              <a:rPr sz="1400" spc="10" dirty="0">
                <a:latin typeface="Arial"/>
                <a:cs typeface="Arial"/>
              </a:rPr>
              <a:t>who </a:t>
            </a:r>
            <a:r>
              <a:rPr sz="1400" dirty="0">
                <a:latin typeface="Arial"/>
                <a:cs typeface="Arial"/>
              </a:rPr>
              <a:t>are </a:t>
            </a:r>
            <a:r>
              <a:rPr sz="1400" spc="-5" dirty="0">
                <a:latin typeface="Arial"/>
                <a:cs typeface="Arial"/>
              </a:rPr>
              <a:t>competitively selected  and developed </a:t>
            </a:r>
            <a:r>
              <a:rPr sz="1400" dirty="0">
                <a:latin typeface="Arial"/>
                <a:cs typeface="Arial"/>
              </a:rPr>
              <a:t>locally in </a:t>
            </a:r>
            <a:r>
              <a:rPr sz="1400" spc="-5" dirty="0">
                <a:latin typeface="Arial"/>
                <a:cs typeface="Arial"/>
              </a:rPr>
              <a:t>leadership</a:t>
            </a:r>
            <a:r>
              <a:rPr sz="1400" spc="-165" dirty="0">
                <a:latin typeface="Arial"/>
                <a:cs typeface="Arial"/>
              </a:rPr>
              <a:t> </a:t>
            </a:r>
            <a:r>
              <a:rPr sz="1400" spc="-5" dirty="0">
                <a:latin typeface="Arial"/>
                <a:cs typeface="Arial"/>
              </a:rPr>
              <a:t>competencies.</a:t>
            </a:r>
            <a:endParaRPr sz="1400" dirty="0">
              <a:latin typeface="Arial"/>
              <a:cs typeface="Arial"/>
            </a:endParaRPr>
          </a:p>
        </p:txBody>
      </p:sp>
      <p:sp>
        <p:nvSpPr>
          <p:cNvPr id="25" name="object 25"/>
          <p:cNvSpPr txBox="1"/>
          <p:nvPr/>
        </p:nvSpPr>
        <p:spPr>
          <a:xfrm>
            <a:off x="4809235" y="1606391"/>
            <a:ext cx="4072254" cy="2675573"/>
          </a:xfrm>
          <a:prstGeom prst="rect">
            <a:avLst/>
          </a:prstGeom>
        </p:spPr>
        <p:txBody>
          <a:bodyPr vert="horz" wrap="square" lIns="0" tIns="0" rIns="0" bIns="0" rtlCol="0">
            <a:spAutoFit/>
          </a:bodyPr>
          <a:lstStyle/>
          <a:p>
            <a:pPr marL="411480">
              <a:lnSpc>
                <a:spcPct val="100000"/>
              </a:lnSpc>
            </a:pPr>
            <a:r>
              <a:rPr sz="1600" b="1" spc="-20" dirty="0">
                <a:solidFill>
                  <a:srgbClr val="006600"/>
                </a:solidFill>
                <a:latin typeface="Arial"/>
                <a:cs typeface="Arial"/>
              </a:rPr>
              <a:t>Team-Based </a:t>
            </a:r>
            <a:r>
              <a:rPr sz="1600" b="1" spc="-5" dirty="0">
                <a:solidFill>
                  <a:srgbClr val="006600"/>
                </a:solidFill>
                <a:latin typeface="Arial"/>
                <a:cs typeface="Arial"/>
              </a:rPr>
              <a:t>Problem</a:t>
            </a:r>
            <a:r>
              <a:rPr sz="1600" b="1" spc="25" dirty="0">
                <a:solidFill>
                  <a:srgbClr val="006600"/>
                </a:solidFill>
                <a:latin typeface="Arial"/>
                <a:cs typeface="Arial"/>
              </a:rPr>
              <a:t> </a:t>
            </a:r>
            <a:r>
              <a:rPr sz="1600" b="1" spc="-10" dirty="0">
                <a:solidFill>
                  <a:srgbClr val="006600"/>
                </a:solidFill>
                <a:latin typeface="Arial"/>
                <a:cs typeface="Arial"/>
              </a:rPr>
              <a:t>Solving</a:t>
            </a:r>
            <a:endParaRPr sz="1600" dirty="0">
              <a:latin typeface="Arial"/>
              <a:cs typeface="Arial"/>
            </a:endParaRPr>
          </a:p>
          <a:p>
            <a:pPr marL="12700" marR="140335">
              <a:lnSpc>
                <a:spcPct val="100000"/>
              </a:lnSpc>
              <a:buChar char="•"/>
              <a:tabLst>
                <a:tab pos="185420" algn="l"/>
              </a:tabLst>
            </a:pPr>
            <a:r>
              <a:rPr lang="en-US" sz="1500" spc="-5" dirty="0" smtClean="0">
                <a:latin typeface="Arial"/>
                <a:cs typeface="Arial"/>
              </a:rPr>
              <a:t> </a:t>
            </a:r>
            <a:r>
              <a:rPr sz="1500" spc="-5" dirty="0" smtClean="0">
                <a:latin typeface="Arial"/>
                <a:cs typeface="Arial"/>
              </a:rPr>
              <a:t>EEL </a:t>
            </a:r>
            <a:r>
              <a:rPr sz="1500" dirty="0">
                <a:latin typeface="Arial"/>
                <a:cs typeface="Arial"/>
              </a:rPr>
              <a:t>participants </a:t>
            </a:r>
            <a:r>
              <a:rPr sz="1500" spc="-5" dirty="0">
                <a:latin typeface="Arial"/>
                <a:cs typeface="Arial"/>
              </a:rPr>
              <a:t>work within a </a:t>
            </a:r>
            <a:r>
              <a:rPr sz="1500" dirty="0">
                <a:latin typeface="Arial"/>
                <a:cs typeface="Arial"/>
              </a:rPr>
              <a:t>results-driven  team to address </a:t>
            </a:r>
            <a:r>
              <a:rPr sz="1500" spc="-5" dirty="0">
                <a:latin typeface="Arial"/>
                <a:cs typeface="Arial"/>
              </a:rPr>
              <a:t>a </a:t>
            </a:r>
            <a:r>
              <a:rPr sz="1500" dirty="0">
                <a:latin typeface="Arial"/>
                <a:cs typeface="Arial"/>
              </a:rPr>
              <a:t>complex</a:t>
            </a:r>
            <a:r>
              <a:rPr sz="1500" spc="-105" dirty="0">
                <a:latin typeface="Arial"/>
                <a:cs typeface="Arial"/>
              </a:rPr>
              <a:t> </a:t>
            </a:r>
            <a:r>
              <a:rPr sz="1500" dirty="0">
                <a:latin typeface="Arial"/>
                <a:cs typeface="Arial"/>
              </a:rPr>
              <a:t>task.</a:t>
            </a:r>
          </a:p>
          <a:p>
            <a:pPr marL="12700" marR="175260" algn="just">
              <a:lnSpc>
                <a:spcPct val="100000"/>
              </a:lnSpc>
              <a:buChar char="•"/>
              <a:tabLst>
                <a:tab pos="185420" algn="l"/>
              </a:tabLst>
            </a:pPr>
            <a:r>
              <a:rPr lang="en-US" sz="1500" dirty="0" smtClean="0">
                <a:latin typeface="Arial"/>
                <a:cs typeface="Arial"/>
              </a:rPr>
              <a:t> </a:t>
            </a:r>
            <a:r>
              <a:rPr sz="1500" dirty="0" smtClean="0">
                <a:latin typeface="Arial"/>
                <a:cs typeface="Arial"/>
              </a:rPr>
              <a:t>Members </a:t>
            </a:r>
            <a:r>
              <a:rPr sz="1500" dirty="0">
                <a:latin typeface="Arial"/>
                <a:cs typeface="Arial"/>
              </a:rPr>
              <a:t>get to practice the </a:t>
            </a:r>
            <a:r>
              <a:rPr sz="1500" spc="5" dirty="0">
                <a:latin typeface="Arial"/>
                <a:cs typeface="Arial"/>
              </a:rPr>
              <a:t>leader’s </a:t>
            </a:r>
            <a:r>
              <a:rPr sz="1500" dirty="0">
                <a:latin typeface="Arial"/>
                <a:cs typeface="Arial"/>
              </a:rPr>
              <a:t>role </a:t>
            </a:r>
            <a:r>
              <a:rPr sz="1500" spc="-5" dirty="0">
                <a:latin typeface="Arial"/>
                <a:cs typeface="Arial"/>
              </a:rPr>
              <a:t>in  </a:t>
            </a:r>
            <a:r>
              <a:rPr sz="1500" dirty="0">
                <a:latin typeface="Arial"/>
                <a:cs typeface="Arial"/>
              </a:rPr>
              <a:t>problem </a:t>
            </a:r>
            <a:r>
              <a:rPr sz="1500" spc="-5" dirty="0">
                <a:latin typeface="Arial"/>
                <a:cs typeface="Arial"/>
              </a:rPr>
              <a:t>solving </a:t>
            </a:r>
            <a:r>
              <a:rPr sz="1500" dirty="0">
                <a:latin typeface="Arial"/>
                <a:cs typeface="Arial"/>
              </a:rPr>
              <a:t>and broaden their experience  and</a:t>
            </a:r>
            <a:r>
              <a:rPr sz="1500" spc="-80" dirty="0">
                <a:latin typeface="Arial"/>
                <a:cs typeface="Arial"/>
              </a:rPr>
              <a:t> </a:t>
            </a:r>
            <a:r>
              <a:rPr sz="1500" dirty="0">
                <a:latin typeface="Arial"/>
                <a:cs typeface="Arial"/>
              </a:rPr>
              <a:t>perspective.</a:t>
            </a:r>
          </a:p>
          <a:p>
            <a:pPr marL="12700" marR="5080">
              <a:lnSpc>
                <a:spcPct val="100000"/>
              </a:lnSpc>
              <a:buChar char="•"/>
              <a:tabLst>
                <a:tab pos="185420" algn="l"/>
              </a:tabLst>
            </a:pPr>
            <a:r>
              <a:rPr lang="en-US" sz="1500" dirty="0" smtClean="0">
                <a:latin typeface="Arial"/>
                <a:cs typeface="Arial"/>
              </a:rPr>
              <a:t> </a:t>
            </a:r>
            <a:r>
              <a:rPr sz="1500" dirty="0" smtClean="0">
                <a:latin typeface="Arial"/>
                <a:cs typeface="Arial"/>
              </a:rPr>
              <a:t>Problem </a:t>
            </a:r>
            <a:r>
              <a:rPr sz="1500" spc="-5" dirty="0">
                <a:latin typeface="Arial"/>
                <a:cs typeface="Arial"/>
              </a:rPr>
              <a:t>solving </a:t>
            </a:r>
            <a:r>
              <a:rPr sz="1500" dirty="0">
                <a:latin typeface="Arial"/>
                <a:cs typeface="Arial"/>
              </a:rPr>
              <a:t>should practice how to attack  problems, gather data, </a:t>
            </a:r>
            <a:r>
              <a:rPr sz="1500" spc="-5" dirty="0">
                <a:latin typeface="Arial"/>
                <a:cs typeface="Arial"/>
              </a:rPr>
              <a:t>weigh </a:t>
            </a:r>
            <a:r>
              <a:rPr sz="1500" dirty="0">
                <a:latin typeface="Arial"/>
                <a:cs typeface="Arial"/>
              </a:rPr>
              <a:t>alternatives and  </a:t>
            </a:r>
            <a:r>
              <a:rPr sz="1500" spc="-5" dirty="0">
                <a:latin typeface="Arial"/>
                <a:cs typeface="Arial"/>
              </a:rPr>
              <a:t>derive</a:t>
            </a:r>
            <a:r>
              <a:rPr sz="1500" spc="-45" dirty="0">
                <a:latin typeface="Arial"/>
                <a:cs typeface="Arial"/>
              </a:rPr>
              <a:t> </a:t>
            </a:r>
            <a:r>
              <a:rPr sz="1500" dirty="0">
                <a:latin typeface="Arial"/>
                <a:cs typeface="Arial"/>
              </a:rPr>
              <a:t>solutions.</a:t>
            </a:r>
          </a:p>
          <a:p>
            <a:pPr marL="12700" marR="294005">
              <a:lnSpc>
                <a:spcPct val="100000"/>
              </a:lnSpc>
              <a:buChar char="•"/>
              <a:tabLst>
                <a:tab pos="185420" algn="l"/>
              </a:tabLst>
            </a:pPr>
            <a:r>
              <a:rPr lang="en-US" sz="1500" dirty="0" smtClean="0">
                <a:latin typeface="Arial"/>
                <a:cs typeface="Arial"/>
              </a:rPr>
              <a:t> </a:t>
            </a:r>
            <a:r>
              <a:rPr sz="1500" dirty="0" smtClean="0">
                <a:latin typeface="Arial"/>
                <a:cs typeface="Arial"/>
              </a:rPr>
              <a:t>Commands </a:t>
            </a:r>
            <a:r>
              <a:rPr sz="1500" dirty="0">
                <a:latin typeface="Arial"/>
                <a:cs typeface="Arial"/>
              </a:rPr>
              <a:t>should </a:t>
            </a:r>
            <a:r>
              <a:rPr sz="1500" spc="-5" dirty="0">
                <a:latin typeface="Arial"/>
                <a:cs typeface="Arial"/>
              </a:rPr>
              <a:t>leverage virtual  </a:t>
            </a:r>
            <a:r>
              <a:rPr sz="1500" dirty="0">
                <a:latin typeface="Arial"/>
                <a:cs typeface="Arial"/>
              </a:rPr>
              <a:t>collaboration tools to facilitate project</a:t>
            </a:r>
            <a:r>
              <a:rPr sz="1500" spc="-120" dirty="0">
                <a:latin typeface="Arial"/>
                <a:cs typeface="Arial"/>
              </a:rPr>
              <a:t> </a:t>
            </a:r>
            <a:r>
              <a:rPr sz="1500" dirty="0">
                <a:latin typeface="Arial"/>
                <a:cs typeface="Arial"/>
              </a:rPr>
              <a:t>teams.</a:t>
            </a:r>
          </a:p>
        </p:txBody>
      </p:sp>
      <p:sp>
        <p:nvSpPr>
          <p:cNvPr id="30" name="object 30"/>
          <p:cNvSpPr/>
          <p:nvPr/>
        </p:nvSpPr>
        <p:spPr>
          <a:xfrm>
            <a:off x="2019300" y="6487667"/>
            <a:ext cx="5305425" cy="340360"/>
          </a:xfrm>
          <a:custGeom>
            <a:avLst/>
            <a:gdLst/>
            <a:ahLst/>
            <a:cxnLst/>
            <a:rect l="l" t="t" r="r" b="b"/>
            <a:pathLst>
              <a:path w="5305425" h="340359">
                <a:moveTo>
                  <a:pt x="0" y="0"/>
                </a:moveTo>
                <a:lnTo>
                  <a:pt x="5305044" y="0"/>
                </a:lnTo>
                <a:lnTo>
                  <a:pt x="5305044" y="339852"/>
                </a:lnTo>
                <a:lnTo>
                  <a:pt x="0" y="339852"/>
                </a:lnTo>
                <a:lnTo>
                  <a:pt x="0" y="0"/>
                </a:lnTo>
                <a:close/>
              </a:path>
            </a:pathLst>
          </a:custGeom>
          <a:solidFill>
            <a:srgbClr val="FFFFFF"/>
          </a:solidFill>
        </p:spPr>
        <p:txBody>
          <a:bodyPr wrap="square" lIns="0" tIns="0" rIns="0" bIns="0" rtlCol="0"/>
          <a:lstStyle/>
          <a:p>
            <a:endParaRPr/>
          </a:p>
        </p:txBody>
      </p:sp>
      <p:sp>
        <p:nvSpPr>
          <p:cNvPr id="35" name="object 35"/>
          <p:cNvSpPr txBox="1"/>
          <p:nvPr/>
        </p:nvSpPr>
        <p:spPr>
          <a:xfrm>
            <a:off x="8789034" y="6548437"/>
            <a:ext cx="250825" cy="259079"/>
          </a:xfrm>
          <a:prstGeom prst="rect">
            <a:avLst/>
          </a:prstGeom>
        </p:spPr>
        <p:txBody>
          <a:bodyPr vert="horz" wrap="square" lIns="0" tIns="0" rIns="0" bIns="0" rtlCol="0">
            <a:spAutoFit/>
          </a:bodyPr>
          <a:lstStyle/>
          <a:p>
            <a:pPr marL="12700">
              <a:lnSpc>
                <a:spcPct val="100000"/>
              </a:lnSpc>
            </a:pPr>
            <a:r>
              <a:rPr sz="1600" spc="-5" dirty="0">
                <a:latin typeface="Arial"/>
                <a:cs typeface="Arial"/>
              </a:rPr>
              <a:t>12</a:t>
            </a:r>
            <a:endParaRPr sz="1600">
              <a:latin typeface="Arial"/>
              <a:cs typeface="Arial"/>
            </a:endParaRPr>
          </a:p>
        </p:txBody>
      </p:sp>
      <p:sp>
        <p:nvSpPr>
          <p:cNvPr id="36" name="object 36"/>
          <p:cNvSpPr txBox="1">
            <a:spLocks noGrp="1"/>
          </p:cNvSpPr>
          <p:nvPr>
            <p:ph type="title"/>
          </p:nvPr>
        </p:nvSpPr>
        <p:spPr>
          <a:xfrm>
            <a:off x="5053933" y="190500"/>
            <a:ext cx="3270250" cy="382270"/>
          </a:xfrm>
          <a:prstGeom prst="rect">
            <a:avLst/>
          </a:prstGeom>
        </p:spPr>
        <p:txBody>
          <a:bodyPr vert="horz" wrap="square" lIns="0" tIns="0" rIns="0" bIns="0" rtlCol="0">
            <a:spAutoFit/>
          </a:bodyPr>
          <a:lstStyle/>
          <a:p>
            <a:pPr marL="12700">
              <a:lnSpc>
                <a:spcPct val="100000"/>
              </a:lnSpc>
            </a:pPr>
            <a:r>
              <a:rPr spc="-5" dirty="0">
                <a:latin typeface="Arial"/>
                <a:cs typeface="Arial"/>
              </a:rPr>
              <a:t>EEL Program</a:t>
            </a:r>
            <a:r>
              <a:rPr spc="-110" dirty="0">
                <a:latin typeface="Arial"/>
                <a:cs typeface="Arial"/>
              </a:rPr>
              <a:t> </a:t>
            </a:r>
            <a:r>
              <a:rPr spc="-5" dirty="0">
                <a:latin typeface="Arial"/>
                <a:cs typeface="Arial"/>
              </a:rPr>
              <a:t>Modules</a:t>
            </a:r>
          </a:p>
        </p:txBody>
      </p:sp>
      <p:sp>
        <p:nvSpPr>
          <p:cNvPr id="37" name="object 21"/>
          <p:cNvSpPr/>
          <p:nvPr/>
        </p:nvSpPr>
        <p:spPr>
          <a:xfrm>
            <a:off x="1904999" y="6477000"/>
            <a:ext cx="5867401" cy="457200"/>
          </a:xfrm>
          <a:prstGeom prst="rect">
            <a:avLst/>
          </a:prstGeom>
          <a:blipFill>
            <a:blip r:embed="rId4" cstate="print"/>
            <a:stretch>
              <a:fillRect/>
            </a:stretch>
          </a:blipFill>
        </p:spPr>
        <p:txBody>
          <a:bodyPr wrap="square" lIns="0" tIns="0" rIns="0" bIns="0" rtlCol="0"/>
          <a:lstStyle/>
          <a:p>
            <a:pPr marL="12700">
              <a:lnSpc>
                <a:spcPct val="100000"/>
              </a:lnSpc>
              <a:spcBef>
                <a:spcPts val="240"/>
              </a:spcBef>
            </a:pPr>
            <a:r>
              <a:rPr lang="en-US" i="1" spc="-5" dirty="0" smtClean="0">
                <a:latin typeface="Arial"/>
                <a:cs typeface="Arial"/>
              </a:rPr>
              <a:t>    </a:t>
            </a:r>
            <a:r>
              <a:rPr lang="en-US" sz="1500" b="1" i="1" spc="-5" dirty="0" smtClean="0">
                <a:latin typeface="Arial"/>
                <a:cs typeface="Arial"/>
              </a:rPr>
              <a:t>Senior </a:t>
            </a:r>
            <a:r>
              <a:rPr lang="en-US" sz="1500" b="1" i="1" spc="-5" dirty="0">
                <a:latin typeface="Arial"/>
                <a:cs typeface="Arial"/>
              </a:rPr>
              <a:t>Civilian </a:t>
            </a:r>
            <a:r>
              <a:rPr lang="en-US" sz="1500" b="1" i="1" spc="-10" dirty="0">
                <a:latin typeface="Arial"/>
                <a:cs typeface="Arial"/>
              </a:rPr>
              <a:t>Army </a:t>
            </a:r>
            <a:r>
              <a:rPr lang="en-US" sz="1500" b="1" i="1" spc="-30" dirty="0">
                <a:latin typeface="Arial"/>
                <a:cs typeface="Arial"/>
              </a:rPr>
              <a:t>Talent </a:t>
            </a:r>
            <a:r>
              <a:rPr lang="en-US" sz="1500" b="1" i="1" spc="-5" dirty="0">
                <a:latin typeface="Arial"/>
                <a:cs typeface="Arial"/>
              </a:rPr>
              <a:t>Management – </a:t>
            </a:r>
            <a:r>
              <a:rPr lang="en-US" sz="1500" b="1" i="1" spc="-10" dirty="0">
                <a:latin typeface="Arial"/>
                <a:cs typeface="Arial"/>
              </a:rPr>
              <a:t>Army</a:t>
            </a:r>
            <a:r>
              <a:rPr lang="en-US" sz="1500" b="1" i="1" spc="45" dirty="0">
                <a:latin typeface="Arial"/>
                <a:cs typeface="Arial"/>
              </a:rPr>
              <a:t> </a:t>
            </a:r>
            <a:r>
              <a:rPr lang="en-US" sz="1500" b="1" i="1" spc="-5" dirty="0">
                <a:latin typeface="Arial"/>
                <a:cs typeface="Arial"/>
              </a:rPr>
              <a:t>Strong!</a:t>
            </a:r>
            <a:endParaRPr lang="en-US" sz="1500" b="1" dirty="0">
              <a:latin typeface="Arial"/>
              <a:cs typeface="Arial"/>
            </a:endParaRPr>
          </a:p>
        </p:txBody>
      </p:sp>
      <p:sp>
        <p:nvSpPr>
          <p:cNvPr id="26" name="Rectangle 25"/>
          <p:cNvSpPr/>
          <p:nvPr/>
        </p:nvSpPr>
        <p:spPr>
          <a:xfrm>
            <a:off x="265175" y="4371049"/>
            <a:ext cx="4236529" cy="1954381"/>
          </a:xfrm>
          <a:prstGeom prst="rect">
            <a:avLst/>
          </a:prstGeom>
        </p:spPr>
        <p:txBody>
          <a:bodyPr wrap="square">
            <a:spAutoFit/>
          </a:bodyPr>
          <a:lstStyle/>
          <a:p>
            <a:pPr marL="814070" marR="0">
              <a:spcBef>
                <a:spcPts val="0"/>
              </a:spcBef>
              <a:spcAft>
                <a:spcPts val="0"/>
              </a:spcAft>
            </a:pPr>
            <a:r>
              <a:rPr lang="en-US" sz="1600" b="1" spc="-10" dirty="0" smtClean="0">
                <a:solidFill>
                  <a:srgbClr val="006600"/>
                </a:solidFill>
                <a:latin typeface="Arial" panose="020B0604020202020204" pitchFamily="34" charset="0"/>
                <a:ea typeface="Times New Roman" panose="02020603050405020304" pitchFamily="18" charset="0"/>
              </a:rPr>
              <a:t>      </a:t>
            </a:r>
            <a:r>
              <a:rPr lang="en-US" sz="1600" b="1" spc="-10" dirty="0" smtClean="0">
                <a:solidFill>
                  <a:srgbClr val="006600"/>
                </a:solidFill>
                <a:latin typeface="Arial" panose="020B0604020202020204" pitchFamily="34" charset="0"/>
                <a:ea typeface="Times New Roman" panose="02020603050405020304" pitchFamily="18" charset="0"/>
                <a:cs typeface="Arial" panose="020B0604020202020204" pitchFamily="34" charset="0"/>
              </a:rPr>
              <a:t>Self-Development</a:t>
            </a:r>
            <a:r>
              <a:rPr lang="en-US" sz="1400" dirty="0" smtClean="0">
                <a:latin typeface="Arial" panose="020B0604020202020204" pitchFamily="34" charset="0"/>
                <a:ea typeface="Times New Roman" panose="02020603050405020304" pitchFamily="18" charset="0"/>
                <a:cs typeface="Arial" panose="020B0604020202020204" pitchFamily="34" charset="0"/>
              </a:rPr>
              <a:t> </a:t>
            </a:r>
            <a:endParaRPr lang="en-US" sz="1500" spc="-25" dirty="0" smtClean="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R="8890">
              <a:buFont typeface="Arial" panose="020B0604020202020204" pitchFamily="34" charset="0"/>
              <a:buChar char="•"/>
              <a:tabLst>
                <a:tab pos="182245" algn="l"/>
                <a:tab pos="457200" algn="l"/>
              </a:tabLst>
            </a:pPr>
            <a:r>
              <a:rPr lang="en-US" sz="1500" spc="-25"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Teaches </a:t>
            </a:r>
            <a:r>
              <a:rPr lang="en-US" sz="15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participants how to learn </a:t>
            </a:r>
            <a:r>
              <a:rPr lang="en-US" sz="15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indepen-dently</a:t>
            </a:r>
            <a:r>
              <a:rPr lang="en-US" sz="15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using </a:t>
            </a:r>
            <a:r>
              <a:rPr lang="en-US" sz="1500" spc="-5"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available </a:t>
            </a:r>
            <a:r>
              <a:rPr lang="en-US" sz="15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tools and resources </a:t>
            </a:r>
            <a:r>
              <a:rPr lang="en-US" sz="1500" spc="-5"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effectively </a:t>
            </a:r>
            <a:r>
              <a:rPr lang="en-US" sz="15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to accomplish</a:t>
            </a:r>
            <a:r>
              <a:rPr lang="en-US" sz="1500" spc="-85"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15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goal-oriented</a:t>
            </a:r>
            <a:r>
              <a:rPr lang="en-US" sz="1500" spc="-85"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15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learning. </a:t>
            </a:r>
          </a:p>
          <a:p>
            <a:pPr marR="8890">
              <a:buFont typeface="Arial" panose="020B0604020202020204" pitchFamily="34" charset="0"/>
              <a:buChar char="•"/>
              <a:tabLst>
                <a:tab pos="182245" algn="l"/>
                <a:tab pos="457200" algn="l"/>
              </a:tabLst>
            </a:pPr>
            <a:r>
              <a:rPr lang="en-US" sz="15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Incorporates </a:t>
            </a:r>
            <a:r>
              <a:rPr lang="en-US" sz="1500" dirty="0">
                <a:solidFill>
                  <a:srgbClr val="000000"/>
                </a:solidFill>
                <a:latin typeface="Arial" panose="020B0604020202020204" pitchFamily="34" charset="0"/>
                <a:ea typeface="Times New Roman" panose="02020603050405020304" pitchFamily="18" charset="0"/>
                <a:cs typeface="Arial" panose="020B0604020202020204" pitchFamily="34" charset="0"/>
              </a:rPr>
              <a:t>required, recommended</a:t>
            </a:r>
            <a:r>
              <a:rPr lang="en-US" sz="1500" spc="-90" dirty="0">
                <a:solidFill>
                  <a:srgbClr val="000000"/>
                </a:solidFill>
                <a:latin typeface="Arial" panose="020B0604020202020204" pitchFamily="34" charset="0"/>
                <a:ea typeface="Times New Roman" panose="02020603050405020304" pitchFamily="18" charset="0"/>
                <a:cs typeface="Arial" panose="020B0604020202020204" pitchFamily="34" charset="0"/>
              </a:rPr>
              <a:t> a</a:t>
            </a:r>
            <a:r>
              <a:rPr lang="en-US" sz="1500" dirty="0">
                <a:solidFill>
                  <a:srgbClr val="000000"/>
                </a:solidFill>
                <a:latin typeface="Arial" panose="020B0604020202020204" pitchFamily="34" charset="0"/>
                <a:ea typeface="Times New Roman" panose="02020603050405020304" pitchFamily="18" charset="0"/>
                <a:cs typeface="Arial" panose="020B0604020202020204" pitchFamily="34" charset="0"/>
              </a:rPr>
              <a:t>nd/or encouraged self-development learning</a:t>
            </a:r>
            <a:r>
              <a:rPr lang="en-US" sz="1500" spc="-9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1500" dirty="0">
                <a:solidFill>
                  <a:srgbClr val="000000"/>
                </a:solidFill>
                <a:latin typeface="Arial" panose="020B0604020202020204" pitchFamily="34" charset="0"/>
                <a:ea typeface="Times New Roman" panose="02020603050405020304" pitchFamily="18" charset="0"/>
                <a:cs typeface="Arial" panose="020B0604020202020204" pitchFamily="34" charset="0"/>
              </a:rPr>
              <a:t>activities to enable outcomes </a:t>
            </a:r>
            <a:r>
              <a:rPr lang="en-US" sz="1500" spc="-5" dirty="0">
                <a:solidFill>
                  <a:srgbClr val="000000"/>
                </a:solidFill>
                <a:latin typeface="Arial" panose="020B0604020202020204" pitchFamily="34" charset="0"/>
                <a:ea typeface="Times New Roman" panose="02020603050405020304" pitchFamily="18" charset="0"/>
                <a:cs typeface="Arial" panose="020B0604020202020204" pitchFamily="34" charset="0"/>
              </a:rPr>
              <a:t>in </a:t>
            </a:r>
            <a:r>
              <a:rPr lang="en-US" sz="1500" dirty="0">
                <a:solidFill>
                  <a:srgbClr val="000000"/>
                </a:solidFill>
                <a:latin typeface="Arial" panose="020B0604020202020204" pitchFamily="34" charset="0"/>
                <a:ea typeface="Times New Roman" panose="02020603050405020304" pitchFamily="18" charset="0"/>
                <a:cs typeface="Arial" panose="020B0604020202020204" pitchFamily="34" charset="0"/>
              </a:rPr>
              <a:t>each of the</a:t>
            </a:r>
            <a:r>
              <a:rPr lang="en-US" sz="1500" spc="-9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1500" dirty="0">
                <a:solidFill>
                  <a:srgbClr val="000000"/>
                </a:solidFill>
                <a:latin typeface="Arial" panose="020B0604020202020204" pitchFamily="34" charset="0"/>
                <a:ea typeface="Times New Roman" panose="02020603050405020304" pitchFamily="18" charset="0"/>
                <a:cs typeface="Arial" panose="020B0604020202020204" pitchFamily="34" charset="0"/>
              </a:rPr>
              <a:t>other components.</a:t>
            </a:r>
            <a:endParaRPr lang="en-US" sz="1500" dirty="0">
              <a:effectLst/>
              <a:latin typeface="Arial" panose="020B0604020202020204" pitchFamily="34" charset="0"/>
              <a:ea typeface="Times New Roman" panose="02020603050405020304" pitchFamily="18"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3400" y="91630"/>
            <a:ext cx="3582161" cy="769441"/>
          </a:xfrm>
          <a:prstGeom prst="rect">
            <a:avLst/>
          </a:prstGeom>
        </p:spPr>
        <p:txBody>
          <a:bodyPr vert="horz" wrap="square" lIns="0" tIns="0" rIns="0" bIns="0" rtlCol="0">
            <a:spAutoFit/>
          </a:bodyPr>
          <a:lstStyle/>
          <a:p>
            <a:pPr algn="ctr">
              <a:lnSpc>
                <a:spcPts val="2030"/>
              </a:lnSpc>
            </a:pPr>
            <a:r>
              <a:rPr lang="en-US" b="1" spc="-5" dirty="0">
                <a:solidFill>
                  <a:srgbClr val="F6C700"/>
                </a:solidFill>
                <a:latin typeface="Arial"/>
                <a:cs typeface="Arial"/>
              </a:rPr>
              <a:t>AMERICA</a:t>
            </a:r>
            <a:r>
              <a:rPr lang="en-US" b="1" spc="-5" dirty="0">
                <a:solidFill>
                  <a:srgbClr val="F6C700"/>
                </a:solidFill>
                <a:latin typeface="MS PGothic"/>
                <a:cs typeface="MS PGothic"/>
              </a:rPr>
              <a:t>’</a:t>
            </a:r>
            <a:r>
              <a:rPr lang="en-US" b="1" spc="-5" dirty="0">
                <a:solidFill>
                  <a:srgbClr val="F6C700"/>
                </a:solidFill>
                <a:latin typeface="Arial"/>
                <a:cs typeface="Arial"/>
              </a:rPr>
              <a:t>S</a:t>
            </a:r>
            <a:r>
              <a:rPr lang="en-US" b="1" spc="-130" dirty="0">
                <a:solidFill>
                  <a:srgbClr val="F6C700"/>
                </a:solidFill>
                <a:latin typeface="Arial"/>
                <a:cs typeface="Arial"/>
              </a:rPr>
              <a:t> </a:t>
            </a:r>
            <a:r>
              <a:rPr lang="en-US" b="1" spc="-30" dirty="0">
                <a:solidFill>
                  <a:srgbClr val="F6C700"/>
                </a:solidFill>
                <a:latin typeface="Arial"/>
                <a:cs typeface="Arial"/>
              </a:rPr>
              <a:t>ARMY:</a:t>
            </a:r>
            <a:endParaRPr lang="en-US" dirty="0">
              <a:latin typeface="Arial"/>
              <a:cs typeface="Arial"/>
            </a:endParaRPr>
          </a:p>
          <a:p>
            <a:pPr algn="ctr">
              <a:lnSpc>
                <a:spcPts val="2030"/>
              </a:lnSpc>
            </a:pPr>
            <a:r>
              <a:rPr lang="en-US" sz="1700" b="1" spc="-5" dirty="0">
                <a:solidFill>
                  <a:srgbClr val="979797"/>
                </a:solidFill>
                <a:latin typeface="Arial"/>
                <a:cs typeface="Arial"/>
              </a:rPr>
              <a:t>THE STRENGTH OF THE</a:t>
            </a:r>
            <a:r>
              <a:rPr lang="en-US" sz="1700" b="1" spc="-20" dirty="0">
                <a:solidFill>
                  <a:srgbClr val="979797"/>
                </a:solidFill>
                <a:latin typeface="Arial"/>
                <a:cs typeface="Arial"/>
              </a:rPr>
              <a:t> </a:t>
            </a:r>
            <a:r>
              <a:rPr lang="en-US" sz="1700" b="1" spc="-25" dirty="0">
                <a:solidFill>
                  <a:srgbClr val="979797"/>
                </a:solidFill>
                <a:latin typeface="Arial"/>
                <a:cs typeface="Arial"/>
              </a:rPr>
              <a:t>NATION</a:t>
            </a:r>
            <a:endParaRPr lang="en-US" sz="1700" dirty="0">
              <a:latin typeface="Arial"/>
              <a:cs typeface="Arial"/>
            </a:endParaRPr>
          </a:p>
          <a:p>
            <a:pPr algn="ctr">
              <a:lnSpc>
                <a:spcPts val="2014"/>
              </a:lnSpc>
            </a:pPr>
            <a:endParaRPr sz="1700" dirty="0">
              <a:latin typeface="Calibri"/>
              <a:cs typeface="Calibri"/>
            </a:endParaRPr>
          </a:p>
        </p:txBody>
      </p:sp>
      <p:sp>
        <p:nvSpPr>
          <p:cNvPr id="3" name="object 3"/>
          <p:cNvSpPr/>
          <p:nvPr/>
        </p:nvSpPr>
        <p:spPr>
          <a:xfrm>
            <a:off x="0" y="1094233"/>
            <a:ext cx="9069324" cy="5306567"/>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618744" y="4315968"/>
            <a:ext cx="659891" cy="1620011"/>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686562" y="4344161"/>
            <a:ext cx="313690" cy="1257300"/>
          </a:xfrm>
          <a:custGeom>
            <a:avLst/>
            <a:gdLst/>
            <a:ahLst/>
            <a:cxnLst/>
            <a:rect l="l" t="t" r="r" b="b"/>
            <a:pathLst>
              <a:path w="313690" h="1257300">
                <a:moveTo>
                  <a:pt x="0" y="0"/>
                </a:moveTo>
                <a:lnTo>
                  <a:pt x="313639" y="1257249"/>
                </a:lnTo>
              </a:path>
            </a:pathLst>
          </a:custGeom>
          <a:ln w="50291">
            <a:solidFill>
              <a:srgbClr val="FF0000"/>
            </a:solidFill>
          </a:ln>
        </p:spPr>
        <p:txBody>
          <a:bodyPr wrap="square" lIns="0" tIns="0" rIns="0" bIns="0" rtlCol="0"/>
          <a:lstStyle/>
          <a:p>
            <a:endParaRPr/>
          </a:p>
        </p:txBody>
      </p:sp>
      <p:sp>
        <p:nvSpPr>
          <p:cNvPr id="6" name="object 6"/>
          <p:cNvSpPr/>
          <p:nvPr/>
        </p:nvSpPr>
        <p:spPr>
          <a:xfrm>
            <a:off x="878584" y="5433821"/>
            <a:ext cx="172720" cy="167640"/>
          </a:xfrm>
          <a:custGeom>
            <a:avLst/>
            <a:gdLst/>
            <a:ahLst/>
            <a:cxnLst/>
            <a:rect l="l" t="t" r="r" b="b"/>
            <a:pathLst>
              <a:path w="172719" h="167639">
                <a:moveTo>
                  <a:pt x="172186" y="0"/>
                </a:moveTo>
                <a:lnTo>
                  <a:pt x="122897" y="167055"/>
                </a:lnTo>
                <a:lnTo>
                  <a:pt x="0" y="42417"/>
                </a:lnTo>
              </a:path>
            </a:pathLst>
          </a:custGeom>
          <a:ln w="50292">
            <a:solidFill>
              <a:srgbClr val="FF0000"/>
            </a:solidFill>
          </a:ln>
        </p:spPr>
        <p:txBody>
          <a:bodyPr wrap="square" lIns="0" tIns="0" rIns="0" bIns="0" rtlCol="0"/>
          <a:lstStyle/>
          <a:p>
            <a:endParaRPr/>
          </a:p>
        </p:txBody>
      </p:sp>
      <p:sp>
        <p:nvSpPr>
          <p:cNvPr id="7" name="object 7"/>
          <p:cNvSpPr/>
          <p:nvPr/>
        </p:nvSpPr>
        <p:spPr>
          <a:xfrm>
            <a:off x="1448561" y="5976365"/>
            <a:ext cx="6172200" cy="349250"/>
          </a:xfrm>
          <a:custGeom>
            <a:avLst/>
            <a:gdLst/>
            <a:ahLst/>
            <a:cxnLst/>
            <a:rect l="l" t="t" r="r" b="b"/>
            <a:pathLst>
              <a:path w="6172200" h="349250">
                <a:moveTo>
                  <a:pt x="0" y="0"/>
                </a:moveTo>
                <a:lnTo>
                  <a:pt x="6172199" y="0"/>
                </a:lnTo>
                <a:lnTo>
                  <a:pt x="6172199" y="348996"/>
                </a:lnTo>
                <a:lnTo>
                  <a:pt x="0" y="348996"/>
                </a:lnTo>
                <a:lnTo>
                  <a:pt x="0" y="0"/>
                </a:lnTo>
                <a:close/>
              </a:path>
            </a:pathLst>
          </a:custGeom>
          <a:ln w="25907">
            <a:solidFill>
              <a:srgbClr val="FF0000"/>
            </a:solidFill>
          </a:ln>
        </p:spPr>
        <p:txBody>
          <a:bodyPr wrap="square" lIns="0" tIns="0" rIns="0" bIns="0" rtlCol="0"/>
          <a:lstStyle/>
          <a:p>
            <a:endParaRPr/>
          </a:p>
        </p:txBody>
      </p:sp>
      <p:sp>
        <p:nvSpPr>
          <p:cNvPr id="8" name="object 8"/>
          <p:cNvSpPr/>
          <p:nvPr/>
        </p:nvSpPr>
        <p:spPr>
          <a:xfrm>
            <a:off x="4115561" y="5807202"/>
            <a:ext cx="914400" cy="137160"/>
          </a:xfrm>
          <a:custGeom>
            <a:avLst/>
            <a:gdLst/>
            <a:ahLst/>
            <a:cxnLst/>
            <a:rect l="l" t="t" r="r" b="b"/>
            <a:pathLst>
              <a:path w="914400" h="137160">
                <a:moveTo>
                  <a:pt x="0" y="0"/>
                </a:moveTo>
                <a:lnTo>
                  <a:pt x="914400" y="0"/>
                </a:lnTo>
                <a:lnTo>
                  <a:pt x="914400" y="137160"/>
                </a:lnTo>
                <a:lnTo>
                  <a:pt x="0" y="137160"/>
                </a:lnTo>
                <a:lnTo>
                  <a:pt x="0" y="0"/>
                </a:lnTo>
                <a:close/>
              </a:path>
            </a:pathLst>
          </a:custGeom>
          <a:ln w="25907">
            <a:solidFill>
              <a:srgbClr val="FF0000"/>
            </a:solidFill>
          </a:ln>
        </p:spPr>
        <p:txBody>
          <a:bodyPr wrap="square" lIns="0" tIns="0" rIns="0" bIns="0" rtlCol="0"/>
          <a:lstStyle/>
          <a:p>
            <a:endParaRPr/>
          </a:p>
        </p:txBody>
      </p:sp>
      <p:sp>
        <p:nvSpPr>
          <p:cNvPr id="9" name="object 9"/>
          <p:cNvSpPr txBox="1">
            <a:spLocks noGrp="1"/>
          </p:cNvSpPr>
          <p:nvPr>
            <p:ph type="title"/>
          </p:nvPr>
        </p:nvSpPr>
        <p:spPr>
          <a:xfrm>
            <a:off x="5378322" y="152908"/>
            <a:ext cx="2577465" cy="393700"/>
          </a:xfrm>
          <a:prstGeom prst="rect">
            <a:avLst/>
          </a:prstGeom>
        </p:spPr>
        <p:txBody>
          <a:bodyPr vert="horz" wrap="square" lIns="0" tIns="0" rIns="0" bIns="0" rtlCol="0">
            <a:spAutoFit/>
          </a:bodyPr>
          <a:lstStyle/>
          <a:p>
            <a:pPr marL="12700">
              <a:lnSpc>
                <a:spcPct val="100000"/>
              </a:lnSpc>
            </a:pPr>
            <a:r>
              <a:rPr dirty="0"/>
              <a:t>SETM </a:t>
            </a:r>
            <a:r>
              <a:rPr spc="-25" dirty="0"/>
              <a:t>Website</a:t>
            </a:r>
            <a:r>
              <a:rPr spc="-125" dirty="0"/>
              <a:t> </a:t>
            </a:r>
            <a:r>
              <a:rPr dirty="0"/>
              <a:t>Login</a:t>
            </a:r>
          </a:p>
        </p:txBody>
      </p:sp>
      <p:sp>
        <p:nvSpPr>
          <p:cNvPr id="10" name="object 10"/>
          <p:cNvSpPr txBox="1"/>
          <p:nvPr/>
        </p:nvSpPr>
        <p:spPr>
          <a:xfrm>
            <a:off x="8730981" y="6547063"/>
            <a:ext cx="250825" cy="259079"/>
          </a:xfrm>
          <a:prstGeom prst="rect">
            <a:avLst/>
          </a:prstGeom>
        </p:spPr>
        <p:txBody>
          <a:bodyPr vert="horz" wrap="square" lIns="0" tIns="0" rIns="0" bIns="0" rtlCol="0">
            <a:spAutoFit/>
          </a:bodyPr>
          <a:lstStyle/>
          <a:p>
            <a:pPr marL="12700">
              <a:lnSpc>
                <a:spcPct val="100000"/>
              </a:lnSpc>
            </a:pPr>
            <a:r>
              <a:rPr sz="1600" spc="-5" dirty="0">
                <a:latin typeface="Arial"/>
                <a:cs typeface="Arial"/>
              </a:rPr>
              <a:t>13</a:t>
            </a:r>
            <a:endParaRPr sz="1600">
              <a:latin typeface="Arial"/>
              <a:cs typeface="Arial"/>
            </a:endParaRPr>
          </a:p>
        </p:txBody>
      </p:sp>
      <p:sp>
        <p:nvSpPr>
          <p:cNvPr id="24" name="object 5"/>
          <p:cNvSpPr/>
          <p:nvPr/>
        </p:nvSpPr>
        <p:spPr>
          <a:xfrm>
            <a:off x="7324343" y="6706361"/>
            <a:ext cx="995044" cy="0"/>
          </a:xfrm>
          <a:custGeom>
            <a:avLst/>
            <a:gdLst/>
            <a:ahLst/>
            <a:cxnLst/>
            <a:rect l="l" t="t" r="r" b="b"/>
            <a:pathLst>
              <a:path w="995045">
                <a:moveTo>
                  <a:pt x="0" y="0"/>
                </a:moveTo>
                <a:lnTo>
                  <a:pt x="994917" y="0"/>
                </a:lnTo>
              </a:path>
            </a:pathLst>
          </a:custGeom>
          <a:ln w="19812">
            <a:solidFill>
              <a:srgbClr val="000000"/>
            </a:solidFill>
          </a:ln>
        </p:spPr>
        <p:txBody>
          <a:bodyPr wrap="square" lIns="0" tIns="0" rIns="0" bIns="0" rtlCol="0"/>
          <a:lstStyle/>
          <a:p>
            <a:endParaRPr/>
          </a:p>
        </p:txBody>
      </p:sp>
      <p:sp>
        <p:nvSpPr>
          <p:cNvPr id="25" name="object 6"/>
          <p:cNvSpPr/>
          <p:nvPr/>
        </p:nvSpPr>
        <p:spPr>
          <a:xfrm>
            <a:off x="457961" y="6706361"/>
            <a:ext cx="1561465" cy="0"/>
          </a:xfrm>
          <a:custGeom>
            <a:avLst/>
            <a:gdLst/>
            <a:ahLst/>
            <a:cxnLst/>
            <a:rect l="l" t="t" r="r" b="b"/>
            <a:pathLst>
              <a:path w="1561464">
                <a:moveTo>
                  <a:pt x="0" y="0"/>
                </a:moveTo>
                <a:lnTo>
                  <a:pt x="1561338" y="0"/>
                </a:lnTo>
              </a:path>
            </a:pathLst>
          </a:custGeom>
          <a:ln w="19812">
            <a:solidFill>
              <a:srgbClr val="000000"/>
            </a:solidFill>
          </a:ln>
        </p:spPr>
        <p:txBody>
          <a:bodyPr wrap="square" lIns="0" tIns="0" rIns="0" bIns="0" rtlCol="0"/>
          <a:lstStyle/>
          <a:p>
            <a:endParaRPr/>
          </a:p>
        </p:txBody>
      </p:sp>
      <p:sp>
        <p:nvSpPr>
          <p:cNvPr id="26" name="object 7"/>
          <p:cNvSpPr/>
          <p:nvPr/>
        </p:nvSpPr>
        <p:spPr>
          <a:xfrm>
            <a:off x="7324343" y="6630161"/>
            <a:ext cx="995044" cy="0"/>
          </a:xfrm>
          <a:custGeom>
            <a:avLst/>
            <a:gdLst/>
            <a:ahLst/>
            <a:cxnLst/>
            <a:rect l="l" t="t" r="r" b="b"/>
            <a:pathLst>
              <a:path w="995045">
                <a:moveTo>
                  <a:pt x="0" y="0"/>
                </a:moveTo>
                <a:lnTo>
                  <a:pt x="994917" y="0"/>
                </a:lnTo>
              </a:path>
            </a:pathLst>
          </a:custGeom>
          <a:ln w="19812">
            <a:solidFill>
              <a:srgbClr val="000000"/>
            </a:solidFill>
          </a:ln>
        </p:spPr>
        <p:txBody>
          <a:bodyPr wrap="square" lIns="0" tIns="0" rIns="0" bIns="0" rtlCol="0"/>
          <a:lstStyle/>
          <a:p>
            <a:endParaRPr/>
          </a:p>
        </p:txBody>
      </p:sp>
      <p:sp>
        <p:nvSpPr>
          <p:cNvPr id="27" name="object 8"/>
          <p:cNvSpPr/>
          <p:nvPr/>
        </p:nvSpPr>
        <p:spPr>
          <a:xfrm>
            <a:off x="457961" y="6630161"/>
            <a:ext cx="1561465" cy="0"/>
          </a:xfrm>
          <a:custGeom>
            <a:avLst/>
            <a:gdLst/>
            <a:ahLst/>
            <a:cxnLst/>
            <a:rect l="l" t="t" r="r" b="b"/>
            <a:pathLst>
              <a:path w="1561464">
                <a:moveTo>
                  <a:pt x="0" y="0"/>
                </a:moveTo>
                <a:lnTo>
                  <a:pt x="1561338" y="0"/>
                </a:lnTo>
              </a:path>
            </a:pathLst>
          </a:custGeom>
          <a:ln w="19812">
            <a:solidFill>
              <a:srgbClr val="000000"/>
            </a:solidFill>
          </a:ln>
        </p:spPr>
        <p:txBody>
          <a:bodyPr wrap="square" lIns="0" tIns="0" rIns="0" bIns="0" rtlCol="0"/>
          <a:lstStyle/>
          <a:p>
            <a:endParaRPr/>
          </a:p>
        </p:txBody>
      </p:sp>
      <p:sp>
        <p:nvSpPr>
          <p:cNvPr id="28" name="object 9"/>
          <p:cNvSpPr/>
          <p:nvPr/>
        </p:nvSpPr>
        <p:spPr>
          <a:xfrm>
            <a:off x="7324343" y="6671309"/>
            <a:ext cx="995044" cy="0"/>
          </a:xfrm>
          <a:custGeom>
            <a:avLst/>
            <a:gdLst/>
            <a:ahLst/>
            <a:cxnLst/>
            <a:rect l="l" t="t" r="r" b="b"/>
            <a:pathLst>
              <a:path w="995045">
                <a:moveTo>
                  <a:pt x="0" y="0"/>
                </a:moveTo>
                <a:lnTo>
                  <a:pt x="994917" y="0"/>
                </a:lnTo>
              </a:path>
            </a:pathLst>
          </a:custGeom>
          <a:ln w="28956">
            <a:solidFill>
              <a:srgbClr val="FFC000"/>
            </a:solidFill>
          </a:ln>
        </p:spPr>
        <p:txBody>
          <a:bodyPr wrap="square" lIns="0" tIns="0" rIns="0" bIns="0" rtlCol="0"/>
          <a:lstStyle/>
          <a:p>
            <a:endParaRPr/>
          </a:p>
        </p:txBody>
      </p:sp>
      <p:sp>
        <p:nvSpPr>
          <p:cNvPr id="29" name="object 10"/>
          <p:cNvSpPr/>
          <p:nvPr/>
        </p:nvSpPr>
        <p:spPr>
          <a:xfrm>
            <a:off x="457961" y="6671309"/>
            <a:ext cx="1561465" cy="0"/>
          </a:xfrm>
          <a:custGeom>
            <a:avLst/>
            <a:gdLst/>
            <a:ahLst/>
            <a:cxnLst/>
            <a:rect l="l" t="t" r="r" b="b"/>
            <a:pathLst>
              <a:path w="1561464">
                <a:moveTo>
                  <a:pt x="0" y="0"/>
                </a:moveTo>
                <a:lnTo>
                  <a:pt x="1561338" y="0"/>
                </a:lnTo>
              </a:path>
            </a:pathLst>
          </a:custGeom>
          <a:ln w="28956">
            <a:solidFill>
              <a:srgbClr val="FFC000"/>
            </a:solidFill>
          </a:ln>
        </p:spPr>
        <p:txBody>
          <a:bodyPr wrap="square" lIns="0" tIns="0" rIns="0" bIns="0" rtlCol="0"/>
          <a:lstStyle/>
          <a:p>
            <a:endParaRPr/>
          </a:p>
        </p:txBody>
      </p:sp>
      <p:sp>
        <p:nvSpPr>
          <p:cNvPr id="30" name="object 11"/>
          <p:cNvSpPr/>
          <p:nvPr/>
        </p:nvSpPr>
        <p:spPr>
          <a:xfrm>
            <a:off x="8315599" y="6635903"/>
            <a:ext cx="1905" cy="76200"/>
          </a:xfrm>
          <a:custGeom>
            <a:avLst/>
            <a:gdLst/>
            <a:ahLst/>
            <a:cxnLst/>
            <a:rect l="l" t="t" r="r" b="b"/>
            <a:pathLst>
              <a:path w="1904" h="76200">
                <a:moveTo>
                  <a:pt x="63" y="0"/>
                </a:moveTo>
                <a:lnTo>
                  <a:pt x="292" y="12699"/>
                </a:lnTo>
                <a:lnTo>
                  <a:pt x="63" y="0"/>
                </a:lnTo>
                <a:close/>
              </a:path>
              <a:path w="1904" h="76200">
                <a:moveTo>
                  <a:pt x="647" y="25387"/>
                </a:moveTo>
                <a:lnTo>
                  <a:pt x="1155" y="50787"/>
                </a:lnTo>
                <a:lnTo>
                  <a:pt x="647" y="25387"/>
                </a:lnTo>
                <a:close/>
              </a:path>
              <a:path w="1904" h="76200">
                <a:moveTo>
                  <a:pt x="1511" y="63487"/>
                </a:moveTo>
                <a:lnTo>
                  <a:pt x="1739" y="76187"/>
                </a:lnTo>
                <a:lnTo>
                  <a:pt x="1511" y="63487"/>
                </a:lnTo>
                <a:close/>
              </a:path>
            </a:pathLst>
          </a:custGeom>
          <a:solidFill>
            <a:srgbClr val="000000"/>
          </a:solidFill>
        </p:spPr>
        <p:txBody>
          <a:bodyPr wrap="square" lIns="0" tIns="0" rIns="0" bIns="0" rtlCol="0"/>
          <a:lstStyle/>
          <a:p>
            <a:endParaRPr/>
          </a:p>
        </p:txBody>
      </p:sp>
      <p:sp>
        <p:nvSpPr>
          <p:cNvPr id="31" name="object 12"/>
          <p:cNvSpPr/>
          <p:nvPr/>
        </p:nvSpPr>
        <p:spPr>
          <a:xfrm>
            <a:off x="8237782" y="6561437"/>
            <a:ext cx="231140" cy="228600"/>
          </a:xfrm>
          <a:custGeom>
            <a:avLst/>
            <a:gdLst/>
            <a:ahLst/>
            <a:cxnLst/>
            <a:rect l="l" t="t" r="r" b="b"/>
            <a:pathLst>
              <a:path w="231140" h="228600">
                <a:moveTo>
                  <a:pt x="0" y="0"/>
                </a:moveTo>
                <a:lnTo>
                  <a:pt x="78752" y="112547"/>
                </a:lnTo>
                <a:lnTo>
                  <a:pt x="5143" y="228536"/>
                </a:lnTo>
                <a:lnTo>
                  <a:pt x="231114" y="109105"/>
                </a:lnTo>
                <a:lnTo>
                  <a:pt x="0" y="0"/>
                </a:lnTo>
                <a:close/>
              </a:path>
            </a:pathLst>
          </a:custGeom>
          <a:solidFill>
            <a:srgbClr val="000000"/>
          </a:solidFill>
        </p:spPr>
        <p:txBody>
          <a:bodyPr wrap="square" lIns="0" tIns="0" rIns="0" bIns="0" rtlCol="0"/>
          <a:lstStyle/>
          <a:p>
            <a:endParaRPr/>
          </a:p>
        </p:txBody>
      </p:sp>
      <p:sp>
        <p:nvSpPr>
          <p:cNvPr id="23" name="object 21"/>
          <p:cNvSpPr/>
          <p:nvPr/>
        </p:nvSpPr>
        <p:spPr>
          <a:xfrm>
            <a:off x="1904999" y="6477000"/>
            <a:ext cx="5867401" cy="457200"/>
          </a:xfrm>
          <a:prstGeom prst="rect">
            <a:avLst/>
          </a:prstGeom>
          <a:blipFill>
            <a:blip r:embed="rId5" cstate="print"/>
            <a:stretch>
              <a:fillRect/>
            </a:stretch>
          </a:blipFill>
          <a:scene3d>
            <a:camera prst="orthographicFront"/>
            <a:lightRig rig="threePt" dir="t"/>
          </a:scene3d>
          <a:sp3d>
            <a:bevelT/>
            <a:bevelB w="114300" prst="artDeco"/>
          </a:sp3d>
        </p:spPr>
        <p:txBody>
          <a:bodyPr wrap="square" lIns="0" tIns="0" rIns="0" bIns="0" rtlCol="0"/>
          <a:lstStyle/>
          <a:p>
            <a:pPr marL="12700">
              <a:lnSpc>
                <a:spcPct val="100000"/>
              </a:lnSpc>
              <a:spcBef>
                <a:spcPts val="240"/>
              </a:spcBef>
            </a:pPr>
            <a:r>
              <a:rPr lang="en-US" i="1" spc="-5" dirty="0" smtClean="0">
                <a:latin typeface="Arial"/>
                <a:cs typeface="Arial"/>
              </a:rPr>
              <a:t>    </a:t>
            </a:r>
            <a:r>
              <a:rPr lang="en-US" sz="1500" b="1" i="1" spc="-5" dirty="0" smtClean="0">
                <a:latin typeface="Arial"/>
                <a:cs typeface="Arial"/>
              </a:rPr>
              <a:t>Senior </a:t>
            </a:r>
            <a:r>
              <a:rPr lang="en-US" sz="1500" b="1" i="1" spc="-5" dirty="0">
                <a:latin typeface="Arial"/>
                <a:cs typeface="Arial"/>
              </a:rPr>
              <a:t>Civilian </a:t>
            </a:r>
            <a:r>
              <a:rPr lang="en-US" sz="1500" b="1" i="1" spc="-10" dirty="0">
                <a:latin typeface="Arial"/>
                <a:cs typeface="Arial"/>
              </a:rPr>
              <a:t>Army </a:t>
            </a:r>
            <a:r>
              <a:rPr lang="en-US" sz="1500" b="1" i="1" spc="-30" dirty="0">
                <a:latin typeface="Arial"/>
                <a:cs typeface="Arial"/>
              </a:rPr>
              <a:t>Talent </a:t>
            </a:r>
            <a:r>
              <a:rPr lang="en-US" sz="1500" b="1" i="1" spc="-5" dirty="0">
                <a:latin typeface="Arial"/>
                <a:cs typeface="Arial"/>
              </a:rPr>
              <a:t>Management – </a:t>
            </a:r>
            <a:r>
              <a:rPr lang="en-US" sz="1500" b="1" i="1" spc="-10" dirty="0">
                <a:latin typeface="Arial"/>
                <a:cs typeface="Arial"/>
              </a:rPr>
              <a:t>Army</a:t>
            </a:r>
            <a:r>
              <a:rPr lang="en-US" sz="1500" b="1" i="1" spc="45" dirty="0">
                <a:latin typeface="Arial"/>
                <a:cs typeface="Arial"/>
              </a:rPr>
              <a:t> </a:t>
            </a:r>
            <a:r>
              <a:rPr lang="en-US" sz="1500" b="1" i="1" spc="-5" dirty="0">
                <a:latin typeface="Arial"/>
                <a:cs typeface="Arial"/>
              </a:rPr>
              <a:t>Strong!</a:t>
            </a:r>
            <a:endParaRPr lang="en-US" sz="1500" b="1" dirty="0">
              <a:latin typeface="Arial"/>
              <a:cs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624827"/>
            <a:ext cx="0" cy="76200"/>
          </a:xfrm>
          <a:custGeom>
            <a:avLst/>
            <a:gdLst/>
            <a:ahLst/>
            <a:cxnLst/>
            <a:rect l="l" t="t" r="r" b="b"/>
            <a:pathLst>
              <a:path h="76200">
                <a:moveTo>
                  <a:pt x="0" y="76199"/>
                </a:moveTo>
                <a:lnTo>
                  <a:pt x="0" y="0"/>
                </a:lnTo>
                <a:lnTo>
                  <a:pt x="0" y="76199"/>
                </a:lnTo>
                <a:close/>
              </a:path>
            </a:pathLst>
          </a:custGeom>
          <a:solidFill>
            <a:srgbClr val="000000"/>
          </a:solidFill>
        </p:spPr>
        <p:txBody>
          <a:bodyPr wrap="square" lIns="0" tIns="0" rIns="0" bIns="0" rtlCol="0"/>
          <a:lstStyle/>
          <a:p>
            <a:endParaRPr/>
          </a:p>
        </p:txBody>
      </p:sp>
      <p:sp>
        <p:nvSpPr>
          <p:cNvPr id="3" name="object 3"/>
          <p:cNvSpPr/>
          <p:nvPr/>
        </p:nvSpPr>
        <p:spPr>
          <a:xfrm>
            <a:off x="0" y="0"/>
            <a:ext cx="534136" cy="730478"/>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0" y="701040"/>
            <a:ext cx="9144000" cy="93345"/>
          </a:xfrm>
          <a:custGeom>
            <a:avLst/>
            <a:gdLst/>
            <a:ahLst/>
            <a:cxnLst/>
            <a:rect l="l" t="t" r="r" b="b"/>
            <a:pathLst>
              <a:path w="9144000" h="93345">
                <a:moveTo>
                  <a:pt x="0" y="0"/>
                </a:moveTo>
                <a:lnTo>
                  <a:pt x="9144000" y="0"/>
                </a:lnTo>
                <a:lnTo>
                  <a:pt x="9144000" y="92963"/>
                </a:lnTo>
                <a:lnTo>
                  <a:pt x="0" y="92963"/>
                </a:lnTo>
                <a:lnTo>
                  <a:pt x="0" y="0"/>
                </a:lnTo>
                <a:close/>
              </a:path>
            </a:pathLst>
          </a:custGeom>
          <a:ln w="9143">
            <a:solidFill>
              <a:srgbClr val="000000"/>
            </a:solidFill>
          </a:ln>
        </p:spPr>
        <p:txBody>
          <a:bodyPr wrap="square" lIns="0" tIns="0" rIns="0" bIns="0" rtlCol="0"/>
          <a:lstStyle/>
          <a:p>
            <a:endParaRPr/>
          </a:p>
        </p:txBody>
      </p:sp>
      <p:sp>
        <p:nvSpPr>
          <p:cNvPr id="5" name="object 5"/>
          <p:cNvSpPr/>
          <p:nvPr/>
        </p:nvSpPr>
        <p:spPr>
          <a:xfrm>
            <a:off x="0" y="775716"/>
            <a:ext cx="9144000" cy="152400"/>
          </a:xfrm>
          <a:custGeom>
            <a:avLst/>
            <a:gdLst/>
            <a:ahLst/>
            <a:cxnLst/>
            <a:rect l="l" t="t" r="r" b="b"/>
            <a:pathLst>
              <a:path w="9144000" h="152400">
                <a:moveTo>
                  <a:pt x="0" y="0"/>
                </a:moveTo>
                <a:lnTo>
                  <a:pt x="9144000" y="0"/>
                </a:lnTo>
                <a:lnTo>
                  <a:pt x="9144000" y="152400"/>
                </a:lnTo>
                <a:lnTo>
                  <a:pt x="0" y="152400"/>
                </a:lnTo>
                <a:lnTo>
                  <a:pt x="0" y="0"/>
                </a:lnTo>
                <a:close/>
              </a:path>
            </a:pathLst>
          </a:custGeom>
          <a:ln w="9144">
            <a:solidFill>
              <a:srgbClr val="000000"/>
            </a:solidFill>
          </a:ln>
        </p:spPr>
        <p:txBody>
          <a:bodyPr wrap="square" lIns="0" tIns="0" rIns="0" bIns="0" rtlCol="0"/>
          <a:lstStyle/>
          <a:p>
            <a:endParaRPr/>
          </a:p>
        </p:txBody>
      </p:sp>
      <p:sp>
        <p:nvSpPr>
          <p:cNvPr id="6" name="object 6"/>
          <p:cNvSpPr/>
          <p:nvPr/>
        </p:nvSpPr>
        <p:spPr>
          <a:xfrm>
            <a:off x="0" y="76200"/>
            <a:ext cx="457200" cy="548640"/>
          </a:xfrm>
          <a:custGeom>
            <a:avLst/>
            <a:gdLst/>
            <a:ahLst/>
            <a:cxnLst/>
            <a:rect l="l" t="t" r="r" b="b"/>
            <a:pathLst>
              <a:path w="457200" h="548640">
                <a:moveTo>
                  <a:pt x="0" y="548627"/>
                </a:moveTo>
                <a:lnTo>
                  <a:pt x="457200" y="548627"/>
                </a:lnTo>
                <a:lnTo>
                  <a:pt x="457200" y="0"/>
                </a:lnTo>
                <a:lnTo>
                  <a:pt x="0" y="0"/>
                </a:lnTo>
                <a:lnTo>
                  <a:pt x="0" y="548627"/>
                </a:lnTo>
                <a:close/>
              </a:path>
            </a:pathLst>
          </a:custGeom>
          <a:solidFill>
            <a:srgbClr val="000000"/>
          </a:solidFill>
        </p:spPr>
        <p:txBody>
          <a:bodyPr wrap="square" lIns="0" tIns="0" rIns="0" bIns="0" rtlCol="0"/>
          <a:lstStyle/>
          <a:p>
            <a:endParaRPr/>
          </a:p>
        </p:txBody>
      </p:sp>
      <p:sp>
        <p:nvSpPr>
          <p:cNvPr id="7" name="object 7"/>
          <p:cNvSpPr/>
          <p:nvPr/>
        </p:nvSpPr>
        <p:spPr>
          <a:xfrm>
            <a:off x="0" y="0"/>
            <a:ext cx="533399" cy="729995"/>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0" y="701040"/>
            <a:ext cx="9144000" cy="92710"/>
          </a:xfrm>
          <a:custGeom>
            <a:avLst/>
            <a:gdLst/>
            <a:ahLst/>
            <a:cxnLst/>
            <a:rect l="l" t="t" r="r" b="b"/>
            <a:pathLst>
              <a:path w="9144000" h="92709">
                <a:moveTo>
                  <a:pt x="0" y="0"/>
                </a:moveTo>
                <a:lnTo>
                  <a:pt x="9144000" y="0"/>
                </a:lnTo>
                <a:lnTo>
                  <a:pt x="9144000" y="92583"/>
                </a:lnTo>
                <a:lnTo>
                  <a:pt x="0" y="92583"/>
                </a:lnTo>
                <a:lnTo>
                  <a:pt x="0" y="0"/>
                </a:lnTo>
                <a:close/>
              </a:path>
            </a:pathLst>
          </a:custGeom>
          <a:ln w="9144">
            <a:solidFill>
              <a:srgbClr val="000000"/>
            </a:solidFill>
          </a:ln>
        </p:spPr>
        <p:txBody>
          <a:bodyPr wrap="square" lIns="0" tIns="0" rIns="0" bIns="0" rtlCol="0"/>
          <a:lstStyle/>
          <a:p>
            <a:endParaRPr/>
          </a:p>
        </p:txBody>
      </p:sp>
      <p:sp>
        <p:nvSpPr>
          <p:cNvPr id="9" name="object 9"/>
          <p:cNvSpPr/>
          <p:nvPr/>
        </p:nvSpPr>
        <p:spPr>
          <a:xfrm>
            <a:off x="0" y="851916"/>
            <a:ext cx="9144000" cy="76200"/>
          </a:xfrm>
          <a:custGeom>
            <a:avLst/>
            <a:gdLst/>
            <a:ahLst/>
            <a:cxnLst/>
            <a:rect l="l" t="t" r="r" b="b"/>
            <a:pathLst>
              <a:path w="9144000" h="76200">
                <a:moveTo>
                  <a:pt x="0" y="76200"/>
                </a:moveTo>
                <a:lnTo>
                  <a:pt x="9144000" y="76200"/>
                </a:lnTo>
                <a:lnTo>
                  <a:pt x="9144000" y="0"/>
                </a:lnTo>
                <a:lnTo>
                  <a:pt x="0" y="0"/>
                </a:lnTo>
                <a:lnTo>
                  <a:pt x="0" y="76200"/>
                </a:lnTo>
                <a:close/>
              </a:path>
            </a:pathLst>
          </a:custGeom>
          <a:solidFill>
            <a:srgbClr val="000000"/>
          </a:solidFill>
        </p:spPr>
        <p:txBody>
          <a:bodyPr wrap="square" lIns="0" tIns="0" rIns="0" bIns="0" rtlCol="0"/>
          <a:lstStyle/>
          <a:p>
            <a:endParaRPr/>
          </a:p>
        </p:txBody>
      </p:sp>
      <p:sp>
        <p:nvSpPr>
          <p:cNvPr id="10" name="object 10"/>
          <p:cNvSpPr/>
          <p:nvPr/>
        </p:nvSpPr>
        <p:spPr>
          <a:xfrm>
            <a:off x="0" y="775716"/>
            <a:ext cx="9144000" cy="152400"/>
          </a:xfrm>
          <a:custGeom>
            <a:avLst/>
            <a:gdLst/>
            <a:ahLst/>
            <a:cxnLst/>
            <a:rect l="l" t="t" r="r" b="b"/>
            <a:pathLst>
              <a:path w="9144000" h="152400">
                <a:moveTo>
                  <a:pt x="0" y="0"/>
                </a:moveTo>
                <a:lnTo>
                  <a:pt x="9144000" y="0"/>
                </a:lnTo>
                <a:lnTo>
                  <a:pt x="9144000" y="152400"/>
                </a:lnTo>
                <a:lnTo>
                  <a:pt x="0" y="152400"/>
                </a:lnTo>
                <a:lnTo>
                  <a:pt x="0" y="0"/>
                </a:lnTo>
                <a:close/>
              </a:path>
            </a:pathLst>
          </a:custGeom>
          <a:ln w="9144">
            <a:solidFill>
              <a:srgbClr val="000000"/>
            </a:solidFill>
          </a:ln>
        </p:spPr>
        <p:txBody>
          <a:bodyPr wrap="square" lIns="0" tIns="0" rIns="0" bIns="0" rtlCol="0"/>
          <a:lstStyle/>
          <a:p>
            <a:endParaRPr/>
          </a:p>
        </p:txBody>
      </p:sp>
      <p:sp>
        <p:nvSpPr>
          <p:cNvPr id="11" name="object 11"/>
          <p:cNvSpPr txBox="1"/>
          <p:nvPr/>
        </p:nvSpPr>
        <p:spPr>
          <a:xfrm>
            <a:off x="457200" y="0"/>
            <a:ext cx="3764279" cy="640080"/>
          </a:xfrm>
          <a:prstGeom prst="rect">
            <a:avLst/>
          </a:prstGeom>
        </p:spPr>
        <p:txBody>
          <a:bodyPr vert="horz" wrap="square" lIns="0" tIns="0" rIns="0" bIns="0" rtlCol="0">
            <a:spAutoFit/>
          </a:bodyPr>
          <a:lstStyle/>
          <a:p>
            <a:pPr marL="1027430" indent="861694">
              <a:lnSpc>
                <a:spcPts val="1310"/>
              </a:lnSpc>
            </a:pPr>
            <a:r>
              <a:rPr sz="1700" b="1" spc="-5" dirty="0">
                <a:solidFill>
                  <a:srgbClr val="F6C700"/>
                </a:solidFill>
                <a:latin typeface="MS PGothic"/>
                <a:cs typeface="MS PGothic"/>
              </a:rPr>
              <a:t>’</a:t>
            </a:r>
            <a:r>
              <a:rPr sz="1700" b="1" spc="-5" dirty="0">
                <a:solidFill>
                  <a:srgbClr val="F6C700"/>
                </a:solidFill>
                <a:latin typeface="Calibri"/>
                <a:cs typeface="Calibri"/>
              </a:rPr>
              <a:t>S</a:t>
            </a:r>
            <a:r>
              <a:rPr sz="1700" b="1" spc="-150" dirty="0">
                <a:solidFill>
                  <a:srgbClr val="F6C700"/>
                </a:solidFill>
                <a:latin typeface="Calibri"/>
                <a:cs typeface="Calibri"/>
              </a:rPr>
              <a:t> </a:t>
            </a:r>
            <a:r>
              <a:rPr sz="1700" b="1" spc="-50" dirty="0">
                <a:solidFill>
                  <a:srgbClr val="F6C700"/>
                </a:solidFill>
                <a:latin typeface="Calibri"/>
                <a:cs typeface="Calibri"/>
              </a:rPr>
              <a:t>ARMY:</a:t>
            </a:r>
            <a:endParaRPr sz="1700">
              <a:latin typeface="Calibri"/>
              <a:cs typeface="Calibri"/>
            </a:endParaRPr>
          </a:p>
          <a:p>
            <a:pPr algn="ctr">
              <a:lnSpc>
                <a:spcPts val="985"/>
              </a:lnSpc>
            </a:pPr>
            <a:r>
              <a:rPr sz="1700" b="1" spc="-280" dirty="0">
                <a:solidFill>
                  <a:srgbClr val="F6C700"/>
                </a:solidFill>
                <a:latin typeface="Calibri"/>
                <a:cs typeface="Calibri"/>
              </a:rPr>
              <a:t>A</a:t>
            </a:r>
            <a:r>
              <a:rPr sz="2550" b="1" spc="-419" baseline="26143" dirty="0">
                <a:solidFill>
                  <a:srgbClr val="F6C700"/>
                </a:solidFill>
                <a:latin typeface="Calibri"/>
                <a:cs typeface="Calibri"/>
              </a:rPr>
              <a:t>A</a:t>
            </a:r>
            <a:r>
              <a:rPr sz="1700" b="1" spc="-280" dirty="0">
                <a:solidFill>
                  <a:srgbClr val="F6C700"/>
                </a:solidFill>
                <a:latin typeface="Calibri"/>
                <a:cs typeface="Calibri"/>
              </a:rPr>
              <a:t>ME</a:t>
            </a:r>
            <a:r>
              <a:rPr sz="2550" b="1" spc="-419" baseline="26143" dirty="0">
                <a:solidFill>
                  <a:srgbClr val="F6C700"/>
                </a:solidFill>
                <a:latin typeface="Calibri"/>
                <a:cs typeface="Calibri"/>
              </a:rPr>
              <a:t>ME</a:t>
            </a:r>
            <a:r>
              <a:rPr sz="1700" b="1" spc="-280" dirty="0">
                <a:solidFill>
                  <a:srgbClr val="F6C700"/>
                </a:solidFill>
                <a:latin typeface="Calibri"/>
                <a:cs typeface="Calibri"/>
              </a:rPr>
              <a:t>R</a:t>
            </a:r>
            <a:r>
              <a:rPr sz="2550" b="1" spc="-419" baseline="26143" dirty="0">
                <a:solidFill>
                  <a:srgbClr val="F6C700"/>
                </a:solidFill>
                <a:latin typeface="Calibri"/>
                <a:cs typeface="Calibri"/>
              </a:rPr>
              <a:t>RI</a:t>
            </a:r>
            <a:r>
              <a:rPr sz="1700" b="1" spc="-280" dirty="0">
                <a:solidFill>
                  <a:srgbClr val="F6C700"/>
                </a:solidFill>
                <a:latin typeface="Calibri"/>
                <a:cs typeface="Calibri"/>
              </a:rPr>
              <a:t>ICA</a:t>
            </a:r>
            <a:r>
              <a:rPr sz="2550" b="1" spc="-419" baseline="26143" dirty="0">
                <a:solidFill>
                  <a:srgbClr val="F6C700"/>
                </a:solidFill>
                <a:latin typeface="Calibri"/>
                <a:cs typeface="Calibri"/>
              </a:rPr>
              <a:t>CA</a:t>
            </a:r>
            <a:r>
              <a:rPr sz="1700" b="1" spc="-280" dirty="0">
                <a:solidFill>
                  <a:srgbClr val="F6C700"/>
                </a:solidFill>
                <a:latin typeface="MS PGothic"/>
                <a:cs typeface="MS PGothic"/>
              </a:rPr>
              <a:t>’</a:t>
            </a:r>
            <a:r>
              <a:rPr sz="1700" b="1" spc="-280" dirty="0">
                <a:solidFill>
                  <a:srgbClr val="F6C700"/>
                </a:solidFill>
                <a:latin typeface="Calibri"/>
                <a:cs typeface="Calibri"/>
              </a:rPr>
              <a:t>S  </a:t>
            </a:r>
            <a:r>
              <a:rPr sz="1700" b="1" spc="-254" dirty="0">
                <a:solidFill>
                  <a:srgbClr val="F6C700"/>
                </a:solidFill>
                <a:latin typeface="Calibri"/>
                <a:cs typeface="Calibri"/>
              </a:rPr>
              <a:t> </a:t>
            </a:r>
            <a:r>
              <a:rPr sz="1700" b="1" spc="-25" dirty="0">
                <a:solidFill>
                  <a:srgbClr val="F6C700"/>
                </a:solidFill>
                <a:latin typeface="Calibri"/>
                <a:cs typeface="Calibri"/>
              </a:rPr>
              <a:t>ARMY:</a:t>
            </a:r>
            <a:endParaRPr sz="1700">
              <a:latin typeface="Calibri"/>
              <a:cs typeface="Calibri"/>
            </a:endParaRPr>
          </a:p>
          <a:p>
            <a:pPr marL="478790" marR="473709" algn="ctr">
              <a:lnSpc>
                <a:spcPct val="42300"/>
              </a:lnSpc>
              <a:spcBef>
                <a:spcPts val="730"/>
              </a:spcBef>
            </a:pPr>
            <a:r>
              <a:rPr sz="1700" b="1" dirty="0">
                <a:solidFill>
                  <a:srgbClr val="989898"/>
                </a:solidFill>
                <a:latin typeface="Calibri"/>
                <a:cs typeface="Calibri"/>
              </a:rPr>
              <a:t>THE </a:t>
            </a:r>
            <a:r>
              <a:rPr sz="1700" b="1" spc="-10" dirty="0">
                <a:solidFill>
                  <a:srgbClr val="989898"/>
                </a:solidFill>
                <a:latin typeface="Calibri"/>
                <a:cs typeface="Calibri"/>
              </a:rPr>
              <a:t>STRENGTH </a:t>
            </a:r>
            <a:r>
              <a:rPr sz="1700" b="1" spc="-5" dirty="0">
                <a:solidFill>
                  <a:srgbClr val="989898"/>
                </a:solidFill>
                <a:latin typeface="Calibri"/>
                <a:cs typeface="Calibri"/>
              </a:rPr>
              <a:t>OF </a:t>
            </a:r>
            <a:r>
              <a:rPr sz="1700" b="1" dirty="0">
                <a:solidFill>
                  <a:srgbClr val="989898"/>
                </a:solidFill>
                <a:latin typeface="Calibri"/>
                <a:cs typeface="Calibri"/>
              </a:rPr>
              <a:t>THE</a:t>
            </a:r>
            <a:r>
              <a:rPr sz="1700" b="1" spc="-130" dirty="0">
                <a:solidFill>
                  <a:srgbClr val="989898"/>
                </a:solidFill>
                <a:latin typeface="Calibri"/>
                <a:cs typeface="Calibri"/>
              </a:rPr>
              <a:t> </a:t>
            </a:r>
            <a:r>
              <a:rPr sz="1700" b="1" spc="-45" dirty="0">
                <a:solidFill>
                  <a:srgbClr val="989898"/>
                </a:solidFill>
                <a:latin typeface="Calibri"/>
                <a:cs typeface="Calibri"/>
              </a:rPr>
              <a:t>NATION  </a:t>
            </a:r>
            <a:r>
              <a:rPr sz="1700" b="1" dirty="0">
                <a:solidFill>
                  <a:srgbClr val="979797"/>
                </a:solidFill>
                <a:latin typeface="Calibri"/>
                <a:cs typeface="Calibri"/>
              </a:rPr>
              <a:t>THE </a:t>
            </a:r>
            <a:r>
              <a:rPr sz="1700" b="1" spc="-5" dirty="0">
                <a:solidFill>
                  <a:srgbClr val="979797"/>
                </a:solidFill>
                <a:latin typeface="Calibri"/>
                <a:cs typeface="Calibri"/>
              </a:rPr>
              <a:t>STRENGTH OF </a:t>
            </a:r>
            <a:r>
              <a:rPr sz="1700" b="1" dirty="0">
                <a:solidFill>
                  <a:srgbClr val="979797"/>
                </a:solidFill>
                <a:latin typeface="Calibri"/>
                <a:cs typeface="Calibri"/>
              </a:rPr>
              <a:t>THE</a:t>
            </a:r>
            <a:r>
              <a:rPr sz="1700" b="1" spc="-80" dirty="0">
                <a:solidFill>
                  <a:srgbClr val="979797"/>
                </a:solidFill>
                <a:latin typeface="Calibri"/>
                <a:cs typeface="Calibri"/>
              </a:rPr>
              <a:t> </a:t>
            </a:r>
            <a:r>
              <a:rPr sz="1700" b="1" spc="-25" dirty="0">
                <a:solidFill>
                  <a:srgbClr val="979797"/>
                </a:solidFill>
                <a:latin typeface="Calibri"/>
                <a:cs typeface="Calibri"/>
              </a:rPr>
              <a:t>NATION</a:t>
            </a:r>
            <a:endParaRPr sz="1700">
              <a:latin typeface="Calibri"/>
              <a:cs typeface="Calibri"/>
            </a:endParaRPr>
          </a:p>
        </p:txBody>
      </p:sp>
      <p:sp>
        <p:nvSpPr>
          <p:cNvPr id="12" name="object 12"/>
          <p:cNvSpPr/>
          <p:nvPr/>
        </p:nvSpPr>
        <p:spPr>
          <a:xfrm>
            <a:off x="0" y="15240"/>
            <a:ext cx="457199" cy="638555"/>
          </a:xfrm>
          <a:prstGeom prst="rect">
            <a:avLst/>
          </a:prstGeom>
          <a:blipFill>
            <a:blip r:embed="rId4" cstate="print"/>
            <a:stretch>
              <a:fillRect/>
            </a:stretch>
          </a:blipFill>
        </p:spPr>
        <p:txBody>
          <a:bodyPr wrap="square" lIns="0" tIns="0" rIns="0" bIns="0" rtlCol="0"/>
          <a:lstStyle/>
          <a:p>
            <a:endParaRPr/>
          </a:p>
        </p:txBody>
      </p:sp>
      <p:sp>
        <p:nvSpPr>
          <p:cNvPr id="13" name="object 13"/>
          <p:cNvSpPr/>
          <p:nvPr/>
        </p:nvSpPr>
        <p:spPr>
          <a:xfrm>
            <a:off x="0" y="624840"/>
            <a:ext cx="9144000" cy="92710"/>
          </a:xfrm>
          <a:custGeom>
            <a:avLst/>
            <a:gdLst/>
            <a:ahLst/>
            <a:cxnLst/>
            <a:rect l="l" t="t" r="r" b="b"/>
            <a:pathLst>
              <a:path w="9144000" h="92709">
                <a:moveTo>
                  <a:pt x="0" y="92583"/>
                </a:moveTo>
                <a:lnTo>
                  <a:pt x="9144000" y="92583"/>
                </a:lnTo>
                <a:lnTo>
                  <a:pt x="9144000" y="0"/>
                </a:lnTo>
                <a:lnTo>
                  <a:pt x="0" y="0"/>
                </a:lnTo>
                <a:lnTo>
                  <a:pt x="0" y="92583"/>
                </a:lnTo>
                <a:close/>
              </a:path>
            </a:pathLst>
          </a:custGeom>
          <a:solidFill>
            <a:srgbClr val="FFD521"/>
          </a:solidFill>
        </p:spPr>
        <p:txBody>
          <a:bodyPr wrap="square" lIns="0" tIns="0" rIns="0" bIns="0" rtlCol="0"/>
          <a:lstStyle/>
          <a:p>
            <a:endParaRPr/>
          </a:p>
        </p:txBody>
      </p:sp>
      <p:sp>
        <p:nvSpPr>
          <p:cNvPr id="14" name="object 14"/>
          <p:cNvSpPr/>
          <p:nvPr/>
        </p:nvSpPr>
        <p:spPr>
          <a:xfrm>
            <a:off x="0" y="624840"/>
            <a:ext cx="9144000" cy="92710"/>
          </a:xfrm>
          <a:custGeom>
            <a:avLst/>
            <a:gdLst/>
            <a:ahLst/>
            <a:cxnLst/>
            <a:rect l="l" t="t" r="r" b="b"/>
            <a:pathLst>
              <a:path w="9144000" h="92709">
                <a:moveTo>
                  <a:pt x="0" y="0"/>
                </a:moveTo>
                <a:lnTo>
                  <a:pt x="9144000" y="0"/>
                </a:lnTo>
                <a:lnTo>
                  <a:pt x="9144000" y="92583"/>
                </a:lnTo>
                <a:lnTo>
                  <a:pt x="0" y="92583"/>
                </a:lnTo>
                <a:lnTo>
                  <a:pt x="0" y="0"/>
                </a:lnTo>
                <a:close/>
              </a:path>
            </a:pathLst>
          </a:custGeom>
          <a:ln w="9144">
            <a:solidFill>
              <a:srgbClr val="000000"/>
            </a:solidFill>
          </a:ln>
        </p:spPr>
        <p:txBody>
          <a:bodyPr wrap="square" lIns="0" tIns="0" rIns="0" bIns="0" rtlCol="0"/>
          <a:lstStyle/>
          <a:p>
            <a:endParaRPr/>
          </a:p>
        </p:txBody>
      </p:sp>
      <p:sp>
        <p:nvSpPr>
          <p:cNvPr id="15" name="object 15"/>
          <p:cNvSpPr/>
          <p:nvPr/>
        </p:nvSpPr>
        <p:spPr>
          <a:xfrm>
            <a:off x="0" y="699516"/>
            <a:ext cx="9144000" cy="152400"/>
          </a:xfrm>
          <a:custGeom>
            <a:avLst/>
            <a:gdLst/>
            <a:ahLst/>
            <a:cxnLst/>
            <a:rect l="l" t="t" r="r" b="b"/>
            <a:pathLst>
              <a:path w="9144000" h="152400">
                <a:moveTo>
                  <a:pt x="0" y="152400"/>
                </a:moveTo>
                <a:lnTo>
                  <a:pt x="9144000" y="152400"/>
                </a:lnTo>
                <a:lnTo>
                  <a:pt x="9144000" y="0"/>
                </a:lnTo>
                <a:lnTo>
                  <a:pt x="0" y="0"/>
                </a:lnTo>
                <a:lnTo>
                  <a:pt x="0" y="152400"/>
                </a:lnTo>
                <a:close/>
              </a:path>
            </a:pathLst>
          </a:custGeom>
          <a:solidFill>
            <a:srgbClr val="000000"/>
          </a:solidFill>
        </p:spPr>
        <p:txBody>
          <a:bodyPr wrap="square" lIns="0" tIns="0" rIns="0" bIns="0" rtlCol="0"/>
          <a:lstStyle/>
          <a:p>
            <a:endParaRPr/>
          </a:p>
        </p:txBody>
      </p:sp>
      <p:sp>
        <p:nvSpPr>
          <p:cNvPr id="16" name="object 16"/>
          <p:cNvSpPr/>
          <p:nvPr/>
        </p:nvSpPr>
        <p:spPr>
          <a:xfrm>
            <a:off x="0" y="699516"/>
            <a:ext cx="9144000" cy="152400"/>
          </a:xfrm>
          <a:custGeom>
            <a:avLst/>
            <a:gdLst/>
            <a:ahLst/>
            <a:cxnLst/>
            <a:rect l="l" t="t" r="r" b="b"/>
            <a:pathLst>
              <a:path w="9144000" h="152400">
                <a:moveTo>
                  <a:pt x="0" y="0"/>
                </a:moveTo>
                <a:lnTo>
                  <a:pt x="9144000" y="0"/>
                </a:lnTo>
                <a:lnTo>
                  <a:pt x="9144000" y="152400"/>
                </a:lnTo>
                <a:lnTo>
                  <a:pt x="0" y="152400"/>
                </a:lnTo>
                <a:lnTo>
                  <a:pt x="0" y="0"/>
                </a:lnTo>
                <a:close/>
              </a:path>
            </a:pathLst>
          </a:custGeom>
          <a:ln w="9144">
            <a:solidFill>
              <a:srgbClr val="000000"/>
            </a:solidFill>
          </a:ln>
        </p:spPr>
        <p:txBody>
          <a:bodyPr wrap="square" lIns="0" tIns="0" rIns="0" bIns="0" rtlCol="0"/>
          <a:lstStyle/>
          <a:p>
            <a:endParaRPr/>
          </a:p>
        </p:txBody>
      </p:sp>
      <p:sp>
        <p:nvSpPr>
          <p:cNvPr id="17" name="object 17"/>
          <p:cNvSpPr/>
          <p:nvPr/>
        </p:nvSpPr>
        <p:spPr>
          <a:xfrm>
            <a:off x="457200" y="0"/>
            <a:ext cx="3764279" cy="640080"/>
          </a:xfrm>
          <a:custGeom>
            <a:avLst/>
            <a:gdLst/>
            <a:ahLst/>
            <a:cxnLst/>
            <a:rect l="l" t="t" r="r" b="b"/>
            <a:pathLst>
              <a:path w="3764279" h="640080">
                <a:moveTo>
                  <a:pt x="0" y="640079"/>
                </a:moveTo>
                <a:lnTo>
                  <a:pt x="3764279" y="640079"/>
                </a:lnTo>
                <a:lnTo>
                  <a:pt x="3764279" y="0"/>
                </a:lnTo>
                <a:lnTo>
                  <a:pt x="0" y="0"/>
                </a:lnTo>
                <a:lnTo>
                  <a:pt x="0" y="640079"/>
                </a:lnTo>
                <a:close/>
              </a:path>
            </a:pathLst>
          </a:custGeom>
          <a:solidFill>
            <a:srgbClr val="000000"/>
          </a:solidFill>
        </p:spPr>
        <p:txBody>
          <a:bodyPr wrap="square" lIns="0" tIns="0" rIns="0" bIns="0" rtlCol="0"/>
          <a:lstStyle/>
          <a:p>
            <a:endParaRPr/>
          </a:p>
        </p:txBody>
      </p:sp>
      <p:sp>
        <p:nvSpPr>
          <p:cNvPr id="18" name="object 18"/>
          <p:cNvSpPr txBox="1"/>
          <p:nvPr/>
        </p:nvSpPr>
        <p:spPr>
          <a:xfrm>
            <a:off x="640238" y="65978"/>
            <a:ext cx="3396615" cy="526415"/>
          </a:xfrm>
          <a:prstGeom prst="rect">
            <a:avLst/>
          </a:prstGeom>
        </p:spPr>
        <p:txBody>
          <a:bodyPr vert="horz" wrap="square" lIns="0" tIns="0" rIns="0" bIns="0" rtlCol="0">
            <a:spAutoFit/>
          </a:bodyPr>
          <a:lstStyle/>
          <a:p>
            <a:pPr algn="ctr">
              <a:lnSpc>
                <a:spcPts val="2010"/>
              </a:lnSpc>
            </a:pPr>
            <a:r>
              <a:rPr sz="1700" b="1" spc="-15" dirty="0">
                <a:solidFill>
                  <a:srgbClr val="F6C700"/>
                </a:solidFill>
                <a:latin typeface="Arial"/>
                <a:cs typeface="Arial"/>
              </a:rPr>
              <a:t>AMERICA</a:t>
            </a:r>
            <a:r>
              <a:rPr sz="1700" b="1" spc="-15" dirty="0">
                <a:solidFill>
                  <a:srgbClr val="F6C700"/>
                </a:solidFill>
                <a:latin typeface="MS PGothic"/>
                <a:cs typeface="MS PGothic"/>
              </a:rPr>
              <a:t>’</a:t>
            </a:r>
            <a:r>
              <a:rPr sz="1700" b="1" spc="-15" dirty="0">
                <a:solidFill>
                  <a:srgbClr val="F6C700"/>
                </a:solidFill>
                <a:latin typeface="Arial"/>
                <a:cs typeface="Arial"/>
              </a:rPr>
              <a:t>S</a:t>
            </a:r>
            <a:r>
              <a:rPr sz="1700" b="1" spc="-160" dirty="0">
                <a:solidFill>
                  <a:srgbClr val="F6C700"/>
                </a:solidFill>
                <a:latin typeface="Arial"/>
                <a:cs typeface="Arial"/>
              </a:rPr>
              <a:t> </a:t>
            </a:r>
            <a:r>
              <a:rPr sz="1700" b="1" spc="-60" dirty="0">
                <a:solidFill>
                  <a:srgbClr val="F6C700"/>
                </a:solidFill>
                <a:latin typeface="Arial"/>
                <a:cs typeface="Arial"/>
              </a:rPr>
              <a:t>ARMY:</a:t>
            </a:r>
            <a:endParaRPr sz="1700">
              <a:latin typeface="Arial"/>
              <a:cs typeface="Arial"/>
            </a:endParaRPr>
          </a:p>
          <a:p>
            <a:pPr algn="ctr">
              <a:lnSpc>
                <a:spcPts val="2010"/>
              </a:lnSpc>
            </a:pPr>
            <a:r>
              <a:rPr sz="1700" b="1" dirty="0">
                <a:solidFill>
                  <a:srgbClr val="989898"/>
                </a:solidFill>
                <a:latin typeface="Arial"/>
                <a:cs typeface="Arial"/>
              </a:rPr>
              <a:t>THE STRENGTH </a:t>
            </a:r>
            <a:r>
              <a:rPr sz="1700" b="1" spc="-10" dirty="0">
                <a:solidFill>
                  <a:srgbClr val="989898"/>
                </a:solidFill>
                <a:latin typeface="Arial"/>
                <a:cs typeface="Arial"/>
              </a:rPr>
              <a:t>OF </a:t>
            </a:r>
            <a:r>
              <a:rPr sz="1700" b="1" dirty="0">
                <a:solidFill>
                  <a:srgbClr val="989898"/>
                </a:solidFill>
                <a:latin typeface="Arial"/>
                <a:cs typeface="Arial"/>
              </a:rPr>
              <a:t>THE</a:t>
            </a:r>
            <a:r>
              <a:rPr sz="1700" b="1" spc="-165" dirty="0">
                <a:solidFill>
                  <a:srgbClr val="989898"/>
                </a:solidFill>
                <a:latin typeface="Arial"/>
                <a:cs typeface="Arial"/>
              </a:rPr>
              <a:t> </a:t>
            </a:r>
            <a:r>
              <a:rPr sz="1700" b="1" spc="-55" dirty="0">
                <a:solidFill>
                  <a:srgbClr val="989898"/>
                </a:solidFill>
                <a:latin typeface="Arial"/>
                <a:cs typeface="Arial"/>
              </a:rPr>
              <a:t>NATION</a:t>
            </a:r>
            <a:endParaRPr sz="1700">
              <a:latin typeface="Arial"/>
              <a:cs typeface="Arial"/>
            </a:endParaRPr>
          </a:p>
        </p:txBody>
      </p:sp>
      <p:sp>
        <p:nvSpPr>
          <p:cNvPr id="19" name="object 19"/>
          <p:cNvSpPr/>
          <p:nvPr/>
        </p:nvSpPr>
        <p:spPr>
          <a:xfrm>
            <a:off x="99060" y="1024127"/>
            <a:ext cx="8581643" cy="4386071"/>
          </a:xfrm>
          <a:prstGeom prst="rect">
            <a:avLst/>
          </a:prstGeom>
          <a:blipFill>
            <a:blip r:embed="rId5" cstate="print"/>
            <a:stretch>
              <a:fillRect/>
            </a:stretch>
          </a:blipFill>
        </p:spPr>
        <p:txBody>
          <a:bodyPr wrap="square" lIns="0" tIns="0" rIns="0" bIns="0" rtlCol="0"/>
          <a:lstStyle/>
          <a:p>
            <a:endParaRPr/>
          </a:p>
        </p:txBody>
      </p:sp>
      <p:sp>
        <p:nvSpPr>
          <p:cNvPr id="20" name="object 20"/>
          <p:cNvSpPr/>
          <p:nvPr/>
        </p:nvSpPr>
        <p:spPr>
          <a:xfrm>
            <a:off x="185927" y="2040635"/>
            <a:ext cx="7168895" cy="688847"/>
          </a:xfrm>
          <a:prstGeom prst="rect">
            <a:avLst/>
          </a:prstGeom>
          <a:blipFill>
            <a:blip r:embed="rId6" cstate="print"/>
            <a:stretch>
              <a:fillRect/>
            </a:stretch>
          </a:blipFill>
        </p:spPr>
        <p:txBody>
          <a:bodyPr wrap="square" lIns="0" tIns="0" rIns="0" bIns="0" rtlCol="0"/>
          <a:lstStyle/>
          <a:p>
            <a:endParaRPr/>
          </a:p>
        </p:txBody>
      </p:sp>
      <p:sp>
        <p:nvSpPr>
          <p:cNvPr id="21" name="object 21"/>
          <p:cNvSpPr/>
          <p:nvPr/>
        </p:nvSpPr>
        <p:spPr>
          <a:xfrm>
            <a:off x="229361" y="2289808"/>
            <a:ext cx="6809105" cy="353695"/>
          </a:xfrm>
          <a:custGeom>
            <a:avLst/>
            <a:gdLst/>
            <a:ahLst/>
            <a:cxnLst/>
            <a:rect l="l" t="t" r="r" b="b"/>
            <a:pathLst>
              <a:path w="6809105" h="353694">
                <a:moveTo>
                  <a:pt x="0" y="353529"/>
                </a:moveTo>
                <a:lnTo>
                  <a:pt x="6809041" y="0"/>
                </a:lnTo>
              </a:path>
            </a:pathLst>
          </a:custGeom>
          <a:ln w="50292">
            <a:solidFill>
              <a:srgbClr val="FF0000"/>
            </a:solidFill>
          </a:ln>
        </p:spPr>
        <p:txBody>
          <a:bodyPr wrap="square" lIns="0" tIns="0" rIns="0" bIns="0" rtlCol="0"/>
          <a:lstStyle/>
          <a:p>
            <a:endParaRPr/>
          </a:p>
        </p:txBody>
      </p:sp>
      <p:sp>
        <p:nvSpPr>
          <p:cNvPr id="22" name="object 22"/>
          <p:cNvSpPr/>
          <p:nvPr/>
        </p:nvSpPr>
        <p:spPr>
          <a:xfrm>
            <a:off x="6883149" y="2210561"/>
            <a:ext cx="155575" cy="175260"/>
          </a:xfrm>
          <a:custGeom>
            <a:avLst/>
            <a:gdLst/>
            <a:ahLst/>
            <a:cxnLst/>
            <a:rect l="l" t="t" r="r" b="b"/>
            <a:pathLst>
              <a:path w="155575" h="175260">
                <a:moveTo>
                  <a:pt x="9105" y="175145"/>
                </a:moveTo>
                <a:lnTo>
                  <a:pt x="155105" y="79781"/>
                </a:lnTo>
                <a:lnTo>
                  <a:pt x="0" y="0"/>
                </a:lnTo>
              </a:path>
            </a:pathLst>
          </a:custGeom>
          <a:ln w="50292">
            <a:solidFill>
              <a:srgbClr val="FF0000"/>
            </a:solidFill>
          </a:ln>
        </p:spPr>
        <p:txBody>
          <a:bodyPr wrap="square" lIns="0" tIns="0" rIns="0" bIns="0" rtlCol="0"/>
          <a:lstStyle/>
          <a:p>
            <a:endParaRPr/>
          </a:p>
        </p:txBody>
      </p:sp>
      <p:sp>
        <p:nvSpPr>
          <p:cNvPr id="23" name="object 23"/>
          <p:cNvSpPr/>
          <p:nvPr/>
        </p:nvSpPr>
        <p:spPr>
          <a:xfrm>
            <a:off x="163068" y="2610611"/>
            <a:ext cx="1095755" cy="2025395"/>
          </a:xfrm>
          <a:prstGeom prst="rect">
            <a:avLst/>
          </a:prstGeom>
          <a:blipFill>
            <a:blip r:embed="rId7" cstate="print"/>
            <a:stretch>
              <a:fillRect/>
            </a:stretch>
          </a:blipFill>
        </p:spPr>
        <p:txBody>
          <a:bodyPr wrap="square" lIns="0" tIns="0" rIns="0" bIns="0" rtlCol="0"/>
          <a:lstStyle/>
          <a:p>
            <a:endParaRPr/>
          </a:p>
        </p:txBody>
      </p:sp>
      <p:sp>
        <p:nvSpPr>
          <p:cNvPr id="24" name="object 24"/>
          <p:cNvSpPr/>
          <p:nvPr/>
        </p:nvSpPr>
        <p:spPr>
          <a:xfrm>
            <a:off x="229361" y="2641854"/>
            <a:ext cx="743585" cy="1662430"/>
          </a:xfrm>
          <a:custGeom>
            <a:avLst/>
            <a:gdLst/>
            <a:ahLst/>
            <a:cxnLst/>
            <a:rect l="l" t="t" r="r" b="b"/>
            <a:pathLst>
              <a:path w="743585" h="1662429">
                <a:moveTo>
                  <a:pt x="0" y="0"/>
                </a:moveTo>
                <a:lnTo>
                  <a:pt x="743102" y="1662379"/>
                </a:lnTo>
              </a:path>
            </a:pathLst>
          </a:custGeom>
          <a:ln w="50292">
            <a:solidFill>
              <a:srgbClr val="C00000"/>
            </a:solidFill>
          </a:ln>
        </p:spPr>
        <p:txBody>
          <a:bodyPr wrap="square" lIns="0" tIns="0" rIns="0" bIns="0" rtlCol="0"/>
          <a:lstStyle/>
          <a:p>
            <a:endParaRPr/>
          </a:p>
        </p:txBody>
      </p:sp>
      <p:sp>
        <p:nvSpPr>
          <p:cNvPr id="25" name="object 25"/>
          <p:cNvSpPr/>
          <p:nvPr/>
        </p:nvSpPr>
        <p:spPr>
          <a:xfrm>
            <a:off x="829816" y="4129278"/>
            <a:ext cx="161290" cy="175260"/>
          </a:xfrm>
          <a:custGeom>
            <a:avLst/>
            <a:gdLst/>
            <a:ahLst/>
            <a:cxnLst/>
            <a:rect l="l" t="t" r="r" b="b"/>
            <a:pathLst>
              <a:path w="161290" h="175260">
                <a:moveTo>
                  <a:pt x="160985" y="0"/>
                </a:moveTo>
                <a:lnTo>
                  <a:pt x="142087" y="174917"/>
                </a:lnTo>
                <a:lnTo>
                  <a:pt x="0" y="72263"/>
                </a:lnTo>
              </a:path>
            </a:pathLst>
          </a:custGeom>
          <a:ln w="50292">
            <a:solidFill>
              <a:srgbClr val="C00000"/>
            </a:solidFill>
          </a:ln>
        </p:spPr>
        <p:txBody>
          <a:bodyPr wrap="square" lIns="0" tIns="0" rIns="0" bIns="0" rtlCol="0"/>
          <a:lstStyle/>
          <a:p>
            <a:endParaRPr/>
          </a:p>
        </p:txBody>
      </p:sp>
      <p:sp>
        <p:nvSpPr>
          <p:cNvPr id="26" name="object 26"/>
          <p:cNvSpPr txBox="1"/>
          <p:nvPr/>
        </p:nvSpPr>
        <p:spPr>
          <a:xfrm>
            <a:off x="185000" y="5442203"/>
            <a:ext cx="8329930" cy="1387475"/>
          </a:xfrm>
          <a:prstGeom prst="rect">
            <a:avLst/>
          </a:prstGeom>
        </p:spPr>
        <p:txBody>
          <a:bodyPr vert="horz" wrap="square" lIns="0" tIns="0" rIns="0" bIns="0" rtlCol="0">
            <a:spAutoFit/>
          </a:bodyPr>
          <a:lstStyle/>
          <a:p>
            <a:pPr marL="12700">
              <a:lnSpc>
                <a:spcPct val="100000"/>
              </a:lnSpc>
              <a:buAutoNum type="arabicPeriod"/>
              <a:tabLst>
                <a:tab pos="330200" algn="l"/>
              </a:tabLst>
            </a:pPr>
            <a:r>
              <a:rPr lang="en-US" sz="1800" spc="-5" dirty="0" smtClean="0">
                <a:latin typeface="Arial"/>
                <a:cs typeface="Arial"/>
              </a:rPr>
              <a:t>  </a:t>
            </a:r>
            <a:r>
              <a:rPr sz="1800" spc="-5" dirty="0" smtClean="0">
                <a:latin typeface="Arial"/>
                <a:cs typeface="Arial"/>
              </a:rPr>
              <a:t>Do </a:t>
            </a:r>
            <a:r>
              <a:rPr sz="1800" spc="-15" dirty="0">
                <a:latin typeface="Arial"/>
                <a:cs typeface="Arial"/>
              </a:rPr>
              <a:t>you </a:t>
            </a:r>
            <a:r>
              <a:rPr sz="1800" spc="-5" dirty="0">
                <a:latin typeface="Arial"/>
                <a:cs typeface="Arial"/>
              </a:rPr>
              <a:t>see </a:t>
            </a:r>
            <a:r>
              <a:rPr sz="1800" spc="-15" dirty="0">
                <a:latin typeface="Arial"/>
                <a:cs typeface="Arial"/>
              </a:rPr>
              <a:t>your </a:t>
            </a:r>
            <a:r>
              <a:rPr sz="1800" spc="-10" dirty="0">
                <a:latin typeface="Arial"/>
                <a:cs typeface="Arial"/>
              </a:rPr>
              <a:t>name or</a:t>
            </a:r>
            <a:r>
              <a:rPr sz="1800" spc="80" dirty="0">
                <a:latin typeface="Arial"/>
                <a:cs typeface="Arial"/>
              </a:rPr>
              <a:t> </a:t>
            </a:r>
            <a:r>
              <a:rPr sz="1800" spc="-5" dirty="0">
                <a:latin typeface="Arial"/>
                <a:cs typeface="Arial"/>
              </a:rPr>
              <a:t>Guest?</a:t>
            </a:r>
            <a:endParaRPr sz="1800" dirty="0">
              <a:latin typeface="Arial"/>
              <a:cs typeface="Arial"/>
            </a:endParaRPr>
          </a:p>
          <a:p>
            <a:pPr marL="329565" indent="-316865">
              <a:lnSpc>
                <a:spcPct val="100000"/>
              </a:lnSpc>
              <a:buAutoNum type="arabicPeriod"/>
              <a:tabLst>
                <a:tab pos="330200" algn="l"/>
              </a:tabLst>
            </a:pPr>
            <a:r>
              <a:rPr sz="1800" spc="-5" dirty="0">
                <a:latin typeface="Arial"/>
                <a:cs typeface="Arial"/>
              </a:rPr>
              <a:t>Do </a:t>
            </a:r>
            <a:r>
              <a:rPr sz="1800" spc="-15" dirty="0">
                <a:latin typeface="Arial"/>
                <a:cs typeface="Arial"/>
              </a:rPr>
              <a:t>you </a:t>
            </a:r>
            <a:r>
              <a:rPr sz="1800" spc="-5" dirty="0">
                <a:latin typeface="Arial"/>
                <a:cs typeface="Arial"/>
              </a:rPr>
              <a:t>see the </a:t>
            </a:r>
            <a:r>
              <a:rPr sz="1800" spc="-10" dirty="0">
                <a:latin typeface="Arial"/>
                <a:cs typeface="Arial"/>
              </a:rPr>
              <a:t>Applicant </a:t>
            </a:r>
            <a:r>
              <a:rPr sz="1800" spc="-35" dirty="0">
                <a:latin typeface="Arial"/>
                <a:cs typeface="Arial"/>
              </a:rPr>
              <a:t>Toolkit</a:t>
            </a:r>
            <a:r>
              <a:rPr sz="1800" spc="-60" dirty="0">
                <a:latin typeface="Arial"/>
                <a:cs typeface="Arial"/>
              </a:rPr>
              <a:t> </a:t>
            </a:r>
            <a:r>
              <a:rPr sz="1800" spc="-5" dirty="0">
                <a:latin typeface="Arial"/>
                <a:cs typeface="Arial"/>
              </a:rPr>
              <a:t>link?</a:t>
            </a:r>
            <a:endParaRPr sz="1800" dirty="0">
              <a:latin typeface="Arial"/>
              <a:cs typeface="Arial"/>
            </a:endParaRPr>
          </a:p>
          <a:p>
            <a:pPr marL="12700" marR="5080">
              <a:lnSpc>
                <a:spcPct val="100000"/>
              </a:lnSpc>
              <a:buAutoNum type="arabicPeriod"/>
              <a:tabLst>
                <a:tab pos="330200" algn="l"/>
              </a:tabLst>
            </a:pPr>
            <a:r>
              <a:rPr lang="en-US" sz="1800" dirty="0" smtClean="0">
                <a:latin typeface="Arial"/>
                <a:cs typeface="Arial"/>
              </a:rPr>
              <a:t>  </a:t>
            </a:r>
            <a:r>
              <a:rPr sz="1800" dirty="0" smtClean="0">
                <a:latin typeface="Arial"/>
                <a:cs typeface="Arial"/>
              </a:rPr>
              <a:t>If </a:t>
            </a:r>
            <a:r>
              <a:rPr sz="1800" spc="-15" dirty="0">
                <a:latin typeface="Arial"/>
                <a:cs typeface="Arial"/>
              </a:rPr>
              <a:t>you </a:t>
            </a:r>
            <a:r>
              <a:rPr sz="1800" spc="-5" dirty="0">
                <a:latin typeface="Arial"/>
                <a:cs typeface="Arial"/>
              </a:rPr>
              <a:t>are a GS-12 </a:t>
            </a:r>
            <a:r>
              <a:rPr sz="1800" spc="-10" dirty="0">
                <a:latin typeface="Arial"/>
                <a:cs typeface="Arial"/>
              </a:rPr>
              <a:t>through </a:t>
            </a:r>
            <a:r>
              <a:rPr sz="1800" spc="-5" dirty="0">
                <a:latin typeface="Arial"/>
                <a:cs typeface="Arial"/>
              </a:rPr>
              <a:t>GS-15 </a:t>
            </a:r>
            <a:r>
              <a:rPr sz="1800" spc="-10" dirty="0">
                <a:latin typeface="Arial"/>
                <a:cs typeface="Arial"/>
              </a:rPr>
              <a:t>or equivalent and cannot </a:t>
            </a:r>
            <a:r>
              <a:rPr sz="1800" spc="-15" dirty="0">
                <a:latin typeface="Arial"/>
                <a:cs typeface="Arial"/>
              </a:rPr>
              <a:t>answer yes </a:t>
            </a:r>
            <a:r>
              <a:rPr sz="1800" dirty="0">
                <a:latin typeface="Arial"/>
                <a:cs typeface="Arial"/>
              </a:rPr>
              <a:t>to </a:t>
            </a:r>
            <a:r>
              <a:rPr sz="1800" spc="-5" dirty="0">
                <a:latin typeface="Arial"/>
                <a:cs typeface="Arial"/>
              </a:rPr>
              <a:t>both  </a:t>
            </a:r>
            <a:r>
              <a:rPr sz="1800" spc="-10" dirty="0">
                <a:latin typeface="Arial"/>
                <a:cs typeface="Arial"/>
              </a:rPr>
              <a:t>questions please </a:t>
            </a:r>
            <a:r>
              <a:rPr sz="1800" spc="-5" dirty="0">
                <a:latin typeface="Arial"/>
                <a:cs typeface="Arial"/>
              </a:rPr>
              <a:t>close </a:t>
            </a:r>
            <a:r>
              <a:rPr sz="1800" spc="-15" dirty="0">
                <a:latin typeface="Arial"/>
                <a:cs typeface="Arial"/>
              </a:rPr>
              <a:t>your browser </a:t>
            </a:r>
            <a:r>
              <a:rPr sz="1800" spc="-10" dirty="0">
                <a:latin typeface="Arial"/>
                <a:cs typeface="Arial"/>
              </a:rPr>
              <a:t>and ensure </a:t>
            </a:r>
            <a:r>
              <a:rPr sz="1800" dirty="0">
                <a:latin typeface="Arial"/>
                <a:cs typeface="Arial"/>
              </a:rPr>
              <a:t>to </a:t>
            </a:r>
            <a:r>
              <a:rPr sz="1800" spc="-5" dirty="0">
                <a:latin typeface="Arial"/>
                <a:cs typeface="Arial"/>
              </a:rPr>
              <a:t>select </a:t>
            </a:r>
            <a:r>
              <a:rPr sz="1800" spc="-15" dirty="0">
                <a:latin typeface="Arial"/>
                <a:cs typeface="Arial"/>
              </a:rPr>
              <a:t>your </a:t>
            </a:r>
            <a:r>
              <a:rPr sz="1800" b="1" spc="-5" dirty="0">
                <a:solidFill>
                  <a:srgbClr val="FF0000"/>
                </a:solidFill>
                <a:latin typeface="Arial"/>
                <a:cs typeface="Arial"/>
              </a:rPr>
              <a:t>“email”</a:t>
            </a:r>
            <a:r>
              <a:rPr sz="1800" b="1" spc="365" dirty="0">
                <a:solidFill>
                  <a:srgbClr val="FF0000"/>
                </a:solidFill>
                <a:latin typeface="Arial"/>
                <a:cs typeface="Arial"/>
              </a:rPr>
              <a:t> </a:t>
            </a:r>
            <a:r>
              <a:rPr sz="1800" spc="-5" dirty="0">
                <a:latin typeface="Arial"/>
                <a:cs typeface="Arial"/>
              </a:rPr>
              <a:t>certificate.</a:t>
            </a:r>
            <a:endParaRPr sz="1800" dirty="0">
              <a:latin typeface="Arial"/>
              <a:cs typeface="Arial"/>
            </a:endParaRPr>
          </a:p>
          <a:p>
            <a:pPr marL="329565" indent="-316865">
              <a:lnSpc>
                <a:spcPct val="100000"/>
              </a:lnSpc>
              <a:buAutoNum type="arabicPeriod"/>
              <a:tabLst>
                <a:tab pos="330200" algn="l"/>
              </a:tabLst>
            </a:pPr>
            <a:r>
              <a:rPr sz="1800" dirty="0">
                <a:latin typeface="Arial"/>
                <a:cs typeface="Arial"/>
              </a:rPr>
              <a:t>If </a:t>
            </a:r>
            <a:r>
              <a:rPr sz="1800" spc="-10" dirty="0">
                <a:latin typeface="Arial"/>
                <a:cs typeface="Arial"/>
              </a:rPr>
              <a:t>does not work, please </a:t>
            </a:r>
            <a:r>
              <a:rPr sz="1800" spc="-5" dirty="0">
                <a:latin typeface="Arial"/>
                <a:cs typeface="Arial"/>
              </a:rPr>
              <a:t>contact the </a:t>
            </a:r>
            <a:r>
              <a:rPr sz="1800" spc="-10" dirty="0">
                <a:latin typeface="Arial"/>
                <a:cs typeface="Arial"/>
              </a:rPr>
              <a:t>appropriate </a:t>
            </a:r>
            <a:r>
              <a:rPr sz="1800" spc="-5" dirty="0" smtClean="0">
                <a:latin typeface="Arial"/>
                <a:cs typeface="Arial"/>
              </a:rPr>
              <a:t>CL</a:t>
            </a:r>
            <a:r>
              <a:rPr lang="en-US" sz="1800" spc="-5" dirty="0" smtClean="0">
                <a:latin typeface="Arial"/>
                <a:cs typeface="Arial"/>
              </a:rPr>
              <a:t>D</a:t>
            </a:r>
            <a:r>
              <a:rPr sz="1800" spc="-5" dirty="0" smtClean="0">
                <a:latin typeface="Arial"/>
                <a:cs typeface="Arial"/>
              </a:rPr>
              <a:t>O</a:t>
            </a:r>
            <a:r>
              <a:rPr sz="1800" spc="165" dirty="0" smtClean="0">
                <a:latin typeface="Arial"/>
                <a:cs typeface="Arial"/>
              </a:rPr>
              <a:t> </a:t>
            </a:r>
            <a:r>
              <a:rPr sz="1800" spc="-5" dirty="0">
                <a:latin typeface="Arial"/>
                <a:cs typeface="Arial"/>
              </a:rPr>
              <a:t>POCs.</a:t>
            </a:r>
            <a:endParaRPr sz="1800" dirty="0">
              <a:latin typeface="Arial"/>
              <a:cs typeface="Arial"/>
            </a:endParaRPr>
          </a:p>
        </p:txBody>
      </p:sp>
      <p:sp>
        <p:nvSpPr>
          <p:cNvPr id="27" name="object 27"/>
          <p:cNvSpPr txBox="1"/>
          <p:nvPr/>
        </p:nvSpPr>
        <p:spPr>
          <a:xfrm>
            <a:off x="8756548" y="6569874"/>
            <a:ext cx="249554" cy="259079"/>
          </a:xfrm>
          <a:prstGeom prst="rect">
            <a:avLst/>
          </a:prstGeom>
        </p:spPr>
        <p:txBody>
          <a:bodyPr vert="horz" wrap="square" lIns="0" tIns="0" rIns="0" bIns="0" rtlCol="0">
            <a:spAutoFit/>
          </a:bodyPr>
          <a:lstStyle/>
          <a:p>
            <a:pPr marL="12700">
              <a:lnSpc>
                <a:spcPct val="100000"/>
              </a:lnSpc>
            </a:pPr>
            <a:r>
              <a:rPr sz="1600" spc="-20" dirty="0">
                <a:latin typeface="Arial"/>
                <a:cs typeface="Arial"/>
              </a:rPr>
              <a:t>1</a:t>
            </a:r>
            <a:r>
              <a:rPr sz="1600" spc="-5" dirty="0">
                <a:latin typeface="Arial"/>
                <a:cs typeface="Arial"/>
              </a:rPr>
              <a:t>4</a:t>
            </a:r>
            <a:endParaRPr sz="1600">
              <a:latin typeface="Arial"/>
              <a:cs typeface="Arial"/>
            </a:endParaRPr>
          </a:p>
        </p:txBody>
      </p:sp>
      <p:sp>
        <p:nvSpPr>
          <p:cNvPr id="28" name="object 28"/>
          <p:cNvSpPr txBox="1">
            <a:spLocks noGrp="1"/>
          </p:cNvSpPr>
          <p:nvPr>
            <p:ph type="title"/>
          </p:nvPr>
        </p:nvSpPr>
        <p:spPr>
          <a:xfrm>
            <a:off x="5312822" y="89408"/>
            <a:ext cx="2707640" cy="393700"/>
          </a:xfrm>
          <a:prstGeom prst="rect">
            <a:avLst/>
          </a:prstGeom>
        </p:spPr>
        <p:txBody>
          <a:bodyPr vert="horz" wrap="square" lIns="0" tIns="0" rIns="0" bIns="0" rtlCol="0">
            <a:spAutoFit/>
          </a:bodyPr>
          <a:lstStyle/>
          <a:p>
            <a:pPr marL="12700">
              <a:lnSpc>
                <a:spcPct val="100000"/>
              </a:lnSpc>
            </a:pPr>
            <a:r>
              <a:rPr spc="-10" dirty="0"/>
              <a:t>Application Process</a:t>
            </a:r>
            <a:r>
              <a:rPr spc="-140" dirty="0"/>
              <a:t> </a:t>
            </a:r>
            <a:r>
              <a:rPr spc="-5" dirty="0"/>
              <a:t>II</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624827"/>
            <a:ext cx="0" cy="76200"/>
          </a:xfrm>
          <a:custGeom>
            <a:avLst/>
            <a:gdLst/>
            <a:ahLst/>
            <a:cxnLst/>
            <a:rect l="l" t="t" r="r" b="b"/>
            <a:pathLst>
              <a:path h="76200">
                <a:moveTo>
                  <a:pt x="0" y="76199"/>
                </a:moveTo>
                <a:lnTo>
                  <a:pt x="0" y="0"/>
                </a:lnTo>
                <a:lnTo>
                  <a:pt x="0" y="76199"/>
                </a:lnTo>
                <a:close/>
              </a:path>
            </a:pathLst>
          </a:custGeom>
          <a:solidFill>
            <a:srgbClr val="000000"/>
          </a:solidFill>
        </p:spPr>
        <p:txBody>
          <a:bodyPr wrap="square" lIns="0" tIns="0" rIns="0" bIns="0" rtlCol="0"/>
          <a:lstStyle/>
          <a:p>
            <a:endParaRPr/>
          </a:p>
        </p:txBody>
      </p:sp>
      <p:sp>
        <p:nvSpPr>
          <p:cNvPr id="3" name="object 3"/>
          <p:cNvSpPr/>
          <p:nvPr/>
        </p:nvSpPr>
        <p:spPr>
          <a:xfrm>
            <a:off x="0" y="0"/>
            <a:ext cx="534136" cy="730478"/>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0" y="701040"/>
            <a:ext cx="9144000" cy="93345"/>
          </a:xfrm>
          <a:custGeom>
            <a:avLst/>
            <a:gdLst/>
            <a:ahLst/>
            <a:cxnLst/>
            <a:rect l="l" t="t" r="r" b="b"/>
            <a:pathLst>
              <a:path w="9144000" h="93345">
                <a:moveTo>
                  <a:pt x="0" y="0"/>
                </a:moveTo>
                <a:lnTo>
                  <a:pt x="9144000" y="0"/>
                </a:lnTo>
                <a:lnTo>
                  <a:pt x="9144000" y="92963"/>
                </a:lnTo>
                <a:lnTo>
                  <a:pt x="0" y="92963"/>
                </a:lnTo>
                <a:lnTo>
                  <a:pt x="0" y="0"/>
                </a:lnTo>
                <a:close/>
              </a:path>
            </a:pathLst>
          </a:custGeom>
          <a:ln w="9143">
            <a:solidFill>
              <a:srgbClr val="000000"/>
            </a:solidFill>
          </a:ln>
        </p:spPr>
        <p:txBody>
          <a:bodyPr wrap="square" lIns="0" tIns="0" rIns="0" bIns="0" rtlCol="0"/>
          <a:lstStyle/>
          <a:p>
            <a:endParaRPr/>
          </a:p>
        </p:txBody>
      </p:sp>
      <p:sp>
        <p:nvSpPr>
          <p:cNvPr id="5" name="object 5"/>
          <p:cNvSpPr/>
          <p:nvPr/>
        </p:nvSpPr>
        <p:spPr>
          <a:xfrm>
            <a:off x="0" y="775716"/>
            <a:ext cx="9144000" cy="152400"/>
          </a:xfrm>
          <a:custGeom>
            <a:avLst/>
            <a:gdLst/>
            <a:ahLst/>
            <a:cxnLst/>
            <a:rect l="l" t="t" r="r" b="b"/>
            <a:pathLst>
              <a:path w="9144000" h="152400">
                <a:moveTo>
                  <a:pt x="0" y="0"/>
                </a:moveTo>
                <a:lnTo>
                  <a:pt x="9144000" y="0"/>
                </a:lnTo>
                <a:lnTo>
                  <a:pt x="9144000" y="152400"/>
                </a:lnTo>
                <a:lnTo>
                  <a:pt x="0" y="152400"/>
                </a:lnTo>
                <a:lnTo>
                  <a:pt x="0" y="0"/>
                </a:lnTo>
                <a:close/>
              </a:path>
            </a:pathLst>
          </a:custGeom>
          <a:ln w="9144">
            <a:solidFill>
              <a:srgbClr val="000000"/>
            </a:solidFill>
          </a:ln>
        </p:spPr>
        <p:txBody>
          <a:bodyPr wrap="square" lIns="0" tIns="0" rIns="0" bIns="0" rtlCol="0"/>
          <a:lstStyle/>
          <a:p>
            <a:endParaRPr/>
          </a:p>
        </p:txBody>
      </p:sp>
      <p:sp>
        <p:nvSpPr>
          <p:cNvPr id="6" name="object 6"/>
          <p:cNvSpPr/>
          <p:nvPr/>
        </p:nvSpPr>
        <p:spPr>
          <a:xfrm>
            <a:off x="0" y="76200"/>
            <a:ext cx="457200" cy="548640"/>
          </a:xfrm>
          <a:custGeom>
            <a:avLst/>
            <a:gdLst/>
            <a:ahLst/>
            <a:cxnLst/>
            <a:rect l="l" t="t" r="r" b="b"/>
            <a:pathLst>
              <a:path w="457200" h="548640">
                <a:moveTo>
                  <a:pt x="0" y="548627"/>
                </a:moveTo>
                <a:lnTo>
                  <a:pt x="457200" y="548627"/>
                </a:lnTo>
                <a:lnTo>
                  <a:pt x="457200" y="0"/>
                </a:lnTo>
                <a:lnTo>
                  <a:pt x="0" y="0"/>
                </a:lnTo>
                <a:lnTo>
                  <a:pt x="0" y="548627"/>
                </a:lnTo>
                <a:close/>
              </a:path>
            </a:pathLst>
          </a:custGeom>
          <a:solidFill>
            <a:srgbClr val="000000"/>
          </a:solidFill>
        </p:spPr>
        <p:txBody>
          <a:bodyPr wrap="square" lIns="0" tIns="0" rIns="0" bIns="0" rtlCol="0"/>
          <a:lstStyle/>
          <a:p>
            <a:endParaRPr/>
          </a:p>
        </p:txBody>
      </p:sp>
      <p:sp>
        <p:nvSpPr>
          <p:cNvPr id="7" name="object 7"/>
          <p:cNvSpPr/>
          <p:nvPr/>
        </p:nvSpPr>
        <p:spPr>
          <a:xfrm>
            <a:off x="0" y="0"/>
            <a:ext cx="533399" cy="729995"/>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0" y="701040"/>
            <a:ext cx="9144000" cy="92710"/>
          </a:xfrm>
          <a:custGeom>
            <a:avLst/>
            <a:gdLst/>
            <a:ahLst/>
            <a:cxnLst/>
            <a:rect l="l" t="t" r="r" b="b"/>
            <a:pathLst>
              <a:path w="9144000" h="92709">
                <a:moveTo>
                  <a:pt x="0" y="0"/>
                </a:moveTo>
                <a:lnTo>
                  <a:pt x="9144000" y="0"/>
                </a:lnTo>
                <a:lnTo>
                  <a:pt x="9144000" y="92583"/>
                </a:lnTo>
                <a:lnTo>
                  <a:pt x="0" y="92583"/>
                </a:lnTo>
                <a:lnTo>
                  <a:pt x="0" y="0"/>
                </a:lnTo>
                <a:close/>
              </a:path>
            </a:pathLst>
          </a:custGeom>
          <a:ln w="9144">
            <a:solidFill>
              <a:srgbClr val="000000"/>
            </a:solidFill>
          </a:ln>
        </p:spPr>
        <p:txBody>
          <a:bodyPr wrap="square" lIns="0" tIns="0" rIns="0" bIns="0" rtlCol="0"/>
          <a:lstStyle/>
          <a:p>
            <a:endParaRPr/>
          </a:p>
        </p:txBody>
      </p:sp>
      <p:sp>
        <p:nvSpPr>
          <p:cNvPr id="9" name="object 9"/>
          <p:cNvSpPr/>
          <p:nvPr/>
        </p:nvSpPr>
        <p:spPr>
          <a:xfrm>
            <a:off x="0" y="851916"/>
            <a:ext cx="9144000" cy="76200"/>
          </a:xfrm>
          <a:custGeom>
            <a:avLst/>
            <a:gdLst/>
            <a:ahLst/>
            <a:cxnLst/>
            <a:rect l="l" t="t" r="r" b="b"/>
            <a:pathLst>
              <a:path w="9144000" h="76200">
                <a:moveTo>
                  <a:pt x="0" y="76200"/>
                </a:moveTo>
                <a:lnTo>
                  <a:pt x="9144000" y="76200"/>
                </a:lnTo>
                <a:lnTo>
                  <a:pt x="9144000" y="0"/>
                </a:lnTo>
                <a:lnTo>
                  <a:pt x="0" y="0"/>
                </a:lnTo>
                <a:lnTo>
                  <a:pt x="0" y="76200"/>
                </a:lnTo>
                <a:close/>
              </a:path>
            </a:pathLst>
          </a:custGeom>
          <a:solidFill>
            <a:srgbClr val="000000"/>
          </a:solidFill>
        </p:spPr>
        <p:txBody>
          <a:bodyPr wrap="square" lIns="0" tIns="0" rIns="0" bIns="0" rtlCol="0"/>
          <a:lstStyle/>
          <a:p>
            <a:endParaRPr/>
          </a:p>
        </p:txBody>
      </p:sp>
      <p:sp>
        <p:nvSpPr>
          <p:cNvPr id="10" name="object 10"/>
          <p:cNvSpPr/>
          <p:nvPr/>
        </p:nvSpPr>
        <p:spPr>
          <a:xfrm>
            <a:off x="0" y="775716"/>
            <a:ext cx="9144000" cy="152400"/>
          </a:xfrm>
          <a:custGeom>
            <a:avLst/>
            <a:gdLst/>
            <a:ahLst/>
            <a:cxnLst/>
            <a:rect l="l" t="t" r="r" b="b"/>
            <a:pathLst>
              <a:path w="9144000" h="152400">
                <a:moveTo>
                  <a:pt x="0" y="0"/>
                </a:moveTo>
                <a:lnTo>
                  <a:pt x="9144000" y="0"/>
                </a:lnTo>
                <a:lnTo>
                  <a:pt x="9144000" y="152400"/>
                </a:lnTo>
                <a:lnTo>
                  <a:pt x="0" y="152400"/>
                </a:lnTo>
                <a:lnTo>
                  <a:pt x="0" y="0"/>
                </a:lnTo>
                <a:close/>
              </a:path>
            </a:pathLst>
          </a:custGeom>
          <a:ln w="9144">
            <a:solidFill>
              <a:srgbClr val="000000"/>
            </a:solidFill>
          </a:ln>
        </p:spPr>
        <p:txBody>
          <a:bodyPr wrap="square" lIns="0" tIns="0" rIns="0" bIns="0" rtlCol="0"/>
          <a:lstStyle/>
          <a:p>
            <a:endParaRPr/>
          </a:p>
        </p:txBody>
      </p:sp>
      <p:sp>
        <p:nvSpPr>
          <p:cNvPr id="11" name="object 11"/>
          <p:cNvSpPr txBox="1"/>
          <p:nvPr/>
        </p:nvSpPr>
        <p:spPr>
          <a:xfrm>
            <a:off x="457200" y="0"/>
            <a:ext cx="3764279" cy="640080"/>
          </a:xfrm>
          <a:prstGeom prst="rect">
            <a:avLst/>
          </a:prstGeom>
        </p:spPr>
        <p:txBody>
          <a:bodyPr vert="horz" wrap="square" lIns="0" tIns="0" rIns="0" bIns="0" rtlCol="0">
            <a:spAutoFit/>
          </a:bodyPr>
          <a:lstStyle/>
          <a:p>
            <a:pPr marL="1027430" indent="861694">
              <a:lnSpc>
                <a:spcPts val="1310"/>
              </a:lnSpc>
            </a:pPr>
            <a:r>
              <a:rPr sz="1700" b="1" spc="-5" dirty="0">
                <a:solidFill>
                  <a:srgbClr val="F6C700"/>
                </a:solidFill>
                <a:latin typeface="MS PGothic"/>
                <a:cs typeface="MS PGothic"/>
              </a:rPr>
              <a:t>’</a:t>
            </a:r>
            <a:r>
              <a:rPr sz="1700" b="1" spc="-5" dirty="0">
                <a:solidFill>
                  <a:srgbClr val="F6C700"/>
                </a:solidFill>
                <a:latin typeface="Calibri"/>
                <a:cs typeface="Calibri"/>
              </a:rPr>
              <a:t>S</a:t>
            </a:r>
            <a:r>
              <a:rPr sz="1700" b="1" spc="-150" dirty="0">
                <a:solidFill>
                  <a:srgbClr val="F6C700"/>
                </a:solidFill>
                <a:latin typeface="Calibri"/>
                <a:cs typeface="Calibri"/>
              </a:rPr>
              <a:t> </a:t>
            </a:r>
            <a:r>
              <a:rPr sz="1700" b="1" spc="-50" dirty="0">
                <a:solidFill>
                  <a:srgbClr val="F6C700"/>
                </a:solidFill>
                <a:latin typeface="Calibri"/>
                <a:cs typeface="Calibri"/>
              </a:rPr>
              <a:t>ARMY:</a:t>
            </a:r>
            <a:endParaRPr sz="1700">
              <a:latin typeface="Calibri"/>
              <a:cs typeface="Calibri"/>
            </a:endParaRPr>
          </a:p>
          <a:p>
            <a:pPr algn="ctr">
              <a:lnSpc>
                <a:spcPts val="985"/>
              </a:lnSpc>
            </a:pPr>
            <a:r>
              <a:rPr sz="1700" b="1" spc="-280" dirty="0">
                <a:solidFill>
                  <a:srgbClr val="F6C700"/>
                </a:solidFill>
                <a:latin typeface="Calibri"/>
                <a:cs typeface="Calibri"/>
              </a:rPr>
              <a:t>A</a:t>
            </a:r>
            <a:r>
              <a:rPr sz="2550" b="1" spc="-419" baseline="26143" dirty="0">
                <a:solidFill>
                  <a:srgbClr val="F6C700"/>
                </a:solidFill>
                <a:latin typeface="Calibri"/>
                <a:cs typeface="Calibri"/>
              </a:rPr>
              <a:t>A</a:t>
            </a:r>
            <a:r>
              <a:rPr sz="1700" b="1" spc="-280" dirty="0">
                <a:solidFill>
                  <a:srgbClr val="F6C700"/>
                </a:solidFill>
                <a:latin typeface="Calibri"/>
                <a:cs typeface="Calibri"/>
              </a:rPr>
              <a:t>ME</a:t>
            </a:r>
            <a:r>
              <a:rPr sz="2550" b="1" spc="-419" baseline="26143" dirty="0">
                <a:solidFill>
                  <a:srgbClr val="F6C700"/>
                </a:solidFill>
                <a:latin typeface="Calibri"/>
                <a:cs typeface="Calibri"/>
              </a:rPr>
              <a:t>ME</a:t>
            </a:r>
            <a:r>
              <a:rPr sz="1700" b="1" spc="-280" dirty="0">
                <a:solidFill>
                  <a:srgbClr val="F6C700"/>
                </a:solidFill>
                <a:latin typeface="Calibri"/>
                <a:cs typeface="Calibri"/>
              </a:rPr>
              <a:t>R</a:t>
            </a:r>
            <a:r>
              <a:rPr sz="2550" b="1" spc="-419" baseline="26143" dirty="0">
                <a:solidFill>
                  <a:srgbClr val="F6C700"/>
                </a:solidFill>
                <a:latin typeface="Calibri"/>
                <a:cs typeface="Calibri"/>
              </a:rPr>
              <a:t>RI</a:t>
            </a:r>
            <a:r>
              <a:rPr sz="1700" b="1" spc="-280" dirty="0">
                <a:solidFill>
                  <a:srgbClr val="F6C700"/>
                </a:solidFill>
                <a:latin typeface="Calibri"/>
                <a:cs typeface="Calibri"/>
              </a:rPr>
              <a:t>ICA</a:t>
            </a:r>
            <a:r>
              <a:rPr sz="2550" b="1" spc="-419" baseline="26143" dirty="0">
                <a:solidFill>
                  <a:srgbClr val="F6C700"/>
                </a:solidFill>
                <a:latin typeface="Calibri"/>
                <a:cs typeface="Calibri"/>
              </a:rPr>
              <a:t>CA</a:t>
            </a:r>
            <a:r>
              <a:rPr sz="1700" b="1" spc="-280" dirty="0">
                <a:solidFill>
                  <a:srgbClr val="F6C700"/>
                </a:solidFill>
                <a:latin typeface="MS PGothic"/>
                <a:cs typeface="MS PGothic"/>
              </a:rPr>
              <a:t>’</a:t>
            </a:r>
            <a:r>
              <a:rPr sz="1700" b="1" spc="-280" dirty="0">
                <a:solidFill>
                  <a:srgbClr val="F6C700"/>
                </a:solidFill>
                <a:latin typeface="Calibri"/>
                <a:cs typeface="Calibri"/>
              </a:rPr>
              <a:t>S  </a:t>
            </a:r>
            <a:r>
              <a:rPr sz="1700" b="1" spc="-254" dirty="0">
                <a:solidFill>
                  <a:srgbClr val="F6C700"/>
                </a:solidFill>
                <a:latin typeface="Calibri"/>
                <a:cs typeface="Calibri"/>
              </a:rPr>
              <a:t> </a:t>
            </a:r>
            <a:r>
              <a:rPr sz="1700" b="1" spc="-25" dirty="0">
                <a:solidFill>
                  <a:srgbClr val="F6C700"/>
                </a:solidFill>
                <a:latin typeface="Calibri"/>
                <a:cs typeface="Calibri"/>
              </a:rPr>
              <a:t>ARMY:</a:t>
            </a:r>
            <a:endParaRPr sz="1700">
              <a:latin typeface="Calibri"/>
              <a:cs typeface="Calibri"/>
            </a:endParaRPr>
          </a:p>
          <a:p>
            <a:pPr marL="478790" marR="473709" algn="ctr">
              <a:lnSpc>
                <a:spcPct val="42300"/>
              </a:lnSpc>
              <a:spcBef>
                <a:spcPts val="730"/>
              </a:spcBef>
            </a:pPr>
            <a:r>
              <a:rPr sz="1700" b="1" dirty="0">
                <a:solidFill>
                  <a:srgbClr val="989898"/>
                </a:solidFill>
                <a:latin typeface="Calibri"/>
                <a:cs typeface="Calibri"/>
              </a:rPr>
              <a:t>THE </a:t>
            </a:r>
            <a:r>
              <a:rPr sz="1700" b="1" spc="-10" dirty="0">
                <a:solidFill>
                  <a:srgbClr val="989898"/>
                </a:solidFill>
                <a:latin typeface="Calibri"/>
                <a:cs typeface="Calibri"/>
              </a:rPr>
              <a:t>STRENGTH </a:t>
            </a:r>
            <a:r>
              <a:rPr sz="1700" b="1" spc="-5" dirty="0">
                <a:solidFill>
                  <a:srgbClr val="989898"/>
                </a:solidFill>
                <a:latin typeface="Calibri"/>
                <a:cs typeface="Calibri"/>
              </a:rPr>
              <a:t>OF </a:t>
            </a:r>
            <a:r>
              <a:rPr sz="1700" b="1" dirty="0">
                <a:solidFill>
                  <a:srgbClr val="989898"/>
                </a:solidFill>
                <a:latin typeface="Calibri"/>
                <a:cs typeface="Calibri"/>
              </a:rPr>
              <a:t>THE</a:t>
            </a:r>
            <a:r>
              <a:rPr sz="1700" b="1" spc="-130" dirty="0">
                <a:solidFill>
                  <a:srgbClr val="989898"/>
                </a:solidFill>
                <a:latin typeface="Calibri"/>
                <a:cs typeface="Calibri"/>
              </a:rPr>
              <a:t> </a:t>
            </a:r>
            <a:r>
              <a:rPr sz="1700" b="1" spc="-45" dirty="0">
                <a:solidFill>
                  <a:srgbClr val="989898"/>
                </a:solidFill>
                <a:latin typeface="Calibri"/>
                <a:cs typeface="Calibri"/>
              </a:rPr>
              <a:t>NATION  </a:t>
            </a:r>
            <a:r>
              <a:rPr sz="1700" b="1" dirty="0">
                <a:solidFill>
                  <a:srgbClr val="979797"/>
                </a:solidFill>
                <a:latin typeface="Calibri"/>
                <a:cs typeface="Calibri"/>
              </a:rPr>
              <a:t>THE </a:t>
            </a:r>
            <a:r>
              <a:rPr sz="1700" b="1" spc="-5" dirty="0">
                <a:solidFill>
                  <a:srgbClr val="979797"/>
                </a:solidFill>
                <a:latin typeface="Calibri"/>
                <a:cs typeface="Calibri"/>
              </a:rPr>
              <a:t>STRENGTH OF </a:t>
            </a:r>
            <a:r>
              <a:rPr sz="1700" b="1" dirty="0">
                <a:solidFill>
                  <a:srgbClr val="979797"/>
                </a:solidFill>
                <a:latin typeface="Calibri"/>
                <a:cs typeface="Calibri"/>
              </a:rPr>
              <a:t>THE</a:t>
            </a:r>
            <a:r>
              <a:rPr sz="1700" b="1" spc="-80" dirty="0">
                <a:solidFill>
                  <a:srgbClr val="979797"/>
                </a:solidFill>
                <a:latin typeface="Calibri"/>
                <a:cs typeface="Calibri"/>
              </a:rPr>
              <a:t> </a:t>
            </a:r>
            <a:r>
              <a:rPr sz="1700" b="1" spc="-25" dirty="0">
                <a:solidFill>
                  <a:srgbClr val="979797"/>
                </a:solidFill>
                <a:latin typeface="Calibri"/>
                <a:cs typeface="Calibri"/>
              </a:rPr>
              <a:t>NATION</a:t>
            </a:r>
            <a:endParaRPr sz="1700">
              <a:latin typeface="Calibri"/>
              <a:cs typeface="Calibri"/>
            </a:endParaRPr>
          </a:p>
        </p:txBody>
      </p:sp>
      <p:sp>
        <p:nvSpPr>
          <p:cNvPr id="12" name="object 12"/>
          <p:cNvSpPr/>
          <p:nvPr/>
        </p:nvSpPr>
        <p:spPr>
          <a:xfrm>
            <a:off x="0" y="15240"/>
            <a:ext cx="457199" cy="638555"/>
          </a:xfrm>
          <a:prstGeom prst="rect">
            <a:avLst/>
          </a:prstGeom>
          <a:blipFill>
            <a:blip r:embed="rId4" cstate="print"/>
            <a:stretch>
              <a:fillRect/>
            </a:stretch>
          </a:blipFill>
        </p:spPr>
        <p:txBody>
          <a:bodyPr wrap="square" lIns="0" tIns="0" rIns="0" bIns="0" rtlCol="0"/>
          <a:lstStyle/>
          <a:p>
            <a:endParaRPr/>
          </a:p>
        </p:txBody>
      </p:sp>
      <p:sp>
        <p:nvSpPr>
          <p:cNvPr id="13" name="object 13"/>
          <p:cNvSpPr/>
          <p:nvPr/>
        </p:nvSpPr>
        <p:spPr>
          <a:xfrm>
            <a:off x="0" y="624840"/>
            <a:ext cx="9144000" cy="92710"/>
          </a:xfrm>
          <a:custGeom>
            <a:avLst/>
            <a:gdLst/>
            <a:ahLst/>
            <a:cxnLst/>
            <a:rect l="l" t="t" r="r" b="b"/>
            <a:pathLst>
              <a:path w="9144000" h="92709">
                <a:moveTo>
                  <a:pt x="0" y="92583"/>
                </a:moveTo>
                <a:lnTo>
                  <a:pt x="9144000" y="92583"/>
                </a:lnTo>
                <a:lnTo>
                  <a:pt x="9144000" y="0"/>
                </a:lnTo>
                <a:lnTo>
                  <a:pt x="0" y="0"/>
                </a:lnTo>
                <a:lnTo>
                  <a:pt x="0" y="92583"/>
                </a:lnTo>
                <a:close/>
              </a:path>
            </a:pathLst>
          </a:custGeom>
          <a:solidFill>
            <a:srgbClr val="FFD521"/>
          </a:solidFill>
        </p:spPr>
        <p:txBody>
          <a:bodyPr wrap="square" lIns="0" tIns="0" rIns="0" bIns="0" rtlCol="0"/>
          <a:lstStyle/>
          <a:p>
            <a:endParaRPr/>
          </a:p>
        </p:txBody>
      </p:sp>
      <p:sp>
        <p:nvSpPr>
          <p:cNvPr id="14" name="object 14"/>
          <p:cNvSpPr/>
          <p:nvPr/>
        </p:nvSpPr>
        <p:spPr>
          <a:xfrm>
            <a:off x="0" y="624840"/>
            <a:ext cx="9144000" cy="92710"/>
          </a:xfrm>
          <a:custGeom>
            <a:avLst/>
            <a:gdLst/>
            <a:ahLst/>
            <a:cxnLst/>
            <a:rect l="l" t="t" r="r" b="b"/>
            <a:pathLst>
              <a:path w="9144000" h="92709">
                <a:moveTo>
                  <a:pt x="0" y="0"/>
                </a:moveTo>
                <a:lnTo>
                  <a:pt x="9144000" y="0"/>
                </a:lnTo>
                <a:lnTo>
                  <a:pt x="9144000" y="92583"/>
                </a:lnTo>
                <a:lnTo>
                  <a:pt x="0" y="92583"/>
                </a:lnTo>
                <a:lnTo>
                  <a:pt x="0" y="0"/>
                </a:lnTo>
                <a:close/>
              </a:path>
            </a:pathLst>
          </a:custGeom>
          <a:ln w="9144">
            <a:solidFill>
              <a:srgbClr val="000000"/>
            </a:solidFill>
          </a:ln>
        </p:spPr>
        <p:txBody>
          <a:bodyPr wrap="square" lIns="0" tIns="0" rIns="0" bIns="0" rtlCol="0"/>
          <a:lstStyle/>
          <a:p>
            <a:endParaRPr/>
          </a:p>
        </p:txBody>
      </p:sp>
      <p:sp>
        <p:nvSpPr>
          <p:cNvPr id="15" name="object 15"/>
          <p:cNvSpPr/>
          <p:nvPr/>
        </p:nvSpPr>
        <p:spPr>
          <a:xfrm>
            <a:off x="0" y="699516"/>
            <a:ext cx="9144000" cy="152400"/>
          </a:xfrm>
          <a:custGeom>
            <a:avLst/>
            <a:gdLst/>
            <a:ahLst/>
            <a:cxnLst/>
            <a:rect l="l" t="t" r="r" b="b"/>
            <a:pathLst>
              <a:path w="9144000" h="152400">
                <a:moveTo>
                  <a:pt x="0" y="152400"/>
                </a:moveTo>
                <a:lnTo>
                  <a:pt x="9144000" y="152400"/>
                </a:lnTo>
                <a:lnTo>
                  <a:pt x="9144000" y="0"/>
                </a:lnTo>
                <a:lnTo>
                  <a:pt x="0" y="0"/>
                </a:lnTo>
                <a:lnTo>
                  <a:pt x="0" y="152400"/>
                </a:lnTo>
                <a:close/>
              </a:path>
            </a:pathLst>
          </a:custGeom>
          <a:solidFill>
            <a:srgbClr val="000000"/>
          </a:solidFill>
        </p:spPr>
        <p:txBody>
          <a:bodyPr wrap="square" lIns="0" tIns="0" rIns="0" bIns="0" rtlCol="0"/>
          <a:lstStyle/>
          <a:p>
            <a:endParaRPr/>
          </a:p>
        </p:txBody>
      </p:sp>
      <p:sp>
        <p:nvSpPr>
          <p:cNvPr id="16" name="object 16"/>
          <p:cNvSpPr/>
          <p:nvPr/>
        </p:nvSpPr>
        <p:spPr>
          <a:xfrm>
            <a:off x="0" y="699516"/>
            <a:ext cx="9144000" cy="152400"/>
          </a:xfrm>
          <a:custGeom>
            <a:avLst/>
            <a:gdLst/>
            <a:ahLst/>
            <a:cxnLst/>
            <a:rect l="l" t="t" r="r" b="b"/>
            <a:pathLst>
              <a:path w="9144000" h="152400">
                <a:moveTo>
                  <a:pt x="0" y="0"/>
                </a:moveTo>
                <a:lnTo>
                  <a:pt x="9144000" y="0"/>
                </a:lnTo>
                <a:lnTo>
                  <a:pt x="9144000" y="152400"/>
                </a:lnTo>
                <a:lnTo>
                  <a:pt x="0" y="152400"/>
                </a:lnTo>
                <a:lnTo>
                  <a:pt x="0" y="0"/>
                </a:lnTo>
                <a:close/>
              </a:path>
            </a:pathLst>
          </a:custGeom>
          <a:ln w="9144">
            <a:solidFill>
              <a:srgbClr val="000000"/>
            </a:solidFill>
          </a:ln>
        </p:spPr>
        <p:txBody>
          <a:bodyPr wrap="square" lIns="0" tIns="0" rIns="0" bIns="0" rtlCol="0"/>
          <a:lstStyle/>
          <a:p>
            <a:endParaRPr/>
          </a:p>
        </p:txBody>
      </p:sp>
      <p:sp>
        <p:nvSpPr>
          <p:cNvPr id="17" name="object 17"/>
          <p:cNvSpPr/>
          <p:nvPr/>
        </p:nvSpPr>
        <p:spPr>
          <a:xfrm>
            <a:off x="457200" y="0"/>
            <a:ext cx="3764279" cy="640080"/>
          </a:xfrm>
          <a:custGeom>
            <a:avLst/>
            <a:gdLst/>
            <a:ahLst/>
            <a:cxnLst/>
            <a:rect l="l" t="t" r="r" b="b"/>
            <a:pathLst>
              <a:path w="3764279" h="640080">
                <a:moveTo>
                  <a:pt x="0" y="640079"/>
                </a:moveTo>
                <a:lnTo>
                  <a:pt x="3764279" y="640079"/>
                </a:lnTo>
                <a:lnTo>
                  <a:pt x="3764279" y="0"/>
                </a:lnTo>
                <a:lnTo>
                  <a:pt x="0" y="0"/>
                </a:lnTo>
                <a:lnTo>
                  <a:pt x="0" y="640079"/>
                </a:lnTo>
                <a:close/>
              </a:path>
            </a:pathLst>
          </a:custGeom>
          <a:solidFill>
            <a:srgbClr val="000000"/>
          </a:solidFill>
        </p:spPr>
        <p:txBody>
          <a:bodyPr wrap="square" lIns="0" tIns="0" rIns="0" bIns="0" rtlCol="0"/>
          <a:lstStyle/>
          <a:p>
            <a:endParaRPr/>
          </a:p>
        </p:txBody>
      </p:sp>
      <p:sp>
        <p:nvSpPr>
          <p:cNvPr id="18" name="object 18"/>
          <p:cNvSpPr txBox="1"/>
          <p:nvPr/>
        </p:nvSpPr>
        <p:spPr>
          <a:xfrm>
            <a:off x="640238" y="65978"/>
            <a:ext cx="3396615" cy="526415"/>
          </a:xfrm>
          <a:prstGeom prst="rect">
            <a:avLst/>
          </a:prstGeom>
        </p:spPr>
        <p:txBody>
          <a:bodyPr vert="horz" wrap="square" lIns="0" tIns="0" rIns="0" bIns="0" rtlCol="0">
            <a:spAutoFit/>
          </a:bodyPr>
          <a:lstStyle/>
          <a:p>
            <a:pPr algn="ctr">
              <a:lnSpc>
                <a:spcPts val="2010"/>
              </a:lnSpc>
            </a:pPr>
            <a:r>
              <a:rPr sz="1700" b="1" spc="-15" dirty="0">
                <a:solidFill>
                  <a:srgbClr val="F6C700"/>
                </a:solidFill>
                <a:latin typeface="Arial"/>
                <a:cs typeface="Arial"/>
              </a:rPr>
              <a:t>AMERICA</a:t>
            </a:r>
            <a:r>
              <a:rPr sz="1700" b="1" spc="-15" dirty="0">
                <a:solidFill>
                  <a:srgbClr val="F6C700"/>
                </a:solidFill>
                <a:latin typeface="MS PGothic"/>
                <a:cs typeface="MS PGothic"/>
              </a:rPr>
              <a:t>’</a:t>
            </a:r>
            <a:r>
              <a:rPr sz="1700" b="1" spc="-15" dirty="0">
                <a:solidFill>
                  <a:srgbClr val="F6C700"/>
                </a:solidFill>
                <a:latin typeface="Arial"/>
                <a:cs typeface="Arial"/>
              </a:rPr>
              <a:t>S</a:t>
            </a:r>
            <a:r>
              <a:rPr sz="1700" b="1" spc="-160" dirty="0">
                <a:solidFill>
                  <a:srgbClr val="F6C700"/>
                </a:solidFill>
                <a:latin typeface="Arial"/>
                <a:cs typeface="Arial"/>
              </a:rPr>
              <a:t> </a:t>
            </a:r>
            <a:r>
              <a:rPr sz="1700" b="1" spc="-60" dirty="0">
                <a:solidFill>
                  <a:srgbClr val="F6C700"/>
                </a:solidFill>
                <a:latin typeface="Arial"/>
                <a:cs typeface="Arial"/>
              </a:rPr>
              <a:t>ARMY:</a:t>
            </a:r>
            <a:endParaRPr sz="1700">
              <a:latin typeface="Arial"/>
              <a:cs typeface="Arial"/>
            </a:endParaRPr>
          </a:p>
          <a:p>
            <a:pPr algn="ctr">
              <a:lnSpc>
                <a:spcPts val="2010"/>
              </a:lnSpc>
            </a:pPr>
            <a:r>
              <a:rPr sz="1700" b="1" dirty="0">
                <a:solidFill>
                  <a:srgbClr val="989898"/>
                </a:solidFill>
                <a:latin typeface="Arial"/>
                <a:cs typeface="Arial"/>
              </a:rPr>
              <a:t>THE STRENGTH </a:t>
            </a:r>
            <a:r>
              <a:rPr sz="1700" b="1" spc="-10" dirty="0">
                <a:solidFill>
                  <a:srgbClr val="989898"/>
                </a:solidFill>
                <a:latin typeface="Arial"/>
                <a:cs typeface="Arial"/>
              </a:rPr>
              <a:t>OF </a:t>
            </a:r>
            <a:r>
              <a:rPr sz="1700" b="1" dirty="0">
                <a:solidFill>
                  <a:srgbClr val="989898"/>
                </a:solidFill>
                <a:latin typeface="Arial"/>
                <a:cs typeface="Arial"/>
              </a:rPr>
              <a:t>THE</a:t>
            </a:r>
            <a:r>
              <a:rPr sz="1700" b="1" spc="-165" dirty="0">
                <a:solidFill>
                  <a:srgbClr val="989898"/>
                </a:solidFill>
                <a:latin typeface="Arial"/>
                <a:cs typeface="Arial"/>
              </a:rPr>
              <a:t> </a:t>
            </a:r>
            <a:r>
              <a:rPr sz="1700" b="1" spc="-55" dirty="0">
                <a:solidFill>
                  <a:srgbClr val="989898"/>
                </a:solidFill>
                <a:latin typeface="Arial"/>
                <a:cs typeface="Arial"/>
              </a:rPr>
              <a:t>NATION</a:t>
            </a:r>
            <a:endParaRPr sz="1700">
              <a:latin typeface="Arial"/>
              <a:cs typeface="Arial"/>
            </a:endParaRPr>
          </a:p>
        </p:txBody>
      </p:sp>
      <p:sp>
        <p:nvSpPr>
          <p:cNvPr id="19" name="object 19"/>
          <p:cNvSpPr/>
          <p:nvPr/>
        </p:nvSpPr>
        <p:spPr>
          <a:xfrm>
            <a:off x="228600" y="990600"/>
            <a:ext cx="8634104" cy="5721503"/>
          </a:xfrm>
          <a:prstGeom prst="rect">
            <a:avLst/>
          </a:prstGeom>
          <a:blipFill>
            <a:blip r:embed="rId5" cstate="print"/>
            <a:stretch>
              <a:fillRect/>
            </a:stretch>
          </a:blipFill>
        </p:spPr>
        <p:txBody>
          <a:bodyPr wrap="square" lIns="0" tIns="0" rIns="0" bIns="0" rtlCol="0"/>
          <a:lstStyle/>
          <a:p>
            <a:endParaRPr/>
          </a:p>
        </p:txBody>
      </p:sp>
      <p:sp>
        <p:nvSpPr>
          <p:cNvPr id="20" name="object 20"/>
          <p:cNvSpPr/>
          <p:nvPr/>
        </p:nvSpPr>
        <p:spPr>
          <a:xfrm>
            <a:off x="4838700" y="3259835"/>
            <a:ext cx="3968495" cy="533399"/>
          </a:xfrm>
          <a:prstGeom prst="rect">
            <a:avLst/>
          </a:prstGeom>
          <a:blipFill>
            <a:blip r:embed="rId6" cstate="print"/>
            <a:stretch>
              <a:fillRect/>
            </a:stretch>
          </a:blipFill>
        </p:spPr>
        <p:txBody>
          <a:bodyPr wrap="square" lIns="0" tIns="0" rIns="0" bIns="0" rtlCol="0"/>
          <a:lstStyle/>
          <a:p>
            <a:endParaRPr/>
          </a:p>
        </p:txBody>
      </p:sp>
      <p:sp>
        <p:nvSpPr>
          <p:cNvPr id="21" name="object 21"/>
          <p:cNvSpPr/>
          <p:nvPr/>
        </p:nvSpPr>
        <p:spPr>
          <a:xfrm>
            <a:off x="5156453" y="3505961"/>
            <a:ext cx="3608704" cy="0"/>
          </a:xfrm>
          <a:custGeom>
            <a:avLst/>
            <a:gdLst/>
            <a:ahLst/>
            <a:cxnLst/>
            <a:rect l="l" t="t" r="r" b="b"/>
            <a:pathLst>
              <a:path w="3608704">
                <a:moveTo>
                  <a:pt x="3608578" y="0"/>
                </a:moveTo>
                <a:lnTo>
                  <a:pt x="0" y="0"/>
                </a:lnTo>
              </a:path>
            </a:pathLst>
          </a:custGeom>
          <a:ln w="50292">
            <a:solidFill>
              <a:srgbClr val="FF0000"/>
            </a:solidFill>
          </a:ln>
        </p:spPr>
        <p:txBody>
          <a:bodyPr wrap="square" lIns="0" tIns="0" rIns="0" bIns="0" rtlCol="0"/>
          <a:lstStyle/>
          <a:p>
            <a:endParaRPr/>
          </a:p>
        </p:txBody>
      </p:sp>
      <p:sp>
        <p:nvSpPr>
          <p:cNvPr id="22" name="object 22"/>
          <p:cNvSpPr/>
          <p:nvPr/>
        </p:nvSpPr>
        <p:spPr>
          <a:xfrm>
            <a:off x="5156453" y="3419094"/>
            <a:ext cx="151130" cy="175260"/>
          </a:xfrm>
          <a:custGeom>
            <a:avLst/>
            <a:gdLst/>
            <a:ahLst/>
            <a:cxnLst/>
            <a:rect l="l" t="t" r="r" b="b"/>
            <a:pathLst>
              <a:path w="151129" h="175260">
                <a:moveTo>
                  <a:pt x="150622" y="0"/>
                </a:moveTo>
                <a:lnTo>
                  <a:pt x="0" y="87388"/>
                </a:lnTo>
                <a:lnTo>
                  <a:pt x="150634" y="174752"/>
                </a:lnTo>
              </a:path>
            </a:pathLst>
          </a:custGeom>
          <a:ln w="50292">
            <a:solidFill>
              <a:srgbClr val="FF0000"/>
            </a:solidFill>
          </a:ln>
        </p:spPr>
        <p:txBody>
          <a:bodyPr wrap="square" lIns="0" tIns="0" rIns="0" bIns="0" rtlCol="0"/>
          <a:lstStyle/>
          <a:p>
            <a:endParaRPr/>
          </a:p>
        </p:txBody>
      </p:sp>
      <p:sp>
        <p:nvSpPr>
          <p:cNvPr id="23" name="object 23"/>
          <p:cNvSpPr/>
          <p:nvPr/>
        </p:nvSpPr>
        <p:spPr>
          <a:xfrm>
            <a:off x="4838700" y="4326635"/>
            <a:ext cx="3968495" cy="533399"/>
          </a:xfrm>
          <a:prstGeom prst="rect">
            <a:avLst/>
          </a:prstGeom>
          <a:blipFill>
            <a:blip r:embed="rId6" cstate="print"/>
            <a:stretch>
              <a:fillRect/>
            </a:stretch>
          </a:blipFill>
        </p:spPr>
        <p:txBody>
          <a:bodyPr wrap="square" lIns="0" tIns="0" rIns="0" bIns="0" rtlCol="0"/>
          <a:lstStyle/>
          <a:p>
            <a:endParaRPr/>
          </a:p>
        </p:txBody>
      </p:sp>
      <p:sp>
        <p:nvSpPr>
          <p:cNvPr id="24" name="object 24"/>
          <p:cNvSpPr/>
          <p:nvPr/>
        </p:nvSpPr>
        <p:spPr>
          <a:xfrm>
            <a:off x="5156453" y="4572761"/>
            <a:ext cx="3608704" cy="0"/>
          </a:xfrm>
          <a:custGeom>
            <a:avLst/>
            <a:gdLst/>
            <a:ahLst/>
            <a:cxnLst/>
            <a:rect l="l" t="t" r="r" b="b"/>
            <a:pathLst>
              <a:path w="3608704">
                <a:moveTo>
                  <a:pt x="3608578" y="0"/>
                </a:moveTo>
                <a:lnTo>
                  <a:pt x="0" y="0"/>
                </a:lnTo>
              </a:path>
            </a:pathLst>
          </a:custGeom>
          <a:ln w="50292">
            <a:solidFill>
              <a:srgbClr val="FF0000"/>
            </a:solidFill>
          </a:ln>
        </p:spPr>
        <p:txBody>
          <a:bodyPr wrap="square" lIns="0" tIns="0" rIns="0" bIns="0" rtlCol="0"/>
          <a:lstStyle/>
          <a:p>
            <a:endParaRPr/>
          </a:p>
        </p:txBody>
      </p:sp>
      <p:sp>
        <p:nvSpPr>
          <p:cNvPr id="25" name="object 25"/>
          <p:cNvSpPr/>
          <p:nvPr/>
        </p:nvSpPr>
        <p:spPr>
          <a:xfrm>
            <a:off x="5156453" y="4485894"/>
            <a:ext cx="151130" cy="175260"/>
          </a:xfrm>
          <a:custGeom>
            <a:avLst/>
            <a:gdLst/>
            <a:ahLst/>
            <a:cxnLst/>
            <a:rect l="l" t="t" r="r" b="b"/>
            <a:pathLst>
              <a:path w="151129" h="175260">
                <a:moveTo>
                  <a:pt x="150622" y="0"/>
                </a:moveTo>
                <a:lnTo>
                  <a:pt x="0" y="87388"/>
                </a:lnTo>
                <a:lnTo>
                  <a:pt x="150634" y="174751"/>
                </a:lnTo>
              </a:path>
            </a:pathLst>
          </a:custGeom>
          <a:ln w="50292">
            <a:solidFill>
              <a:srgbClr val="FF0000"/>
            </a:solidFill>
          </a:ln>
        </p:spPr>
        <p:txBody>
          <a:bodyPr wrap="square" lIns="0" tIns="0" rIns="0" bIns="0" rtlCol="0"/>
          <a:lstStyle/>
          <a:p>
            <a:endParaRPr/>
          </a:p>
        </p:txBody>
      </p:sp>
      <p:sp>
        <p:nvSpPr>
          <p:cNvPr id="26" name="object 26"/>
          <p:cNvSpPr/>
          <p:nvPr/>
        </p:nvSpPr>
        <p:spPr>
          <a:xfrm>
            <a:off x="7899633" y="5715000"/>
            <a:ext cx="996695" cy="533399"/>
          </a:xfrm>
          <a:prstGeom prst="rect">
            <a:avLst/>
          </a:prstGeom>
          <a:blipFill>
            <a:blip r:embed="rId7" cstate="print"/>
            <a:stretch>
              <a:fillRect/>
            </a:stretch>
          </a:blipFill>
        </p:spPr>
        <p:txBody>
          <a:bodyPr wrap="square" lIns="0" tIns="0" rIns="0" bIns="0" rtlCol="0"/>
          <a:lstStyle/>
          <a:p>
            <a:endParaRPr/>
          </a:p>
        </p:txBody>
      </p:sp>
      <p:sp>
        <p:nvSpPr>
          <p:cNvPr id="27" name="object 27"/>
          <p:cNvSpPr/>
          <p:nvPr/>
        </p:nvSpPr>
        <p:spPr>
          <a:xfrm>
            <a:off x="8204433" y="5961126"/>
            <a:ext cx="636905" cy="0"/>
          </a:xfrm>
          <a:custGeom>
            <a:avLst/>
            <a:gdLst/>
            <a:ahLst/>
            <a:cxnLst/>
            <a:rect l="l" t="t" r="r" b="b"/>
            <a:pathLst>
              <a:path w="636904">
                <a:moveTo>
                  <a:pt x="636777" y="0"/>
                </a:moveTo>
                <a:lnTo>
                  <a:pt x="0" y="0"/>
                </a:lnTo>
              </a:path>
            </a:pathLst>
          </a:custGeom>
          <a:ln w="50292">
            <a:solidFill>
              <a:srgbClr val="FF0000"/>
            </a:solidFill>
          </a:ln>
        </p:spPr>
        <p:txBody>
          <a:bodyPr wrap="square" lIns="0" tIns="0" rIns="0" bIns="0" rtlCol="0"/>
          <a:lstStyle/>
          <a:p>
            <a:endParaRPr/>
          </a:p>
        </p:txBody>
      </p:sp>
      <p:sp>
        <p:nvSpPr>
          <p:cNvPr id="28" name="object 28"/>
          <p:cNvSpPr/>
          <p:nvPr/>
        </p:nvSpPr>
        <p:spPr>
          <a:xfrm>
            <a:off x="8204433" y="5874259"/>
            <a:ext cx="151130" cy="175260"/>
          </a:xfrm>
          <a:custGeom>
            <a:avLst/>
            <a:gdLst/>
            <a:ahLst/>
            <a:cxnLst/>
            <a:rect l="l" t="t" r="r" b="b"/>
            <a:pathLst>
              <a:path w="151129" h="175260">
                <a:moveTo>
                  <a:pt x="150622" y="0"/>
                </a:moveTo>
                <a:lnTo>
                  <a:pt x="0" y="87388"/>
                </a:lnTo>
                <a:lnTo>
                  <a:pt x="150634" y="174751"/>
                </a:lnTo>
              </a:path>
            </a:pathLst>
          </a:custGeom>
          <a:ln w="50292">
            <a:solidFill>
              <a:srgbClr val="FF0000"/>
            </a:solidFill>
          </a:ln>
        </p:spPr>
        <p:txBody>
          <a:bodyPr wrap="square" lIns="0" tIns="0" rIns="0" bIns="0" rtlCol="0"/>
          <a:lstStyle/>
          <a:p>
            <a:endParaRPr/>
          </a:p>
        </p:txBody>
      </p:sp>
      <p:sp>
        <p:nvSpPr>
          <p:cNvPr id="32" name="object 32"/>
          <p:cNvSpPr txBox="1">
            <a:spLocks noGrp="1"/>
          </p:cNvSpPr>
          <p:nvPr>
            <p:ph type="title"/>
          </p:nvPr>
        </p:nvSpPr>
        <p:spPr>
          <a:xfrm>
            <a:off x="5273166" y="89408"/>
            <a:ext cx="2788920" cy="393700"/>
          </a:xfrm>
          <a:prstGeom prst="rect">
            <a:avLst/>
          </a:prstGeom>
        </p:spPr>
        <p:txBody>
          <a:bodyPr vert="horz" wrap="square" lIns="0" tIns="0" rIns="0" bIns="0" rtlCol="0">
            <a:spAutoFit/>
          </a:bodyPr>
          <a:lstStyle/>
          <a:p>
            <a:pPr marL="12700">
              <a:lnSpc>
                <a:spcPct val="100000"/>
              </a:lnSpc>
            </a:pPr>
            <a:r>
              <a:rPr spc="-10" dirty="0"/>
              <a:t>Application Process</a:t>
            </a:r>
            <a:r>
              <a:rPr spc="-140" dirty="0"/>
              <a:t> </a:t>
            </a:r>
            <a:r>
              <a:rPr spc="-5" dirty="0"/>
              <a:t>III</a:t>
            </a:r>
          </a:p>
        </p:txBody>
      </p:sp>
      <p:sp>
        <p:nvSpPr>
          <p:cNvPr id="33" name="object 33"/>
          <p:cNvSpPr txBox="1"/>
          <p:nvPr/>
        </p:nvSpPr>
        <p:spPr>
          <a:xfrm>
            <a:off x="8846185" y="6576883"/>
            <a:ext cx="297815" cy="252095"/>
          </a:xfrm>
          <a:prstGeom prst="rect">
            <a:avLst/>
          </a:prstGeom>
        </p:spPr>
        <p:txBody>
          <a:bodyPr vert="horz" wrap="square" lIns="0" tIns="0" rIns="0" bIns="0" rtlCol="0">
            <a:spAutoFit/>
          </a:bodyPr>
          <a:lstStyle/>
          <a:p>
            <a:pPr marL="25400">
              <a:lnSpc>
                <a:spcPts val="1864"/>
              </a:lnSpc>
            </a:pPr>
            <a:fld id="{81D60167-4931-47E6-BA6A-407CBD079E47}" type="slidenum">
              <a:rPr sz="1600" spc="-5" dirty="0">
                <a:latin typeface="Arial"/>
                <a:cs typeface="Arial"/>
              </a:rPr>
              <a:t>15</a:t>
            </a:fld>
            <a:endParaRPr sz="1600">
              <a:latin typeface="Arial"/>
              <a:cs typeface="Arial"/>
            </a:endParaRPr>
          </a:p>
        </p:txBody>
      </p:sp>
      <p:sp>
        <p:nvSpPr>
          <p:cNvPr id="53" name="object 11"/>
          <p:cNvSpPr/>
          <p:nvPr/>
        </p:nvSpPr>
        <p:spPr>
          <a:xfrm>
            <a:off x="8391799" y="6635903"/>
            <a:ext cx="1905" cy="76200"/>
          </a:xfrm>
          <a:custGeom>
            <a:avLst/>
            <a:gdLst/>
            <a:ahLst/>
            <a:cxnLst/>
            <a:rect l="l" t="t" r="r" b="b"/>
            <a:pathLst>
              <a:path w="1904" h="76200">
                <a:moveTo>
                  <a:pt x="63" y="0"/>
                </a:moveTo>
                <a:lnTo>
                  <a:pt x="292" y="12699"/>
                </a:lnTo>
                <a:lnTo>
                  <a:pt x="63" y="0"/>
                </a:lnTo>
                <a:close/>
              </a:path>
              <a:path w="1904" h="76200">
                <a:moveTo>
                  <a:pt x="647" y="25387"/>
                </a:moveTo>
                <a:lnTo>
                  <a:pt x="1155" y="50787"/>
                </a:lnTo>
                <a:lnTo>
                  <a:pt x="647" y="25387"/>
                </a:lnTo>
                <a:close/>
              </a:path>
              <a:path w="1904" h="76200">
                <a:moveTo>
                  <a:pt x="1511" y="63487"/>
                </a:moveTo>
                <a:lnTo>
                  <a:pt x="1739" y="76187"/>
                </a:lnTo>
                <a:lnTo>
                  <a:pt x="1511" y="63487"/>
                </a:lnTo>
                <a:close/>
              </a:path>
            </a:pathLst>
          </a:custGeom>
          <a:solidFill>
            <a:srgbClr val="000000"/>
          </a:solidFill>
        </p:spPr>
        <p:txBody>
          <a:bodyPr wrap="square" lIns="0" tIns="0" rIns="0" bIns="0" rtlCol="0"/>
          <a:lstStyle/>
          <a:p>
            <a:endParaRPr/>
          </a:p>
        </p:txBody>
      </p:sp>
      <p:sp>
        <p:nvSpPr>
          <p:cNvPr id="45" name="object 26"/>
          <p:cNvSpPr/>
          <p:nvPr/>
        </p:nvSpPr>
        <p:spPr>
          <a:xfrm>
            <a:off x="7910316" y="6172200"/>
            <a:ext cx="996695" cy="533399"/>
          </a:xfrm>
          <a:prstGeom prst="rect">
            <a:avLst/>
          </a:prstGeom>
          <a:blipFill>
            <a:blip r:embed="rId7" cstate="print"/>
            <a:stretch>
              <a:fillRect/>
            </a:stretch>
          </a:blipFill>
        </p:spPr>
        <p:txBody>
          <a:bodyPr wrap="square" lIns="0" tIns="0" rIns="0" bIns="0" rtlCol="0"/>
          <a:lstStyle/>
          <a:p>
            <a:endParaRPr/>
          </a:p>
        </p:txBody>
      </p:sp>
      <p:sp>
        <p:nvSpPr>
          <p:cNvPr id="46" name="object 27"/>
          <p:cNvSpPr/>
          <p:nvPr/>
        </p:nvSpPr>
        <p:spPr>
          <a:xfrm>
            <a:off x="8215116" y="6426715"/>
            <a:ext cx="636905" cy="0"/>
          </a:xfrm>
          <a:custGeom>
            <a:avLst/>
            <a:gdLst/>
            <a:ahLst/>
            <a:cxnLst/>
            <a:rect l="l" t="t" r="r" b="b"/>
            <a:pathLst>
              <a:path w="636904">
                <a:moveTo>
                  <a:pt x="636777" y="0"/>
                </a:moveTo>
                <a:lnTo>
                  <a:pt x="0" y="0"/>
                </a:lnTo>
              </a:path>
            </a:pathLst>
          </a:custGeom>
          <a:ln w="50292">
            <a:solidFill>
              <a:srgbClr val="FF0000"/>
            </a:solidFill>
          </a:ln>
        </p:spPr>
        <p:txBody>
          <a:bodyPr wrap="square" lIns="0" tIns="0" rIns="0" bIns="0" rtlCol="0"/>
          <a:lstStyle/>
          <a:p>
            <a:endParaRPr/>
          </a:p>
        </p:txBody>
      </p:sp>
      <p:sp>
        <p:nvSpPr>
          <p:cNvPr id="58" name="object 28"/>
          <p:cNvSpPr/>
          <p:nvPr/>
        </p:nvSpPr>
        <p:spPr>
          <a:xfrm>
            <a:off x="8215116" y="6339848"/>
            <a:ext cx="151130" cy="175260"/>
          </a:xfrm>
          <a:custGeom>
            <a:avLst/>
            <a:gdLst/>
            <a:ahLst/>
            <a:cxnLst/>
            <a:rect l="l" t="t" r="r" b="b"/>
            <a:pathLst>
              <a:path w="151129" h="175260">
                <a:moveTo>
                  <a:pt x="150622" y="0"/>
                </a:moveTo>
                <a:lnTo>
                  <a:pt x="0" y="87388"/>
                </a:lnTo>
                <a:lnTo>
                  <a:pt x="150634" y="174751"/>
                </a:lnTo>
              </a:path>
            </a:pathLst>
          </a:custGeom>
          <a:ln w="50292">
            <a:solidFill>
              <a:srgbClr val="FF0000"/>
            </a:solidFill>
          </a:ln>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624827"/>
            <a:ext cx="0" cy="76200"/>
          </a:xfrm>
          <a:custGeom>
            <a:avLst/>
            <a:gdLst/>
            <a:ahLst/>
            <a:cxnLst/>
            <a:rect l="l" t="t" r="r" b="b"/>
            <a:pathLst>
              <a:path h="76200">
                <a:moveTo>
                  <a:pt x="0" y="76199"/>
                </a:moveTo>
                <a:lnTo>
                  <a:pt x="0" y="0"/>
                </a:lnTo>
                <a:lnTo>
                  <a:pt x="0" y="76199"/>
                </a:lnTo>
                <a:close/>
              </a:path>
            </a:pathLst>
          </a:custGeom>
          <a:solidFill>
            <a:srgbClr val="000000"/>
          </a:solidFill>
        </p:spPr>
        <p:txBody>
          <a:bodyPr wrap="square" lIns="0" tIns="0" rIns="0" bIns="0" rtlCol="0"/>
          <a:lstStyle/>
          <a:p>
            <a:endParaRPr/>
          </a:p>
        </p:txBody>
      </p:sp>
      <p:sp>
        <p:nvSpPr>
          <p:cNvPr id="3" name="object 3"/>
          <p:cNvSpPr/>
          <p:nvPr/>
        </p:nvSpPr>
        <p:spPr>
          <a:xfrm>
            <a:off x="0" y="0"/>
            <a:ext cx="534136" cy="730478"/>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0" y="701040"/>
            <a:ext cx="9144000" cy="93345"/>
          </a:xfrm>
          <a:custGeom>
            <a:avLst/>
            <a:gdLst/>
            <a:ahLst/>
            <a:cxnLst/>
            <a:rect l="l" t="t" r="r" b="b"/>
            <a:pathLst>
              <a:path w="9144000" h="93345">
                <a:moveTo>
                  <a:pt x="0" y="0"/>
                </a:moveTo>
                <a:lnTo>
                  <a:pt x="9144000" y="0"/>
                </a:lnTo>
                <a:lnTo>
                  <a:pt x="9144000" y="92963"/>
                </a:lnTo>
                <a:lnTo>
                  <a:pt x="0" y="92963"/>
                </a:lnTo>
                <a:lnTo>
                  <a:pt x="0" y="0"/>
                </a:lnTo>
                <a:close/>
              </a:path>
            </a:pathLst>
          </a:custGeom>
          <a:ln w="9143">
            <a:solidFill>
              <a:srgbClr val="000000"/>
            </a:solidFill>
          </a:ln>
        </p:spPr>
        <p:txBody>
          <a:bodyPr wrap="square" lIns="0" tIns="0" rIns="0" bIns="0" rtlCol="0"/>
          <a:lstStyle/>
          <a:p>
            <a:endParaRPr/>
          </a:p>
        </p:txBody>
      </p:sp>
      <p:sp>
        <p:nvSpPr>
          <p:cNvPr id="5" name="object 5"/>
          <p:cNvSpPr/>
          <p:nvPr/>
        </p:nvSpPr>
        <p:spPr>
          <a:xfrm>
            <a:off x="0" y="775716"/>
            <a:ext cx="9144000" cy="152400"/>
          </a:xfrm>
          <a:custGeom>
            <a:avLst/>
            <a:gdLst/>
            <a:ahLst/>
            <a:cxnLst/>
            <a:rect l="l" t="t" r="r" b="b"/>
            <a:pathLst>
              <a:path w="9144000" h="152400">
                <a:moveTo>
                  <a:pt x="0" y="0"/>
                </a:moveTo>
                <a:lnTo>
                  <a:pt x="9144000" y="0"/>
                </a:lnTo>
                <a:lnTo>
                  <a:pt x="9144000" y="152400"/>
                </a:lnTo>
                <a:lnTo>
                  <a:pt x="0" y="152400"/>
                </a:lnTo>
                <a:lnTo>
                  <a:pt x="0" y="0"/>
                </a:lnTo>
                <a:close/>
              </a:path>
            </a:pathLst>
          </a:custGeom>
          <a:ln w="9144">
            <a:solidFill>
              <a:srgbClr val="000000"/>
            </a:solidFill>
          </a:ln>
        </p:spPr>
        <p:txBody>
          <a:bodyPr wrap="square" lIns="0" tIns="0" rIns="0" bIns="0" rtlCol="0"/>
          <a:lstStyle/>
          <a:p>
            <a:endParaRPr/>
          </a:p>
        </p:txBody>
      </p:sp>
      <p:sp>
        <p:nvSpPr>
          <p:cNvPr id="6" name="object 6"/>
          <p:cNvSpPr/>
          <p:nvPr/>
        </p:nvSpPr>
        <p:spPr>
          <a:xfrm>
            <a:off x="0" y="76200"/>
            <a:ext cx="457200" cy="548640"/>
          </a:xfrm>
          <a:custGeom>
            <a:avLst/>
            <a:gdLst/>
            <a:ahLst/>
            <a:cxnLst/>
            <a:rect l="l" t="t" r="r" b="b"/>
            <a:pathLst>
              <a:path w="457200" h="548640">
                <a:moveTo>
                  <a:pt x="0" y="548627"/>
                </a:moveTo>
                <a:lnTo>
                  <a:pt x="457200" y="548627"/>
                </a:lnTo>
                <a:lnTo>
                  <a:pt x="457200" y="0"/>
                </a:lnTo>
                <a:lnTo>
                  <a:pt x="0" y="0"/>
                </a:lnTo>
                <a:lnTo>
                  <a:pt x="0" y="548627"/>
                </a:lnTo>
                <a:close/>
              </a:path>
            </a:pathLst>
          </a:custGeom>
          <a:solidFill>
            <a:srgbClr val="000000"/>
          </a:solidFill>
        </p:spPr>
        <p:txBody>
          <a:bodyPr wrap="square" lIns="0" tIns="0" rIns="0" bIns="0" rtlCol="0"/>
          <a:lstStyle/>
          <a:p>
            <a:endParaRPr/>
          </a:p>
        </p:txBody>
      </p:sp>
      <p:sp>
        <p:nvSpPr>
          <p:cNvPr id="7" name="object 7"/>
          <p:cNvSpPr/>
          <p:nvPr/>
        </p:nvSpPr>
        <p:spPr>
          <a:xfrm>
            <a:off x="0" y="0"/>
            <a:ext cx="533399" cy="729995"/>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0" y="701040"/>
            <a:ext cx="9144000" cy="92710"/>
          </a:xfrm>
          <a:custGeom>
            <a:avLst/>
            <a:gdLst/>
            <a:ahLst/>
            <a:cxnLst/>
            <a:rect l="l" t="t" r="r" b="b"/>
            <a:pathLst>
              <a:path w="9144000" h="92709">
                <a:moveTo>
                  <a:pt x="0" y="0"/>
                </a:moveTo>
                <a:lnTo>
                  <a:pt x="9144000" y="0"/>
                </a:lnTo>
                <a:lnTo>
                  <a:pt x="9144000" y="92583"/>
                </a:lnTo>
                <a:lnTo>
                  <a:pt x="0" y="92583"/>
                </a:lnTo>
                <a:lnTo>
                  <a:pt x="0" y="0"/>
                </a:lnTo>
                <a:close/>
              </a:path>
            </a:pathLst>
          </a:custGeom>
          <a:ln w="9144">
            <a:solidFill>
              <a:srgbClr val="000000"/>
            </a:solidFill>
          </a:ln>
        </p:spPr>
        <p:txBody>
          <a:bodyPr wrap="square" lIns="0" tIns="0" rIns="0" bIns="0" rtlCol="0"/>
          <a:lstStyle/>
          <a:p>
            <a:endParaRPr/>
          </a:p>
        </p:txBody>
      </p:sp>
      <p:sp>
        <p:nvSpPr>
          <p:cNvPr id="9" name="object 9"/>
          <p:cNvSpPr/>
          <p:nvPr/>
        </p:nvSpPr>
        <p:spPr>
          <a:xfrm>
            <a:off x="0" y="851916"/>
            <a:ext cx="9144000" cy="76200"/>
          </a:xfrm>
          <a:custGeom>
            <a:avLst/>
            <a:gdLst/>
            <a:ahLst/>
            <a:cxnLst/>
            <a:rect l="l" t="t" r="r" b="b"/>
            <a:pathLst>
              <a:path w="9144000" h="76200">
                <a:moveTo>
                  <a:pt x="0" y="76200"/>
                </a:moveTo>
                <a:lnTo>
                  <a:pt x="9144000" y="76200"/>
                </a:lnTo>
                <a:lnTo>
                  <a:pt x="9144000" y="0"/>
                </a:lnTo>
                <a:lnTo>
                  <a:pt x="0" y="0"/>
                </a:lnTo>
                <a:lnTo>
                  <a:pt x="0" y="76200"/>
                </a:lnTo>
                <a:close/>
              </a:path>
            </a:pathLst>
          </a:custGeom>
          <a:solidFill>
            <a:srgbClr val="000000"/>
          </a:solidFill>
        </p:spPr>
        <p:txBody>
          <a:bodyPr wrap="square" lIns="0" tIns="0" rIns="0" bIns="0" rtlCol="0"/>
          <a:lstStyle/>
          <a:p>
            <a:endParaRPr/>
          </a:p>
        </p:txBody>
      </p:sp>
      <p:sp>
        <p:nvSpPr>
          <p:cNvPr id="10" name="object 10"/>
          <p:cNvSpPr/>
          <p:nvPr/>
        </p:nvSpPr>
        <p:spPr>
          <a:xfrm>
            <a:off x="0" y="775716"/>
            <a:ext cx="9144000" cy="152400"/>
          </a:xfrm>
          <a:custGeom>
            <a:avLst/>
            <a:gdLst/>
            <a:ahLst/>
            <a:cxnLst/>
            <a:rect l="l" t="t" r="r" b="b"/>
            <a:pathLst>
              <a:path w="9144000" h="152400">
                <a:moveTo>
                  <a:pt x="0" y="0"/>
                </a:moveTo>
                <a:lnTo>
                  <a:pt x="9144000" y="0"/>
                </a:lnTo>
                <a:lnTo>
                  <a:pt x="9144000" y="152400"/>
                </a:lnTo>
                <a:lnTo>
                  <a:pt x="0" y="152400"/>
                </a:lnTo>
                <a:lnTo>
                  <a:pt x="0" y="0"/>
                </a:lnTo>
                <a:close/>
              </a:path>
            </a:pathLst>
          </a:custGeom>
          <a:ln w="9144">
            <a:solidFill>
              <a:srgbClr val="000000"/>
            </a:solidFill>
          </a:ln>
        </p:spPr>
        <p:txBody>
          <a:bodyPr wrap="square" lIns="0" tIns="0" rIns="0" bIns="0" rtlCol="0"/>
          <a:lstStyle/>
          <a:p>
            <a:endParaRPr/>
          </a:p>
        </p:txBody>
      </p:sp>
      <p:sp>
        <p:nvSpPr>
          <p:cNvPr id="11" name="object 11"/>
          <p:cNvSpPr txBox="1"/>
          <p:nvPr/>
        </p:nvSpPr>
        <p:spPr>
          <a:xfrm>
            <a:off x="457200" y="0"/>
            <a:ext cx="3764279" cy="640080"/>
          </a:xfrm>
          <a:prstGeom prst="rect">
            <a:avLst/>
          </a:prstGeom>
        </p:spPr>
        <p:txBody>
          <a:bodyPr vert="horz" wrap="square" lIns="0" tIns="0" rIns="0" bIns="0" rtlCol="0">
            <a:spAutoFit/>
          </a:bodyPr>
          <a:lstStyle/>
          <a:p>
            <a:pPr marL="1027430" indent="861694">
              <a:lnSpc>
                <a:spcPts val="1310"/>
              </a:lnSpc>
            </a:pPr>
            <a:r>
              <a:rPr sz="1700" b="1" spc="-5" dirty="0">
                <a:solidFill>
                  <a:srgbClr val="F6C700"/>
                </a:solidFill>
                <a:latin typeface="MS PGothic"/>
                <a:cs typeface="MS PGothic"/>
              </a:rPr>
              <a:t>’</a:t>
            </a:r>
            <a:r>
              <a:rPr sz="1700" b="1" spc="-5" dirty="0">
                <a:solidFill>
                  <a:srgbClr val="F6C700"/>
                </a:solidFill>
                <a:latin typeface="Calibri"/>
                <a:cs typeface="Calibri"/>
              </a:rPr>
              <a:t>S</a:t>
            </a:r>
            <a:r>
              <a:rPr sz="1700" b="1" spc="-150" dirty="0">
                <a:solidFill>
                  <a:srgbClr val="F6C700"/>
                </a:solidFill>
                <a:latin typeface="Calibri"/>
                <a:cs typeface="Calibri"/>
              </a:rPr>
              <a:t> </a:t>
            </a:r>
            <a:r>
              <a:rPr sz="1700" b="1" spc="-50" dirty="0">
                <a:solidFill>
                  <a:srgbClr val="F6C700"/>
                </a:solidFill>
                <a:latin typeface="Calibri"/>
                <a:cs typeface="Calibri"/>
              </a:rPr>
              <a:t>ARMY:</a:t>
            </a:r>
            <a:endParaRPr sz="1700">
              <a:latin typeface="Calibri"/>
              <a:cs typeface="Calibri"/>
            </a:endParaRPr>
          </a:p>
          <a:p>
            <a:pPr algn="ctr">
              <a:lnSpc>
                <a:spcPts val="985"/>
              </a:lnSpc>
            </a:pPr>
            <a:r>
              <a:rPr sz="1700" b="1" spc="-280" dirty="0">
                <a:solidFill>
                  <a:srgbClr val="F6C700"/>
                </a:solidFill>
                <a:latin typeface="Calibri"/>
                <a:cs typeface="Calibri"/>
              </a:rPr>
              <a:t>A</a:t>
            </a:r>
            <a:r>
              <a:rPr sz="2550" b="1" spc="-419" baseline="26143" dirty="0">
                <a:solidFill>
                  <a:srgbClr val="F6C700"/>
                </a:solidFill>
                <a:latin typeface="Calibri"/>
                <a:cs typeface="Calibri"/>
              </a:rPr>
              <a:t>A</a:t>
            </a:r>
            <a:r>
              <a:rPr sz="1700" b="1" spc="-280" dirty="0">
                <a:solidFill>
                  <a:srgbClr val="F6C700"/>
                </a:solidFill>
                <a:latin typeface="Calibri"/>
                <a:cs typeface="Calibri"/>
              </a:rPr>
              <a:t>ME</a:t>
            </a:r>
            <a:r>
              <a:rPr sz="2550" b="1" spc="-419" baseline="26143" dirty="0">
                <a:solidFill>
                  <a:srgbClr val="F6C700"/>
                </a:solidFill>
                <a:latin typeface="Calibri"/>
                <a:cs typeface="Calibri"/>
              </a:rPr>
              <a:t>ME</a:t>
            </a:r>
            <a:r>
              <a:rPr sz="1700" b="1" spc="-280" dirty="0">
                <a:solidFill>
                  <a:srgbClr val="F6C700"/>
                </a:solidFill>
                <a:latin typeface="Calibri"/>
                <a:cs typeface="Calibri"/>
              </a:rPr>
              <a:t>R</a:t>
            </a:r>
            <a:r>
              <a:rPr sz="2550" b="1" spc="-419" baseline="26143" dirty="0">
                <a:solidFill>
                  <a:srgbClr val="F6C700"/>
                </a:solidFill>
                <a:latin typeface="Calibri"/>
                <a:cs typeface="Calibri"/>
              </a:rPr>
              <a:t>RI</a:t>
            </a:r>
            <a:r>
              <a:rPr sz="1700" b="1" spc="-280" dirty="0">
                <a:solidFill>
                  <a:srgbClr val="F6C700"/>
                </a:solidFill>
                <a:latin typeface="Calibri"/>
                <a:cs typeface="Calibri"/>
              </a:rPr>
              <a:t>ICA</a:t>
            </a:r>
            <a:r>
              <a:rPr sz="2550" b="1" spc="-419" baseline="26143" dirty="0">
                <a:solidFill>
                  <a:srgbClr val="F6C700"/>
                </a:solidFill>
                <a:latin typeface="Calibri"/>
                <a:cs typeface="Calibri"/>
              </a:rPr>
              <a:t>CA</a:t>
            </a:r>
            <a:r>
              <a:rPr sz="1700" b="1" spc="-280" dirty="0">
                <a:solidFill>
                  <a:srgbClr val="F6C700"/>
                </a:solidFill>
                <a:latin typeface="MS PGothic"/>
                <a:cs typeface="MS PGothic"/>
              </a:rPr>
              <a:t>’</a:t>
            </a:r>
            <a:r>
              <a:rPr sz="1700" b="1" spc="-280" dirty="0">
                <a:solidFill>
                  <a:srgbClr val="F6C700"/>
                </a:solidFill>
                <a:latin typeface="Calibri"/>
                <a:cs typeface="Calibri"/>
              </a:rPr>
              <a:t>S  </a:t>
            </a:r>
            <a:r>
              <a:rPr sz="1700" b="1" spc="-254" dirty="0">
                <a:solidFill>
                  <a:srgbClr val="F6C700"/>
                </a:solidFill>
                <a:latin typeface="Calibri"/>
                <a:cs typeface="Calibri"/>
              </a:rPr>
              <a:t> </a:t>
            </a:r>
            <a:r>
              <a:rPr sz="1700" b="1" spc="-25" dirty="0">
                <a:solidFill>
                  <a:srgbClr val="F6C700"/>
                </a:solidFill>
                <a:latin typeface="Calibri"/>
                <a:cs typeface="Calibri"/>
              </a:rPr>
              <a:t>ARMY:</a:t>
            </a:r>
            <a:endParaRPr sz="1700">
              <a:latin typeface="Calibri"/>
              <a:cs typeface="Calibri"/>
            </a:endParaRPr>
          </a:p>
          <a:p>
            <a:pPr marL="478790" marR="473709" algn="ctr">
              <a:lnSpc>
                <a:spcPct val="42300"/>
              </a:lnSpc>
              <a:spcBef>
                <a:spcPts val="730"/>
              </a:spcBef>
            </a:pPr>
            <a:r>
              <a:rPr sz="1700" b="1" dirty="0">
                <a:solidFill>
                  <a:srgbClr val="989898"/>
                </a:solidFill>
                <a:latin typeface="Calibri"/>
                <a:cs typeface="Calibri"/>
              </a:rPr>
              <a:t>THE </a:t>
            </a:r>
            <a:r>
              <a:rPr sz="1700" b="1" spc="-10" dirty="0">
                <a:solidFill>
                  <a:srgbClr val="989898"/>
                </a:solidFill>
                <a:latin typeface="Calibri"/>
                <a:cs typeface="Calibri"/>
              </a:rPr>
              <a:t>STRENGTH </a:t>
            </a:r>
            <a:r>
              <a:rPr sz="1700" b="1" spc="-5" dirty="0">
                <a:solidFill>
                  <a:srgbClr val="989898"/>
                </a:solidFill>
                <a:latin typeface="Calibri"/>
                <a:cs typeface="Calibri"/>
              </a:rPr>
              <a:t>OF </a:t>
            </a:r>
            <a:r>
              <a:rPr sz="1700" b="1" dirty="0">
                <a:solidFill>
                  <a:srgbClr val="989898"/>
                </a:solidFill>
                <a:latin typeface="Calibri"/>
                <a:cs typeface="Calibri"/>
              </a:rPr>
              <a:t>THE</a:t>
            </a:r>
            <a:r>
              <a:rPr sz="1700" b="1" spc="-130" dirty="0">
                <a:solidFill>
                  <a:srgbClr val="989898"/>
                </a:solidFill>
                <a:latin typeface="Calibri"/>
                <a:cs typeface="Calibri"/>
              </a:rPr>
              <a:t> </a:t>
            </a:r>
            <a:r>
              <a:rPr sz="1700" b="1" spc="-45" dirty="0">
                <a:solidFill>
                  <a:srgbClr val="989898"/>
                </a:solidFill>
                <a:latin typeface="Calibri"/>
                <a:cs typeface="Calibri"/>
              </a:rPr>
              <a:t>NATION  </a:t>
            </a:r>
            <a:r>
              <a:rPr sz="1700" b="1" dirty="0">
                <a:solidFill>
                  <a:srgbClr val="979797"/>
                </a:solidFill>
                <a:latin typeface="Calibri"/>
                <a:cs typeface="Calibri"/>
              </a:rPr>
              <a:t>THE </a:t>
            </a:r>
            <a:r>
              <a:rPr sz="1700" b="1" spc="-5" dirty="0">
                <a:solidFill>
                  <a:srgbClr val="979797"/>
                </a:solidFill>
                <a:latin typeface="Calibri"/>
                <a:cs typeface="Calibri"/>
              </a:rPr>
              <a:t>STRENGTH OF </a:t>
            </a:r>
            <a:r>
              <a:rPr sz="1700" b="1" dirty="0">
                <a:solidFill>
                  <a:srgbClr val="979797"/>
                </a:solidFill>
                <a:latin typeface="Calibri"/>
                <a:cs typeface="Calibri"/>
              </a:rPr>
              <a:t>THE</a:t>
            </a:r>
            <a:r>
              <a:rPr sz="1700" b="1" spc="-80" dirty="0">
                <a:solidFill>
                  <a:srgbClr val="979797"/>
                </a:solidFill>
                <a:latin typeface="Calibri"/>
                <a:cs typeface="Calibri"/>
              </a:rPr>
              <a:t> </a:t>
            </a:r>
            <a:r>
              <a:rPr sz="1700" b="1" spc="-25" dirty="0">
                <a:solidFill>
                  <a:srgbClr val="979797"/>
                </a:solidFill>
                <a:latin typeface="Calibri"/>
                <a:cs typeface="Calibri"/>
              </a:rPr>
              <a:t>NATION</a:t>
            </a:r>
            <a:endParaRPr sz="1700">
              <a:latin typeface="Calibri"/>
              <a:cs typeface="Calibri"/>
            </a:endParaRPr>
          </a:p>
        </p:txBody>
      </p:sp>
      <p:sp>
        <p:nvSpPr>
          <p:cNvPr id="12" name="object 12"/>
          <p:cNvSpPr/>
          <p:nvPr/>
        </p:nvSpPr>
        <p:spPr>
          <a:xfrm>
            <a:off x="0" y="15240"/>
            <a:ext cx="457199" cy="638555"/>
          </a:xfrm>
          <a:prstGeom prst="rect">
            <a:avLst/>
          </a:prstGeom>
          <a:blipFill>
            <a:blip r:embed="rId4" cstate="print"/>
            <a:stretch>
              <a:fillRect/>
            </a:stretch>
          </a:blipFill>
        </p:spPr>
        <p:txBody>
          <a:bodyPr wrap="square" lIns="0" tIns="0" rIns="0" bIns="0" rtlCol="0"/>
          <a:lstStyle/>
          <a:p>
            <a:endParaRPr/>
          </a:p>
        </p:txBody>
      </p:sp>
      <p:sp>
        <p:nvSpPr>
          <p:cNvPr id="13" name="object 13"/>
          <p:cNvSpPr/>
          <p:nvPr/>
        </p:nvSpPr>
        <p:spPr>
          <a:xfrm>
            <a:off x="0" y="624840"/>
            <a:ext cx="9144000" cy="92710"/>
          </a:xfrm>
          <a:custGeom>
            <a:avLst/>
            <a:gdLst/>
            <a:ahLst/>
            <a:cxnLst/>
            <a:rect l="l" t="t" r="r" b="b"/>
            <a:pathLst>
              <a:path w="9144000" h="92709">
                <a:moveTo>
                  <a:pt x="0" y="92583"/>
                </a:moveTo>
                <a:lnTo>
                  <a:pt x="9144000" y="92583"/>
                </a:lnTo>
                <a:lnTo>
                  <a:pt x="9144000" y="0"/>
                </a:lnTo>
                <a:lnTo>
                  <a:pt x="0" y="0"/>
                </a:lnTo>
                <a:lnTo>
                  <a:pt x="0" y="92583"/>
                </a:lnTo>
                <a:close/>
              </a:path>
            </a:pathLst>
          </a:custGeom>
          <a:solidFill>
            <a:srgbClr val="FFD521"/>
          </a:solidFill>
        </p:spPr>
        <p:txBody>
          <a:bodyPr wrap="square" lIns="0" tIns="0" rIns="0" bIns="0" rtlCol="0"/>
          <a:lstStyle/>
          <a:p>
            <a:endParaRPr/>
          </a:p>
        </p:txBody>
      </p:sp>
      <p:sp>
        <p:nvSpPr>
          <p:cNvPr id="14" name="object 14"/>
          <p:cNvSpPr/>
          <p:nvPr/>
        </p:nvSpPr>
        <p:spPr>
          <a:xfrm>
            <a:off x="0" y="624840"/>
            <a:ext cx="9144000" cy="92710"/>
          </a:xfrm>
          <a:custGeom>
            <a:avLst/>
            <a:gdLst/>
            <a:ahLst/>
            <a:cxnLst/>
            <a:rect l="l" t="t" r="r" b="b"/>
            <a:pathLst>
              <a:path w="9144000" h="92709">
                <a:moveTo>
                  <a:pt x="0" y="0"/>
                </a:moveTo>
                <a:lnTo>
                  <a:pt x="9144000" y="0"/>
                </a:lnTo>
                <a:lnTo>
                  <a:pt x="9144000" y="92583"/>
                </a:lnTo>
                <a:lnTo>
                  <a:pt x="0" y="92583"/>
                </a:lnTo>
                <a:lnTo>
                  <a:pt x="0" y="0"/>
                </a:lnTo>
                <a:close/>
              </a:path>
            </a:pathLst>
          </a:custGeom>
          <a:ln w="9144">
            <a:solidFill>
              <a:srgbClr val="000000"/>
            </a:solidFill>
          </a:ln>
        </p:spPr>
        <p:txBody>
          <a:bodyPr wrap="square" lIns="0" tIns="0" rIns="0" bIns="0" rtlCol="0"/>
          <a:lstStyle/>
          <a:p>
            <a:endParaRPr/>
          </a:p>
        </p:txBody>
      </p:sp>
      <p:sp>
        <p:nvSpPr>
          <p:cNvPr id="15" name="object 15"/>
          <p:cNvSpPr/>
          <p:nvPr/>
        </p:nvSpPr>
        <p:spPr>
          <a:xfrm>
            <a:off x="0" y="699516"/>
            <a:ext cx="9144000" cy="152400"/>
          </a:xfrm>
          <a:custGeom>
            <a:avLst/>
            <a:gdLst/>
            <a:ahLst/>
            <a:cxnLst/>
            <a:rect l="l" t="t" r="r" b="b"/>
            <a:pathLst>
              <a:path w="9144000" h="152400">
                <a:moveTo>
                  <a:pt x="0" y="152400"/>
                </a:moveTo>
                <a:lnTo>
                  <a:pt x="9144000" y="152400"/>
                </a:lnTo>
                <a:lnTo>
                  <a:pt x="9144000" y="0"/>
                </a:lnTo>
                <a:lnTo>
                  <a:pt x="0" y="0"/>
                </a:lnTo>
                <a:lnTo>
                  <a:pt x="0" y="152400"/>
                </a:lnTo>
                <a:close/>
              </a:path>
            </a:pathLst>
          </a:custGeom>
          <a:solidFill>
            <a:srgbClr val="000000"/>
          </a:solidFill>
        </p:spPr>
        <p:txBody>
          <a:bodyPr wrap="square" lIns="0" tIns="0" rIns="0" bIns="0" rtlCol="0"/>
          <a:lstStyle/>
          <a:p>
            <a:endParaRPr/>
          </a:p>
        </p:txBody>
      </p:sp>
      <p:sp>
        <p:nvSpPr>
          <p:cNvPr id="16" name="object 16"/>
          <p:cNvSpPr/>
          <p:nvPr/>
        </p:nvSpPr>
        <p:spPr>
          <a:xfrm>
            <a:off x="0" y="699516"/>
            <a:ext cx="9144000" cy="152400"/>
          </a:xfrm>
          <a:custGeom>
            <a:avLst/>
            <a:gdLst/>
            <a:ahLst/>
            <a:cxnLst/>
            <a:rect l="l" t="t" r="r" b="b"/>
            <a:pathLst>
              <a:path w="9144000" h="152400">
                <a:moveTo>
                  <a:pt x="0" y="0"/>
                </a:moveTo>
                <a:lnTo>
                  <a:pt x="9144000" y="0"/>
                </a:lnTo>
                <a:lnTo>
                  <a:pt x="9144000" y="152400"/>
                </a:lnTo>
                <a:lnTo>
                  <a:pt x="0" y="152400"/>
                </a:lnTo>
                <a:lnTo>
                  <a:pt x="0" y="0"/>
                </a:lnTo>
                <a:close/>
              </a:path>
            </a:pathLst>
          </a:custGeom>
          <a:ln w="9144">
            <a:solidFill>
              <a:srgbClr val="000000"/>
            </a:solidFill>
          </a:ln>
        </p:spPr>
        <p:txBody>
          <a:bodyPr wrap="square" lIns="0" tIns="0" rIns="0" bIns="0" rtlCol="0"/>
          <a:lstStyle/>
          <a:p>
            <a:endParaRPr/>
          </a:p>
        </p:txBody>
      </p:sp>
      <p:sp>
        <p:nvSpPr>
          <p:cNvPr id="17" name="object 17"/>
          <p:cNvSpPr/>
          <p:nvPr/>
        </p:nvSpPr>
        <p:spPr>
          <a:xfrm>
            <a:off x="457200" y="0"/>
            <a:ext cx="3764279" cy="640080"/>
          </a:xfrm>
          <a:custGeom>
            <a:avLst/>
            <a:gdLst/>
            <a:ahLst/>
            <a:cxnLst/>
            <a:rect l="l" t="t" r="r" b="b"/>
            <a:pathLst>
              <a:path w="3764279" h="640080">
                <a:moveTo>
                  <a:pt x="0" y="640079"/>
                </a:moveTo>
                <a:lnTo>
                  <a:pt x="3764279" y="640079"/>
                </a:lnTo>
                <a:lnTo>
                  <a:pt x="3764279" y="0"/>
                </a:lnTo>
                <a:lnTo>
                  <a:pt x="0" y="0"/>
                </a:lnTo>
                <a:lnTo>
                  <a:pt x="0" y="640079"/>
                </a:lnTo>
                <a:close/>
              </a:path>
            </a:pathLst>
          </a:custGeom>
          <a:solidFill>
            <a:srgbClr val="000000"/>
          </a:solidFill>
        </p:spPr>
        <p:txBody>
          <a:bodyPr wrap="square" lIns="0" tIns="0" rIns="0" bIns="0" rtlCol="0"/>
          <a:lstStyle/>
          <a:p>
            <a:endParaRPr/>
          </a:p>
        </p:txBody>
      </p:sp>
      <p:sp>
        <p:nvSpPr>
          <p:cNvPr id="18" name="object 18"/>
          <p:cNvSpPr txBox="1"/>
          <p:nvPr/>
        </p:nvSpPr>
        <p:spPr>
          <a:xfrm>
            <a:off x="640238" y="65978"/>
            <a:ext cx="3396615" cy="526415"/>
          </a:xfrm>
          <a:prstGeom prst="rect">
            <a:avLst/>
          </a:prstGeom>
        </p:spPr>
        <p:txBody>
          <a:bodyPr vert="horz" wrap="square" lIns="0" tIns="0" rIns="0" bIns="0" rtlCol="0">
            <a:spAutoFit/>
          </a:bodyPr>
          <a:lstStyle/>
          <a:p>
            <a:pPr algn="ctr">
              <a:lnSpc>
                <a:spcPts val="2010"/>
              </a:lnSpc>
            </a:pPr>
            <a:r>
              <a:rPr sz="1700" b="1" spc="-15" dirty="0">
                <a:solidFill>
                  <a:srgbClr val="F6C700"/>
                </a:solidFill>
                <a:latin typeface="Arial"/>
                <a:cs typeface="Arial"/>
              </a:rPr>
              <a:t>AMERICA</a:t>
            </a:r>
            <a:r>
              <a:rPr sz="1700" b="1" spc="-15" dirty="0">
                <a:solidFill>
                  <a:srgbClr val="F6C700"/>
                </a:solidFill>
                <a:latin typeface="MS PGothic"/>
                <a:cs typeface="MS PGothic"/>
              </a:rPr>
              <a:t>’</a:t>
            </a:r>
            <a:r>
              <a:rPr sz="1700" b="1" spc="-15" dirty="0">
                <a:solidFill>
                  <a:srgbClr val="F6C700"/>
                </a:solidFill>
                <a:latin typeface="Arial"/>
                <a:cs typeface="Arial"/>
              </a:rPr>
              <a:t>S</a:t>
            </a:r>
            <a:r>
              <a:rPr sz="1700" b="1" spc="-160" dirty="0">
                <a:solidFill>
                  <a:srgbClr val="F6C700"/>
                </a:solidFill>
                <a:latin typeface="Arial"/>
                <a:cs typeface="Arial"/>
              </a:rPr>
              <a:t> </a:t>
            </a:r>
            <a:r>
              <a:rPr sz="1700" b="1" spc="-60" dirty="0">
                <a:solidFill>
                  <a:srgbClr val="F6C700"/>
                </a:solidFill>
                <a:latin typeface="Arial"/>
                <a:cs typeface="Arial"/>
              </a:rPr>
              <a:t>ARMY:</a:t>
            </a:r>
            <a:endParaRPr sz="1700">
              <a:latin typeface="Arial"/>
              <a:cs typeface="Arial"/>
            </a:endParaRPr>
          </a:p>
          <a:p>
            <a:pPr algn="ctr">
              <a:lnSpc>
                <a:spcPts val="2010"/>
              </a:lnSpc>
            </a:pPr>
            <a:r>
              <a:rPr sz="1700" b="1" dirty="0">
                <a:solidFill>
                  <a:srgbClr val="989898"/>
                </a:solidFill>
                <a:latin typeface="Arial"/>
                <a:cs typeface="Arial"/>
              </a:rPr>
              <a:t>THE STRENGTH </a:t>
            </a:r>
            <a:r>
              <a:rPr sz="1700" b="1" spc="-10" dirty="0">
                <a:solidFill>
                  <a:srgbClr val="989898"/>
                </a:solidFill>
                <a:latin typeface="Arial"/>
                <a:cs typeface="Arial"/>
              </a:rPr>
              <a:t>OF </a:t>
            </a:r>
            <a:r>
              <a:rPr sz="1700" b="1" dirty="0">
                <a:solidFill>
                  <a:srgbClr val="989898"/>
                </a:solidFill>
                <a:latin typeface="Arial"/>
                <a:cs typeface="Arial"/>
              </a:rPr>
              <a:t>THE</a:t>
            </a:r>
            <a:r>
              <a:rPr sz="1700" b="1" spc="-165" dirty="0">
                <a:solidFill>
                  <a:srgbClr val="989898"/>
                </a:solidFill>
                <a:latin typeface="Arial"/>
                <a:cs typeface="Arial"/>
              </a:rPr>
              <a:t> </a:t>
            </a:r>
            <a:r>
              <a:rPr sz="1700" b="1" spc="-55" dirty="0">
                <a:solidFill>
                  <a:srgbClr val="989898"/>
                </a:solidFill>
                <a:latin typeface="Arial"/>
                <a:cs typeface="Arial"/>
              </a:rPr>
              <a:t>NATION</a:t>
            </a:r>
            <a:endParaRPr sz="1700">
              <a:latin typeface="Arial"/>
              <a:cs typeface="Arial"/>
            </a:endParaRPr>
          </a:p>
        </p:txBody>
      </p:sp>
      <p:sp>
        <p:nvSpPr>
          <p:cNvPr id="19" name="object 19"/>
          <p:cNvSpPr/>
          <p:nvPr/>
        </p:nvSpPr>
        <p:spPr>
          <a:xfrm>
            <a:off x="164592" y="990600"/>
            <a:ext cx="8750807" cy="5564123"/>
          </a:xfrm>
          <a:prstGeom prst="rect">
            <a:avLst/>
          </a:prstGeom>
          <a:blipFill>
            <a:blip r:embed="rId5" cstate="print"/>
            <a:stretch>
              <a:fillRect/>
            </a:stretch>
          </a:blipFill>
        </p:spPr>
        <p:txBody>
          <a:bodyPr wrap="square" lIns="0" tIns="0" rIns="0" bIns="0" rtlCol="0"/>
          <a:lstStyle/>
          <a:p>
            <a:endParaRPr/>
          </a:p>
        </p:txBody>
      </p:sp>
      <p:sp>
        <p:nvSpPr>
          <p:cNvPr id="20" name="object 20"/>
          <p:cNvSpPr/>
          <p:nvPr/>
        </p:nvSpPr>
        <p:spPr>
          <a:xfrm>
            <a:off x="534162" y="5106161"/>
            <a:ext cx="4114800" cy="762000"/>
          </a:xfrm>
          <a:custGeom>
            <a:avLst/>
            <a:gdLst/>
            <a:ahLst/>
            <a:cxnLst/>
            <a:rect l="l" t="t" r="r" b="b"/>
            <a:pathLst>
              <a:path w="4114800" h="762000">
                <a:moveTo>
                  <a:pt x="0" y="381000"/>
                </a:moveTo>
                <a:lnTo>
                  <a:pt x="26924" y="319201"/>
                </a:lnTo>
                <a:lnTo>
                  <a:pt x="59791" y="289433"/>
                </a:lnTo>
                <a:lnTo>
                  <a:pt x="104889" y="260565"/>
                </a:lnTo>
                <a:lnTo>
                  <a:pt x="161683" y="232689"/>
                </a:lnTo>
                <a:lnTo>
                  <a:pt x="229641" y="205905"/>
                </a:lnTo>
                <a:lnTo>
                  <a:pt x="308241" y="180301"/>
                </a:lnTo>
                <a:lnTo>
                  <a:pt x="396963" y="155981"/>
                </a:lnTo>
                <a:lnTo>
                  <a:pt x="495249" y="133045"/>
                </a:lnTo>
                <a:lnTo>
                  <a:pt x="602602" y="111594"/>
                </a:lnTo>
                <a:lnTo>
                  <a:pt x="718464" y="91706"/>
                </a:lnTo>
                <a:lnTo>
                  <a:pt x="842327" y="73507"/>
                </a:lnTo>
                <a:lnTo>
                  <a:pt x="973645" y="57086"/>
                </a:lnTo>
                <a:lnTo>
                  <a:pt x="1111910" y="42519"/>
                </a:lnTo>
                <a:lnTo>
                  <a:pt x="1256563" y="29933"/>
                </a:lnTo>
                <a:lnTo>
                  <a:pt x="1407109" y="19418"/>
                </a:lnTo>
                <a:lnTo>
                  <a:pt x="1562989" y="11074"/>
                </a:lnTo>
                <a:lnTo>
                  <a:pt x="1723682" y="4991"/>
                </a:lnTo>
                <a:lnTo>
                  <a:pt x="1888655" y="1257"/>
                </a:lnTo>
                <a:lnTo>
                  <a:pt x="2057400" y="0"/>
                </a:lnTo>
                <a:lnTo>
                  <a:pt x="2226132" y="1257"/>
                </a:lnTo>
                <a:lnTo>
                  <a:pt x="2391117" y="4991"/>
                </a:lnTo>
                <a:lnTo>
                  <a:pt x="2551811" y="11074"/>
                </a:lnTo>
                <a:lnTo>
                  <a:pt x="2707690" y="19418"/>
                </a:lnTo>
                <a:lnTo>
                  <a:pt x="2858236" y="29933"/>
                </a:lnTo>
                <a:lnTo>
                  <a:pt x="3002889" y="42519"/>
                </a:lnTo>
                <a:lnTo>
                  <a:pt x="3141154" y="57086"/>
                </a:lnTo>
                <a:lnTo>
                  <a:pt x="3272472" y="73507"/>
                </a:lnTo>
                <a:lnTo>
                  <a:pt x="3396335" y="91706"/>
                </a:lnTo>
                <a:lnTo>
                  <a:pt x="3512197" y="111594"/>
                </a:lnTo>
                <a:lnTo>
                  <a:pt x="3619550" y="133045"/>
                </a:lnTo>
                <a:lnTo>
                  <a:pt x="3717836" y="155981"/>
                </a:lnTo>
                <a:lnTo>
                  <a:pt x="3806558" y="180301"/>
                </a:lnTo>
                <a:lnTo>
                  <a:pt x="3885158" y="205905"/>
                </a:lnTo>
                <a:lnTo>
                  <a:pt x="3953116" y="232689"/>
                </a:lnTo>
                <a:lnTo>
                  <a:pt x="4009910" y="260565"/>
                </a:lnTo>
                <a:lnTo>
                  <a:pt x="4055008" y="289433"/>
                </a:lnTo>
                <a:lnTo>
                  <a:pt x="4087876" y="319201"/>
                </a:lnTo>
                <a:lnTo>
                  <a:pt x="4114800" y="381000"/>
                </a:lnTo>
                <a:lnTo>
                  <a:pt x="4107980" y="412242"/>
                </a:lnTo>
                <a:lnTo>
                  <a:pt x="4055008" y="472554"/>
                </a:lnTo>
                <a:lnTo>
                  <a:pt x="4009910" y="501421"/>
                </a:lnTo>
                <a:lnTo>
                  <a:pt x="3953116" y="529297"/>
                </a:lnTo>
                <a:lnTo>
                  <a:pt x="3885158" y="556094"/>
                </a:lnTo>
                <a:lnTo>
                  <a:pt x="3806558" y="581698"/>
                </a:lnTo>
                <a:lnTo>
                  <a:pt x="3717836" y="606018"/>
                </a:lnTo>
                <a:lnTo>
                  <a:pt x="3619550" y="628954"/>
                </a:lnTo>
                <a:lnTo>
                  <a:pt x="3512197" y="650405"/>
                </a:lnTo>
                <a:lnTo>
                  <a:pt x="3396335" y="670293"/>
                </a:lnTo>
                <a:lnTo>
                  <a:pt x="3272472" y="688492"/>
                </a:lnTo>
                <a:lnTo>
                  <a:pt x="3141154" y="704913"/>
                </a:lnTo>
                <a:lnTo>
                  <a:pt x="3002889" y="719467"/>
                </a:lnTo>
                <a:lnTo>
                  <a:pt x="2858236" y="732053"/>
                </a:lnTo>
                <a:lnTo>
                  <a:pt x="2707690" y="742581"/>
                </a:lnTo>
                <a:lnTo>
                  <a:pt x="2551811" y="750925"/>
                </a:lnTo>
                <a:lnTo>
                  <a:pt x="2391117" y="757008"/>
                </a:lnTo>
                <a:lnTo>
                  <a:pt x="2226132" y="760742"/>
                </a:lnTo>
                <a:lnTo>
                  <a:pt x="2057400" y="762000"/>
                </a:lnTo>
                <a:lnTo>
                  <a:pt x="1888655" y="760742"/>
                </a:lnTo>
                <a:lnTo>
                  <a:pt x="1723682" y="757008"/>
                </a:lnTo>
                <a:lnTo>
                  <a:pt x="1562989" y="750925"/>
                </a:lnTo>
                <a:lnTo>
                  <a:pt x="1407109" y="742581"/>
                </a:lnTo>
                <a:lnTo>
                  <a:pt x="1256563" y="732053"/>
                </a:lnTo>
                <a:lnTo>
                  <a:pt x="1111910" y="719467"/>
                </a:lnTo>
                <a:lnTo>
                  <a:pt x="973645" y="704913"/>
                </a:lnTo>
                <a:lnTo>
                  <a:pt x="842327" y="688492"/>
                </a:lnTo>
                <a:lnTo>
                  <a:pt x="718464" y="670293"/>
                </a:lnTo>
                <a:lnTo>
                  <a:pt x="602602" y="650405"/>
                </a:lnTo>
                <a:lnTo>
                  <a:pt x="495249" y="628954"/>
                </a:lnTo>
                <a:lnTo>
                  <a:pt x="396963" y="606018"/>
                </a:lnTo>
                <a:lnTo>
                  <a:pt x="308241" y="581698"/>
                </a:lnTo>
                <a:lnTo>
                  <a:pt x="229641" y="556094"/>
                </a:lnTo>
                <a:lnTo>
                  <a:pt x="161683" y="529297"/>
                </a:lnTo>
                <a:lnTo>
                  <a:pt x="104889" y="501421"/>
                </a:lnTo>
                <a:lnTo>
                  <a:pt x="59791" y="472554"/>
                </a:lnTo>
                <a:lnTo>
                  <a:pt x="26924" y="442798"/>
                </a:lnTo>
                <a:lnTo>
                  <a:pt x="0" y="381000"/>
                </a:lnTo>
                <a:close/>
              </a:path>
            </a:pathLst>
          </a:custGeom>
          <a:ln w="50292">
            <a:solidFill>
              <a:srgbClr val="FF0000"/>
            </a:solidFill>
          </a:ln>
        </p:spPr>
        <p:txBody>
          <a:bodyPr wrap="square" lIns="0" tIns="0" rIns="0" bIns="0" rtlCol="0"/>
          <a:lstStyle/>
          <a:p>
            <a:endParaRPr/>
          </a:p>
        </p:txBody>
      </p:sp>
      <p:sp>
        <p:nvSpPr>
          <p:cNvPr id="21" name="object 21"/>
          <p:cNvSpPr txBox="1">
            <a:spLocks noGrp="1"/>
          </p:cNvSpPr>
          <p:nvPr>
            <p:ph type="title"/>
          </p:nvPr>
        </p:nvSpPr>
        <p:spPr>
          <a:xfrm>
            <a:off x="5904103" y="106144"/>
            <a:ext cx="1525905" cy="393700"/>
          </a:xfrm>
          <a:prstGeom prst="rect">
            <a:avLst/>
          </a:prstGeom>
        </p:spPr>
        <p:txBody>
          <a:bodyPr vert="horz" wrap="square" lIns="0" tIns="0" rIns="0" bIns="0" rtlCol="0">
            <a:spAutoFit/>
          </a:bodyPr>
          <a:lstStyle/>
          <a:p>
            <a:pPr marL="12700">
              <a:lnSpc>
                <a:spcPct val="100000"/>
              </a:lnSpc>
            </a:pPr>
            <a:r>
              <a:rPr spc="-5" dirty="0"/>
              <a:t>Career</a:t>
            </a:r>
            <a:r>
              <a:rPr spc="-140" dirty="0"/>
              <a:t> </a:t>
            </a:r>
            <a:r>
              <a:rPr spc="-5" dirty="0"/>
              <a:t>Brief</a:t>
            </a:r>
          </a:p>
        </p:txBody>
      </p:sp>
      <p:sp>
        <p:nvSpPr>
          <p:cNvPr id="22" name="object 22"/>
          <p:cNvSpPr txBox="1"/>
          <p:nvPr/>
        </p:nvSpPr>
        <p:spPr>
          <a:xfrm>
            <a:off x="8769985" y="6576883"/>
            <a:ext cx="297815" cy="252095"/>
          </a:xfrm>
          <a:prstGeom prst="rect">
            <a:avLst/>
          </a:prstGeom>
        </p:spPr>
        <p:txBody>
          <a:bodyPr vert="horz" wrap="square" lIns="0" tIns="0" rIns="0" bIns="0" rtlCol="0">
            <a:spAutoFit/>
          </a:bodyPr>
          <a:lstStyle/>
          <a:p>
            <a:pPr marL="25400">
              <a:lnSpc>
                <a:spcPts val="1864"/>
              </a:lnSpc>
            </a:pPr>
            <a:fld id="{81D60167-4931-47E6-BA6A-407CBD079E47}" type="slidenum">
              <a:rPr sz="1600" spc="-5" dirty="0">
                <a:latin typeface="Arial"/>
                <a:cs typeface="Arial"/>
              </a:rPr>
              <a:t>16</a:t>
            </a:fld>
            <a:endParaRPr sz="1600">
              <a:latin typeface="Arial"/>
              <a:cs typeface="Aria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5486558" y="114808"/>
            <a:ext cx="2667000" cy="393700"/>
          </a:xfrm>
          <a:prstGeom prst="rect">
            <a:avLst/>
          </a:prstGeom>
        </p:spPr>
        <p:txBody>
          <a:bodyPr vert="horz" wrap="square" lIns="0" tIns="0" rIns="0" bIns="0" rtlCol="0">
            <a:spAutoFit/>
          </a:bodyPr>
          <a:lstStyle/>
          <a:p>
            <a:pPr marL="12700">
              <a:lnSpc>
                <a:spcPct val="100000"/>
              </a:lnSpc>
            </a:pPr>
            <a:r>
              <a:rPr spc="-5" dirty="0"/>
              <a:t>Career Brief </a:t>
            </a:r>
            <a:r>
              <a:rPr dirty="0"/>
              <a:t>Section</a:t>
            </a:r>
            <a:r>
              <a:rPr spc="-225" dirty="0"/>
              <a:t> </a:t>
            </a:r>
            <a:r>
              <a:rPr dirty="0"/>
              <a:t>I</a:t>
            </a:r>
          </a:p>
        </p:txBody>
      </p:sp>
      <p:sp>
        <p:nvSpPr>
          <p:cNvPr id="4" name="object 4"/>
          <p:cNvSpPr/>
          <p:nvPr/>
        </p:nvSpPr>
        <p:spPr>
          <a:xfrm>
            <a:off x="114300" y="990600"/>
            <a:ext cx="8769540" cy="5641263"/>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990600" y="5105400"/>
            <a:ext cx="1986737" cy="1523732"/>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3195827" y="3012947"/>
            <a:ext cx="1202435" cy="902207"/>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3431870" y="3048761"/>
            <a:ext cx="912494" cy="631825"/>
          </a:xfrm>
          <a:custGeom>
            <a:avLst/>
            <a:gdLst/>
            <a:ahLst/>
            <a:cxnLst/>
            <a:rect l="l" t="t" r="r" b="b"/>
            <a:pathLst>
              <a:path w="912495" h="631825">
                <a:moveTo>
                  <a:pt x="912291" y="0"/>
                </a:moveTo>
                <a:lnTo>
                  <a:pt x="0" y="631583"/>
                </a:lnTo>
              </a:path>
            </a:pathLst>
          </a:custGeom>
          <a:ln w="38100">
            <a:solidFill>
              <a:srgbClr val="000000"/>
            </a:solidFill>
          </a:ln>
        </p:spPr>
        <p:txBody>
          <a:bodyPr wrap="square" lIns="0" tIns="0" rIns="0" bIns="0" rtlCol="0"/>
          <a:lstStyle/>
          <a:p>
            <a:endParaRPr/>
          </a:p>
        </p:txBody>
      </p:sp>
      <p:sp>
        <p:nvSpPr>
          <p:cNvPr id="8" name="object 8"/>
          <p:cNvSpPr/>
          <p:nvPr/>
        </p:nvSpPr>
        <p:spPr>
          <a:xfrm>
            <a:off x="3353560" y="3622509"/>
            <a:ext cx="127000" cy="112395"/>
          </a:xfrm>
          <a:custGeom>
            <a:avLst/>
            <a:gdLst/>
            <a:ahLst/>
            <a:cxnLst/>
            <a:rect l="l" t="t" r="r" b="b"/>
            <a:pathLst>
              <a:path w="127000" h="112395">
                <a:moveTo>
                  <a:pt x="61442" y="0"/>
                </a:moveTo>
                <a:lnTo>
                  <a:pt x="0" y="112052"/>
                </a:lnTo>
                <a:lnTo>
                  <a:pt x="126504" y="93967"/>
                </a:lnTo>
                <a:lnTo>
                  <a:pt x="61442" y="0"/>
                </a:lnTo>
                <a:close/>
              </a:path>
            </a:pathLst>
          </a:custGeom>
          <a:solidFill>
            <a:srgbClr val="000000"/>
          </a:solidFill>
        </p:spPr>
        <p:txBody>
          <a:bodyPr wrap="square" lIns="0" tIns="0" rIns="0" bIns="0" rtlCol="0"/>
          <a:lstStyle/>
          <a:p>
            <a:endParaRPr/>
          </a:p>
        </p:txBody>
      </p:sp>
      <p:sp>
        <p:nvSpPr>
          <p:cNvPr id="9" name="object 9"/>
          <p:cNvSpPr/>
          <p:nvPr/>
        </p:nvSpPr>
        <p:spPr>
          <a:xfrm>
            <a:off x="2052827" y="3012947"/>
            <a:ext cx="1202435" cy="902207"/>
          </a:xfrm>
          <a:prstGeom prst="rect">
            <a:avLst/>
          </a:prstGeom>
          <a:blipFill>
            <a:blip r:embed="rId5" cstate="print"/>
            <a:stretch>
              <a:fillRect/>
            </a:stretch>
          </a:blipFill>
        </p:spPr>
        <p:txBody>
          <a:bodyPr wrap="square" lIns="0" tIns="0" rIns="0" bIns="0" rtlCol="0"/>
          <a:lstStyle/>
          <a:p>
            <a:endParaRPr/>
          </a:p>
        </p:txBody>
      </p:sp>
      <p:sp>
        <p:nvSpPr>
          <p:cNvPr id="10" name="object 10"/>
          <p:cNvSpPr/>
          <p:nvPr/>
        </p:nvSpPr>
        <p:spPr>
          <a:xfrm>
            <a:off x="2288870" y="3048761"/>
            <a:ext cx="912494" cy="631825"/>
          </a:xfrm>
          <a:custGeom>
            <a:avLst/>
            <a:gdLst/>
            <a:ahLst/>
            <a:cxnLst/>
            <a:rect l="l" t="t" r="r" b="b"/>
            <a:pathLst>
              <a:path w="912494" h="631825">
                <a:moveTo>
                  <a:pt x="912291" y="0"/>
                </a:moveTo>
                <a:lnTo>
                  <a:pt x="0" y="631583"/>
                </a:lnTo>
              </a:path>
            </a:pathLst>
          </a:custGeom>
          <a:ln w="38100">
            <a:solidFill>
              <a:srgbClr val="000000"/>
            </a:solidFill>
          </a:ln>
        </p:spPr>
        <p:txBody>
          <a:bodyPr wrap="square" lIns="0" tIns="0" rIns="0" bIns="0" rtlCol="0"/>
          <a:lstStyle/>
          <a:p>
            <a:endParaRPr/>
          </a:p>
        </p:txBody>
      </p:sp>
      <p:sp>
        <p:nvSpPr>
          <p:cNvPr id="11" name="object 11"/>
          <p:cNvSpPr/>
          <p:nvPr/>
        </p:nvSpPr>
        <p:spPr>
          <a:xfrm>
            <a:off x="2210560" y="3622509"/>
            <a:ext cx="127000" cy="112395"/>
          </a:xfrm>
          <a:custGeom>
            <a:avLst/>
            <a:gdLst/>
            <a:ahLst/>
            <a:cxnLst/>
            <a:rect l="l" t="t" r="r" b="b"/>
            <a:pathLst>
              <a:path w="127000" h="112395">
                <a:moveTo>
                  <a:pt x="61442" y="0"/>
                </a:moveTo>
                <a:lnTo>
                  <a:pt x="0" y="112052"/>
                </a:lnTo>
                <a:lnTo>
                  <a:pt x="126504" y="93967"/>
                </a:lnTo>
                <a:lnTo>
                  <a:pt x="61442" y="0"/>
                </a:lnTo>
                <a:close/>
              </a:path>
            </a:pathLst>
          </a:custGeom>
          <a:solidFill>
            <a:srgbClr val="000000"/>
          </a:solidFill>
        </p:spPr>
        <p:txBody>
          <a:bodyPr wrap="square" lIns="0" tIns="0" rIns="0" bIns="0" rtlCol="0"/>
          <a:lstStyle/>
          <a:p>
            <a:endParaRPr/>
          </a:p>
        </p:txBody>
      </p:sp>
      <p:sp>
        <p:nvSpPr>
          <p:cNvPr id="12" name="object 12"/>
          <p:cNvSpPr/>
          <p:nvPr/>
        </p:nvSpPr>
        <p:spPr>
          <a:xfrm>
            <a:off x="2814827" y="3851147"/>
            <a:ext cx="1202435" cy="902207"/>
          </a:xfrm>
          <a:prstGeom prst="rect">
            <a:avLst/>
          </a:prstGeom>
          <a:blipFill>
            <a:blip r:embed="rId5" cstate="print"/>
            <a:stretch>
              <a:fillRect/>
            </a:stretch>
          </a:blipFill>
        </p:spPr>
        <p:txBody>
          <a:bodyPr wrap="square" lIns="0" tIns="0" rIns="0" bIns="0" rtlCol="0"/>
          <a:lstStyle/>
          <a:p>
            <a:endParaRPr/>
          </a:p>
        </p:txBody>
      </p:sp>
      <p:sp>
        <p:nvSpPr>
          <p:cNvPr id="13" name="object 13"/>
          <p:cNvSpPr/>
          <p:nvPr/>
        </p:nvSpPr>
        <p:spPr>
          <a:xfrm>
            <a:off x="3050870" y="3886961"/>
            <a:ext cx="912494" cy="631825"/>
          </a:xfrm>
          <a:custGeom>
            <a:avLst/>
            <a:gdLst/>
            <a:ahLst/>
            <a:cxnLst/>
            <a:rect l="l" t="t" r="r" b="b"/>
            <a:pathLst>
              <a:path w="912495" h="631825">
                <a:moveTo>
                  <a:pt x="912291" y="0"/>
                </a:moveTo>
                <a:lnTo>
                  <a:pt x="0" y="631583"/>
                </a:lnTo>
              </a:path>
            </a:pathLst>
          </a:custGeom>
          <a:ln w="38100">
            <a:solidFill>
              <a:srgbClr val="000000"/>
            </a:solidFill>
          </a:ln>
        </p:spPr>
        <p:txBody>
          <a:bodyPr wrap="square" lIns="0" tIns="0" rIns="0" bIns="0" rtlCol="0"/>
          <a:lstStyle/>
          <a:p>
            <a:endParaRPr/>
          </a:p>
        </p:txBody>
      </p:sp>
      <p:sp>
        <p:nvSpPr>
          <p:cNvPr id="14" name="object 14"/>
          <p:cNvSpPr/>
          <p:nvPr/>
        </p:nvSpPr>
        <p:spPr>
          <a:xfrm>
            <a:off x="2972560" y="4460709"/>
            <a:ext cx="127000" cy="112395"/>
          </a:xfrm>
          <a:custGeom>
            <a:avLst/>
            <a:gdLst/>
            <a:ahLst/>
            <a:cxnLst/>
            <a:rect l="l" t="t" r="r" b="b"/>
            <a:pathLst>
              <a:path w="127000" h="112395">
                <a:moveTo>
                  <a:pt x="61442" y="0"/>
                </a:moveTo>
                <a:lnTo>
                  <a:pt x="0" y="112052"/>
                </a:lnTo>
                <a:lnTo>
                  <a:pt x="126504" y="93967"/>
                </a:lnTo>
                <a:lnTo>
                  <a:pt x="61442" y="0"/>
                </a:lnTo>
                <a:close/>
              </a:path>
            </a:pathLst>
          </a:custGeom>
          <a:solidFill>
            <a:srgbClr val="000000"/>
          </a:solidFill>
        </p:spPr>
        <p:txBody>
          <a:bodyPr wrap="square" lIns="0" tIns="0" rIns="0" bIns="0" rtlCol="0"/>
          <a:lstStyle/>
          <a:p>
            <a:endParaRPr/>
          </a:p>
        </p:txBody>
      </p:sp>
      <p:sp>
        <p:nvSpPr>
          <p:cNvPr id="15" name="object 15"/>
          <p:cNvSpPr/>
          <p:nvPr/>
        </p:nvSpPr>
        <p:spPr>
          <a:xfrm>
            <a:off x="2738627" y="4308347"/>
            <a:ext cx="1202435" cy="902207"/>
          </a:xfrm>
          <a:prstGeom prst="rect">
            <a:avLst/>
          </a:prstGeom>
          <a:blipFill>
            <a:blip r:embed="rId5" cstate="print"/>
            <a:stretch>
              <a:fillRect/>
            </a:stretch>
          </a:blipFill>
        </p:spPr>
        <p:txBody>
          <a:bodyPr wrap="square" lIns="0" tIns="0" rIns="0" bIns="0" rtlCol="0"/>
          <a:lstStyle/>
          <a:p>
            <a:endParaRPr/>
          </a:p>
        </p:txBody>
      </p:sp>
      <p:sp>
        <p:nvSpPr>
          <p:cNvPr id="16" name="object 16"/>
          <p:cNvSpPr/>
          <p:nvPr/>
        </p:nvSpPr>
        <p:spPr>
          <a:xfrm>
            <a:off x="2974670" y="4344161"/>
            <a:ext cx="912494" cy="631825"/>
          </a:xfrm>
          <a:custGeom>
            <a:avLst/>
            <a:gdLst/>
            <a:ahLst/>
            <a:cxnLst/>
            <a:rect l="l" t="t" r="r" b="b"/>
            <a:pathLst>
              <a:path w="912495" h="631825">
                <a:moveTo>
                  <a:pt x="912291" y="0"/>
                </a:moveTo>
                <a:lnTo>
                  <a:pt x="0" y="631583"/>
                </a:lnTo>
              </a:path>
            </a:pathLst>
          </a:custGeom>
          <a:ln w="38100">
            <a:solidFill>
              <a:srgbClr val="000000"/>
            </a:solidFill>
          </a:ln>
        </p:spPr>
        <p:txBody>
          <a:bodyPr wrap="square" lIns="0" tIns="0" rIns="0" bIns="0" rtlCol="0"/>
          <a:lstStyle/>
          <a:p>
            <a:endParaRPr/>
          </a:p>
        </p:txBody>
      </p:sp>
      <p:sp>
        <p:nvSpPr>
          <p:cNvPr id="17" name="object 17"/>
          <p:cNvSpPr/>
          <p:nvPr/>
        </p:nvSpPr>
        <p:spPr>
          <a:xfrm>
            <a:off x="2896360" y="4917909"/>
            <a:ext cx="127000" cy="112395"/>
          </a:xfrm>
          <a:custGeom>
            <a:avLst/>
            <a:gdLst/>
            <a:ahLst/>
            <a:cxnLst/>
            <a:rect l="l" t="t" r="r" b="b"/>
            <a:pathLst>
              <a:path w="127000" h="112395">
                <a:moveTo>
                  <a:pt x="61442" y="0"/>
                </a:moveTo>
                <a:lnTo>
                  <a:pt x="0" y="112052"/>
                </a:lnTo>
                <a:lnTo>
                  <a:pt x="126504" y="93967"/>
                </a:lnTo>
                <a:lnTo>
                  <a:pt x="61442" y="0"/>
                </a:lnTo>
                <a:close/>
              </a:path>
            </a:pathLst>
          </a:custGeom>
          <a:solidFill>
            <a:srgbClr val="000000"/>
          </a:solidFill>
        </p:spPr>
        <p:txBody>
          <a:bodyPr wrap="square" lIns="0" tIns="0" rIns="0" bIns="0" rtlCol="0"/>
          <a:lstStyle/>
          <a:p>
            <a:endParaRPr/>
          </a:p>
        </p:txBody>
      </p:sp>
      <p:sp>
        <p:nvSpPr>
          <p:cNvPr id="18" name="object 18"/>
          <p:cNvSpPr txBox="1"/>
          <p:nvPr/>
        </p:nvSpPr>
        <p:spPr>
          <a:xfrm>
            <a:off x="8686800" y="6629400"/>
            <a:ext cx="371475" cy="228600"/>
          </a:xfrm>
          <a:prstGeom prst="rect">
            <a:avLst/>
          </a:prstGeom>
        </p:spPr>
        <p:txBody>
          <a:bodyPr vert="horz" wrap="square" lIns="0" tIns="0" rIns="0" bIns="0" rtlCol="0">
            <a:spAutoFit/>
          </a:bodyPr>
          <a:lstStyle/>
          <a:p>
            <a:pPr marL="138430">
              <a:lnSpc>
                <a:spcPts val="1620"/>
              </a:lnSpc>
            </a:pPr>
            <a:fld id="{81D60167-4931-47E6-BA6A-407CBD079E47}" type="slidenum">
              <a:rPr sz="1600" dirty="0">
                <a:solidFill>
                  <a:srgbClr val="8A8A8A"/>
                </a:solidFill>
                <a:latin typeface="Calibri"/>
                <a:cs typeface="Calibri"/>
              </a:rPr>
              <a:t>17</a:t>
            </a:fld>
            <a:endParaRPr sz="1600">
              <a:latin typeface="Calibri"/>
              <a:cs typeface="Calibri"/>
            </a:endParaRPr>
          </a:p>
        </p:txBody>
      </p:sp>
      <p:sp>
        <p:nvSpPr>
          <p:cNvPr id="19" name="object 2"/>
          <p:cNvSpPr txBox="1"/>
          <p:nvPr/>
        </p:nvSpPr>
        <p:spPr>
          <a:xfrm>
            <a:off x="533400" y="91630"/>
            <a:ext cx="3657600" cy="512961"/>
          </a:xfrm>
          <a:prstGeom prst="rect">
            <a:avLst/>
          </a:prstGeom>
        </p:spPr>
        <p:txBody>
          <a:bodyPr vert="horz" wrap="square" lIns="0" tIns="0" rIns="0" bIns="0" rtlCol="0">
            <a:spAutoFit/>
          </a:bodyPr>
          <a:lstStyle/>
          <a:p>
            <a:pPr algn="ctr">
              <a:lnSpc>
                <a:spcPts val="2030"/>
              </a:lnSpc>
            </a:pPr>
            <a:r>
              <a:rPr lang="en-US" b="1" spc="-5" dirty="0">
                <a:solidFill>
                  <a:srgbClr val="F6C700"/>
                </a:solidFill>
                <a:latin typeface="Arial"/>
                <a:cs typeface="Arial"/>
              </a:rPr>
              <a:t>AMERICA</a:t>
            </a:r>
            <a:r>
              <a:rPr lang="en-US" b="1" spc="-5" dirty="0">
                <a:solidFill>
                  <a:srgbClr val="F6C700"/>
                </a:solidFill>
                <a:latin typeface="MS PGothic"/>
                <a:cs typeface="MS PGothic"/>
              </a:rPr>
              <a:t>’</a:t>
            </a:r>
            <a:r>
              <a:rPr lang="en-US" b="1" spc="-5" dirty="0">
                <a:solidFill>
                  <a:srgbClr val="F6C700"/>
                </a:solidFill>
                <a:latin typeface="Arial"/>
                <a:cs typeface="Arial"/>
              </a:rPr>
              <a:t>S</a:t>
            </a:r>
            <a:r>
              <a:rPr lang="en-US" b="1" spc="-130" dirty="0">
                <a:solidFill>
                  <a:srgbClr val="F6C700"/>
                </a:solidFill>
                <a:latin typeface="Arial"/>
                <a:cs typeface="Arial"/>
              </a:rPr>
              <a:t> </a:t>
            </a:r>
            <a:r>
              <a:rPr lang="en-US" b="1" spc="-30" dirty="0">
                <a:solidFill>
                  <a:srgbClr val="F6C700"/>
                </a:solidFill>
                <a:latin typeface="Arial"/>
                <a:cs typeface="Arial"/>
              </a:rPr>
              <a:t>ARMY:</a:t>
            </a:r>
            <a:endParaRPr lang="en-US" dirty="0">
              <a:latin typeface="Arial"/>
              <a:cs typeface="Arial"/>
            </a:endParaRPr>
          </a:p>
          <a:p>
            <a:pPr algn="ctr">
              <a:lnSpc>
                <a:spcPts val="2030"/>
              </a:lnSpc>
            </a:pPr>
            <a:r>
              <a:rPr lang="en-US" sz="1700" b="1" spc="-5" dirty="0">
                <a:solidFill>
                  <a:srgbClr val="979797"/>
                </a:solidFill>
                <a:latin typeface="Arial"/>
                <a:cs typeface="Arial"/>
              </a:rPr>
              <a:t>THE STRENGTH OF THE</a:t>
            </a:r>
            <a:r>
              <a:rPr lang="en-US" sz="1700" b="1" spc="-20" dirty="0">
                <a:solidFill>
                  <a:srgbClr val="979797"/>
                </a:solidFill>
                <a:latin typeface="Arial"/>
                <a:cs typeface="Arial"/>
              </a:rPr>
              <a:t> </a:t>
            </a:r>
            <a:r>
              <a:rPr lang="en-US" sz="1700" b="1" spc="-25" dirty="0">
                <a:solidFill>
                  <a:srgbClr val="979797"/>
                </a:solidFill>
                <a:latin typeface="Arial"/>
                <a:cs typeface="Arial"/>
              </a:rPr>
              <a:t>NATION</a:t>
            </a:r>
            <a:endParaRPr lang="en-US" sz="1700" dirty="0">
              <a:latin typeface="Arial"/>
              <a:cs typeface="Aria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5073554" y="114808"/>
            <a:ext cx="3354070" cy="393700"/>
          </a:xfrm>
          <a:prstGeom prst="rect">
            <a:avLst/>
          </a:prstGeom>
        </p:spPr>
        <p:txBody>
          <a:bodyPr vert="horz" wrap="square" lIns="0" tIns="0" rIns="0" bIns="0" rtlCol="0">
            <a:spAutoFit/>
          </a:bodyPr>
          <a:lstStyle/>
          <a:p>
            <a:pPr marL="12700">
              <a:lnSpc>
                <a:spcPct val="100000"/>
              </a:lnSpc>
            </a:pPr>
            <a:r>
              <a:rPr spc="-5" dirty="0"/>
              <a:t>Career Brief </a:t>
            </a:r>
            <a:r>
              <a:rPr dirty="0"/>
              <a:t>Section </a:t>
            </a:r>
            <a:r>
              <a:rPr spc="-5" dirty="0"/>
              <a:t>III </a:t>
            </a:r>
            <a:r>
              <a:rPr dirty="0"/>
              <a:t>/</a:t>
            </a:r>
            <a:r>
              <a:rPr spc="-260" dirty="0"/>
              <a:t> </a:t>
            </a:r>
            <a:r>
              <a:rPr spc="-5" dirty="0"/>
              <a:t>IV</a:t>
            </a:r>
          </a:p>
        </p:txBody>
      </p:sp>
      <p:sp>
        <p:nvSpPr>
          <p:cNvPr id="4" name="object 4"/>
          <p:cNvSpPr/>
          <p:nvPr/>
        </p:nvSpPr>
        <p:spPr>
          <a:xfrm>
            <a:off x="76200" y="990600"/>
            <a:ext cx="8916835" cy="5568807"/>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7463027" y="1107947"/>
            <a:ext cx="1202435" cy="902207"/>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7699070" y="1143761"/>
            <a:ext cx="912494" cy="631825"/>
          </a:xfrm>
          <a:custGeom>
            <a:avLst/>
            <a:gdLst/>
            <a:ahLst/>
            <a:cxnLst/>
            <a:rect l="l" t="t" r="r" b="b"/>
            <a:pathLst>
              <a:path w="912495" h="631825">
                <a:moveTo>
                  <a:pt x="912291" y="0"/>
                </a:moveTo>
                <a:lnTo>
                  <a:pt x="0" y="631583"/>
                </a:lnTo>
              </a:path>
            </a:pathLst>
          </a:custGeom>
          <a:ln w="38100">
            <a:solidFill>
              <a:srgbClr val="000000"/>
            </a:solidFill>
          </a:ln>
        </p:spPr>
        <p:txBody>
          <a:bodyPr wrap="square" lIns="0" tIns="0" rIns="0" bIns="0" rtlCol="0"/>
          <a:lstStyle/>
          <a:p>
            <a:endParaRPr/>
          </a:p>
        </p:txBody>
      </p:sp>
      <p:sp>
        <p:nvSpPr>
          <p:cNvPr id="7" name="object 7"/>
          <p:cNvSpPr/>
          <p:nvPr/>
        </p:nvSpPr>
        <p:spPr>
          <a:xfrm>
            <a:off x="7620760" y="1717509"/>
            <a:ext cx="127000" cy="112395"/>
          </a:xfrm>
          <a:custGeom>
            <a:avLst/>
            <a:gdLst/>
            <a:ahLst/>
            <a:cxnLst/>
            <a:rect l="l" t="t" r="r" b="b"/>
            <a:pathLst>
              <a:path w="127000" h="112394">
                <a:moveTo>
                  <a:pt x="61442" y="0"/>
                </a:moveTo>
                <a:lnTo>
                  <a:pt x="0" y="112052"/>
                </a:lnTo>
                <a:lnTo>
                  <a:pt x="126504" y="93967"/>
                </a:lnTo>
                <a:lnTo>
                  <a:pt x="61442" y="0"/>
                </a:lnTo>
                <a:close/>
              </a:path>
            </a:pathLst>
          </a:custGeom>
          <a:solidFill>
            <a:srgbClr val="000000"/>
          </a:solidFill>
        </p:spPr>
        <p:txBody>
          <a:bodyPr wrap="square" lIns="0" tIns="0" rIns="0" bIns="0" rtlCol="0"/>
          <a:lstStyle/>
          <a:p>
            <a:endParaRPr/>
          </a:p>
        </p:txBody>
      </p:sp>
      <p:sp>
        <p:nvSpPr>
          <p:cNvPr id="8" name="object 8"/>
          <p:cNvSpPr/>
          <p:nvPr/>
        </p:nvSpPr>
        <p:spPr>
          <a:xfrm>
            <a:off x="2814827" y="3698747"/>
            <a:ext cx="1202435" cy="902207"/>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3050870" y="3734561"/>
            <a:ext cx="912494" cy="631825"/>
          </a:xfrm>
          <a:custGeom>
            <a:avLst/>
            <a:gdLst/>
            <a:ahLst/>
            <a:cxnLst/>
            <a:rect l="l" t="t" r="r" b="b"/>
            <a:pathLst>
              <a:path w="912495" h="631825">
                <a:moveTo>
                  <a:pt x="912291" y="0"/>
                </a:moveTo>
                <a:lnTo>
                  <a:pt x="0" y="631583"/>
                </a:lnTo>
              </a:path>
            </a:pathLst>
          </a:custGeom>
          <a:ln w="38100">
            <a:solidFill>
              <a:srgbClr val="000000"/>
            </a:solidFill>
          </a:ln>
        </p:spPr>
        <p:txBody>
          <a:bodyPr wrap="square" lIns="0" tIns="0" rIns="0" bIns="0" rtlCol="0"/>
          <a:lstStyle/>
          <a:p>
            <a:endParaRPr/>
          </a:p>
        </p:txBody>
      </p:sp>
      <p:sp>
        <p:nvSpPr>
          <p:cNvPr id="10" name="object 10"/>
          <p:cNvSpPr/>
          <p:nvPr/>
        </p:nvSpPr>
        <p:spPr>
          <a:xfrm>
            <a:off x="2972560" y="4308309"/>
            <a:ext cx="127000" cy="112395"/>
          </a:xfrm>
          <a:custGeom>
            <a:avLst/>
            <a:gdLst/>
            <a:ahLst/>
            <a:cxnLst/>
            <a:rect l="l" t="t" r="r" b="b"/>
            <a:pathLst>
              <a:path w="127000" h="112395">
                <a:moveTo>
                  <a:pt x="61442" y="0"/>
                </a:moveTo>
                <a:lnTo>
                  <a:pt x="0" y="112052"/>
                </a:lnTo>
                <a:lnTo>
                  <a:pt x="126504" y="93967"/>
                </a:lnTo>
                <a:lnTo>
                  <a:pt x="61442" y="0"/>
                </a:lnTo>
                <a:close/>
              </a:path>
            </a:pathLst>
          </a:custGeom>
          <a:solidFill>
            <a:srgbClr val="000000"/>
          </a:solidFill>
        </p:spPr>
        <p:txBody>
          <a:bodyPr wrap="square" lIns="0" tIns="0" rIns="0" bIns="0" rtlCol="0"/>
          <a:lstStyle/>
          <a:p>
            <a:endParaRPr/>
          </a:p>
        </p:txBody>
      </p:sp>
      <p:sp>
        <p:nvSpPr>
          <p:cNvPr id="11" name="object 11"/>
          <p:cNvSpPr/>
          <p:nvPr/>
        </p:nvSpPr>
        <p:spPr>
          <a:xfrm>
            <a:off x="5405627" y="3698747"/>
            <a:ext cx="1202435" cy="902207"/>
          </a:xfrm>
          <a:prstGeom prst="rect">
            <a:avLst/>
          </a:prstGeom>
          <a:blipFill>
            <a:blip r:embed="rId4" cstate="print"/>
            <a:stretch>
              <a:fillRect/>
            </a:stretch>
          </a:blipFill>
        </p:spPr>
        <p:txBody>
          <a:bodyPr wrap="square" lIns="0" tIns="0" rIns="0" bIns="0" rtlCol="0"/>
          <a:lstStyle/>
          <a:p>
            <a:endParaRPr/>
          </a:p>
        </p:txBody>
      </p:sp>
      <p:sp>
        <p:nvSpPr>
          <p:cNvPr id="12" name="object 12"/>
          <p:cNvSpPr/>
          <p:nvPr/>
        </p:nvSpPr>
        <p:spPr>
          <a:xfrm>
            <a:off x="5641670" y="3734561"/>
            <a:ext cx="912494" cy="631825"/>
          </a:xfrm>
          <a:custGeom>
            <a:avLst/>
            <a:gdLst/>
            <a:ahLst/>
            <a:cxnLst/>
            <a:rect l="l" t="t" r="r" b="b"/>
            <a:pathLst>
              <a:path w="912495" h="631825">
                <a:moveTo>
                  <a:pt x="912291" y="0"/>
                </a:moveTo>
                <a:lnTo>
                  <a:pt x="0" y="631583"/>
                </a:lnTo>
              </a:path>
            </a:pathLst>
          </a:custGeom>
          <a:ln w="38100">
            <a:solidFill>
              <a:srgbClr val="000000"/>
            </a:solidFill>
          </a:ln>
        </p:spPr>
        <p:txBody>
          <a:bodyPr wrap="square" lIns="0" tIns="0" rIns="0" bIns="0" rtlCol="0"/>
          <a:lstStyle/>
          <a:p>
            <a:endParaRPr/>
          </a:p>
        </p:txBody>
      </p:sp>
      <p:sp>
        <p:nvSpPr>
          <p:cNvPr id="13" name="object 13"/>
          <p:cNvSpPr/>
          <p:nvPr/>
        </p:nvSpPr>
        <p:spPr>
          <a:xfrm>
            <a:off x="5563360" y="4308309"/>
            <a:ext cx="127000" cy="112395"/>
          </a:xfrm>
          <a:custGeom>
            <a:avLst/>
            <a:gdLst/>
            <a:ahLst/>
            <a:cxnLst/>
            <a:rect l="l" t="t" r="r" b="b"/>
            <a:pathLst>
              <a:path w="127000" h="112395">
                <a:moveTo>
                  <a:pt x="61442" y="0"/>
                </a:moveTo>
                <a:lnTo>
                  <a:pt x="0" y="112052"/>
                </a:lnTo>
                <a:lnTo>
                  <a:pt x="126504" y="93967"/>
                </a:lnTo>
                <a:lnTo>
                  <a:pt x="61442" y="0"/>
                </a:lnTo>
                <a:close/>
              </a:path>
            </a:pathLst>
          </a:custGeom>
          <a:solidFill>
            <a:srgbClr val="000000"/>
          </a:solidFill>
        </p:spPr>
        <p:txBody>
          <a:bodyPr wrap="square" lIns="0" tIns="0" rIns="0" bIns="0" rtlCol="0"/>
          <a:lstStyle/>
          <a:p>
            <a:endParaRPr/>
          </a:p>
        </p:txBody>
      </p:sp>
      <p:sp>
        <p:nvSpPr>
          <p:cNvPr id="14" name="object 14"/>
          <p:cNvSpPr/>
          <p:nvPr/>
        </p:nvSpPr>
        <p:spPr>
          <a:xfrm>
            <a:off x="5329427" y="4689347"/>
            <a:ext cx="1202435" cy="902207"/>
          </a:xfrm>
          <a:prstGeom prst="rect">
            <a:avLst/>
          </a:prstGeom>
          <a:blipFill>
            <a:blip r:embed="rId4" cstate="print"/>
            <a:stretch>
              <a:fillRect/>
            </a:stretch>
          </a:blipFill>
        </p:spPr>
        <p:txBody>
          <a:bodyPr wrap="square" lIns="0" tIns="0" rIns="0" bIns="0" rtlCol="0"/>
          <a:lstStyle/>
          <a:p>
            <a:endParaRPr/>
          </a:p>
        </p:txBody>
      </p:sp>
      <p:sp>
        <p:nvSpPr>
          <p:cNvPr id="15" name="object 15"/>
          <p:cNvSpPr/>
          <p:nvPr/>
        </p:nvSpPr>
        <p:spPr>
          <a:xfrm>
            <a:off x="5565470" y="4725161"/>
            <a:ext cx="912494" cy="631825"/>
          </a:xfrm>
          <a:custGeom>
            <a:avLst/>
            <a:gdLst/>
            <a:ahLst/>
            <a:cxnLst/>
            <a:rect l="l" t="t" r="r" b="b"/>
            <a:pathLst>
              <a:path w="912495" h="631825">
                <a:moveTo>
                  <a:pt x="912291" y="0"/>
                </a:moveTo>
                <a:lnTo>
                  <a:pt x="0" y="631583"/>
                </a:lnTo>
              </a:path>
            </a:pathLst>
          </a:custGeom>
          <a:ln w="38100">
            <a:solidFill>
              <a:srgbClr val="000000"/>
            </a:solidFill>
          </a:ln>
        </p:spPr>
        <p:txBody>
          <a:bodyPr wrap="square" lIns="0" tIns="0" rIns="0" bIns="0" rtlCol="0"/>
          <a:lstStyle/>
          <a:p>
            <a:endParaRPr/>
          </a:p>
        </p:txBody>
      </p:sp>
      <p:sp>
        <p:nvSpPr>
          <p:cNvPr id="16" name="object 16"/>
          <p:cNvSpPr/>
          <p:nvPr/>
        </p:nvSpPr>
        <p:spPr>
          <a:xfrm>
            <a:off x="5487160" y="5298909"/>
            <a:ext cx="127000" cy="112395"/>
          </a:xfrm>
          <a:custGeom>
            <a:avLst/>
            <a:gdLst/>
            <a:ahLst/>
            <a:cxnLst/>
            <a:rect l="l" t="t" r="r" b="b"/>
            <a:pathLst>
              <a:path w="127000" h="112395">
                <a:moveTo>
                  <a:pt x="61442" y="0"/>
                </a:moveTo>
                <a:lnTo>
                  <a:pt x="0" y="112052"/>
                </a:lnTo>
                <a:lnTo>
                  <a:pt x="126504" y="93967"/>
                </a:lnTo>
                <a:lnTo>
                  <a:pt x="61442" y="0"/>
                </a:lnTo>
                <a:close/>
              </a:path>
            </a:pathLst>
          </a:custGeom>
          <a:solidFill>
            <a:srgbClr val="000000"/>
          </a:solidFill>
        </p:spPr>
        <p:txBody>
          <a:bodyPr wrap="square" lIns="0" tIns="0" rIns="0" bIns="0" rtlCol="0"/>
          <a:lstStyle/>
          <a:p>
            <a:endParaRPr/>
          </a:p>
        </p:txBody>
      </p:sp>
      <p:sp>
        <p:nvSpPr>
          <p:cNvPr id="17" name="object 17"/>
          <p:cNvSpPr/>
          <p:nvPr/>
        </p:nvSpPr>
        <p:spPr>
          <a:xfrm>
            <a:off x="224028" y="5679947"/>
            <a:ext cx="1202435" cy="902207"/>
          </a:xfrm>
          <a:prstGeom prst="rect">
            <a:avLst/>
          </a:prstGeom>
          <a:blipFill>
            <a:blip r:embed="rId4" cstate="print"/>
            <a:stretch>
              <a:fillRect/>
            </a:stretch>
          </a:blipFill>
        </p:spPr>
        <p:txBody>
          <a:bodyPr wrap="square" lIns="0" tIns="0" rIns="0" bIns="0" rtlCol="0"/>
          <a:lstStyle/>
          <a:p>
            <a:endParaRPr/>
          </a:p>
        </p:txBody>
      </p:sp>
      <p:sp>
        <p:nvSpPr>
          <p:cNvPr id="18" name="object 18"/>
          <p:cNvSpPr/>
          <p:nvPr/>
        </p:nvSpPr>
        <p:spPr>
          <a:xfrm>
            <a:off x="460070" y="5715761"/>
            <a:ext cx="912494" cy="631825"/>
          </a:xfrm>
          <a:custGeom>
            <a:avLst/>
            <a:gdLst/>
            <a:ahLst/>
            <a:cxnLst/>
            <a:rect l="l" t="t" r="r" b="b"/>
            <a:pathLst>
              <a:path w="912494" h="631825">
                <a:moveTo>
                  <a:pt x="912291" y="0"/>
                </a:moveTo>
                <a:lnTo>
                  <a:pt x="0" y="631583"/>
                </a:lnTo>
              </a:path>
            </a:pathLst>
          </a:custGeom>
          <a:ln w="38100">
            <a:solidFill>
              <a:srgbClr val="000000"/>
            </a:solidFill>
          </a:ln>
        </p:spPr>
        <p:txBody>
          <a:bodyPr wrap="square" lIns="0" tIns="0" rIns="0" bIns="0" rtlCol="0"/>
          <a:lstStyle/>
          <a:p>
            <a:endParaRPr/>
          </a:p>
        </p:txBody>
      </p:sp>
      <p:sp>
        <p:nvSpPr>
          <p:cNvPr id="19" name="object 19"/>
          <p:cNvSpPr/>
          <p:nvPr/>
        </p:nvSpPr>
        <p:spPr>
          <a:xfrm>
            <a:off x="381760" y="6289509"/>
            <a:ext cx="127000" cy="112395"/>
          </a:xfrm>
          <a:custGeom>
            <a:avLst/>
            <a:gdLst/>
            <a:ahLst/>
            <a:cxnLst/>
            <a:rect l="l" t="t" r="r" b="b"/>
            <a:pathLst>
              <a:path w="127000" h="112395">
                <a:moveTo>
                  <a:pt x="61442" y="0"/>
                </a:moveTo>
                <a:lnTo>
                  <a:pt x="0" y="112052"/>
                </a:lnTo>
                <a:lnTo>
                  <a:pt x="126504" y="93967"/>
                </a:lnTo>
                <a:lnTo>
                  <a:pt x="61442" y="0"/>
                </a:lnTo>
                <a:close/>
              </a:path>
            </a:pathLst>
          </a:custGeom>
          <a:solidFill>
            <a:srgbClr val="000000"/>
          </a:solidFill>
        </p:spPr>
        <p:txBody>
          <a:bodyPr wrap="square" lIns="0" tIns="0" rIns="0" bIns="0" rtlCol="0"/>
          <a:lstStyle/>
          <a:p>
            <a:endParaRPr/>
          </a:p>
        </p:txBody>
      </p:sp>
      <p:sp>
        <p:nvSpPr>
          <p:cNvPr id="20" name="object 20"/>
          <p:cNvSpPr txBox="1"/>
          <p:nvPr/>
        </p:nvSpPr>
        <p:spPr>
          <a:xfrm>
            <a:off x="8610600" y="6583540"/>
            <a:ext cx="371475" cy="228600"/>
          </a:xfrm>
          <a:prstGeom prst="rect">
            <a:avLst/>
          </a:prstGeom>
        </p:spPr>
        <p:txBody>
          <a:bodyPr vert="horz" wrap="square" lIns="0" tIns="0" rIns="0" bIns="0" rtlCol="0">
            <a:spAutoFit/>
          </a:bodyPr>
          <a:lstStyle/>
          <a:p>
            <a:pPr marL="138430">
              <a:lnSpc>
                <a:spcPts val="1620"/>
              </a:lnSpc>
            </a:pPr>
            <a:fld id="{81D60167-4931-47E6-BA6A-407CBD079E47}" type="slidenum">
              <a:rPr sz="1600" dirty="0">
                <a:solidFill>
                  <a:srgbClr val="8A8A8A"/>
                </a:solidFill>
                <a:latin typeface="Calibri"/>
                <a:cs typeface="Calibri"/>
              </a:rPr>
              <a:t>18</a:t>
            </a:fld>
            <a:endParaRPr sz="1600">
              <a:latin typeface="Calibri"/>
              <a:cs typeface="Calibri"/>
            </a:endParaRPr>
          </a:p>
        </p:txBody>
      </p:sp>
      <p:sp>
        <p:nvSpPr>
          <p:cNvPr id="21" name="object 2"/>
          <p:cNvSpPr txBox="1"/>
          <p:nvPr/>
        </p:nvSpPr>
        <p:spPr>
          <a:xfrm>
            <a:off x="533400" y="91630"/>
            <a:ext cx="3657600" cy="512961"/>
          </a:xfrm>
          <a:prstGeom prst="rect">
            <a:avLst/>
          </a:prstGeom>
        </p:spPr>
        <p:txBody>
          <a:bodyPr vert="horz" wrap="square" lIns="0" tIns="0" rIns="0" bIns="0" rtlCol="0">
            <a:spAutoFit/>
          </a:bodyPr>
          <a:lstStyle/>
          <a:p>
            <a:pPr algn="ctr">
              <a:lnSpc>
                <a:spcPts val="2030"/>
              </a:lnSpc>
            </a:pPr>
            <a:r>
              <a:rPr lang="en-US" b="1" spc="-5" dirty="0">
                <a:solidFill>
                  <a:srgbClr val="F6C700"/>
                </a:solidFill>
                <a:latin typeface="Arial"/>
                <a:cs typeface="Arial"/>
              </a:rPr>
              <a:t>AMERICA</a:t>
            </a:r>
            <a:r>
              <a:rPr lang="en-US" b="1" spc="-5" dirty="0">
                <a:solidFill>
                  <a:srgbClr val="F6C700"/>
                </a:solidFill>
                <a:latin typeface="MS PGothic"/>
                <a:cs typeface="MS PGothic"/>
              </a:rPr>
              <a:t>’</a:t>
            </a:r>
            <a:r>
              <a:rPr lang="en-US" b="1" spc="-5" dirty="0">
                <a:solidFill>
                  <a:srgbClr val="F6C700"/>
                </a:solidFill>
                <a:latin typeface="Arial"/>
                <a:cs typeface="Arial"/>
              </a:rPr>
              <a:t>S</a:t>
            </a:r>
            <a:r>
              <a:rPr lang="en-US" b="1" spc="-130" dirty="0">
                <a:solidFill>
                  <a:srgbClr val="F6C700"/>
                </a:solidFill>
                <a:latin typeface="Arial"/>
                <a:cs typeface="Arial"/>
              </a:rPr>
              <a:t> </a:t>
            </a:r>
            <a:r>
              <a:rPr lang="en-US" b="1" spc="-30" dirty="0">
                <a:solidFill>
                  <a:srgbClr val="F6C700"/>
                </a:solidFill>
                <a:latin typeface="Arial"/>
                <a:cs typeface="Arial"/>
              </a:rPr>
              <a:t>ARMY:</a:t>
            </a:r>
            <a:endParaRPr lang="en-US" dirty="0">
              <a:latin typeface="Arial"/>
              <a:cs typeface="Arial"/>
            </a:endParaRPr>
          </a:p>
          <a:p>
            <a:pPr algn="ctr">
              <a:lnSpc>
                <a:spcPts val="2030"/>
              </a:lnSpc>
            </a:pPr>
            <a:r>
              <a:rPr lang="en-US" sz="1700" b="1" spc="-5" dirty="0">
                <a:solidFill>
                  <a:srgbClr val="979797"/>
                </a:solidFill>
                <a:latin typeface="Arial"/>
                <a:cs typeface="Arial"/>
              </a:rPr>
              <a:t>THE STRENGTH OF THE</a:t>
            </a:r>
            <a:r>
              <a:rPr lang="en-US" sz="1700" b="1" spc="-20" dirty="0">
                <a:solidFill>
                  <a:srgbClr val="979797"/>
                </a:solidFill>
                <a:latin typeface="Arial"/>
                <a:cs typeface="Arial"/>
              </a:rPr>
              <a:t> </a:t>
            </a:r>
            <a:r>
              <a:rPr lang="en-US" sz="1700" b="1" spc="-25" dirty="0">
                <a:solidFill>
                  <a:srgbClr val="979797"/>
                </a:solidFill>
                <a:latin typeface="Arial"/>
                <a:cs typeface="Arial"/>
              </a:rPr>
              <a:t>NATION</a:t>
            </a:r>
            <a:endParaRPr lang="en-US" sz="1700" dirty="0">
              <a:latin typeface="Arial"/>
              <a:cs typeface="Aria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0" y="990600"/>
            <a:ext cx="8990415" cy="5504103"/>
          </a:xfrm>
          <a:prstGeom prst="rect">
            <a:avLst/>
          </a:prstGeom>
          <a:blipFill>
            <a:blip r:embed="rId3"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5057773" y="119570"/>
            <a:ext cx="3423285" cy="393700"/>
          </a:xfrm>
          <a:prstGeom prst="rect">
            <a:avLst/>
          </a:prstGeom>
        </p:spPr>
        <p:txBody>
          <a:bodyPr vert="horz" wrap="square" lIns="0" tIns="0" rIns="0" bIns="0" rtlCol="0">
            <a:spAutoFit/>
          </a:bodyPr>
          <a:lstStyle/>
          <a:p>
            <a:pPr marL="12700">
              <a:lnSpc>
                <a:spcPct val="100000"/>
              </a:lnSpc>
            </a:pPr>
            <a:r>
              <a:rPr spc="-5" dirty="0"/>
              <a:t>Career Brief </a:t>
            </a:r>
            <a:r>
              <a:rPr dirty="0"/>
              <a:t>Section V -</a:t>
            </a:r>
            <a:r>
              <a:rPr spc="-254" dirty="0"/>
              <a:t> </a:t>
            </a:r>
            <a:r>
              <a:rPr spc="-5" dirty="0"/>
              <a:t>XVI</a:t>
            </a:r>
          </a:p>
        </p:txBody>
      </p:sp>
      <p:sp>
        <p:nvSpPr>
          <p:cNvPr id="5" name="object 5"/>
          <p:cNvSpPr txBox="1"/>
          <p:nvPr/>
        </p:nvSpPr>
        <p:spPr>
          <a:xfrm>
            <a:off x="8610600" y="6583540"/>
            <a:ext cx="371475" cy="228600"/>
          </a:xfrm>
          <a:prstGeom prst="rect">
            <a:avLst/>
          </a:prstGeom>
        </p:spPr>
        <p:txBody>
          <a:bodyPr vert="horz" wrap="square" lIns="0" tIns="0" rIns="0" bIns="0" rtlCol="0">
            <a:spAutoFit/>
          </a:bodyPr>
          <a:lstStyle/>
          <a:p>
            <a:pPr marL="138430">
              <a:lnSpc>
                <a:spcPts val="1620"/>
              </a:lnSpc>
            </a:pPr>
            <a:fld id="{81D60167-4931-47E6-BA6A-407CBD079E47}" type="slidenum">
              <a:rPr sz="1600" dirty="0">
                <a:solidFill>
                  <a:srgbClr val="8A8A8A"/>
                </a:solidFill>
                <a:latin typeface="Calibri"/>
                <a:cs typeface="Calibri"/>
              </a:rPr>
              <a:t>19</a:t>
            </a:fld>
            <a:endParaRPr sz="1600">
              <a:latin typeface="Calibri"/>
              <a:cs typeface="Calibri"/>
            </a:endParaRPr>
          </a:p>
        </p:txBody>
      </p:sp>
      <p:sp>
        <p:nvSpPr>
          <p:cNvPr id="6" name="object 2"/>
          <p:cNvSpPr txBox="1"/>
          <p:nvPr/>
        </p:nvSpPr>
        <p:spPr>
          <a:xfrm>
            <a:off x="533400" y="91630"/>
            <a:ext cx="3657600" cy="512961"/>
          </a:xfrm>
          <a:prstGeom prst="rect">
            <a:avLst/>
          </a:prstGeom>
        </p:spPr>
        <p:txBody>
          <a:bodyPr vert="horz" wrap="square" lIns="0" tIns="0" rIns="0" bIns="0" rtlCol="0">
            <a:spAutoFit/>
          </a:bodyPr>
          <a:lstStyle/>
          <a:p>
            <a:pPr algn="ctr">
              <a:lnSpc>
                <a:spcPts val="2030"/>
              </a:lnSpc>
            </a:pPr>
            <a:r>
              <a:rPr lang="en-US" b="1" spc="-5" dirty="0">
                <a:solidFill>
                  <a:srgbClr val="F6C700"/>
                </a:solidFill>
                <a:latin typeface="Arial"/>
                <a:cs typeface="Arial"/>
              </a:rPr>
              <a:t>AMERICA</a:t>
            </a:r>
            <a:r>
              <a:rPr lang="en-US" b="1" spc="-5" dirty="0">
                <a:solidFill>
                  <a:srgbClr val="F6C700"/>
                </a:solidFill>
                <a:latin typeface="MS PGothic"/>
                <a:cs typeface="MS PGothic"/>
              </a:rPr>
              <a:t>’</a:t>
            </a:r>
            <a:r>
              <a:rPr lang="en-US" b="1" spc="-5" dirty="0">
                <a:solidFill>
                  <a:srgbClr val="F6C700"/>
                </a:solidFill>
                <a:latin typeface="Arial"/>
                <a:cs typeface="Arial"/>
              </a:rPr>
              <a:t>S</a:t>
            </a:r>
            <a:r>
              <a:rPr lang="en-US" b="1" spc="-130" dirty="0">
                <a:solidFill>
                  <a:srgbClr val="F6C700"/>
                </a:solidFill>
                <a:latin typeface="Arial"/>
                <a:cs typeface="Arial"/>
              </a:rPr>
              <a:t> </a:t>
            </a:r>
            <a:r>
              <a:rPr lang="en-US" b="1" spc="-30" dirty="0">
                <a:solidFill>
                  <a:srgbClr val="F6C700"/>
                </a:solidFill>
                <a:latin typeface="Arial"/>
                <a:cs typeface="Arial"/>
              </a:rPr>
              <a:t>ARMY:</a:t>
            </a:r>
            <a:endParaRPr lang="en-US" dirty="0">
              <a:latin typeface="Arial"/>
              <a:cs typeface="Arial"/>
            </a:endParaRPr>
          </a:p>
          <a:p>
            <a:pPr algn="ctr">
              <a:lnSpc>
                <a:spcPts val="2030"/>
              </a:lnSpc>
            </a:pPr>
            <a:r>
              <a:rPr lang="en-US" sz="1700" b="1" spc="-5" dirty="0">
                <a:solidFill>
                  <a:srgbClr val="979797"/>
                </a:solidFill>
                <a:latin typeface="Arial"/>
                <a:cs typeface="Arial"/>
              </a:rPr>
              <a:t>THE STRENGTH OF THE</a:t>
            </a:r>
            <a:r>
              <a:rPr lang="en-US" sz="1700" b="1" spc="-20" dirty="0">
                <a:solidFill>
                  <a:srgbClr val="979797"/>
                </a:solidFill>
                <a:latin typeface="Arial"/>
                <a:cs typeface="Arial"/>
              </a:rPr>
              <a:t> </a:t>
            </a:r>
            <a:r>
              <a:rPr lang="en-US" sz="1700" b="1" spc="-25" dirty="0">
                <a:solidFill>
                  <a:srgbClr val="979797"/>
                </a:solidFill>
                <a:latin typeface="Arial"/>
                <a:cs typeface="Arial"/>
              </a:rPr>
              <a:t>NATION</a:t>
            </a:r>
            <a:endParaRPr lang="en-US" sz="1700" dirty="0">
              <a:latin typeface="Arial"/>
              <a:cs typeface="Aria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object 18"/>
          <p:cNvSpPr txBox="1"/>
          <p:nvPr/>
        </p:nvSpPr>
        <p:spPr>
          <a:xfrm>
            <a:off x="535940" y="1488440"/>
            <a:ext cx="7621270" cy="4284345"/>
          </a:xfrm>
          <a:prstGeom prst="rect">
            <a:avLst/>
          </a:prstGeom>
        </p:spPr>
        <p:txBody>
          <a:bodyPr vert="horz" wrap="square" lIns="0" tIns="0" rIns="0" bIns="0" rtlCol="0">
            <a:spAutoFit/>
          </a:bodyPr>
          <a:lstStyle/>
          <a:p>
            <a:pPr marL="312420" indent="-299720">
              <a:lnSpc>
                <a:spcPct val="100000"/>
              </a:lnSpc>
              <a:buSzPct val="92857"/>
              <a:buChar char="•"/>
              <a:tabLst>
                <a:tab pos="312420" algn="l"/>
                <a:tab pos="313055" algn="l"/>
              </a:tabLst>
            </a:pPr>
            <a:r>
              <a:rPr sz="2800" spc="-5" dirty="0">
                <a:latin typeface="Arial"/>
                <a:cs typeface="Arial"/>
              </a:rPr>
              <a:t>Senior </a:t>
            </a:r>
            <a:r>
              <a:rPr sz="2800" dirty="0">
                <a:latin typeface="Arial"/>
                <a:cs typeface="Arial"/>
              </a:rPr>
              <a:t>Enterprise </a:t>
            </a:r>
            <a:r>
              <a:rPr sz="2800" spc="-55" dirty="0">
                <a:latin typeface="Arial"/>
                <a:cs typeface="Arial"/>
              </a:rPr>
              <a:t>Talent </a:t>
            </a:r>
            <a:r>
              <a:rPr sz="2800" spc="-5" dirty="0">
                <a:latin typeface="Arial"/>
                <a:cs typeface="Arial"/>
              </a:rPr>
              <a:t>Management</a:t>
            </a:r>
            <a:r>
              <a:rPr sz="2800" spc="60" dirty="0">
                <a:latin typeface="Arial"/>
                <a:cs typeface="Arial"/>
              </a:rPr>
              <a:t> </a:t>
            </a:r>
            <a:r>
              <a:rPr sz="2800" spc="-5" dirty="0">
                <a:latin typeface="Arial"/>
                <a:cs typeface="Arial"/>
              </a:rPr>
              <a:t>(SETM)</a:t>
            </a:r>
            <a:endParaRPr sz="2800" dirty="0">
              <a:latin typeface="Arial"/>
              <a:cs typeface="Arial"/>
            </a:endParaRPr>
          </a:p>
          <a:p>
            <a:pPr marL="332105" indent="-319405">
              <a:lnSpc>
                <a:spcPct val="100000"/>
              </a:lnSpc>
              <a:spcBef>
                <a:spcPts val="1680"/>
              </a:spcBef>
              <a:buChar char="•"/>
              <a:tabLst>
                <a:tab pos="332105" algn="l"/>
                <a:tab pos="332740" algn="l"/>
              </a:tabLst>
            </a:pPr>
            <a:r>
              <a:rPr sz="2800" dirty="0">
                <a:latin typeface="Arial"/>
                <a:cs typeface="Arial"/>
              </a:rPr>
              <a:t>Enterprise </a:t>
            </a:r>
            <a:r>
              <a:rPr sz="2800" spc="-55" dirty="0">
                <a:latin typeface="Arial"/>
                <a:cs typeface="Arial"/>
              </a:rPr>
              <a:t>Talent </a:t>
            </a:r>
            <a:r>
              <a:rPr sz="2800" spc="-5" dirty="0">
                <a:latin typeface="Arial"/>
                <a:cs typeface="Arial"/>
              </a:rPr>
              <a:t>Management</a:t>
            </a:r>
            <a:r>
              <a:rPr sz="2800" spc="25" dirty="0">
                <a:latin typeface="Arial"/>
                <a:cs typeface="Arial"/>
              </a:rPr>
              <a:t> </a:t>
            </a:r>
            <a:r>
              <a:rPr sz="2800" spc="-5" dirty="0">
                <a:latin typeface="Arial"/>
                <a:cs typeface="Arial"/>
              </a:rPr>
              <a:t>(ETM)</a:t>
            </a:r>
            <a:endParaRPr sz="2800" dirty="0">
              <a:latin typeface="Arial"/>
              <a:cs typeface="Arial"/>
            </a:endParaRPr>
          </a:p>
          <a:p>
            <a:pPr marL="332105" indent="-319405">
              <a:lnSpc>
                <a:spcPct val="100000"/>
              </a:lnSpc>
              <a:spcBef>
                <a:spcPts val="1680"/>
              </a:spcBef>
              <a:buChar char="•"/>
              <a:tabLst>
                <a:tab pos="332105" algn="l"/>
                <a:tab pos="332740" algn="l"/>
              </a:tabLst>
            </a:pPr>
            <a:r>
              <a:rPr sz="2800" spc="-5" dirty="0">
                <a:latin typeface="Arial"/>
                <a:cs typeface="Arial"/>
              </a:rPr>
              <a:t>Emerging </a:t>
            </a:r>
            <a:r>
              <a:rPr sz="2800" dirty="0">
                <a:latin typeface="Arial"/>
                <a:cs typeface="Arial"/>
              </a:rPr>
              <a:t>Enterprise Leaders</a:t>
            </a:r>
            <a:r>
              <a:rPr sz="2800" spc="10" dirty="0">
                <a:latin typeface="Arial"/>
                <a:cs typeface="Arial"/>
              </a:rPr>
              <a:t> </a:t>
            </a:r>
            <a:r>
              <a:rPr sz="2800" spc="-5" dirty="0">
                <a:latin typeface="Arial"/>
                <a:cs typeface="Arial"/>
              </a:rPr>
              <a:t>(EEL)</a:t>
            </a:r>
            <a:endParaRPr sz="2800" dirty="0">
              <a:latin typeface="Arial"/>
              <a:cs typeface="Arial"/>
            </a:endParaRPr>
          </a:p>
          <a:p>
            <a:pPr marL="332105" indent="-319405">
              <a:lnSpc>
                <a:spcPct val="100000"/>
              </a:lnSpc>
              <a:spcBef>
                <a:spcPts val="1680"/>
              </a:spcBef>
              <a:buChar char="•"/>
              <a:tabLst>
                <a:tab pos="332105" algn="l"/>
                <a:tab pos="332740" algn="l"/>
              </a:tabLst>
            </a:pPr>
            <a:r>
              <a:rPr sz="2800" spc="-10" dirty="0">
                <a:latin typeface="Arial"/>
                <a:cs typeface="Arial"/>
              </a:rPr>
              <a:t>SETM </a:t>
            </a:r>
            <a:r>
              <a:rPr sz="2800" spc="-5" dirty="0">
                <a:latin typeface="Arial"/>
                <a:cs typeface="Arial"/>
              </a:rPr>
              <a:t>/ </a:t>
            </a:r>
            <a:r>
              <a:rPr sz="2800" spc="-10" dirty="0">
                <a:latin typeface="Arial"/>
                <a:cs typeface="Arial"/>
              </a:rPr>
              <a:t>ETM </a:t>
            </a:r>
            <a:r>
              <a:rPr sz="2800" dirty="0">
                <a:latin typeface="Arial"/>
                <a:cs typeface="Arial"/>
              </a:rPr>
              <a:t>Applications</a:t>
            </a:r>
            <a:r>
              <a:rPr sz="2800" spc="-200" dirty="0">
                <a:latin typeface="Arial"/>
                <a:cs typeface="Arial"/>
              </a:rPr>
              <a:t> </a:t>
            </a:r>
            <a:r>
              <a:rPr sz="2800" spc="-15" dirty="0">
                <a:latin typeface="Arial"/>
                <a:cs typeface="Arial"/>
              </a:rPr>
              <a:t>Timelines</a:t>
            </a:r>
            <a:endParaRPr sz="2800" dirty="0">
              <a:latin typeface="Arial"/>
              <a:cs typeface="Arial"/>
            </a:endParaRPr>
          </a:p>
          <a:p>
            <a:pPr marL="312420" indent="-299720">
              <a:lnSpc>
                <a:spcPct val="100000"/>
              </a:lnSpc>
              <a:spcBef>
                <a:spcPts val="1680"/>
              </a:spcBef>
              <a:buChar char="•"/>
              <a:tabLst>
                <a:tab pos="312420" algn="l"/>
                <a:tab pos="313055" algn="l"/>
              </a:tabLst>
            </a:pPr>
            <a:r>
              <a:rPr sz="2800" spc="-5" dirty="0">
                <a:latin typeface="Arial"/>
                <a:cs typeface="Arial"/>
              </a:rPr>
              <a:t>Application</a:t>
            </a:r>
            <a:r>
              <a:rPr sz="2800" spc="-25" dirty="0">
                <a:latin typeface="Arial"/>
                <a:cs typeface="Arial"/>
              </a:rPr>
              <a:t> </a:t>
            </a:r>
            <a:r>
              <a:rPr sz="2800" dirty="0">
                <a:latin typeface="Arial"/>
                <a:cs typeface="Arial"/>
              </a:rPr>
              <a:t>Process</a:t>
            </a:r>
          </a:p>
          <a:p>
            <a:pPr marL="332105" indent="-319405">
              <a:lnSpc>
                <a:spcPct val="100000"/>
              </a:lnSpc>
              <a:spcBef>
                <a:spcPts val="1675"/>
              </a:spcBef>
              <a:buChar char="•"/>
              <a:tabLst>
                <a:tab pos="332105" algn="l"/>
                <a:tab pos="332740" algn="l"/>
              </a:tabLst>
            </a:pPr>
            <a:r>
              <a:rPr sz="2800" spc="-10" dirty="0">
                <a:latin typeface="Arial"/>
                <a:cs typeface="Arial"/>
              </a:rPr>
              <a:t>HQDA </a:t>
            </a:r>
            <a:r>
              <a:rPr sz="2800" dirty="0">
                <a:latin typeface="Arial"/>
                <a:cs typeface="Arial"/>
              </a:rPr>
              <a:t>Boards</a:t>
            </a:r>
            <a:r>
              <a:rPr sz="2800" spc="-135" dirty="0">
                <a:latin typeface="Arial"/>
                <a:cs typeface="Arial"/>
              </a:rPr>
              <a:t> </a:t>
            </a:r>
            <a:r>
              <a:rPr sz="2800" spc="-5" dirty="0">
                <a:latin typeface="Arial"/>
                <a:cs typeface="Arial"/>
              </a:rPr>
              <a:t>Recommendations</a:t>
            </a:r>
            <a:endParaRPr sz="2800" dirty="0">
              <a:latin typeface="Arial"/>
              <a:cs typeface="Arial"/>
            </a:endParaRPr>
          </a:p>
          <a:p>
            <a:pPr marL="332105" indent="-319405">
              <a:lnSpc>
                <a:spcPct val="100000"/>
              </a:lnSpc>
              <a:spcBef>
                <a:spcPts val="1675"/>
              </a:spcBef>
              <a:buChar char="•"/>
              <a:tabLst>
                <a:tab pos="332105" algn="l"/>
                <a:tab pos="332740" algn="l"/>
              </a:tabLst>
            </a:pPr>
            <a:r>
              <a:rPr sz="2800" spc="-5" dirty="0">
                <a:latin typeface="Arial"/>
                <a:cs typeface="Arial"/>
              </a:rPr>
              <a:t>Points </a:t>
            </a:r>
            <a:r>
              <a:rPr sz="2800" dirty="0">
                <a:latin typeface="Arial"/>
                <a:cs typeface="Arial"/>
              </a:rPr>
              <a:t>of</a:t>
            </a:r>
            <a:r>
              <a:rPr sz="2800" spc="-40" dirty="0">
                <a:latin typeface="Arial"/>
                <a:cs typeface="Arial"/>
              </a:rPr>
              <a:t> </a:t>
            </a:r>
            <a:r>
              <a:rPr sz="2800" spc="-5" dirty="0">
                <a:latin typeface="Arial"/>
                <a:cs typeface="Arial"/>
              </a:rPr>
              <a:t>Contacts</a:t>
            </a:r>
            <a:endParaRPr sz="2800" dirty="0">
              <a:latin typeface="Arial"/>
              <a:cs typeface="Arial"/>
            </a:endParaRPr>
          </a:p>
        </p:txBody>
      </p:sp>
      <p:sp>
        <p:nvSpPr>
          <p:cNvPr id="2" name="object 2"/>
          <p:cNvSpPr/>
          <p:nvPr/>
        </p:nvSpPr>
        <p:spPr>
          <a:xfrm>
            <a:off x="0" y="76212"/>
            <a:ext cx="457200" cy="548640"/>
          </a:xfrm>
          <a:custGeom>
            <a:avLst/>
            <a:gdLst/>
            <a:ahLst/>
            <a:cxnLst/>
            <a:rect l="l" t="t" r="r" b="b"/>
            <a:pathLst>
              <a:path w="457200" h="548640">
                <a:moveTo>
                  <a:pt x="0" y="548627"/>
                </a:moveTo>
                <a:lnTo>
                  <a:pt x="457200" y="548627"/>
                </a:lnTo>
                <a:lnTo>
                  <a:pt x="457200" y="0"/>
                </a:lnTo>
                <a:lnTo>
                  <a:pt x="0" y="0"/>
                </a:lnTo>
                <a:lnTo>
                  <a:pt x="0" y="548627"/>
                </a:lnTo>
                <a:close/>
              </a:path>
            </a:pathLst>
          </a:custGeom>
          <a:solidFill>
            <a:srgbClr val="000000"/>
          </a:solidFill>
        </p:spPr>
        <p:txBody>
          <a:bodyPr wrap="square" lIns="0" tIns="0" rIns="0" bIns="0" rtlCol="0"/>
          <a:lstStyle/>
          <a:p>
            <a:endParaRPr/>
          </a:p>
        </p:txBody>
      </p:sp>
      <p:sp>
        <p:nvSpPr>
          <p:cNvPr id="3" name="object 3"/>
          <p:cNvSpPr/>
          <p:nvPr/>
        </p:nvSpPr>
        <p:spPr>
          <a:xfrm>
            <a:off x="0" y="0"/>
            <a:ext cx="534136" cy="730478"/>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0" y="701040"/>
            <a:ext cx="9144000" cy="93345"/>
          </a:xfrm>
          <a:custGeom>
            <a:avLst/>
            <a:gdLst/>
            <a:ahLst/>
            <a:cxnLst/>
            <a:rect l="l" t="t" r="r" b="b"/>
            <a:pathLst>
              <a:path w="9144000" h="93345">
                <a:moveTo>
                  <a:pt x="0" y="0"/>
                </a:moveTo>
                <a:lnTo>
                  <a:pt x="9144000" y="0"/>
                </a:lnTo>
                <a:lnTo>
                  <a:pt x="9144000" y="92963"/>
                </a:lnTo>
                <a:lnTo>
                  <a:pt x="0" y="92963"/>
                </a:lnTo>
                <a:lnTo>
                  <a:pt x="0" y="0"/>
                </a:lnTo>
                <a:close/>
              </a:path>
            </a:pathLst>
          </a:custGeom>
          <a:ln w="9143">
            <a:solidFill>
              <a:srgbClr val="000000"/>
            </a:solidFill>
          </a:ln>
        </p:spPr>
        <p:txBody>
          <a:bodyPr wrap="square" lIns="0" tIns="0" rIns="0" bIns="0" rtlCol="0"/>
          <a:lstStyle/>
          <a:p>
            <a:endParaRPr/>
          </a:p>
        </p:txBody>
      </p:sp>
      <p:sp>
        <p:nvSpPr>
          <p:cNvPr id="5" name="object 5"/>
          <p:cNvSpPr/>
          <p:nvPr/>
        </p:nvSpPr>
        <p:spPr>
          <a:xfrm>
            <a:off x="0" y="851916"/>
            <a:ext cx="9144000" cy="76200"/>
          </a:xfrm>
          <a:custGeom>
            <a:avLst/>
            <a:gdLst/>
            <a:ahLst/>
            <a:cxnLst/>
            <a:rect l="l" t="t" r="r" b="b"/>
            <a:pathLst>
              <a:path w="9144000" h="76200">
                <a:moveTo>
                  <a:pt x="0" y="76200"/>
                </a:moveTo>
                <a:lnTo>
                  <a:pt x="9144000" y="76200"/>
                </a:lnTo>
                <a:lnTo>
                  <a:pt x="9144000" y="0"/>
                </a:lnTo>
                <a:lnTo>
                  <a:pt x="0" y="0"/>
                </a:lnTo>
                <a:lnTo>
                  <a:pt x="0" y="76200"/>
                </a:lnTo>
                <a:close/>
              </a:path>
            </a:pathLst>
          </a:custGeom>
          <a:solidFill>
            <a:srgbClr val="000000"/>
          </a:solidFill>
        </p:spPr>
        <p:txBody>
          <a:bodyPr wrap="square" lIns="0" tIns="0" rIns="0" bIns="0" rtlCol="0"/>
          <a:lstStyle/>
          <a:p>
            <a:endParaRPr/>
          </a:p>
        </p:txBody>
      </p:sp>
      <p:sp>
        <p:nvSpPr>
          <p:cNvPr id="6" name="object 6"/>
          <p:cNvSpPr/>
          <p:nvPr/>
        </p:nvSpPr>
        <p:spPr>
          <a:xfrm>
            <a:off x="0" y="775716"/>
            <a:ext cx="9144000" cy="152400"/>
          </a:xfrm>
          <a:custGeom>
            <a:avLst/>
            <a:gdLst/>
            <a:ahLst/>
            <a:cxnLst/>
            <a:rect l="l" t="t" r="r" b="b"/>
            <a:pathLst>
              <a:path w="9144000" h="152400">
                <a:moveTo>
                  <a:pt x="0" y="0"/>
                </a:moveTo>
                <a:lnTo>
                  <a:pt x="9144000" y="0"/>
                </a:lnTo>
                <a:lnTo>
                  <a:pt x="9144000" y="152400"/>
                </a:lnTo>
                <a:lnTo>
                  <a:pt x="0" y="152400"/>
                </a:lnTo>
                <a:lnTo>
                  <a:pt x="0" y="0"/>
                </a:lnTo>
                <a:close/>
              </a:path>
            </a:pathLst>
          </a:custGeom>
          <a:ln w="9144">
            <a:solidFill>
              <a:srgbClr val="000000"/>
            </a:solidFill>
          </a:ln>
        </p:spPr>
        <p:txBody>
          <a:bodyPr wrap="square" lIns="0" tIns="0" rIns="0" bIns="0" rtlCol="0"/>
          <a:lstStyle/>
          <a:p>
            <a:endParaRPr/>
          </a:p>
        </p:txBody>
      </p:sp>
      <p:sp>
        <p:nvSpPr>
          <p:cNvPr id="7" name="object 7"/>
          <p:cNvSpPr txBox="1"/>
          <p:nvPr/>
        </p:nvSpPr>
        <p:spPr>
          <a:xfrm>
            <a:off x="457200" y="0"/>
            <a:ext cx="3764279" cy="640080"/>
          </a:xfrm>
          <a:prstGeom prst="rect">
            <a:avLst/>
          </a:prstGeom>
        </p:spPr>
        <p:txBody>
          <a:bodyPr vert="horz" wrap="square" lIns="0" tIns="88265" rIns="0" bIns="0" rtlCol="0">
            <a:spAutoFit/>
          </a:bodyPr>
          <a:lstStyle/>
          <a:p>
            <a:pPr algn="ctr">
              <a:lnSpc>
                <a:spcPts val="2030"/>
              </a:lnSpc>
              <a:spcBef>
                <a:spcPts val="695"/>
              </a:spcBef>
            </a:pPr>
            <a:r>
              <a:rPr sz="1700" b="1" dirty="0">
                <a:solidFill>
                  <a:srgbClr val="F6C700"/>
                </a:solidFill>
                <a:latin typeface="Calibri"/>
                <a:cs typeface="Calibri"/>
              </a:rPr>
              <a:t>AMERICA</a:t>
            </a:r>
            <a:r>
              <a:rPr sz="1700" b="1" dirty="0">
                <a:solidFill>
                  <a:srgbClr val="F6C700"/>
                </a:solidFill>
                <a:latin typeface="MS PGothic"/>
                <a:cs typeface="MS PGothic"/>
              </a:rPr>
              <a:t>’</a:t>
            </a:r>
            <a:r>
              <a:rPr sz="1700" b="1" dirty="0">
                <a:solidFill>
                  <a:srgbClr val="F6C700"/>
                </a:solidFill>
                <a:latin typeface="Calibri"/>
                <a:cs typeface="Calibri"/>
              </a:rPr>
              <a:t>S</a:t>
            </a:r>
            <a:r>
              <a:rPr sz="1700" b="1" spc="-125" dirty="0">
                <a:solidFill>
                  <a:srgbClr val="F6C700"/>
                </a:solidFill>
                <a:latin typeface="Calibri"/>
                <a:cs typeface="Calibri"/>
              </a:rPr>
              <a:t> </a:t>
            </a:r>
            <a:r>
              <a:rPr sz="1700" b="1" spc="-25" dirty="0">
                <a:solidFill>
                  <a:srgbClr val="F6C700"/>
                </a:solidFill>
                <a:latin typeface="Calibri"/>
                <a:cs typeface="Calibri"/>
              </a:rPr>
              <a:t>ARMY:</a:t>
            </a:r>
            <a:endParaRPr sz="1700">
              <a:latin typeface="Calibri"/>
              <a:cs typeface="Calibri"/>
            </a:endParaRPr>
          </a:p>
          <a:p>
            <a:pPr algn="ctr">
              <a:lnSpc>
                <a:spcPts val="2030"/>
              </a:lnSpc>
            </a:pPr>
            <a:r>
              <a:rPr sz="1700" b="1" dirty="0">
                <a:solidFill>
                  <a:srgbClr val="979797"/>
                </a:solidFill>
                <a:latin typeface="Calibri"/>
                <a:cs typeface="Calibri"/>
              </a:rPr>
              <a:t>THE </a:t>
            </a:r>
            <a:r>
              <a:rPr sz="1700" b="1" spc="-5" dirty="0">
                <a:solidFill>
                  <a:srgbClr val="979797"/>
                </a:solidFill>
                <a:latin typeface="Calibri"/>
                <a:cs typeface="Calibri"/>
              </a:rPr>
              <a:t>STRENGTH OF </a:t>
            </a:r>
            <a:r>
              <a:rPr sz="1700" b="1" dirty="0">
                <a:solidFill>
                  <a:srgbClr val="979797"/>
                </a:solidFill>
                <a:latin typeface="Calibri"/>
                <a:cs typeface="Calibri"/>
              </a:rPr>
              <a:t>THE</a:t>
            </a:r>
            <a:r>
              <a:rPr sz="1700" b="1" spc="-80" dirty="0">
                <a:solidFill>
                  <a:srgbClr val="979797"/>
                </a:solidFill>
                <a:latin typeface="Calibri"/>
                <a:cs typeface="Calibri"/>
              </a:rPr>
              <a:t> </a:t>
            </a:r>
            <a:r>
              <a:rPr sz="1700" b="1" spc="-25" dirty="0">
                <a:solidFill>
                  <a:srgbClr val="979797"/>
                </a:solidFill>
                <a:latin typeface="Calibri"/>
                <a:cs typeface="Calibri"/>
              </a:rPr>
              <a:t>NATION</a:t>
            </a:r>
            <a:endParaRPr sz="1700">
              <a:latin typeface="Calibri"/>
              <a:cs typeface="Calibri"/>
            </a:endParaRPr>
          </a:p>
        </p:txBody>
      </p:sp>
      <p:sp>
        <p:nvSpPr>
          <p:cNvPr id="8" name="object 8"/>
          <p:cNvSpPr/>
          <p:nvPr/>
        </p:nvSpPr>
        <p:spPr>
          <a:xfrm>
            <a:off x="0" y="15240"/>
            <a:ext cx="457834" cy="638974"/>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0" y="624840"/>
            <a:ext cx="9144000" cy="93345"/>
          </a:xfrm>
          <a:custGeom>
            <a:avLst/>
            <a:gdLst/>
            <a:ahLst/>
            <a:cxnLst/>
            <a:rect l="l" t="t" r="r" b="b"/>
            <a:pathLst>
              <a:path w="9144000" h="93345">
                <a:moveTo>
                  <a:pt x="0" y="92963"/>
                </a:moveTo>
                <a:lnTo>
                  <a:pt x="9144000" y="92963"/>
                </a:lnTo>
                <a:lnTo>
                  <a:pt x="9144000" y="0"/>
                </a:lnTo>
                <a:lnTo>
                  <a:pt x="0" y="0"/>
                </a:lnTo>
                <a:lnTo>
                  <a:pt x="0" y="92963"/>
                </a:lnTo>
                <a:close/>
              </a:path>
            </a:pathLst>
          </a:custGeom>
          <a:solidFill>
            <a:srgbClr val="FFD521"/>
          </a:solidFill>
        </p:spPr>
        <p:txBody>
          <a:bodyPr wrap="square" lIns="0" tIns="0" rIns="0" bIns="0" rtlCol="0"/>
          <a:lstStyle/>
          <a:p>
            <a:endParaRPr/>
          </a:p>
        </p:txBody>
      </p:sp>
      <p:sp>
        <p:nvSpPr>
          <p:cNvPr id="10" name="object 10"/>
          <p:cNvSpPr/>
          <p:nvPr/>
        </p:nvSpPr>
        <p:spPr>
          <a:xfrm>
            <a:off x="0" y="624840"/>
            <a:ext cx="9144000" cy="93345"/>
          </a:xfrm>
          <a:custGeom>
            <a:avLst/>
            <a:gdLst/>
            <a:ahLst/>
            <a:cxnLst/>
            <a:rect l="l" t="t" r="r" b="b"/>
            <a:pathLst>
              <a:path w="9144000" h="93345">
                <a:moveTo>
                  <a:pt x="0" y="0"/>
                </a:moveTo>
                <a:lnTo>
                  <a:pt x="9144000" y="0"/>
                </a:lnTo>
                <a:lnTo>
                  <a:pt x="9144000" y="92963"/>
                </a:lnTo>
                <a:lnTo>
                  <a:pt x="0" y="92963"/>
                </a:lnTo>
                <a:lnTo>
                  <a:pt x="0" y="0"/>
                </a:lnTo>
                <a:close/>
              </a:path>
            </a:pathLst>
          </a:custGeom>
          <a:ln w="9143">
            <a:solidFill>
              <a:srgbClr val="000000"/>
            </a:solidFill>
          </a:ln>
        </p:spPr>
        <p:txBody>
          <a:bodyPr wrap="square" lIns="0" tIns="0" rIns="0" bIns="0" rtlCol="0"/>
          <a:lstStyle/>
          <a:p>
            <a:endParaRPr/>
          </a:p>
        </p:txBody>
      </p:sp>
      <p:sp>
        <p:nvSpPr>
          <p:cNvPr id="11" name="object 11"/>
          <p:cNvSpPr/>
          <p:nvPr/>
        </p:nvSpPr>
        <p:spPr>
          <a:xfrm>
            <a:off x="0" y="699516"/>
            <a:ext cx="9144000" cy="152400"/>
          </a:xfrm>
          <a:custGeom>
            <a:avLst/>
            <a:gdLst/>
            <a:ahLst/>
            <a:cxnLst/>
            <a:rect l="l" t="t" r="r" b="b"/>
            <a:pathLst>
              <a:path w="9144000" h="152400">
                <a:moveTo>
                  <a:pt x="0" y="152400"/>
                </a:moveTo>
                <a:lnTo>
                  <a:pt x="9144000" y="152400"/>
                </a:lnTo>
                <a:lnTo>
                  <a:pt x="9144000" y="0"/>
                </a:lnTo>
                <a:lnTo>
                  <a:pt x="0" y="0"/>
                </a:lnTo>
                <a:lnTo>
                  <a:pt x="0" y="152400"/>
                </a:lnTo>
                <a:close/>
              </a:path>
            </a:pathLst>
          </a:custGeom>
          <a:solidFill>
            <a:srgbClr val="000000"/>
          </a:solidFill>
        </p:spPr>
        <p:txBody>
          <a:bodyPr wrap="square" lIns="0" tIns="0" rIns="0" bIns="0" rtlCol="0"/>
          <a:lstStyle/>
          <a:p>
            <a:endParaRPr/>
          </a:p>
        </p:txBody>
      </p:sp>
      <p:sp>
        <p:nvSpPr>
          <p:cNvPr id="12" name="object 12"/>
          <p:cNvSpPr/>
          <p:nvPr/>
        </p:nvSpPr>
        <p:spPr>
          <a:xfrm>
            <a:off x="0" y="699516"/>
            <a:ext cx="9144000" cy="152400"/>
          </a:xfrm>
          <a:custGeom>
            <a:avLst/>
            <a:gdLst/>
            <a:ahLst/>
            <a:cxnLst/>
            <a:rect l="l" t="t" r="r" b="b"/>
            <a:pathLst>
              <a:path w="9144000" h="152400">
                <a:moveTo>
                  <a:pt x="0" y="0"/>
                </a:moveTo>
                <a:lnTo>
                  <a:pt x="9144000" y="0"/>
                </a:lnTo>
                <a:lnTo>
                  <a:pt x="9144000" y="152400"/>
                </a:lnTo>
                <a:lnTo>
                  <a:pt x="0" y="152400"/>
                </a:lnTo>
                <a:lnTo>
                  <a:pt x="0" y="0"/>
                </a:lnTo>
                <a:close/>
              </a:path>
            </a:pathLst>
          </a:custGeom>
          <a:ln w="9144">
            <a:solidFill>
              <a:srgbClr val="000000"/>
            </a:solidFill>
          </a:ln>
        </p:spPr>
        <p:txBody>
          <a:bodyPr wrap="square" lIns="0" tIns="0" rIns="0" bIns="0" rtlCol="0"/>
          <a:lstStyle/>
          <a:p>
            <a:endParaRPr/>
          </a:p>
        </p:txBody>
      </p:sp>
      <p:sp>
        <p:nvSpPr>
          <p:cNvPr id="13" name="object 13"/>
          <p:cNvSpPr/>
          <p:nvPr/>
        </p:nvSpPr>
        <p:spPr>
          <a:xfrm>
            <a:off x="457200" y="0"/>
            <a:ext cx="3764279" cy="640080"/>
          </a:xfrm>
          <a:custGeom>
            <a:avLst/>
            <a:gdLst/>
            <a:ahLst/>
            <a:cxnLst/>
            <a:rect l="l" t="t" r="r" b="b"/>
            <a:pathLst>
              <a:path w="3764279" h="640080">
                <a:moveTo>
                  <a:pt x="0" y="640079"/>
                </a:moveTo>
                <a:lnTo>
                  <a:pt x="3764279" y="640079"/>
                </a:lnTo>
                <a:lnTo>
                  <a:pt x="3764279" y="0"/>
                </a:lnTo>
                <a:lnTo>
                  <a:pt x="0" y="0"/>
                </a:lnTo>
                <a:lnTo>
                  <a:pt x="0" y="640079"/>
                </a:lnTo>
                <a:close/>
              </a:path>
            </a:pathLst>
          </a:custGeom>
          <a:solidFill>
            <a:srgbClr val="000000"/>
          </a:solidFill>
        </p:spPr>
        <p:txBody>
          <a:bodyPr wrap="square" lIns="0" tIns="0" rIns="0" bIns="0" rtlCol="0"/>
          <a:lstStyle/>
          <a:p>
            <a:endParaRPr/>
          </a:p>
        </p:txBody>
      </p:sp>
      <p:sp>
        <p:nvSpPr>
          <p:cNvPr id="14" name="object 14"/>
          <p:cNvSpPr txBox="1"/>
          <p:nvPr/>
        </p:nvSpPr>
        <p:spPr>
          <a:xfrm>
            <a:off x="625050" y="56737"/>
            <a:ext cx="3428365" cy="532130"/>
          </a:xfrm>
          <a:prstGeom prst="rect">
            <a:avLst/>
          </a:prstGeom>
        </p:spPr>
        <p:txBody>
          <a:bodyPr vert="horz" wrap="square" lIns="0" tIns="0" rIns="0" bIns="0" rtlCol="0">
            <a:spAutoFit/>
          </a:bodyPr>
          <a:lstStyle/>
          <a:p>
            <a:pPr algn="ctr">
              <a:lnSpc>
                <a:spcPts val="2035"/>
              </a:lnSpc>
            </a:pPr>
            <a:r>
              <a:rPr sz="1700" b="1" spc="-5" dirty="0">
                <a:solidFill>
                  <a:srgbClr val="F6C700"/>
                </a:solidFill>
                <a:latin typeface="Arial"/>
                <a:cs typeface="Arial"/>
              </a:rPr>
              <a:t>AMERICA</a:t>
            </a:r>
            <a:r>
              <a:rPr sz="1700" b="1" spc="-5" dirty="0">
                <a:solidFill>
                  <a:srgbClr val="F6C700"/>
                </a:solidFill>
                <a:latin typeface="MS PGothic"/>
                <a:cs typeface="MS PGothic"/>
              </a:rPr>
              <a:t>’</a:t>
            </a:r>
            <a:r>
              <a:rPr sz="1700" b="1" spc="-5" dirty="0">
                <a:solidFill>
                  <a:srgbClr val="F6C700"/>
                </a:solidFill>
                <a:latin typeface="Arial"/>
                <a:cs typeface="Arial"/>
              </a:rPr>
              <a:t>S</a:t>
            </a:r>
            <a:r>
              <a:rPr sz="1700" b="1" spc="-135" dirty="0">
                <a:solidFill>
                  <a:srgbClr val="F6C700"/>
                </a:solidFill>
                <a:latin typeface="Arial"/>
                <a:cs typeface="Arial"/>
              </a:rPr>
              <a:t> </a:t>
            </a:r>
            <a:r>
              <a:rPr sz="1700" b="1" spc="-30" dirty="0">
                <a:solidFill>
                  <a:srgbClr val="F6C700"/>
                </a:solidFill>
                <a:latin typeface="Arial"/>
                <a:cs typeface="Arial"/>
              </a:rPr>
              <a:t>ARMY:</a:t>
            </a:r>
            <a:endParaRPr sz="1700">
              <a:latin typeface="Arial"/>
              <a:cs typeface="Arial"/>
            </a:endParaRPr>
          </a:p>
          <a:p>
            <a:pPr algn="ctr">
              <a:lnSpc>
                <a:spcPts val="2035"/>
              </a:lnSpc>
            </a:pPr>
            <a:r>
              <a:rPr sz="1700" b="1" dirty="0">
                <a:solidFill>
                  <a:srgbClr val="979797"/>
                </a:solidFill>
                <a:latin typeface="Arial"/>
                <a:cs typeface="Arial"/>
              </a:rPr>
              <a:t>THE STRENGTH </a:t>
            </a:r>
            <a:r>
              <a:rPr sz="1700" b="1" spc="-5" dirty="0">
                <a:solidFill>
                  <a:srgbClr val="979797"/>
                </a:solidFill>
                <a:latin typeface="Arial"/>
                <a:cs typeface="Arial"/>
              </a:rPr>
              <a:t>OF </a:t>
            </a:r>
            <a:r>
              <a:rPr sz="1700" b="1" dirty="0">
                <a:solidFill>
                  <a:srgbClr val="979797"/>
                </a:solidFill>
                <a:latin typeface="Arial"/>
                <a:cs typeface="Arial"/>
              </a:rPr>
              <a:t>THE</a:t>
            </a:r>
            <a:r>
              <a:rPr sz="1700" b="1" spc="-90" dirty="0">
                <a:solidFill>
                  <a:srgbClr val="979797"/>
                </a:solidFill>
                <a:latin typeface="Arial"/>
                <a:cs typeface="Arial"/>
              </a:rPr>
              <a:t> </a:t>
            </a:r>
            <a:r>
              <a:rPr sz="1700" b="1" spc="-30" dirty="0">
                <a:solidFill>
                  <a:srgbClr val="979797"/>
                </a:solidFill>
                <a:latin typeface="Arial"/>
                <a:cs typeface="Arial"/>
              </a:rPr>
              <a:t>NATION</a:t>
            </a:r>
            <a:endParaRPr sz="1700">
              <a:latin typeface="Arial"/>
              <a:cs typeface="Arial"/>
            </a:endParaRPr>
          </a:p>
        </p:txBody>
      </p:sp>
      <p:sp>
        <p:nvSpPr>
          <p:cNvPr id="15" name="object 15"/>
          <p:cNvSpPr/>
          <p:nvPr/>
        </p:nvSpPr>
        <p:spPr>
          <a:xfrm>
            <a:off x="213360" y="937260"/>
            <a:ext cx="8930639" cy="5920740"/>
          </a:xfrm>
          <a:prstGeom prst="rect">
            <a:avLst/>
          </a:prstGeom>
          <a:blipFill>
            <a:blip r:embed="rId4" cstate="print"/>
            <a:stretch>
              <a:fillRect/>
            </a:stretch>
          </a:blipFill>
        </p:spPr>
        <p:txBody>
          <a:bodyPr wrap="square" lIns="0" tIns="0" rIns="0" bIns="0" rtlCol="0"/>
          <a:lstStyle/>
          <a:p>
            <a:endParaRPr/>
          </a:p>
        </p:txBody>
      </p:sp>
      <p:sp>
        <p:nvSpPr>
          <p:cNvPr id="19" name="object 19"/>
          <p:cNvSpPr txBox="1">
            <a:spLocks noGrp="1"/>
          </p:cNvSpPr>
          <p:nvPr>
            <p:ph type="title"/>
          </p:nvPr>
        </p:nvSpPr>
        <p:spPr>
          <a:xfrm>
            <a:off x="6096127" y="114300"/>
            <a:ext cx="1141095" cy="382270"/>
          </a:xfrm>
          <a:prstGeom prst="rect">
            <a:avLst/>
          </a:prstGeom>
        </p:spPr>
        <p:txBody>
          <a:bodyPr vert="horz" wrap="square" lIns="0" tIns="0" rIns="0" bIns="0" rtlCol="0">
            <a:spAutoFit/>
          </a:bodyPr>
          <a:lstStyle/>
          <a:p>
            <a:pPr marL="12700">
              <a:lnSpc>
                <a:spcPct val="100000"/>
              </a:lnSpc>
            </a:pPr>
            <a:r>
              <a:rPr spc="-10" dirty="0">
                <a:latin typeface="Arial"/>
                <a:cs typeface="Arial"/>
              </a:rPr>
              <a:t>A</a:t>
            </a:r>
            <a:r>
              <a:rPr spc="-5" dirty="0">
                <a:latin typeface="Arial"/>
                <a:cs typeface="Arial"/>
              </a:rPr>
              <a:t>genda</a:t>
            </a:r>
          </a:p>
        </p:txBody>
      </p:sp>
      <p:sp>
        <p:nvSpPr>
          <p:cNvPr id="20" name="object 20"/>
          <p:cNvSpPr txBox="1"/>
          <p:nvPr/>
        </p:nvSpPr>
        <p:spPr>
          <a:xfrm>
            <a:off x="8883554" y="6548437"/>
            <a:ext cx="138430" cy="259079"/>
          </a:xfrm>
          <a:prstGeom prst="rect">
            <a:avLst/>
          </a:prstGeom>
        </p:spPr>
        <p:txBody>
          <a:bodyPr vert="horz" wrap="square" lIns="0" tIns="0" rIns="0" bIns="0" rtlCol="0">
            <a:spAutoFit/>
          </a:bodyPr>
          <a:lstStyle/>
          <a:p>
            <a:pPr marL="12700">
              <a:lnSpc>
                <a:spcPct val="100000"/>
              </a:lnSpc>
            </a:pPr>
            <a:r>
              <a:rPr sz="1600" spc="-5" dirty="0">
                <a:latin typeface="Arial"/>
                <a:cs typeface="Arial"/>
              </a:rPr>
              <a:t>2</a:t>
            </a:r>
            <a:endParaRPr sz="1600">
              <a:latin typeface="Arial"/>
              <a:cs typeface="Aria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5401068" y="108839"/>
            <a:ext cx="2509520" cy="457200"/>
          </a:xfrm>
          <a:prstGeom prst="rect">
            <a:avLst/>
          </a:prstGeom>
        </p:spPr>
        <p:txBody>
          <a:bodyPr vert="horz" wrap="square" lIns="0" tIns="0" rIns="0" bIns="0" rtlCol="0">
            <a:spAutoFit/>
          </a:bodyPr>
          <a:lstStyle/>
          <a:p>
            <a:pPr marL="12700">
              <a:lnSpc>
                <a:spcPct val="100000"/>
              </a:lnSpc>
            </a:pPr>
            <a:r>
              <a:rPr sz="2800" spc="-5" dirty="0"/>
              <a:t>Applicant</a:t>
            </a:r>
            <a:r>
              <a:rPr sz="2800" spc="-114" dirty="0"/>
              <a:t> </a:t>
            </a:r>
            <a:r>
              <a:rPr sz="2800" spc="-5" dirty="0"/>
              <a:t>Survey</a:t>
            </a:r>
            <a:endParaRPr sz="2800"/>
          </a:p>
        </p:txBody>
      </p:sp>
      <p:sp>
        <p:nvSpPr>
          <p:cNvPr id="4" name="object 4"/>
          <p:cNvSpPr/>
          <p:nvPr/>
        </p:nvSpPr>
        <p:spPr>
          <a:xfrm>
            <a:off x="76200" y="990600"/>
            <a:ext cx="8998317" cy="5503824"/>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3805427" y="1792223"/>
            <a:ext cx="2186939" cy="827531"/>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4054195" y="1829561"/>
            <a:ext cx="1890395" cy="581660"/>
          </a:xfrm>
          <a:custGeom>
            <a:avLst/>
            <a:gdLst/>
            <a:ahLst/>
            <a:cxnLst/>
            <a:rect l="l" t="t" r="r" b="b"/>
            <a:pathLst>
              <a:path w="1890395" h="581660">
                <a:moveTo>
                  <a:pt x="1890166" y="0"/>
                </a:moveTo>
                <a:lnTo>
                  <a:pt x="0" y="581583"/>
                </a:lnTo>
              </a:path>
            </a:pathLst>
          </a:custGeom>
          <a:ln w="38100">
            <a:solidFill>
              <a:srgbClr val="000000"/>
            </a:solidFill>
          </a:ln>
        </p:spPr>
        <p:txBody>
          <a:bodyPr wrap="square" lIns="0" tIns="0" rIns="0" bIns="0" rtlCol="0"/>
          <a:lstStyle/>
          <a:p>
            <a:endParaRPr/>
          </a:p>
        </p:txBody>
      </p:sp>
      <p:sp>
        <p:nvSpPr>
          <p:cNvPr id="7" name="object 7"/>
          <p:cNvSpPr/>
          <p:nvPr/>
        </p:nvSpPr>
        <p:spPr>
          <a:xfrm>
            <a:off x="3963165" y="2350921"/>
            <a:ext cx="126364" cy="109855"/>
          </a:xfrm>
          <a:custGeom>
            <a:avLst/>
            <a:gdLst/>
            <a:ahLst/>
            <a:cxnLst/>
            <a:rect l="l" t="t" r="r" b="b"/>
            <a:pathLst>
              <a:path w="126364" h="109855">
                <a:moveTo>
                  <a:pt x="92430" y="0"/>
                </a:moveTo>
                <a:lnTo>
                  <a:pt x="0" y="88239"/>
                </a:lnTo>
                <a:lnTo>
                  <a:pt x="126047" y="109245"/>
                </a:lnTo>
                <a:lnTo>
                  <a:pt x="92430" y="0"/>
                </a:lnTo>
                <a:close/>
              </a:path>
            </a:pathLst>
          </a:custGeom>
          <a:solidFill>
            <a:srgbClr val="000000"/>
          </a:solidFill>
        </p:spPr>
        <p:txBody>
          <a:bodyPr wrap="square" lIns="0" tIns="0" rIns="0" bIns="0" rtlCol="0"/>
          <a:lstStyle/>
          <a:p>
            <a:endParaRPr/>
          </a:p>
        </p:txBody>
      </p:sp>
      <p:sp>
        <p:nvSpPr>
          <p:cNvPr id="8" name="object 8"/>
          <p:cNvSpPr/>
          <p:nvPr/>
        </p:nvSpPr>
        <p:spPr>
          <a:xfrm>
            <a:off x="5024627" y="4840223"/>
            <a:ext cx="2186939" cy="827531"/>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5273395" y="4877561"/>
            <a:ext cx="1890395" cy="581660"/>
          </a:xfrm>
          <a:custGeom>
            <a:avLst/>
            <a:gdLst/>
            <a:ahLst/>
            <a:cxnLst/>
            <a:rect l="l" t="t" r="r" b="b"/>
            <a:pathLst>
              <a:path w="1890395" h="581660">
                <a:moveTo>
                  <a:pt x="1890166" y="0"/>
                </a:moveTo>
                <a:lnTo>
                  <a:pt x="0" y="581583"/>
                </a:lnTo>
              </a:path>
            </a:pathLst>
          </a:custGeom>
          <a:ln w="38100">
            <a:solidFill>
              <a:srgbClr val="000000"/>
            </a:solidFill>
          </a:ln>
        </p:spPr>
        <p:txBody>
          <a:bodyPr wrap="square" lIns="0" tIns="0" rIns="0" bIns="0" rtlCol="0"/>
          <a:lstStyle/>
          <a:p>
            <a:endParaRPr/>
          </a:p>
        </p:txBody>
      </p:sp>
      <p:sp>
        <p:nvSpPr>
          <p:cNvPr id="10" name="object 10"/>
          <p:cNvSpPr/>
          <p:nvPr/>
        </p:nvSpPr>
        <p:spPr>
          <a:xfrm>
            <a:off x="5182365" y="5398921"/>
            <a:ext cx="126364" cy="109855"/>
          </a:xfrm>
          <a:custGeom>
            <a:avLst/>
            <a:gdLst/>
            <a:ahLst/>
            <a:cxnLst/>
            <a:rect l="l" t="t" r="r" b="b"/>
            <a:pathLst>
              <a:path w="126364" h="109854">
                <a:moveTo>
                  <a:pt x="92430" y="0"/>
                </a:moveTo>
                <a:lnTo>
                  <a:pt x="0" y="88239"/>
                </a:lnTo>
                <a:lnTo>
                  <a:pt x="126047" y="109245"/>
                </a:lnTo>
                <a:lnTo>
                  <a:pt x="92430" y="0"/>
                </a:lnTo>
                <a:close/>
              </a:path>
            </a:pathLst>
          </a:custGeom>
          <a:solidFill>
            <a:srgbClr val="000000"/>
          </a:solidFill>
        </p:spPr>
        <p:txBody>
          <a:bodyPr wrap="square" lIns="0" tIns="0" rIns="0" bIns="0" rtlCol="0"/>
          <a:lstStyle/>
          <a:p>
            <a:endParaRPr/>
          </a:p>
        </p:txBody>
      </p:sp>
      <p:sp>
        <p:nvSpPr>
          <p:cNvPr id="11" name="object 11"/>
          <p:cNvSpPr txBox="1"/>
          <p:nvPr/>
        </p:nvSpPr>
        <p:spPr>
          <a:xfrm>
            <a:off x="8842464" y="6591503"/>
            <a:ext cx="232410" cy="228600"/>
          </a:xfrm>
          <a:prstGeom prst="rect">
            <a:avLst/>
          </a:prstGeom>
        </p:spPr>
        <p:txBody>
          <a:bodyPr vert="horz" wrap="square" lIns="0" tIns="0" rIns="0" bIns="0" rtlCol="0">
            <a:spAutoFit/>
          </a:bodyPr>
          <a:lstStyle/>
          <a:p>
            <a:pPr marL="12700">
              <a:lnSpc>
                <a:spcPts val="1620"/>
              </a:lnSpc>
            </a:pPr>
            <a:r>
              <a:rPr sz="1600" dirty="0">
                <a:solidFill>
                  <a:srgbClr val="8A8A8A"/>
                </a:solidFill>
                <a:latin typeface="Calibri"/>
                <a:cs typeface="Calibri"/>
              </a:rPr>
              <a:t>20</a:t>
            </a:r>
            <a:endParaRPr sz="1600">
              <a:latin typeface="Calibri"/>
              <a:cs typeface="Calibri"/>
            </a:endParaRPr>
          </a:p>
        </p:txBody>
      </p:sp>
      <p:sp>
        <p:nvSpPr>
          <p:cNvPr id="12" name="object 2"/>
          <p:cNvSpPr txBox="1"/>
          <p:nvPr/>
        </p:nvSpPr>
        <p:spPr>
          <a:xfrm>
            <a:off x="533400" y="91630"/>
            <a:ext cx="3657600" cy="512961"/>
          </a:xfrm>
          <a:prstGeom prst="rect">
            <a:avLst/>
          </a:prstGeom>
        </p:spPr>
        <p:txBody>
          <a:bodyPr vert="horz" wrap="square" lIns="0" tIns="0" rIns="0" bIns="0" rtlCol="0">
            <a:spAutoFit/>
          </a:bodyPr>
          <a:lstStyle/>
          <a:p>
            <a:pPr algn="ctr">
              <a:lnSpc>
                <a:spcPts val="2030"/>
              </a:lnSpc>
            </a:pPr>
            <a:r>
              <a:rPr lang="en-US" b="1" spc="-5" dirty="0">
                <a:solidFill>
                  <a:srgbClr val="F6C700"/>
                </a:solidFill>
                <a:latin typeface="Arial"/>
                <a:cs typeface="Arial"/>
              </a:rPr>
              <a:t>AMERICA</a:t>
            </a:r>
            <a:r>
              <a:rPr lang="en-US" b="1" spc="-5" dirty="0">
                <a:solidFill>
                  <a:srgbClr val="F6C700"/>
                </a:solidFill>
                <a:latin typeface="MS PGothic"/>
                <a:cs typeface="MS PGothic"/>
              </a:rPr>
              <a:t>’</a:t>
            </a:r>
            <a:r>
              <a:rPr lang="en-US" b="1" spc="-5" dirty="0">
                <a:solidFill>
                  <a:srgbClr val="F6C700"/>
                </a:solidFill>
                <a:latin typeface="Arial"/>
                <a:cs typeface="Arial"/>
              </a:rPr>
              <a:t>S</a:t>
            </a:r>
            <a:r>
              <a:rPr lang="en-US" b="1" spc="-130" dirty="0">
                <a:solidFill>
                  <a:srgbClr val="F6C700"/>
                </a:solidFill>
                <a:latin typeface="Arial"/>
                <a:cs typeface="Arial"/>
              </a:rPr>
              <a:t> </a:t>
            </a:r>
            <a:r>
              <a:rPr lang="en-US" b="1" spc="-30" dirty="0">
                <a:solidFill>
                  <a:srgbClr val="F6C700"/>
                </a:solidFill>
                <a:latin typeface="Arial"/>
                <a:cs typeface="Arial"/>
              </a:rPr>
              <a:t>ARMY:</a:t>
            </a:r>
            <a:endParaRPr lang="en-US" dirty="0">
              <a:latin typeface="Arial"/>
              <a:cs typeface="Arial"/>
            </a:endParaRPr>
          </a:p>
          <a:p>
            <a:pPr algn="ctr">
              <a:lnSpc>
                <a:spcPts val="2030"/>
              </a:lnSpc>
            </a:pPr>
            <a:r>
              <a:rPr lang="en-US" sz="1700" b="1" spc="-5" dirty="0">
                <a:solidFill>
                  <a:srgbClr val="979797"/>
                </a:solidFill>
                <a:latin typeface="Arial"/>
                <a:cs typeface="Arial"/>
              </a:rPr>
              <a:t>THE STRENGTH OF THE</a:t>
            </a:r>
            <a:r>
              <a:rPr lang="en-US" sz="1700" b="1" spc="-20" dirty="0">
                <a:solidFill>
                  <a:srgbClr val="979797"/>
                </a:solidFill>
                <a:latin typeface="Arial"/>
                <a:cs typeface="Arial"/>
              </a:rPr>
              <a:t> </a:t>
            </a:r>
            <a:r>
              <a:rPr lang="en-US" sz="1700" b="1" spc="-25" dirty="0">
                <a:solidFill>
                  <a:srgbClr val="979797"/>
                </a:solidFill>
                <a:latin typeface="Arial"/>
                <a:cs typeface="Arial"/>
              </a:rPr>
              <a:t>NATION</a:t>
            </a:r>
            <a:endParaRPr lang="en-US" sz="1700" dirty="0">
              <a:latin typeface="Arial"/>
              <a:cs typeface="Aria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4916665" y="96139"/>
            <a:ext cx="3554729" cy="457200"/>
          </a:xfrm>
          <a:prstGeom prst="rect">
            <a:avLst/>
          </a:prstGeom>
        </p:spPr>
        <p:txBody>
          <a:bodyPr vert="horz" wrap="square" lIns="0" tIns="0" rIns="0" bIns="0" rtlCol="0">
            <a:spAutoFit/>
          </a:bodyPr>
          <a:lstStyle/>
          <a:p>
            <a:pPr marL="12700">
              <a:lnSpc>
                <a:spcPct val="100000"/>
              </a:lnSpc>
            </a:pPr>
            <a:r>
              <a:rPr sz="2800" spc="-5" dirty="0"/>
              <a:t>Applicant Survey</a:t>
            </a:r>
            <a:r>
              <a:rPr sz="2800" spc="-130" dirty="0"/>
              <a:t> </a:t>
            </a:r>
            <a:r>
              <a:rPr sz="2800" spc="-5" dirty="0"/>
              <a:t>(ECQs)</a:t>
            </a:r>
            <a:endParaRPr sz="2800"/>
          </a:p>
        </p:txBody>
      </p:sp>
      <p:sp>
        <p:nvSpPr>
          <p:cNvPr id="4" name="object 4"/>
          <p:cNvSpPr/>
          <p:nvPr/>
        </p:nvSpPr>
        <p:spPr>
          <a:xfrm>
            <a:off x="76200" y="990600"/>
            <a:ext cx="8917784" cy="5638494"/>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1138427" y="2782836"/>
            <a:ext cx="1580387" cy="903719"/>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1381353" y="2820161"/>
            <a:ext cx="1286510" cy="643255"/>
          </a:xfrm>
          <a:custGeom>
            <a:avLst/>
            <a:gdLst/>
            <a:ahLst/>
            <a:cxnLst/>
            <a:rect l="l" t="t" r="r" b="b"/>
            <a:pathLst>
              <a:path w="1286510" h="643254">
                <a:moveTo>
                  <a:pt x="1286408" y="0"/>
                </a:moveTo>
                <a:lnTo>
                  <a:pt x="0" y="643204"/>
                </a:lnTo>
              </a:path>
            </a:pathLst>
          </a:custGeom>
          <a:ln w="38100">
            <a:solidFill>
              <a:srgbClr val="000000"/>
            </a:solidFill>
          </a:ln>
        </p:spPr>
        <p:txBody>
          <a:bodyPr wrap="square" lIns="0" tIns="0" rIns="0" bIns="0" rtlCol="0"/>
          <a:lstStyle/>
          <a:p>
            <a:endParaRPr/>
          </a:p>
        </p:txBody>
      </p:sp>
      <p:sp>
        <p:nvSpPr>
          <p:cNvPr id="7" name="object 7"/>
          <p:cNvSpPr/>
          <p:nvPr/>
        </p:nvSpPr>
        <p:spPr>
          <a:xfrm>
            <a:off x="1296161" y="3403725"/>
            <a:ext cx="128270" cy="102235"/>
          </a:xfrm>
          <a:custGeom>
            <a:avLst/>
            <a:gdLst/>
            <a:ahLst/>
            <a:cxnLst/>
            <a:rect l="l" t="t" r="r" b="b"/>
            <a:pathLst>
              <a:path w="128269" h="102235">
                <a:moveTo>
                  <a:pt x="76669" y="0"/>
                </a:moveTo>
                <a:lnTo>
                  <a:pt x="0" y="102235"/>
                </a:lnTo>
                <a:lnTo>
                  <a:pt x="127787" y="102235"/>
                </a:lnTo>
                <a:lnTo>
                  <a:pt x="76669" y="0"/>
                </a:lnTo>
                <a:close/>
              </a:path>
            </a:pathLst>
          </a:custGeom>
          <a:solidFill>
            <a:srgbClr val="000000"/>
          </a:solidFill>
        </p:spPr>
        <p:txBody>
          <a:bodyPr wrap="square" lIns="0" tIns="0" rIns="0" bIns="0" rtlCol="0"/>
          <a:lstStyle/>
          <a:p>
            <a:endParaRPr/>
          </a:p>
        </p:txBody>
      </p:sp>
      <p:sp>
        <p:nvSpPr>
          <p:cNvPr id="8" name="object 8"/>
          <p:cNvSpPr/>
          <p:nvPr/>
        </p:nvSpPr>
        <p:spPr>
          <a:xfrm>
            <a:off x="833627" y="3087623"/>
            <a:ext cx="1580387" cy="903731"/>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1076553" y="3124961"/>
            <a:ext cx="1286510" cy="643255"/>
          </a:xfrm>
          <a:custGeom>
            <a:avLst/>
            <a:gdLst/>
            <a:ahLst/>
            <a:cxnLst/>
            <a:rect l="l" t="t" r="r" b="b"/>
            <a:pathLst>
              <a:path w="1286510" h="643254">
                <a:moveTo>
                  <a:pt x="1286408" y="0"/>
                </a:moveTo>
                <a:lnTo>
                  <a:pt x="0" y="643204"/>
                </a:lnTo>
              </a:path>
            </a:pathLst>
          </a:custGeom>
          <a:ln w="38100">
            <a:solidFill>
              <a:srgbClr val="000000"/>
            </a:solidFill>
          </a:ln>
        </p:spPr>
        <p:txBody>
          <a:bodyPr wrap="square" lIns="0" tIns="0" rIns="0" bIns="0" rtlCol="0"/>
          <a:lstStyle/>
          <a:p>
            <a:endParaRPr/>
          </a:p>
        </p:txBody>
      </p:sp>
      <p:sp>
        <p:nvSpPr>
          <p:cNvPr id="10" name="object 10"/>
          <p:cNvSpPr/>
          <p:nvPr/>
        </p:nvSpPr>
        <p:spPr>
          <a:xfrm>
            <a:off x="991361" y="3708525"/>
            <a:ext cx="128270" cy="102235"/>
          </a:xfrm>
          <a:custGeom>
            <a:avLst/>
            <a:gdLst/>
            <a:ahLst/>
            <a:cxnLst/>
            <a:rect l="l" t="t" r="r" b="b"/>
            <a:pathLst>
              <a:path w="128269" h="102235">
                <a:moveTo>
                  <a:pt x="76669" y="0"/>
                </a:moveTo>
                <a:lnTo>
                  <a:pt x="0" y="102234"/>
                </a:lnTo>
                <a:lnTo>
                  <a:pt x="127787" y="102234"/>
                </a:lnTo>
                <a:lnTo>
                  <a:pt x="76669" y="0"/>
                </a:lnTo>
                <a:close/>
              </a:path>
            </a:pathLst>
          </a:custGeom>
          <a:solidFill>
            <a:srgbClr val="000000"/>
          </a:solidFill>
        </p:spPr>
        <p:txBody>
          <a:bodyPr wrap="square" lIns="0" tIns="0" rIns="0" bIns="0" rtlCol="0"/>
          <a:lstStyle/>
          <a:p>
            <a:endParaRPr/>
          </a:p>
        </p:txBody>
      </p:sp>
      <p:sp>
        <p:nvSpPr>
          <p:cNvPr id="11" name="object 11"/>
          <p:cNvSpPr/>
          <p:nvPr/>
        </p:nvSpPr>
        <p:spPr>
          <a:xfrm>
            <a:off x="4948427" y="2249423"/>
            <a:ext cx="1580387" cy="903731"/>
          </a:xfrm>
          <a:prstGeom prst="rect">
            <a:avLst/>
          </a:prstGeom>
          <a:blipFill>
            <a:blip r:embed="rId4" cstate="print"/>
            <a:stretch>
              <a:fillRect/>
            </a:stretch>
          </a:blipFill>
        </p:spPr>
        <p:txBody>
          <a:bodyPr wrap="square" lIns="0" tIns="0" rIns="0" bIns="0" rtlCol="0"/>
          <a:lstStyle/>
          <a:p>
            <a:endParaRPr/>
          </a:p>
        </p:txBody>
      </p:sp>
      <p:sp>
        <p:nvSpPr>
          <p:cNvPr id="12" name="object 12"/>
          <p:cNvSpPr/>
          <p:nvPr/>
        </p:nvSpPr>
        <p:spPr>
          <a:xfrm>
            <a:off x="5191353" y="2286761"/>
            <a:ext cx="1286510" cy="643255"/>
          </a:xfrm>
          <a:custGeom>
            <a:avLst/>
            <a:gdLst/>
            <a:ahLst/>
            <a:cxnLst/>
            <a:rect l="l" t="t" r="r" b="b"/>
            <a:pathLst>
              <a:path w="1286510" h="643255">
                <a:moveTo>
                  <a:pt x="1286408" y="0"/>
                </a:moveTo>
                <a:lnTo>
                  <a:pt x="0" y="643204"/>
                </a:lnTo>
              </a:path>
            </a:pathLst>
          </a:custGeom>
          <a:ln w="38100">
            <a:solidFill>
              <a:srgbClr val="000000"/>
            </a:solidFill>
          </a:ln>
        </p:spPr>
        <p:txBody>
          <a:bodyPr wrap="square" lIns="0" tIns="0" rIns="0" bIns="0" rtlCol="0"/>
          <a:lstStyle/>
          <a:p>
            <a:endParaRPr/>
          </a:p>
        </p:txBody>
      </p:sp>
      <p:sp>
        <p:nvSpPr>
          <p:cNvPr id="13" name="object 13"/>
          <p:cNvSpPr/>
          <p:nvPr/>
        </p:nvSpPr>
        <p:spPr>
          <a:xfrm>
            <a:off x="5106161" y="2870325"/>
            <a:ext cx="128270" cy="102235"/>
          </a:xfrm>
          <a:custGeom>
            <a:avLst/>
            <a:gdLst/>
            <a:ahLst/>
            <a:cxnLst/>
            <a:rect l="l" t="t" r="r" b="b"/>
            <a:pathLst>
              <a:path w="128270" h="102235">
                <a:moveTo>
                  <a:pt x="76669" y="0"/>
                </a:moveTo>
                <a:lnTo>
                  <a:pt x="0" y="102235"/>
                </a:lnTo>
                <a:lnTo>
                  <a:pt x="127787" y="102235"/>
                </a:lnTo>
                <a:lnTo>
                  <a:pt x="76669" y="0"/>
                </a:lnTo>
                <a:close/>
              </a:path>
            </a:pathLst>
          </a:custGeom>
          <a:solidFill>
            <a:srgbClr val="000000"/>
          </a:solidFill>
        </p:spPr>
        <p:txBody>
          <a:bodyPr wrap="square" lIns="0" tIns="0" rIns="0" bIns="0" rtlCol="0"/>
          <a:lstStyle/>
          <a:p>
            <a:endParaRPr/>
          </a:p>
        </p:txBody>
      </p:sp>
      <p:sp>
        <p:nvSpPr>
          <p:cNvPr id="14" name="object 14"/>
          <p:cNvSpPr/>
          <p:nvPr/>
        </p:nvSpPr>
        <p:spPr>
          <a:xfrm>
            <a:off x="1062227" y="3849623"/>
            <a:ext cx="1580387" cy="903731"/>
          </a:xfrm>
          <a:prstGeom prst="rect">
            <a:avLst/>
          </a:prstGeom>
          <a:blipFill>
            <a:blip r:embed="rId4" cstate="print"/>
            <a:stretch>
              <a:fillRect/>
            </a:stretch>
          </a:blipFill>
        </p:spPr>
        <p:txBody>
          <a:bodyPr wrap="square" lIns="0" tIns="0" rIns="0" bIns="0" rtlCol="0"/>
          <a:lstStyle/>
          <a:p>
            <a:endParaRPr/>
          </a:p>
        </p:txBody>
      </p:sp>
      <p:sp>
        <p:nvSpPr>
          <p:cNvPr id="15" name="object 15"/>
          <p:cNvSpPr/>
          <p:nvPr/>
        </p:nvSpPr>
        <p:spPr>
          <a:xfrm>
            <a:off x="1305153" y="3886961"/>
            <a:ext cx="1286510" cy="643255"/>
          </a:xfrm>
          <a:custGeom>
            <a:avLst/>
            <a:gdLst/>
            <a:ahLst/>
            <a:cxnLst/>
            <a:rect l="l" t="t" r="r" b="b"/>
            <a:pathLst>
              <a:path w="1286510" h="643254">
                <a:moveTo>
                  <a:pt x="1286408" y="0"/>
                </a:moveTo>
                <a:lnTo>
                  <a:pt x="0" y="643204"/>
                </a:lnTo>
              </a:path>
            </a:pathLst>
          </a:custGeom>
          <a:ln w="38100">
            <a:solidFill>
              <a:srgbClr val="000000"/>
            </a:solidFill>
          </a:ln>
        </p:spPr>
        <p:txBody>
          <a:bodyPr wrap="square" lIns="0" tIns="0" rIns="0" bIns="0" rtlCol="0"/>
          <a:lstStyle/>
          <a:p>
            <a:endParaRPr/>
          </a:p>
        </p:txBody>
      </p:sp>
      <p:sp>
        <p:nvSpPr>
          <p:cNvPr id="16" name="object 16"/>
          <p:cNvSpPr/>
          <p:nvPr/>
        </p:nvSpPr>
        <p:spPr>
          <a:xfrm>
            <a:off x="1219961" y="4470525"/>
            <a:ext cx="128270" cy="102235"/>
          </a:xfrm>
          <a:custGeom>
            <a:avLst/>
            <a:gdLst/>
            <a:ahLst/>
            <a:cxnLst/>
            <a:rect l="l" t="t" r="r" b="b"/>
            <a:pathLst>
              <a:path w="128269" h="102235">
                <a:moveTo>
                  <a:pt x="76669" y="0"/>
                </a:moveTo>
                <a:lnTo>
                  <a:pt x="0" y="102234"/>
                </a:lnTo>
                <a:lnTo>
                  <a:pt x="127787" y="102234"/>
                </a:lnTo>
                <a:lnTo>
                  <a:pt x="76669" y="0"/>
                </a:lnTo>
                <a:close/>
              </a:path>
            </a:pathLst>
          </a:custGeom>
          <a:solidFill>
            <a:srgbClr val="000000"/>
          </a:solidFill>
        </p:spPr>
        <p:txBody>
          <a:bodyPr wrap="square" lIns="0" tIns="0" rIns="0" bIns="0" rtlCol="0"/>
          <a:lstStyle/>
          <a:p>
            <a:endParaRPr/>
          </a:p>
        </p:txBody>
      </p:sp>
      <p:sp>
        <p:nvSpPr>
          <p:cNvPr id="17" name="object 17"/>
          <p:cNvSpPr/>
          <p:nvPr/>
        </p:nvSpPr>
        <p:spPr>
          <a:xfrm>
            <a:off x="6624828" y="2782836"/>
            <a:ext cx="1580387" cy="903719"/>
          </a:xfrm>
          <a:prstGeom prst="rect">
            <a:avLst/>
          </a:prstGeom>
          <a:blipFill>
            <a:blip r:embed="rId4" cstate="print"/>
            <a:stretch>
              <a:fillRect/>
            </a:stretch>
          </a:blipFill>
        </p:spPr>
        <p:txBody>
          <a:bodyPr wrap="square" lIns="0" tIns="0" rIns="0" bIns="0" rtlCol="0"/>
          <a:lstStyle/>
          <a:p>
            <a:endParaRPr/>
          </a:p>
        </p:txBody>
      </p:sp>
      <p:sp>
        <p:nvSpPr>
          <p:cNvPr id="18" name="object 18"/>
          <p:cNvSpPr/>
          <p:nvPr/>
        </p:nvSpPr>
        <p:spPr>
          <a:xfrm>
            <a:off x="6867753" y="2820161"/>
            <a:ext cx="1286510" cy="643255"/>
          </a:xfrm>
          <a:custGeom>
            <a:avLst/>
            <a:gdLst/>
            <a:ahLst/>
            <a:cxnLst/>
            <a:rect l="l" t="t" r="r" b="b"/>
            <a:pathLst>
              <a:path w="1286509" h="643254">
                <a:moveTo>
                  <a:pt x="1286408" y="0"/>
                </a:moveTo>
                <a:lnTo>
                  <a:pt x="0" y="643204"/>
                </a:lnTo>
              </a:path>
            </a:pathLst>
          </a:custGeom>
          <a:ln w="38100">
            <a:solidFill>
              <a:srgbClr val="000000"/>
            </a:solidFill>
          </a:ln>
        </p:spPr>
        <p:txBody>
          <a:bodyPr wrap="square" lIns="0" tIns="0" rIns="0" bIns="0" rtlCol="0"/>
          <a:lstStyle/>
          <a:p>
            <a:endParaRPr/>
          </a:p>
        </p:txBody>
      </p:sp>
      <p:sp>
        <p:nvSpPr>
          <p:cNvPr id="19" name="object 19"/>
          <p:cNvSpPr/>
          <p:nvPr/>
        </p:nvSpPr>
        <p:spPr>
          <a:xfrm>
            <a:off x="6782561" y="3403725"/>
            <a:ext cx="128270" cy="102235"/>
          </a:xfrm>
          <a:custGeom>
            <a:avLst/>
            <a:gdLst/>
            <a:ahLst/>
            <a:cxnLst/>
            <a:rect l="l" t="t" r="r" b="b"/>
            <a:pathLst>
              <a:path w="128270" h="102235">
                <a:moveTo>
                  <a:pt x="76669" y="0"/>
                </a:moveTo>
                <a:lnTo>
                  <a:pt x="0" y="102235"/>
                </a:lnTo>
                <a:lnTo>
                  <a:pt x="127787" y="102235"/>
                </a:lnTo>
                <a:lnTo>
                  <a:pt x="76669" y="0"/>
                </a:lnTo>
                <a:close/>
              </a:path>
            </a:pathLst>
          </a:custGeom>
          <a:solidFill>
            <a:srgbClr val="000000"/>
          </a:solidFill>
        </p:spPr>
        <p:txBody>
          <a:bodyPr wrap="square" lIns="0" tIns="0" rIns="0" bIns="0" rtlCol="0"/>
          <a:lstStyle/>
          <a:p>
            <a:endParaRPr/>
          </a:p>
        </p:txBody>
      </p:sp>
      <p:sp>
        <p:nvSpPr>
          <p:cNvPr id="20" name="object 20"/>
          <p:cNvSpPr txBox="1"/>
          <p:nvPr/>
        </p:nvSpPr>
        <p:spPr>
          <a:xfrm>
            <a:off x="8725534" y="6554074"/>
            <a:ext cx="311785" cy="304165"/>
          </a:xfrm>
          <a:prstGeom prst="rect">
            <a:avLst/>
          </a:prstGeom>
        </p:spPr>
        <p:txBody>
          <a:bodyPr vert="horz" wrap="square" lIns="0" tIns="15875" rIns="0" bIns="0" rtlCol="0">
            <a:spAutoFit/>
          </a:bodyPr>
          <a:lstStyle/>
          <a:p>
            <a:pPr marL="40640">
              <a:lnSpc>
                <a:spcPct val="100000"/>
              </a:lnSpc>
              <a:spcBef>
                <a:spcPts val="125"/>
              </a:spcBef>
            </a:pPr>
            <a:fld id="{81D60167-4931-47E6-BA6A-407CBD079E47}" type="slidenum">
              <a:rPr sz="1600" spc="-5" dirty="0">
                <a:latin typeface="Arial"/>
                <a:cs typeface="Arial"/>
              </a:rPr>
              <a:t>21</a:t>
            </a:fld>
            <a:endParaRPr sz="1600">
              <a:latin typeface="Arial"/>
              <a:cs typeface="Arial"/>
            </a:endParaRPr>
          </a:p>
        </p:txBody>
      </p:sp>
      <p:sp>
        <p:nvSpPr>
          <p:cNvPr id="21" name="object 2"/>
          <p:cNvSpPr txBox="1"/>
          <p:nvPr/>
        </p:nvSpPr>
        <p:spPr>
          <a:xfrm>
            <a:off x="533400" y="91630"/>
            <a:ext cx="3657600" cy="512961"/>
          </a:xfrm>
          <a:prstGeom prst="rect">
            <a:avLst/>
          </a:prstGeom>
        </p:spPr>
        <p:txBody>
          <a:bodyPr vert="horz" wrap="square" lIns="0" tIns="0" rIns="0" bIns="0" rtlCol="0">
            <a:spAutoFit/>
          </a:bodyPr>
          <a:lstStyle/>
          <a:p>
            <a:pPr algn="ctr">
              <a:lnSpc>
                <a:spcPts val="2030"/>
              </a:lnSpc>
            </a:pPr>
            <a:r>
              <a:rPr lang="en-US" b="1" spc="-5" dirty="0">
                <a:solidFill>
                  <a:srgbClr val="F6C700"/>
                </a:solidFill>
                <a:latin typeface="Arial"/>
                <a:cs typeface="Arial"/>
              </a:rPr>
              <a:t>AMERICA</a:t>
            </a:r>
            <a:r>
              <a:rPr lang="en-US" b="1" spc="-5" dirty="0">
                <a:solidFill>
                  <a:srgbClr val="F6C700"/>
                </a:solidFill>
                <a:latin typeface="MS PGothic"/>
                <a:cs typeface="MS PGothic"/>
              </a:rPr>
              <a:t>’</a:t>
            </a:r>
            <a:r>
              <a:rPr lang="en-US" b="1" spc="-5" dirty="0">
                <a:solidFill>
                  <a:srgbClr val="F6C700"/>
                </a:solidFill>
                <a:latin typeface="Arial"/>
                <a:cs typeface="Arial"/>
              </a:rPr>
              <a:t>S</a:t>
            </a:r>
            <a:r>
              <a:rPr lang="en-US" b="1" spc="-130" dirty="0">
                <a:solidFill>
                  <a:srgbClr val="F6C700"/>
                </a:solidFill>
                <a:latin typeface="Arial"/>
                <a:cs typeface="Arial"/>
              </a:rPr>
              <a:t> </a:t>
            </a:r>
            <a:r>
              <a:rPr lang="en-US" b="1" spc="-30" dirty="0">
                <a:solidFill>
                  <a:srgbClr val="F6C700"/>
                </a:solidFill>
                <a:latin typeface="Arial"/>
                <a:cs typeface="Arial"/>
              </a:rPr>
              <a:t>ARMY:</a:t>
            </a:r>
            <a:endParaRPr lang="en-US" dirty="0">
              <a:latin typeface="Arial"/>
              <a:cs typeface="Arial"/>
            </a:endParaRPr>
          </a:p>
          <a:p>
            <a:pPr algn="ctr">
              <a:lnSpc>
                <a:spcPts val="2030"/>
              </a:lnSpc>
            </a:pPr>
            <a:r>
              <a:rPr lang="en-US" sz="1700" b="1" spc="-5" dirty="0">
                <a:solidFill>
                  <a:srgbClr val="979797"/>
                </a:solidFill>
                <a:latin typeface="Arial"/>
                <a:cs typeface="Arial"/>
              </a:rPr>
              <a:t>THE STRENGTH OF THE</a:t>
            </a:r>
            <a:r>
              <a:rPr lang="en-US" sz="1700" b="1" spc="-20" dirty="0">
                <a:solidFill>
                  <a:srgbClr val="979797"/>
                </a:solidFill>
                <a:latin typeface="Arial"/>
                <a:cs typeface="Arial"/>
              </a:rPr>
              <a:t> </a:t>
            </a:r>
            <a:r>
              <a:rPr lang="en-US" sz="1700" b="1" spc="-25" dirty="0">
                <a:solidFill>
                  <a:srgbClr val="979797"/>
                </a:solidFill>
                <a:latin typeface="Arial"/>
                <a:cs typeface="Arial"/>
              </a:rPr>
              <a:t>NATION</a:t>
            </a:r>
            <a:endParaRPr lang="en-US" sz="1700" dirty="0">
              <a:latin typeface="Arial"/>
              <a:cs typeface="Aria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76200" y="990600"/>
            <a:ext cx="8920121" cy="5489130"/>
          </a:xfrm>
          <a:prstGeom prst="rect">
            <a:avLst/>
          </a:prstGeom>
          <a:blipFill>
            <a:blip r:embed="rId3"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5424042" y="90627"/>
            <a:ext cx="2508885" cy="457200"/>
          </a:xfrm>
          <a:prstGeom prst="rect">
            <a:avLst/>
          </a:prstGeom>
        </p:spPr>
        <p:txBody>
          <a:bodyPr vert="horz" wrap="square" lIns="0" tIns="0" rIns="0" bIns="0" rtlCol="0">
            <a:spAutoFit/>
          </a:bodyPr>
          <a:lstStyle/>
          <a:p>
            <a:pPr marL="12700">
              <a:lnSpc>
                <a:spcPct val="100000"/>
              </a:lnSpc>
            </a:pPr>
            <a:r>
              <a:rPr sz="2800" spc="-5" dirty="0"/>
              <a:t>Applicant</a:t>
            </a:r>
            <a:r>
              <a:rPr sz="2800" spc="-114" dirty="0"/>
              <a:t> </a:t>
            </a:r>
            <a:r>
              <a:rPr sz="2800" spc="-5" dirty="0"/>
              <a:t>Survey</a:t>
            </a:r>
            <a:endParaRPr sz="2800"/>
          </a:p>
        </p:txBody>
      </p:sp>
      <p:sp>
        <p:nvSpPr>
          <p:cNvPr id="5" name="object 5"/>
          <p:cNvSpPr/>
          <p:nvPr/>
        </p:nvSpPr>
        <p:spPr>
          <a:xfrm>
            <a:off x="4567427" y="5146547"/>
            <a:ext cx="1507235" cy="1130807"/>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4802975" y="5182361"/>
            <a:ext cx="1217930" cy="859790"/>
          </a:xfrm>
          <a:custGeom>
            <a:avLst/>
            <a:gdLst/>
            <a:ahLst/>
            <a:cxnLst/>
            <a:rect l="l" t="t" r="r" b="b"/>
            <a:pathLst>
              <a:path w="1217929" h="859789">
                <a:moveTo>
                  <a:pt x="1217587" y="0"/>
                </a:moveTo>
                <a:lnTo>
                  <a:pt x="0" y="859472"/>
                </a:lnTo>
              </a:path>
            </a:pathLst>
          </a:custGeom>
          <a:ln w="38100">
            <a:solidFill>
              <a:srgbClr val="000000"/>
            </a:solidFill>
          </a:ln>
        </p:spPr>
        <p:txBody>
          <a:bodyPr wrap="square" lIns="0" tIns="0" rIns="0" bIns="0" rtlCol="0"/>
          <a:lstStyle/>
          <a:p>
            <a:endParaRPr/>
          </a:p>
        </p:txBody>
      </p:sp>
      <p:sp>
        <p:nvSpPr>
          <p:cNvPr id="7" name="object 7"/>
          <p:cNvSpPr/>
          <p:nvPr/>
        </p:nvSpPr>
        <p:spPr>
          <a:xfrm>
            <a:off x="4725164" y="5984154"/>
            <a:ext cx="126364" cy="113030"/>
          </a:xfrm>
          <a:custGeom>
            <a:avLst/>
            <a:gdLst/>
            <a:ahLst/>
            <a:cxnLst/>
            <a:rect l="l" t="t" r="r" b="b"/>
            <a:pathLst>
              <a:path w="126364" h="113029">
                <a:moveTo>
                  <a:pt x="60413" y="0"/>
                </a:moveTo>
                <a:lnTo>
                  <a:pt x="0" y="112610"/>
                </a:lnTo>
                <a:lnTo>
                  <a:pt x="126326" y="93370"/>
                </a:lnTo>
                <a:lnTo>
                  <a:pt x="60413" y="0"/>
                </a:lnTo>
                <a:close/>
              </a:path>
            </a:pathLst>
          </a:custGeom>
          <a:solidFill>
            <a:srgbClr val="000000"/>
          </a:solidFill>
        </p:spPr>
        <p:txBody>
          <a:bodyPr wrap="square" lIns="0" tIns="0" rIns="0" bIns="0" rtlCol="0"/>
          <a:lstStyle/>
          <a:p>
            <a:endParaRPr/>
          </a:p>
        </p:txBody>
      </p:sp>
      <p:sp>
        <p:nvSpPr>
          <p:cNvPr id="8" name="object 8"/>
          <p:cNvSpPr txBox="1"/>
          <p:nvPr/>
        </p:nvSpPr>
        <p:spPr>
          <a:xfrm>
            <a:off x="8725534" y="6554074"/>
            <a:ext cx="311785" cy="304165"/>
          </a:xfrm>
          <a:prstGeom prst="rect">
            <a:avLst/>
          </a:prstGeom>
        </p:spPr>
        <p:txBody>
          <a:bodyPr vert="horz" wrap="square" lIns="0" tIns="15875" rIns="0" bIns="0" rtlCol="0">
            <a:spAutoFit/>
          </a:bodyPr>
          <a:lstStyle/>
          <a:p>
            <a:pPr marL="40640">
              <a:lnSpc>
                <a:spcPct val="100000"/>
              </a:lnSpc>
              <a:spcBef>
                <a:spcPts val="125"/>
              </a:spcBef>
            </a:pPr>
            <a:fld id="{81D60167-4931-47E6-BA6A-407CBD079E47}" type="slidenum">
              <a:rPr sz="1600" spc="-5" dirty="0">
                <a:latin typeface="Arial"/>
                <a:cs typeface="Arial"/>
              </a:rPr>
              <a:t>22</a:t>
            </a:fld>
            <a:endParaRPr sz="1600">
              <a:latin typeface="Arial"/>
              <a:cs typeface="Arial"/>
            </a:endParaRPr>
          </a:p>
        </p:txBody>
      </p:sp>
      <p:sp>
        <p:nvSpPr>
          <p:cNvPr id="9" name="object 2"/>
          <p:cNvSpPr txBox="1"/>
          <p:nvPr/>
        </p:nvSpPr>
        <p:spPr>
          <a:xfrm>
            <a:off x="533400" y="91630"/>
            <a:ext cx="3657600" cy="512961"/>
          </a:xfrm>
          <a:prstGeom prst="rect">
            <a:avLst/>
          </a:prstGeom>
        </p:spPr>
        <p:txBody>
          <a:bodyPr vert="horz" wrap="square" lIns="0" tIns="0" rIns="0" bIns="0" rtlCol="0">
            <a:spAutoFit/>
          </a:bodyPr>
          <a:lstStyle/>
          <a:p>
            <a:pPr algn="ctr">
              <a:lnSpc>
                <a:spcPts val="2030"/>
              </a:lnSpc>
            </a:pPr>
            <a:r>
              <a:rPr lang="en-US" b="1" spc="-5" dirty="0">
                <a:solidFill>
                  <a:srgbClr val="F6C700"/>
                </a:solidFill>
                <a:latin typeface="Arial"/>
                <a:cs typeface="Arial"/>
              </a:rPr>
              <a:t>AMERICA</a:t>
            </a:r>
            <a:r>
              <a:rPr lang="en-US" b="1" spc="-5" dirty="0">
                <a:solidFill>
                  <a:srgbClr val="F6C700"/>
                </a:solidFill>
                <a:latin typeface="MS PGothic"/>
                <a:cs typeface="MS PGothic"/>
              </a:rPr>
              <a:t>’</a:t>
            </a:r>
            <a:r>
              <a:rPr lang="en-US" b="1" spc="-5" dirty="0">
                <a:solidFill>
                  <a:srgbClr val="F6C700"/>
                </a:solidFill>
                <a:latin typeface="Arial"/>
                <a:cs typeface="Arial"/>
              </a:rPr>
              <a:t>S</a:t>
            </a:r>
            <a:r>
              <a:rPr lang="en-US" b="1" spc="-130" dirty="0">
                <a:solidFill>
                  <a:srgbClr val="F6C700"/>
                </a:solidFill>
                <a:latin typeface="Arial"/>
                <a:cs typeface="Arial"/>
              </a:rPr>
              <a:t> </a:t>
            </a:r>
            <a:r>
              <a:rPr lang="en-US" b="1" spc="-30" dirty="0">
                <a:solidFill>
                  <a:srgbClr val="F6C700"/>
                </a:solidFill>
                <a:latin typeface="Arial"/>
                <a:cs typeface="Arial"/>
              </a:rPr>
              <a:t>ARMY:</a:t>
            </a:r>
            <a:endParaRPr lang="en-US" dirty="0">
              <a:latin typeface="Arial"/>
              <a:cs typeface="Arial"/>
            </a:endParaRPr>
          </a:p>
          <a:p>
            <a:pPr algn="ctr">
              <a:lnSpc>
                <a:spcPts val="2030"/>
              </a:lnSpc>
            </a:pPr>
            <a:r>
              <a:rPr lang="en-US" sz="1700" b="1" spc="-5" dirty="0">
                <a:solidFill>
                  <a:srgbClr val="979797"/>
                </a:solidFill>
                <a:latin typeface="Arial"/>
                <a:cs typeface="Arial"/>
              </a:rPr>
              <a:t>THE STRENGTH OF THE</a:t>
            </a:r>
            <a:r>
              <a:rPr lang="en-US" sz="1700" b="1" spc="-20" dirty="0">
                <a:solidFill>
                  <a:srgbClr val="979797"/>
                </a:solidFill>
                <a:latin typeface="Arial"/>
                <a:cs typeface="Arial"/>
              </a:rPr>
              <a:t> </a:t>
            </a:r>
            <a:r>
              <a:rPr lang="en-US" sz="1700" b="1" spc="-25" dirty="0">
                <a:solidFill>
                  <a:srgbClr val="979797"/>
                </a:solidFill>
                <a:latin typeface="Arial"/>
                <a:cs typeface="Arial"/>
              </a:rPr>
              <a:t>NATION</a:t>
            </a:r>
            <a:endParaRPr lang="en-US" sz="1700" dirty="0">
              <a:latin typeface="Arial"/>
              <a:cs typeface="Aria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70757" y="91630"/>
            <a:ext cx="3720243" cy="512961"/>
          </a:xfrm>
          <a:prstGeom prst="rect">
            <a:avLst/>
          </a:prstGeom>
        </p:spPr>
        <p:txBody>
          <a:bodyPr vert="horz" wrap="square" lIns="0" tIns="0" rIns="0" bIns="0" rtlCol="0">
            <a:spAutoFit/>
          </a:bodyPr>
          <a:lstStyle/>
          <a:p>
            <a:pPr algn="ctr">
              <a:lnSpc>
                <a:spcPts val="2030"/>
              </a:lnSpc>
            </a:pPr>
            <a:r>
              <a:rPr lang="en-US" b="1" spc="-5" dirty="0">
                <a:solidFill>
                  <a:srgbClr val="F6C700"/>
                </a:solidFill>
                <a:latin typeface="Arial"/>
                <a:cs typeface="Arial"/>
              </a:rPr>
              <a:t>AMERICA</a:t>
            </a:r>
            <a:r>
              <a:rPr lang="en-US" b="1" spc="-5" dirty="0">
                <a:solidFill>
                  <a:srgbClr val="F6C700"/>
                </a:solidFill>
                <a:latin typeface="MS PGothic"/>
                <a:cs typeface="MS PGothic"/>
              </a:rPr>
              <a:t>’</a:t>
            </a:r>
            <a:r>
              <a:rPr lang="en-US" b="1" spc="-5" dirty="0">
                <a:solidFill>
                  <a:srgbClr val="F6C700"/>
                </a:solidFill>
                <a:latin typeface="Arial"/>
                <a:cs typeface="Arial"/>
              </a:rPr>
              <a:t>S</a:t>
            </a:r>
            <a:r>
              <a:rPr lang="en-US" b="1" spc="-130" dirty="0">
                <a:solidFill>
                  <a:srgbClr val="F6C700"/>
                </a:solidFill>
                <a:latin typeface="Arial"/>
                <a:cs typeface="Arial"/>
              </a:rPr>
              <a:t> </a:t>
            </a:r>
            <a:r>
              <a:rPr lang="en-US" b="1" spc="-30" dirty="0">
                <a:solidFill>
                  <a:srgbClr val="F6C700"/>
                </a:solidFill>
                <a:latin typeface="Arial"/>
                <a:cs typeface="Arial"/>
              </a:rPr>
              <a:t>ARMY:</a:t>
            </a:r>
            <a:endParaRPr lang="en-US" dirty="0">
              <a:latin typeface="Arial"/>
              <a:cs typeface="Arial"/>
            </a:endParaRPr>
          </a:p>
          <a:p>
            <a:pPr algn="ctr">
              <a:lnSpc>
                <a:spcPts val="2030"/>
              </a:lnSpc>
            </a:pPr>
            <a:r>
              <a:rPr lang="en-US" sz="1700" b="1" spc="-5" dirty="0">
                <a:solidFill>
                  <a:srgbClr val="979797"/>
                </a:solidFill>
                <a:latin typeface="Arial"/>
                <a:cs typeface="Arial"/>
              </a:rPr>
              <a:t>THE STRENGTH OF THE</a:t>
            </a:r>
            <a:r>
              <a:rPr lang="en-US" sz="1700" b="1" spc="-20" dirty="0">
                <a:solidFill>
                  <a:srgbClr val="979797"/>
                </a:solidFill>
                <a:latin typeface="Arial"/>
                <a:cs typeface="Arial"/>
              </a:rPr>
              <a:t> </a:t>
            </a:r>
            <a:r>
              <a:rPr lang="en-US" sz="1700" b="1" spc="-25" dirty="0">
                <a:solidFill>
                  <a:srgbClr val="979797"/>
                </a:solidFill>
                <a:latin typeface="Arial"/>
                <a:cs typeface="Arial"/>
              </a:rPr>
              <a:t>NATION</a:t>
            </a:r>
            <a:endParaRPr lang="en-US" sz="1700" dirty="0">
              <a:latin typeface="Arial"/>
              <a:cs typeface="Arial"/>
            </a:endParaRPr>
          </a:p>
        </p:txBody>
      </p:sp>
      <p:sp>
        <p:nvSpPr>
          <p:cNvPr id="3" name="object 3"/>
          <p:cNvSpPr/>
          <p:nvPr/>
        </p:nvSpPr>
        <p:spPr>
          <a:xfrm>
            <a:off x="304800" y="998219"/>
            <a:ext cx="2286000" cy="1202055"/>
          </a:xfrm>
          <a:custGeom>
            <a:avLst/>
            <a:gdLst/>
            <a:ahLst/>
            <a:cxnLst/>
            <a:rect l="l" t="t" r="r" b="b"/>
            <a:pathLst>
              <a:path w="2286000" h="1202055">
                <a:moveTo>
                  <a:pt x="0" y="0"/>
                </a:moveTo>
                <a:lnTo>
                  <a:pt x="2286000" y="0"/>
                </a:lnTo>
                <a:lnTo>
                  <a:pt x="2286000" y="1201927"/>
                </a:lnTo>
                <a:lnTo>
                  <a:pt x="0" y="1201927"/>
                </a:lnTo>
                <a:lnTo>
                  <a:pt x="0" y="0"/>
                </a:lnTo>
                <a:close/>
              </a:path>
            </a:pathLst>
          </a:custGeom>
          <a:ln w="9144">
            <a:solidFill>
              <a:srgbClr val="000000"/>
            </a:solidFill>
          </a:ln>
        </p:spPr>
        <p:txBody>
          <a:bodyPr wrap="square" lIns="0" tIns="0" rIns="0" bIns="0" rtlCol="0"/>
          <a:lstStyle/>
          <a:p>
            <a:endParaRPr/>
          </a:p>
        </p:txBody>
      </p:sp>
      <p:sp>
        <p:nvSpPr>
          <p:cNvPr id="4" name="object 4"/>
          <p:cNvSpPr txBox="1"/>
          <p:nvPr/>
        </p:nvSpPr>
        <p:spPr>
          <a:xfrm>
            <a:off x="405669" y="1051115"/>
            <a:ext cx="2096770" cy="1111885"/>
          </a:xfrm>
          <a:prstGeom prst="rect">
            <a:avLst/>
          </a:prstGeom>
        </p:spPr>
        <p:txBody>
          <a:bodyPr vert="horz" wrap="square" lIns="0" tIns="0" rIns="0" bIns="0" rtlCol="0">
            <a:spAutoFit/>
          </a:bodyPr>
          <a:lstStyle/>
          <a:p>
            <a:pPr marL="12700" marR="5080" indent="-635" algn="ctr">
              <a:lnSpc>
                <a:spcPct val="100000"/>
              </a:lnSpc>
            </a:pPr>
            <a:r>
              <a:rPr sz="1200" spc="-5" dirty="0">
                <a:latin typeface="Arial"/>
                <a:cs typeface="Arial"/>
              </a:rPr>
              <a:t>Applicants apply </a:t>
            </a:r>
            <a:r>
              <a:rPr sz="1200" dirty="0">
                <a:latin typeface="Arial"/>
                <a:cs typeface="Arial"/>
              </a:rPr>
              <a:t>for </a:t>
            </a:r>
            <a:r>
              <a:rPr sz="1200" spc="-5" dirty="0">
                <a:latin typeface="Arial"/>
                <a:cs typeface="Arial"/>
              </a:rPr>
              <a:t>Senior  Enterprise </a:t>
            </a:r>
            <a:r>
              <a:rPr sz="1200" spc="-25" dirty="0">
                <a:latin typeface="Arial"/>
                <a:cs typeface="Arial"/>
              </a:rPr>
              <a:t>Talent</a:t>
            </a:r>
            <a:r>
              <a:rPr sz="1200" spc="-95" dirty="0">
                <a:latin typeface="Arial"/>
                <a:cs typeface="Arial"/>
              </a:rPr>
              <a:t> </a:t>
            </a:r>
            <a:r>
              <a:rPr sz="1200" spc="-5" dirty="0">
                <a:latin typeface="Arial"/>
                <a:cs typeface="Arial"/>
              </a:rPr>
              <a:t>Management  and Enterprise </a:t>
            </a:r>
            <a:r>
              <a:rPr sz="1200" spc="-25" dirty="0">
                <a:latin typeface="Arial"/>
                <a:cs typeface="Arial"/>
              </a:rPr>
              <a:t>Talent  </a:t>
            </a:r>
            <a:r>
              <a:rPr sz="1200" spc="-5" dirty="0">
                <a:latin typeface="Arial"/>
                <a:cs typeface="Arial"/>
              </a:rPr>
              <a:t>Management Programs using  </a:t>
            </a:r>
            <a:r>
              <a:rPr sz="1200" dirty="0">
                <a:latin typeface="Arial"/>
                <a:cs typeface="Arial"/>
              </a:rPr>
              <a:t>the </a:t>
            </a:r>
            <a:r>
              <a:rPr sz="1200" spc="-5" dirty="0">
                <a:latin typeface="Arial"/>
                <a:cs typeface="Arial"/>
              </a:rPr>
              <a:t>Senior Enterprise </a:t>
            </a:r>
            <a:r>
              <a:rPr sz="1200" spc="-25" dirty="0">
                <a:latin typeface="Arial"/>
                <a:cs typeface="Arial"/>
              </a:rPr>
              <a:t>Talent  </a:t>
            </a:r>
            <a:r>
              <a:rPr sz="1200" spc="-5" dirty="0">
                <a:latin typeface="Arial"/>
                <a:cs typeface="Arial"/>
              </a:rPr>
              <a:t>Management </a:t>
            </a:r>
            <a:r>
              <a:rPr sz="1200" dirty="0">
                <a:latin typeface="Arial"/>
                <a:cs typeface="Arial"/>
              </a:rPr>
              <a:t>(SETM)</a:t>
            </a:r>
            <a:r>
              <a:rPr sz="1200" spc="-95" dirty="0">
                <a:latin typeface="Arial"/>
                <a:cs typeface="Arial"/>
              </a:rPr>
              <a:t> </a:t>
            </a:r>
            <a:r>
              <a:rPr sz="1200" spc="-5" dirty="0">
                <a:latin typeface="Arial"/>
                <a:cs typeface="Arial"/>
              </a:rPr>
              <a:t>portal.</a:t>
            </a:r>
            <a:endParaRPr sz="1200">
              <a:latin typeface="Arial"/>
              <a:cs typeface="Arial"/>
            </a:endParaRPr>
          </a:p>
        </p:txBody>
      </p:sp>
      <p:sp>
        <p:nvSpPr>
          <p:cNvPr id="5" name="object 5"/>
          <p:cNvSpPr/>
          <p:nvPr/>
        </p:nvSpPr>
        <p:spPr>
          <a:xfrm>
            <a:off x="2819400" y="979932"/>
            <a:ext cx="2286000" cy="1199515"/>
          </a:xfrm>
          <a:custGeom>
            <a:avLst/>
            <a:gdLst/>
            <a:ahLst/>
            <a:cxnLst/>
            <a:rect l="l" t="t" r="r" b="b"/>
            <a:pathLst>
              <a:path w="2286000" h="1199514">
                <a:moveTo>
                  <a:pt x="0" y="0"/>
                </a:moveTo>
                <a:lnTo>
                  <a:pt x="2286000" y="0"/>
                </a:lnTo>
                <a:lnTo>
                  <a:pt x="2286000" y="1199261"/>
                </a:lnTo>
                <a:lnTo>
                  <a:pt x="0" y="1199261"/>
                </a:lnTo>
                <a:lnTo>
                  <a:pt x="0" y="0"/>
                </a:lnTo>
                <a:close/>
              </a:path>
            </a:pathLst>
          </a:custGeom>
          <a:ln w="9143">
            <a:solidFill>
              <a:srgbClr val="000000"/>
            </a:solidFill>
          </a:ln>
        </p:spPr>
        <p:txBody>
          <a:bodyPr wrap="square" lIns="0" tIns="0" rIns="0" bIns="0" rtlCol="0"/>
          <a:lstStyle/>
          <a:p>
            <a:endParaRPr/>
          </a:p>
        </p:txBody>
      </p:sp>
      <p:sp>
        <p:nvSpPr>
          <p:cNvPr id="6" name="object 6"/>
          <p:cNvSpPr txBox="1"/>
          <p:nvPr/>
        </p:nvSpPr>
        <p:spPr>
          <a:xfrm>
            <a:off x="2926524" y="1032065"/>
            <a:ext cx="2080260" cy="746125"/>
          </a:xfrm>
          <a:prstGeom prst="rect">
            <a:avLst/>
          </a:prstGeom>
        </p:spPr>
        <p:txBody>
          <a:bodyPr vert="horz" wrap="square" lIns="0" tIns="0" rIns="0" bIns="0" rtlCol="0">
            <a:spAutoFit/>
          </a:bodyPr>
          <a:lstStyle/>
          <a:p>
            <a:pPr marL="12700" marR="5080" indent="-23495" algn="ctr">
              <a:lnSpc>
                <a:spcPct val="100000"/>
              </a:lnSpc>
            </a:pPr>
            <a:r>
              <a:rPr sz="1200" spc="-5" dirty="0">
                <a:latin typeface="Arial"/>
                <a:cs typeface="Arial"/>
              </a:rPr>
              <a:t>Applicant begins </a:t>
            </a:r>
            <a:r>
              <a:rPr sz="1200" dirty="0">
                <a:latin typeface="Arial"/>
                <a:cs typeface="Arial"/>
              </a:rPr>
              <a:t>the </a:t>
            </a:r>
            <a:r>
              <a:rPr sz="1200" spc="-5" dirty="0">
                <a:latin typeface="Arial"/>
                <a:cs typeface="Arial"/>
              </a:rPr>
              <a:t>process  </a:t>
            </a:r>
            <a:r>
              <a:rPr sz="1200" dirty="0">
                <a:latin typeface="Arial"/>
                <a:cs typeface="Arial"/>
              </a:rPr>
              <a:t>by </a:t>
            </a:r>
            <a:r>
              <a:rPr sz="1200" spc="-5" dirty="0">
                <a:latin typeface="Arial"/>
                <a:cs typeface="Arial"/>
              </a:rPr>
              <a:t>completing </a:t>
            </a:r>
            <a:r>
              <a:rPr sz="1200" dirty="0">
                <a:latin typeface="Arial"/>
                <a:cs typeface="Arial"/>
              </a:rPr>
              <a:t>the </a:t>
            </a:r>
            <a:r>
              <a:rPr sz="1200" spc="-5" dirty="0">
                <a:latin typeface="Arial"/>
                <a:cs typeface="Arial"/>
              </a:rPr>
              <a:t>Career</a:t>
            </a:r>
            <a:r>
              <a:rPr sz="1200" spc="-105" dirty="0">
                <a:latin typeface="Arial"/>
                <a:cs typeface="Arial"/>
              </a:rPr>
              <a:t> </a:t>
            </a:r>
            <a:r>
              <a:rPr sz="1200" spc="-5" dirty="0">
                <a:latin typeface="Arial"/>
                <a:cs typeface="Arial"/>
              </a:rPr>
              <a:t>Brief  and Survey in </a:t>
            </a:r>
            <a:r>
              <a:rPr sz="1200" dirty="0">
                <a:latin typeface="Arial"/>
                <a:cs typeface="Arial"/>
              </a:rPr>
              <a:t>the SETM  </a:t>
            </a:r>
            <a:r>
              <a:rPr sz="1200" spc="-5" dirty="0">
                <a:latin typeface="Arial"/>
                <a:cs typeface="Arial"/>
              </a:rPr>
              <a:t>portal.</a:t>
            </a:r>
            <a:endParaRPr sz="1200" dirty="0">
              <a:latin typeface="Arial"/>
              <a:cs typeface="Arial"/>
            </a:endParaRPr>
          </a:p>
        </p:txBody>
      </p:sp>
      <p:sp>
        <p:nvSpPr>
          <p:cNvPr id="7" name="object 7"/>
          <p:cNvSpPr/>
          <p:nvPr/>
        </p:nvSpPr>
        <p:spPr>
          <a:xfrm>
            <a:off x="5410200" y="1056132"/>
            <a:ext cx="2971800" cy="1014730"/>
          </a:xfrm>
          <a:custGeom>
            <a:avLst/>
            <a:gdLst/>
            <a:ahLst/>
            <a:cxnLst/>
            <a:rect l="l" t="t" r="r" b="b"/>
            <a:pathLst>
              <a:path w="2971800" h="1014730">
                <a:moveTo>
                  <a:pt x="0" y="0"/>
                </a:moveTo>
                <a:lnTo>
                  <a:pt x="2971800" y="0"/>
                </a:lnTo>
                <a:lnTo>
                  <a:pt x="2971800" y="1014602"/>
                </a:lnTo>
                <a:lnTo>
                  <a:pt x="0" y="1014602"/>
                </a:lnTo>
                <a:lnTo>
                  <a:pt x="0" y="0"/>
                </a:lnTo>
                <a:close/>
              </a:path>
            </a:pathLst>
          </a:custGeom>
          <a:ln w="9143">
            <a:solidFill>
              <a:srgbClr val="000000"/>
            </a:solidFill>
          </a:ln>
        </p:spPr>
        <p:txBody>
          <a:bodyPr wrap="square" lIns="0" tIns="0" rIns="0" bIns="0" rtlCol="0"/>
          <a:lstStyle/>
          <a:p>
            <a:endParaRPr/>
          </a:p>
        </p:txBody>
      </p:sp>
      <p:sp>
        <p:nvSpPr>
          <p:cNvPr id="8" name="object 8"/>
          <p:cNvSpPr txBox="1"/>
          <p:nvPr/>
        </p:nvSpPr>
        <p:spPr>
          <a:xfrm>
            <a:off x="5555488" y="1108265"/>
            <a:ext cx="2689860" cy="929005"/>
          </a:xfrm>
          <a:prstGeom prst="rect">
            <a:avLst/>
          </a:prstGeom>
        </p:spPr>
        <p:txBody>
          <a:bodyPr vert="horz" wrap="square" lIns="0" tIns="0" rIns="0" bIns="0" rtlCol="0">
            <a:spAutoFit/>
          </a:bodyPr>
          <a:lstStyle/>
          <a:p>
            <a:pPr marL="12700" marR="5080" indent="4445" algn="ctr">
              <a:lnSpc>
                <a:spcPct val="100000"/>
              </a:lnSpc>
            </a:pPr>
            <a:r>
              <a:rPr sz="1200" spc="-5" dirty="0">
                <a:latin typeface="Arial"/>
                <a:cs typeface="Arial"/>
              </a:rPr>
              <a:t>Applicant </a:t>
            </a:r>
            <a:r>
              <a:rPr sz="1200" dirty="0">
                <a:latin typeface="Arial"/>
                <a:cs typeface="Arial"/>
              </a:rPr>
              <a:t>completes the </a:t>
            </a:r>
            <a:r>
              <a:rPr sz="1200" spc="-5" dirty="0">
                <a:latin typeface="Arial"/>
                <a:cs typeface="Arial"/>
              </a:rPr>
              <a:t>Survey  assessing him/herself on </a:t>
            </a:r>
            <a:r>
              <a:rPr sz="1200" dirty="0">
                <a:latin typeface="Arial"/>
                <a:cs typeface="Arial"/>
              </a:rPr>
              <a:t>the </a:t>
            </a:r>
            <a:r>
              <a:rPr sz="1200" spc="-5" dirty="0">
                <a:latin typeface="Arial"/>
                <a:cs typeface="Arial"/>
              </a:rPr>
              <a:t>ECQ  Competencies, prepares a statement</a:t>
            </a:r>
            <a:r>
              <a:rPr sz="1200" spc="-65" dirty="0">
                <a:latin typeface="Arial"/>
                <a:cs typeface="Arial"/>
              </a:rPr>
              <a:t> </a:t>
            </a:r>
            <a:r>
              <a:rPr sz="1200" dirty="0">
                <a:latin typeface="Arial"/>
                <a:cs typeface="Arial"/>
              </a:rPr>
              <a:t>of  </a:t>
            </a:r>
            <a:r>
              <a:rPr sz="1200" spc="-5" dirty="0">
                <a:latin typeface="Arial"/>
                <a:cs typeface="Arial"/>
              </a:rPr>
              <a:t>Interest, selects programs and </a:t>
            </a:r>
            <a:r>
              <a:rPr sz="1200" dirty="0">
                <a:latin typeface="Arial"/>
                <a:cs typeface="Arial"/>
              </a:rPr>
              <a:t>submits  </a:t>
            </a:r>
            <a:r>
              <a:rPr sz="1200" spc="-5" dirty="0">
                <a:latin typeface="Arial"/>
                <a:cs typeface="Arial"/>
              </a:rPr>
              <a:t>their</a:t>
            </a:r>
            <a:r>
              <a:rPr sz="1200" spc="-70" dirty="0">
                <a:latin typeface="Arial"/>
                <a:cs typeface="Arial"/>
              </a:rPr>
              <a:t> </a:t>
            </a:r>
            <a:r>
              <a:rPr sz="1200" spc="-5" dirty="0">
                <a:latin typeface="Arial"/>
                <a:cs typeface="Arial"/>
              </a:rPr>
              <a:t>applications.</a:t>
            </a:r>
            <a:endParaRPr sz="1200">
              <a:latin typeface="Arial"/>
              <a:cs typeface="Arial"/>
            </a:endParaRPr>
          </a:p>
        </p:txBody>
      </p:sp>
      <p:sp>
        <p:nvSpPr>
          <p:cNvPr id="9" name="object 9"/>
          <p:cNvSpPr/>
          <p:nvPr/>
        </p:nvSpPr>
        <p:spPr>
          <a:xfrm>
            <a:off x="228600" y="2580132"/>
            <a:ext cx="2362200" cy="1014730"/>
          </a:xfrm>
          <a:custGeom>
            <a:avLst/>
            <a:gdLst/>
            <a:ahLst/>
            <a:cxnLst/>
            <a:rect l="l" t="t" r="r" b="b"/>
            <a:pathLst>
              <a:path w="2362200" h="1014729">
                <a:moveTo>
                  <a:pt x="0" y="0"/>
                </a:moveTo>
                <a:lnTo>
                  <a:pt x="2362200" y="0"/>
                </a:lnTo>
                <a:lnTo>
                  <a:pt x="2362200" y="1014602"/>
                </a:lnTo>
                <a:lnTo>
                  <a:pt x="0" y="1014602"/>
                </a:lnTo>
                <a:lnTo>
                  <a:pt x="0" y="0"/>
                </a:lnTo>
                <a:close/>
              </a:path>
            </a:pathLst>
          </a:custGeom>
          <a:ln w="9143">
            <a:solidFill>
              <a:srgbClr val="000000"/>
            </a:solidFill>
          </a:ln>
        </p:spPr>
        <p:txBody>
          <a:bodyPr wrap="square" lIns="0" tIns="0" rIns="0" bIns="0" rtlCol="0"/>
          <a:lstStyle/>
          <a:p>
            <a:endParaRPr/>
          </a:p>
        </p:txBody>
      </p:sp>
      <p:sp>
        <p:nvSpPr>
          <p:cNvPr id="10" name="object 10"/>
          <p:cNvSpPr txBox="1"/>
          <p:nvPr/>
        </p:nvSpPr>
        <p:spPr>
          <a:xfrm>
            <a:off x="470757" y="2632265"/>
            <a:ext cx="1889125" cy="563245"/>
          </a:xfrm>
          <a:prstGeom prst="rect">
            <a:avLst/>
          </a:prstGeom>
        </p:spPr>
        <p:txBody>
          <a:bodyPr vert="horz" wrap="square" lIns="0" tIns="0" rIns="0" bIns="0" rtlCol="0">
            <a:spAutoFit/>
          </a:bodyPr>
          <a:lstStyle/>
          <a:p>
            <a:pPr marL="12065" marR="5080" algn="ctr">
              <a:lnSpc>
                <a:spcPct val="100000"/>
              </a:lnSpc>
            </a:pPr>
            <a:r>
              <a:rPr sz="1200" spc="-5" dirty="0">
                <a:latin typeface="Arial"/>
                <a:cs typeface="Arial"/>
              </a:rPr>
              <a:t>Rating Official/Supervisor</a:t>
            </a:r>
            <a:r>
              <a:rPr sz="1200" spc="-85" dirty="0">
                <a:latin typeface="Arial"/>
                <a:cs typeface="Arial"/>
              </a:rPr>
              <a:t> </a:t>
            </a:r>
            <a:r>
              <a:rPr sz="1200" spc="-10" dirty="0">
                <a:latin typeface="Arial"/>
                <a:cs typeface="Arial"/>
              </a:rPr>
              <a:t>is  </a:t>
            </a:r>
            <a:r>
              <a:rPr sz="1200" dirty="0">
                <a:latin typeface="Arial"/>
                <a:cs typeface="Arial"/>
              </a:rPr>
              <a:t>notified </a:t>
            </a:r>
            <a:r>
              <a:rPr sz="1200" spc="-10" dirty="0">
                <a:latin typeface="Arial"/>
                <a:cs typeface="Arial"/>
              </a:rPr>
              <a:t>via </a:t>
            </a:r>
            <a:r>
              <a:rPr sz="1200" spc="-5" dirty="0">
                <a:latin typeface="Arial"/>
                <a:cs typeface="Arial"/>
              </a:rPr>
              <a:t>email there is a  pending</a:t>
            </a:r>
            <a:r>
              <a:rPr sz="1200" spc="-105" dirty="0">
                <a:latin typeface="Arial"/>
                <a:cs typeface="Arial"/>
              </a:rPr>
              <a:t> </a:t>
            </a:r>
            <a:r>
              <a:rPr sz="1200" spc="-5" dirty="0">
                <a:latin typeface="Arial"/>
                <a:cs typeface="Arial"/>
              </a:rPr>
              <a:t>application.</a:t>
            </a:r>
            <a:endParaRPr sz="1200">
              <a:latin typeface="Arial"/>
              <a:cs typeface="Arial"/>
            </a:endParaRPr>
          </a:p>
        </p:txBody>
      </p:sp>
      <p:sp>
        <p:nvSpPr>
          <p:cNvPr id="11" name="object 11"/>
          <p:cNvSpPr/>
          <p:nvPr/>
        </p:nvSpPr>
        <p:spPr>
          <a:xfrm>
            <a:off x="2819400" y="2580132"/>
            <a:ext cx="2286000" cy="1014730"/>
          </a:xfrm>
          <a:custGeom>
            <a:avLst/>
            <a:gdLst/>
            <a:ahLst/>
            <a:cxnLst/>
            <a:rect l="l" t="t" r="r" b="b"/>
            <a:pathLst>
              <a:path w="2286000" h="1014729">
                <a:moveTo>
                  <a:pt x="0" y="0"/>
                </a:moveTo>
                <a:lnTo>
                  <a:pt x="2286000" y="0"/>
                </a:lnTo>
                <a:lnTo>
                  <a:pt x="2286000" y="1014602"/>
                </a:lnTo>
                <a:lnTo>
                  <a:pt x="0" y="1014602"/>
                </a:lnTo>
                <a:lnTo>
                  <a:pt x="0" y="0"/>
                </a:lnTo>
                <a:close/>
              </a:path>
            </a:pathLst>
          </a:custGeom>
          <a:ln w="9143">
            <a:solidFill>
              <a:srgbClr val="000000"/>
            </a:solidFill>
          </a:ln>
        </p:spPr>
        <p:txBody>
          <a:bodyPr wrap="square" lIns="0" tIns="0" rIns="0" bIns="0" rtlCol="0"/>
          <a:lstStyle/>
          <a:p>
            <a:endParaRPr/>
          </a:p>
        </p:txBody>
      </p:sp>
      <p:sp>
        <p:nvSpPr>
          <p:cNvPr id="12" name="object 12"/>
          <p:cNvSpPr txBox="1"/>
          <p:nvPr/>
        </p:nvSpPr>
        <p:spPr>
          <a:xfrm>
            <a:off x="2992469" y="2632265"/>
            <a:ext cx="1953895" cy="929005"/>
          </a:xfrm>
          <a:prstGeom prst="rect">
            <a:avLst/>
          </a:prstGeom>
        </p:spPr>
        <p:txBody>
          <a:bodyPr vert="horz" wrap="square" lIns="0" tIns="0" rIns="0" bIns="0" rtlCol="0">
            <a:spAutoFit/>
          </a:bodyPr>
          <a:lstStyle/>
          <a:p>
            <a:pPr marL="12065" marR="5080" indent="-635" algn="ctr">
              <a:lnSpc>
                <a:spcPct val="100000"/>
              </a:lnSpc>
            </a:pPr>
            <a:r>
              <a:rPr sz="1200" spc="-5" dirty="0">
                <a:latin typeface="Arial"/>
                <a:cs typeface="Arial"/>
              </a:rPr>
              <a:t>Rating Official/Supervisor  </a:t>
            </a:r>
            <a:r>
              <a:rPr sz="1200" dirty="0">
                <a:latin typeface="Arial"/>
                <a:cs typeface="Arial"/>
              </a:rPr>
              <a:t>assesses </a:t>
            </a:r>
            <a:r>
              <a:rPr sz="1200" spc="-5" dirty="0">
                <a:latin typeface="Arial"/>
                <a:cs typeface="Arial"/>
              </a:rPr>
              <a:t>applicants and  provide </a:t>
            </a:r>
            <a:r>
              <a:rPr sz="1200" dirty="0">
                <a:latin typeface="Arial"/>
                <a:cs typeface="Arial"/>
              </a:rPr>
              <a:t>comments as to</a:t>
            </a:r>
            <a:r>
              <a:rPr sz="1200" spc="-120" dirty="0">
                <a:latin typeface="Arial"/>
                <a:cs typeface="Arial"/>
              </a:rPr>
              <a:t> </a:t>
            </a:r>
            <a:r>
              <a:rPr sz="1200" spc="-10" dirty="0">
                <a:latin typeface="Arial"/>
                <a:cs typeface="Arial"/>
              </a:rPr>
              <a:t>why  </a:t>
            </a:r>
            <a:r>
              <a:rPr sz="1200" dirty="0">
                <a:latin typeface="Arial"/>
                <a:cs typeface="Arial"/>
              </a:rPr>
              <a:t>the </a:t>
            </a:r>
            <a:r>
              <a:rPr sz="1200" spc="-5" dirty="0">
                <a:latin typeface="Arial"/>
                <a:cs typeface="Arial"/>
              </a:rPr>
              <a:t>applicant should be  selected </a:t>
            </a:r>
            <a:r>
              <a:rPr sz="1200" dirty="0">
                <a:latin typeface="Arial"/>
                <a:cs typeface="Arial"/>
              </a:rPr>
              <a:t>for </a:t>
            </a:r>
            <a:r>
              <a:rPr sz="1200" spc="-5" dirty="0">
                <a:latin typeface="Arial"/>
                <a:cs typeface="Arial"/>
              </a:rPr>
              <a:t>this</a:t>
            </a:r>
            <a:r>
              <a:rPr sz="1200" spc="-70" dirty="0">
                <a:latin typeface="Arial"/>
                <a:cs typeface="Arial"/>
              </a:rPr>
              <a:t> </a:t>
            </a:r>
            <a:r>
              <a:rPr sz="1200" spc="-5" dirty="0">
                <a:latin typeface="Arial"/>
                <a:cs typeface="Arial"/>
              </a:rPr>
              <a:t>program.</a:t>
            </a:r>
            <a:endParaRPr sz="1200">
              <a:latin typeface="Arial"/>
              <a:cs typeface="Arial"/>
            </a:endParaRPr>
          </a:p>
        </p:txBody>
      </p:sp>
      <p:sp>
        <p:nvSpPr>
          <p:cNvPr id="13" name="object 13"/>
          <p:cNvSpPr/>
          <p:nvPr/>
        </p:nvSpPr>
        <p:spPr>
          <a:xfrm>
            <a:off x="2591561" y="1582670"/>
            <a:ext cx="205740" cy="16510"/>
          </a:xfrm>
          <a:custGeom>
            <a:avLst/>
            <a:gdLst/>
            <a:ahLst/>
            <a:cxnLst/>
            <a:rect l="l" t="t" r="r" b="b"/>
            <a:pathLst>
              <a:path w="205739" h="16509">
                <a:moveTo>
                  <a:pt x="0" y="16192"/>
                </a:moveTo>
                <a:lnTo>
                  <a:pt x="205409" y="0"/>
                </a:lnTo>
              </a:path>
            </a:pathLst>
          </a:custGeom>
          <a:ln w="22860">
            <a:solidFill>
              <a:srgbClr val="000000"/>
            </a:solidFill>
          </a:ln>
        </p:spPr>
        <p:txBody>
          <a:bodyPr wrap="square" lIns="0" tIns="0" rIns="0" bIns="0" rtlCol="0"/>
          <a:lstStyle/>
          <a:p>
            <a:endParaRPr/>
          </a:p>
        </p:txBody>
      </p:sp>
      <p:sp>
        <p:nvSpPr>
          <p:cNvPr id="14" name="object 14"/>
          <p:cNvSpPr/>
          <p:nvPr/>
        </p:nvSpPr>
        <p:spPr>
          <a:xfrm>
            <a:off x="2718047" y="1544575"/>
            <a:ext cx="80645" cy="88265"/>
          </a:xfrm>
          <a:custGeom>
            <a:avLst/>
            <a:gdLst/>
            <a:ahLst/>
            <a:cxnLst/>
            <a:rect l="l" t="t" r="r" b="b"/>
            <a:pathLst>
              <a:path w="80644" h="88264">
                <a:moveTo>
                  <a:pt x="7467" y="88087"/>
                </a:moveTo>
                <a:lnTo>
                  <a:pt x="80390" y="37757"/>
                </a:lnTo>
                <a:lnTo>
                  <a:pt x="0" y="0"/>
                </a:lnTo>
              </a:path>
            </a:pathLst>
          </a:custGeom>
          <a:ln w="22859">
            <a:solidFill>
              <a:srgbClr val="000000"/>
            </a:solidFill>
          </a:ln>
        </p:spPr>
        <p:txBody>
          <a:bodyPr wrap="square" lIns="0" tIns="0" rIns="0" bIns="0" rtlCol="0"/>
          <a:lstStyle/>
          <a:p>
            <a:endParaRPr/>
          </a:p>
        </p:txBody>
      </p:sp>
      <p:sp>
        <p:nvSpPr>
          <p:cNvPr id="15" name="object 15"/>
          <p:cNvSpPr/>
          <p:nvPr/>
        </p:nvSpPr>
        <p:spPr>
          <a:xfrm>
            <a:off x="5106161" y="1515617"/>
            <a:ext cx="205740" cy="0"/>
          </a:xfrm>
          <a:custGeom>
            <a:avLst/>
            <a:gdLst/>
            <a:ahLst/>
            <a:cxnLst/>
            <a:rect l="l" t="t" r="r" b="b"/>
            <a:pathLst>
              <a:path w="205739">
                <a:moveTo>
                  <a:pt x="0" y="0"/>
                </a:moveTo>
                <a:lnTo>
                  <a:pt x="205333" y="0"/>
                </a:lnTo>
              </a:path>
            </a:pathLst>
          </a:custGeom>
          <a:ln w="22860">
            <a:solidFill>
              <a:srgbClr val="000000"/>
            </a:solidFill>
          </a:ln>
        </p:spPr>
        <p:txBody>
          <a:bodyPr wrap="square" lIns="0" tIns="0" rIns="0" bIns="0" rtlCol="0"/>
          <a:lstStyle/>
          <a:p>
            <a:endParaRPr/>
          </a:p>
        </p:txBody>
      </p:sp>
      <p:sp>
        <p:nvSpPr>
          <p:cNvPr id="16" name="object 16"/>
          <p:cNvSpPr/>
          <p:nvPr/>
        </p:nvSpPr>
        <p:spPr>
          <a:xfrm>
            <a:off x="5235702" y="1471422"/>
            <a:ext cx="76200" cy="88900"/>
          </a:xfrm>
          <a:custGeom>
            <a:avLst/>
            <a:gdLst/>
            <a:ahLst/>
            <a:cxnLst/>
            <a:rect l="l" t="t" r="r" b="b"/>
            <a:pathLst>
              <a:path w="76200" h="88900">
                <a:moveTo>
                  <a:pt x="0" y="0"/>
                </a:moveTo>
                <a:lnTo>
                  <a:pt x="76200" y="44196"/>
                </a:lnTo>
                <a:lnTo>
                  <a:pt x="0" y="88392"/>
                </a:lnTo>
              </a:path>
            </a:pathLst>
          </a:custGeom>
          <a:ln w="22860">
            <a:solidFill>
              <a:srgbClr val="000000"/>
            </a:solidFill>
          </a:ln>
        </p:spPr>
        <p:txBody>
          <a:bodyPr wrap="square" lIns="0" tIns="0" rIns="0" bIns="0" rtlCol="0"/>
          <a:lstStyle/>
          <a:p>
            <a:endParaRPr/>
          </a:p>
        </p:txBody>
      </p:sp>
      <p:sp>
        <p:nvSpPr>
          <p:cNvPr id="17" name="object 17"/>
          <p:cNvSpPr/>
          <p:nvPr/>
        </p:nvSpPr>
        <p:spPr>
          <a:xfrm>
            <a:off x="2591561" y="3039617"/>
            <a:ext cx="205740" cy="0"/>
          </a:xfrm>
          <a:custGeom>
            <a:avLst/>
            <a:gdLst/>
            <a:ahLst/>
            <a:cxnLst/>
            <a:rect l="l" t="t" r="r" b="b"/>
            <a:pathLst>
              <a:path w="205739">
                <a:moveTo>
                  <a:pt x="0" y="0"/>
                </a:moveTo>
                <a:lnTo>
                  <a:pt x="205333" y="0"/>
                </a:lnTo>
              </a:path>
            </a:pathLst>
          </a:custGeom>
          <a:ln w="22860">
            <a:solidFill>
              <a:srgbClr val="000000"/>
            </a:solidFill>
          </a:ln>
        </p:spPr>
        <p:txBody>
          <a:bodyPr wrap="square" lIns="0" tIns="0" rIns="0" bIns="0" rtlCol="0"/>
          <a:lstStyle/>
          <a:p>
            <a:endParaRPr/>
          </a:p>
        </p:txBody>
      </p:sp>
      <p:sp>
        <p:nvSpPr>
          <p:cNvPr id="18" name="object 18"/>
          <p:cNvSpPr/>
          <p:nvPr/>
        </p:nvSpPr>
        <p:spPr>
          <a:xfrm>
            <a:off x="2721101" y="2995422"/>
            <a:ext cx="76200" cy="88900"/>
          </a:xfrm>
          <a:custGeom>
            <a:avLst/>
            <a:gdLst/>
            <a:ahLst/>
            <a:cxnLst/>
            <a:rect l="l" t="t" r="r" b="b"/>
            <a:pathLst>
              <a:path w="76200" h="88900">
                <a:moveTo>
                  <a:pt x="0" y="0"/>
                </a:moveTo>
                <a:lnTo>
                  <a:pt x="76200" y="44196"/>
                </a:lnTo>
                <a:lnTo>
                  <a:pt x="0" y="88392"/>
                </a:lnTo>
              </a:path>
            </a:pathLst>
          </a:custGeom>
          <a:ln w="22860">
            <a:solidFill>
              <a:srgbClr val="000000"/>
            </a:solidFill>
          </a:ln>
        </p:spPr>
        <p:txBody>
          <a:bodyPr wrap="square" lIns="0" tIns="0" rIns="0" bIns="0" rtlCol="0"/>
          <a:lstStyle/>
          <a:p>
            <a:endParaRPr/>
          </a:p>
        </p:txBody>
      </p:sp>
      <p:sp>
        <p:nvSpPr>
          <p:cNvPr id="19" name="object 19"/>
          <p:cNvSpPr/>
          <p:nvPr/>
        </p:nvSpPr>
        <p:spPr>
          <a:xfrm>
            <a:off x="5106161" y="3115817"/>
            <a:ext cx="205740" cy="0"/>
          </a:xfrm>
          <a:custGeom>
            <a:avLst/>
            <a:gdLst/>
            <a:ahLst/>
            <a:cxnLst/>
            <a:rect l="l" t="t" r="r" b="b"/>
            <a:pathLst>
              <a:path w="205739">
                <a:moveTo>
                  <a:pt x="0" y="0"/>
                </a:moveTo>
                <a:lnTo>
                  <a:pt x="205333" y="0"/>
                </a:lnTo>
              </a:path>
            </a:pathLst>
          </a:custGeom>
          <a:ln w="22860">
            <a:solidFill>
              <a:srgbClr val="000000"/>
            </a:solidFill>
          </a:ln>
        </p:spPr>
        <p:txBody>
          <a:bodyPr wrap="square" lIns="0" tIns="0" rIns="0" bIns="0" rtlCol="0"/>
          <a:lstStyle/>
          <a:p>
            <a:endParaRPr/>
          </a:p>
        </p:txBody>
      </p:sp>
      <p:sp>
        <p:nvSpPr>
          <p:cNvPr id="20" name="object 20"/>
          <p:cNvSpPr/>
          <p:nvPr/>
        </p:nvSpPr>
        <p:spPr>
          <a:xfrm>
            <a:off x="5235702" y="3071622"/>
            <a:ext cx="76200" cy="88900"/>
          </a:xfrm>
          <a:custGeom>
            <a:avLst/>
            <a:gdLst/>
            <a:ahLst/>
            <a:cxnLst/>
            <a:rect l="l" t="t" r="r" b="b"/>
            <a:pathLst>
              <a:path w="76200" h="88900">
                <a:moveTo>
                  <a:pt x="0" y="0"/>
                </a:moveTo>
                <a:lnTo>
                  <a:pt x="76200" y="44196"/>
                </a:lnTo>
                <a:lnTo>
                  <a:pt x="0" y="88392"/>
                </a:lnTo>
              </a:path>
            </a:pathLst>
          </a:custGeom>
          <a:ln w="22860">
            <a:solidFill>
              <a:srgbClr val="000000"/>
            </a:solidFill>
          </a:ln>
        </p:spPr>
        <p:txBody>
          <a:bodyPr wrap="square" lIns="0" tIns="0" rIns="0" bIns="0" rtlCol="0"/>
          <a:lstStyle/>
          <a:p>
            <a:endParaRPr/>
          </a:p>
        </p:txBody>
      </p:sp>
      <p:sp>
        <p:nvSpPr>
          <p:cNvPr id="21" name="object 21"/>
          <p:cNvSpPr/>
          <p:nvPr/>
        </p:nvSpPr>
        <p:spPr>
          <a:xfrm>
            <a:off x="1410461" y="2071877"/>
            <a:ext cx="5486400" cy="485775"/>
          </a:xfrm>
          <a:custGeom>
            <a:avLst/>
            <a:gdLst/>
            <a:ahLst/>
            <a:cxnLst/>
            <a:rect l="l" t="t" r="r" b="b"/>
            <a:pathLst>
              <a:path w="5486400" h="485775">
                <a:moveTo>
                  <a:pt x="5486400" y="0"/>
                </a:moveTo>
                <a:lnTo>
                  <a:pt x="5486400" y="254203"/>
                </a:lnTo>
                <a:lnTo>
                  <a:pt x="0" y="254203"/>
                </a:lnTo>
                <a:lnTo>
                  <a:pt x="0" y="485749"/>
                </a:lnTo>
              </a:path>
            </a:pathLst>
          </a:custGeom>
          <a:ln w="22860">
            <a:solidFill>
              <a:srgbClr val="000000"/>
            </a:solidFill>
          </a:ln>
        </p:spPr>
        <p:txBody>
          <a:bodyPr wrap="square" lIns="0" tIns="0" rIns="0" bIns="0" rtlCol="0"/>
          <a:lstStyle/>
          <a:p>
            <a:endParaRPr/>
          </a:p>
        </p:txBody>
      </p:sp>
      <p:sp>
        <p:nvSpPr>
          <p:cNvPr id="22" name="object 22"/>
          <p:cNvSpPr/>
          <p:nvPr/>
        </p:nvSpPr>
        <p:spPr>
          <a:xfrm>
            <a:off x="1366266" y="2481833"/>
            <a:ext cx="88900" cy="76200"/>
          </a:xfrm>
          <a:custGeom>
            <a:avLst/>
            <a:gdLst/>
            <a:ahLst/>
            <a:cxnLst/>
            <a:rect l="l" t="t" r="r" b="b"/>
            <a:pathLst>
              <a:path w="88900" h="76200">
                <a:moveTo>
                  <a:pt x="88391" y="0"/>
                </a:moveTo>
                <a:lnTo>
                  <a:pt x="44195" y="76200"/>
                </a:lnTo>
                <a:lnTo>
                  <a:pt x="0" y="0"/>
                </a:lnTo>
              </a:path>
            </a:pathLst>
          </a:custGeom>
          <a:ln w="22860">
            <a:solidFill>
              <a:srgbClr val="000000"/>
            </a:solidFill>
          </a:ln>
        </p:spPr>
        <p:txBody>
          <a:bodyPr wrap="square" lIns="0" tIns="0" rIns="0" bIns="0" rtlCol="0"/>
          <a:lstStyle/>
          <a:p>
            <a:endParaRPr/>
          </a:p>
        </p:txBody>
      </p:sp>
      <p:sp>
        <p:nvSpPr>
          <p:cNvPr id="23" name="object 23"/>
          <p:cNvSpPr/>
          <p:nvPr/>
        </p:nvSpPr>
        <p:spPr>
          <a:xfrm>
            <a:off x="5329428" y="2551176"/>
            <a:ext cx="1156970" cy="1097280"/>
          </a:xfrm>
          <a:custGeom>
            <a:avLst/>
            <a:gdLst/>
            <a:ahLst/>
            <a:cxnLst/>
            <a:rect l="l" t="t" r="r" b="b"/>
            <a:pathLst>
              <a:path w="1156970" h="1097279">
                <a:moveTo>
                  <a:pt x="578358" y="0"/>
                </a:moveTo>
                <a:lnTo>
                  <a:pt x="0" y="548640"/>
                </a:lnTo>
                <a:lnTo>
                  <a:pt x="578358" y="1097280"/>
                </a:lnTo>
                <a:lnTo>
                  <a:pt x="1156716" y="548640"/>
                </a:lnTo>
                <a:lnTo>
                  <a:pt x="578358" y="0"/>
                </a:lnTo>
                <a:close/>
              </a:path>
            </a:pathLst>
          </a:custGeom>
          <a:solidFill>
            <a:srgbClr val="46DA54"/>
          </a:solidFill>
        </p:spPr>
        <p:txBody>
          <a:bodyPr wrap="square" lIns="0" tIns="0" rIns="0" bIns="0" rtlCol="0"/>
          <a:lstStyle/>
          <a:p>
            <a:endParaRPr/>
          </a:p>
        </p:txBody>
      </p:sp>
      <p:sp>
        <p:nvSpPr>
          <p:cNvPr id="24" name="object 24"/>
          <p:cNvSpPr/>
          <p:nvPr/>
        </p:nvSpPr>
        <p:spPr>
          <a:xfrm>
            <a:off x="5330190" y="2551938"/>
            <a:ext cx="1156970" cy="1097280"/>
          </a:xfrm>
          <a:custGeom>
            <a:avLst/>
            <a:gdLst/>
            <a:ahLst/>
            <a:cxnLst/>
            <a:rect l="l" t="t" r="r" b="b"/>
            <a:pathLst>
              <a:path w="1156970" h="1097279">
                <a:moveTo>
                  <a:pt x="0" y="548639"/>
                </a:moveTo>
                <a:lnTo>
                  <a:pt x="578358" y="0"/>
                </a:lnTo>
                <a:lnTo>
                  <a:pt x="1156716" y="548639"/>
                </a:lnTo>
                <a:lnTo>
                  <a:pt x="578358" y="1097280"/>
                </a:lnTo>
                <a:lnTo>
                  <a:pt x="0" y="548639"/>
                </a:lnTo>
                <a:close/>
              </a:path>
            </a:pathLst>
          </a:custGeom>
          <a:ln w="25908">
            <a:solidFill>
              <a:srgbClr val="000000"/>
            </a:solidFill>
          </a:ln>
        </p:spPr>
        <p:txBody>
          <a:bodyPr wrap="square" lIns="0" tIns="0" rIns="0" bIns="0" rtlCol="0"/>
          <a:lstStyle/>
          <a:p>
            <a:endParaRPr/>
          </a:p>
        </p:txBody>
      </p:sp>
      <p:sp>
        <p:nvSpPr>
          <p:cNvPr id="25" name="object 25"/>
          <p:cNvSpPr txBox="1"/>
          <p:nvPr/>
        </p:nvSpPr>
        <p:spPr>
          <a:xfrm>
            <a:off x="5454151" y="2901569"/>
            <a:ext cx="867410" cy="319405"/>
          </a:xfrm>
          <a:prstGeom prst="rect">
            <a:avLst/>
          </a:prstGeom>
        </p:spPr>
        <p:txBody>
          <a:bodyPr vert="horz" wrap="square" lIns="0" tIns="0" rIns="0" bIns="0" rtlCol="0">
            <a:spAutoFit/>
          </a:bodyPr>
          <a:lstStyle/>
          <a:p>
            <a:pPr marL="12700" marR="5080" indent="65405">
              <a:lnSpc>
                <a:spcPct val="100000"/>
              </a:lnSpc>
            </a:pPr>
            <a:r>
              <a:rPr sz="1000" spc="-5" dirty="0">
                <a:latin typeface="Arial"/>
                <a:cs typeface="Arial"/>
              </a:rPr>
              <a:t>Recommend  </a:t>
            </a:r>
            <a:r>
              <a:rPr sz="1000" spc="-10" dirty="0">
                <a:latin typeface="Arial"/>
                <a:cs typeface="Arial"/>
              </a:rPr>
              <a:t>Disapproval</a:t>
            </a:r>
            <a:r>
              <a:rPr sz="1000" spc="-35" dirty="0">
                <a:latin typeface="Arial"/>
                <a:cs typeface="Arial"/>
              </a:rPr>
              <a:t> </a:t>
            </a:r>
            <a:r>
              <a:rPr sz="1000" spc="-10" dirty="0">
                <a:latin typeface="Arial"/>
                <a:cs typeface="Arial"/>
              </a:rPr>
              <a:t>All</a:t>
            </a:r>
            <a:endParaRPr sz="1000">
              <a:latin typeface="Arial"/>
              <a:cs typeface="Arial"/>
            </a:endParaRPr>
          </a:p>
        </p:txBody>
      </p:sp>
      <p:sp>
        <p:nvSpPr>
          <p:cNvPr id="26" name="object 26"/>
          <p:cNvSpPr txBox="1"/>
          <p:nvPr/>
        </p:nvSpPr>
        <p:spPr>
          <a:xfrm>
            <a:off x="5611304" y="3220402"/>
            <a:ext cx="607695" cy="174625"/>
          </a:xfrm>
          <a:prstGeom prst="rect">
            <a:avLst/>
          </a:prstGeom>
        </p:spPr>
        <p:txBody>
          <a:bodyPr vert="horz" wrap="square" lIns="0" tIns="0" rIns="0" bIns="0" rtlCol="0">
            <a:spAutoFit/>
          </a:bodyPr>
          <a:lstStyle/>
          <a:p>
            <a:pPr marL="12700">
              <a:lnSpc>
                <a:spcPct val="100000"/>
              </a:lnSpc>
            </a:pPr>
            <a:r>
              <a:rPr sz="1050" dirty="0">
                <a:latin typeface="Arial"/>
                <a:cs typeface="Arial"/>
              </a:rPr>
              <a:t>P</a:t>
            </a:r>
            <a:r>
              <a:rPr sz="1050" spc="-5" dirty="0">
                <a:latin typeface="Arial"/>
                <a:cs typeface="Arial"/>
              </a:rPr>
              <a:t>r</a:t>
            </a:r>
            <a:r>
              <a:rPr sz="1050" dirty="0">
                <a:latin typeface="Arial"/>
                <a:cs typeface="Arial"/>
              </a:rPr>
              <a:t>og</a:t>
            </a:r>
            <a:r>
              <a:rPr sz="1050" spc="-5" dirty="0">
                <a:latin typeface="Arial"/>
                <a:cs typeface="Arial"/>
              </a:rPr>
              <a:t>r</a:t>
            </a:r>
            <a:r>
              <a:rPr sz="1050" dirty="0">
                <a:latin typeface="Arial"/>
                <a:cs typeface="Arial"/>
              </a:rPr>
              <a:t>a</a:t>
            </a:r>
            <a:r>
              <a:rPr sz="1050" spc="10" dirty="0">
                <a:latin typeface="Arial"/>
                <a:cs typeface="Arial"/>
              </a:rPr>
              <a:t>m</a:t>
            </a:r>
            <a:r>
              <a:rPr sz="1050" dirty="0">
                <a:latin typeface="Arial"/>
                <a:cs typeface="Arial"/>
              </a:rPr>
              <a:t>s</a:t>
            </a:r>
            <a:endParaRPr sz="1050">
              <a:latin typeface="Arial"/>
              <a:cs typeface="Arial"/>
            </a:endParaRPr>
          </a:p>
        </p:txBody>
      </p:sp>
      <p:sp>
        <p:nvSpPr>
          <p:cNvPr id="27" name="object 27"/>
          <p:cNvSpPr/>
          <p:nvPr/>
        </p:nvSpPr>
        <p:spPr>
          <a:xfrm>
            <a:off x="6814233" y="3051810"/>
            <a:ext cx="76200" cy="88900"/>
          </a:xfrm>
          <a:custGeom>
            <a:avLst/>
            <a:gdLst/>
            <a:ahLst/>
            <a:cxnLst/>
            <a:rect l="l" t="t" r="r" b="b"/>
            <a:pathLst>
              <a:path w="76200" h="88900">
                <a:moveTo>
                  <a:pt x="0" y="0"/>
                </a:moveTo>
                <a:lnTo>
                  <a:pt x="76200" y="44196"/>
                </a:lnTo>
                <a:lnTo>
                  <a:pt x="0" y="88392"/>
                </a:lnTo>
              </a:path>
            </a:pathLst>
          </a:custGeom>
          <a:ln w="22860">
            <a:solidFill>
              <a:srgbClr val="000000"/>
            </a:solidFill>
          </a:ln>
        </p:spPr>
        <p:txBody>
          <a:bodyPr wrap="square" lIns="0" tIns="0" rIns="0" bIns="0" rtlCol="0"/>
          <a:lstStyle/>
          <a:p>
            <a:endParaRPr/>
          </a:p>
        </p:txBody>
      </p:sp>
      <p:sp>
        <p:nvSpPr>
          <p:cNvPr id="28" name="object 28"/>
          <p:cNvSpPr/>
          <p:nvPr/>
        </p:nvSpPr>
        <p:spPr>
          <a:xfrm>
            <a:off x="3151634" y="3877055"/>
            <a:ext cx="768350" cy="640080"/>
          </a:xfrm>
          <a:custGeom>
            <a:avLst/>
            <a:gdLst/>
            <a:ahLst/>
            <a:cxnLst/>
            <a:rect l="l" t="t" r="r" b="b"/>
            <a:pathLst>
              <a:path w="768350" h="640079">
                <a:moveTo>
                  <a:pt x="607872" y="0"/>
                </a:moveTo>
                <a:lnTo>
                  <a:pt x="159969" y="0"/>
                </a:lnTo>
                <a:lnTo>
                  <a:pt x="0" y="320040"/>
                </a:lnTo>
                <a:lnTo>
                  <a:pt x="159969" y="640080"/>
                </a:lnTo>
                <a:lnTo>
                  <a:pt x="607872" y="640080"/>
                </a:lnTo>
                <a:lnTo>
                  <a:pt x="767842" y="320040"/>
                </a:lnTo>
                <a:lnTo>
                  <a:pt x="607872" y="0"/>
                </a:lnTo>
                <a:close/>
              </a:path>
            </a:pathLst>
          </a:custGeom>
          <a:solidFill>
            <a:srgbClr val="FF0000"/>
          </a:solidFill>
        </p:spPr>
        <p:txBody>
          <a:bodyPr wrap="square" lIns="0" tIns="0" rIns="0" bIns="0" rtlCol="0"/>
          <a:lstStyle/>
          <a:p>
            <a:endParaRPr/>
          </a:p>
        </p:txBody>
      </p:sp>
      <p:sp>
        <p:nvSpPr>
          <p:cNvPr id="29" name="object 29"/>
          <p:cNvSpPr txBox="1"/>
          <p:nvPr/>
        </p:nvSpPr>
        <p:spPr>
          <a:xfrm>
            <a:off x="6503925" y="2896619"/>
            <a:ext cx="489366" cy="246221"/>
          </a:xfrm>
          <a:prstGeom prst="rect">
            <a:avLst/>
          </a:prstGeom>
        </p:spPr>
        <p:txBody>
          <a:bodyPr vert="horz" wrap="square" lIns="0" tIns="0" rIns="0" bIns="0" rtlCol="0">
            <a:spAutoFit/>
          </a:bodyPr>
          <a:lstStyle/>
          <a:p>
            <a:pPr marL="12700">
              <a:lnSpc>
                <a:spcPct val="100000"/>
              </a:lnSpc>
            </a:pPr>
            <a:r>
              <a:rPr sz="1600" b="1" u="heavy" spc="20" dirty="0">
                <a:solidFill>
                  <a:srgbClr val="C00000"/>
                </a:solidFill>
                <a:latin typeface="Arial"/>
                <a:cs typeface="Arial"/>
              </a:rPr>
              <a:t> </a:t>
            </a:r>
            <a:r>
              <a:rPr sz="1600" b="1" u="heavy" spc="-15" dirty="0">
                <a:solidFill>
                  <a:srgbClr val="C00000"/>
                </a:solidFill>
                <a:latin typeface="Arial"/>
                <a:cs typeface="Arial"/>
              </a:rPr>
              <a:t>No</a:t>
            </a:r>
            <a:r>
              <a:rPr sz="1600" b="1" u="heavy" spc="-45" dirty="0">
                <a:solidFill>
                  <a:srgbClr val="C00000"/>
                </a:solidFill>
                <a:latin typeface="Arial"/>
                <a:cs typeface="Arial"/>
              </a:rPr>
              <a:t> </a:t>
            </a:r>
            <a:endParaRPr sz="1600" dirty="0">
              <a:latin typeface="Arial"/>
              <a:cs typeface="Arial"/>
            </a:endParaRPr>
          </a:p>
        </p:txBody>
      </p:sp>
      <p:sp>
        <p:nvSpPr>
          <p:cNvPr id="30" name="object 30"/>
          <p:cNvSpPr/>
          <p:nvPr/>
        </p:nvSpPr>
        <p:spPr>
          <a:xfrm>
            <a:off x="3152394" y="3877817"/>
            <a:ext cx="768350" cy="640080"/>
          </a:xfrm>
          <a:custGeom>
            <a:avLst/>
            <a:gdLst/>
            <a:ahLst/>
            <a:cxnLst/>
            <a:rect l="l" t="t" r="r" b="b"/>
            <a:pathLst>
              <a:path w="768350" h="640079">
                <a:moveTo>
                  <a:pt x="0" y="320039"/>
                </a:moveTo>
                <a:lnTo>
                  <a:pt x="159969" y="0"/>
                </a:lnTo>
                <a:lnTo>
                  <a:pt x="607872" y="0"/>
                </a:lnTo>
                <a:lnTo>
                  <a:pt x="767842" y="320039"/>
                </a:lnTo>
                <a:lnTo>
                  <a:pt x="607872" y="640079"/>
                </a:lnTo>
                <a:lnTo>
                  <a:pt x="159969" y="640079"/>
                </a:lnTo>
                <a:lnTo>
                  <a:pt x="0" y="320039"/>
                </a:lnTo>
                <a:close/>
              </a:path>
            </a:pathLst>
          </a:custGeom>
          <a:ln w="25908">
            <a:solidFill>
              <a:srgbClr val="000000"/>
            </a:solidFill>
          </a:ln>
        </p:spPr>
        <p:txBody>
          <a:bodyPr wrap="square" lIns="0" tIns="0" rIns="0" bIns="0" rtlCol="0"/>
          <a:lstStyle/>
          <a:p>
            <a:endParaRPr/>
          </a:p>
        </p:txBody>
      </p:sp>
      <p:sp>
        <p:nvSpPr>
          <p:cNvPr id="31" name="object 31"/>
          <p:cNvSpPr txBox="1"/>
          <p:nvPr/>
        </p:nvSpPr>
        <p:spPr>
          <a:xfrm>
            <a:off x="3217354" y="4081716"/>
            <a:ext cx="640715" cy="290195"/>
          </a:xfrm>
          <a:prstGeom prst="rect">
            <a:avLst/>
          </a:prstGeom>
        </p:spPr>
        <p:txBody>
          <a:bodyPr vert="horz" wrap="square" lIns="0" tIns="0" rIns="0" bIns="0" rtlCol="0">
            <a:spAutoFit/>
          </a:bodyPr>
          <a:lstStyle/>
          <a:p>
            <a:pPr marL="12700">
              <a:lnSpc>
                <a:spcPct val="100000"/>
              </a:lnSpc>
            </a:pPr>
            <a:r>
              <a:rPr sz="1800" b="1" dirty="0">
                <a:latin typeface="Arial"/>
                <a:cs typeface="Arial"/>
              </a:rPr>
              <a:t>S</a:t>
            </a:r>
            <a:r>
              <a:rPr sz="1800" b="1" spc="-70" dirty="0">
                <a:latin typeface="Arial"/>
                <a:cs typeface="Arial"/>
              </a:rPr>
              <a:t>T</a:t>
            </a:r>
            <a:r>
              <a:rPr sz="1800" b="1" dirty="0">
                <a:latin typeface="Arial"/>
                <a:cs typeface="Arial"/>
              </a:rPr>
              <a:t>OP</a:t>
            </a:r>
            <a:endParaRPr sz="1800">
              <a:latin typeface="Arial"/>
              <a:cs typeface="Arial"/>
            </a:endParaRPr>
          </a:p>
        </p:txBody>
      </p:sp>
      <p:sp>
        <p:nvSpPr>
          <p:cNvPr id="32" name="object 32"/>
          <p:cNvSpPr/>
          <p:nvPr/>
        </p:nvSpPr>
        <p:spPr>
          <a:xfrm>
            <a:off x="5909309" y="3646170"/>
            <a:ext cx="0" cy="208915"/>
          </a:xfrm>
          <a:custGeom>
            <a:avLst/>
            <a:gdLst/>
            <a:ahLst/>
            <a:cxnLst/>
            <a:rect l="l" t="t" r="r" b="b"/>
            <a:pathLst>
              <a:path h="208914">
                <a:moveTo>
                  <a:pt x="0" y="0"/>
                </a:moveTo>
                <a:lnTo>
                  <a:pt x="0" y="208483"/>
                </a:lnTo>
              </a:path>
            </a:pathLst>
          </a:custGeom>
          <a:ln w="22860">
            <a:solidFill>
              <a:srgbClr val="000000"/>
            </a:solidFill>
          </a:ln>
        </p:spPr>
        <p:txBody>
          <a:bodyPr wrap="square" lIns="0" tIns="0" rIns="0" bIns="0" rtlCol="0"/>
          <a:lstStyle/>
          <a:p>
            <a:endParaRPr/>
          </a:p>
        </p:txBody>
      </p:sp>
      <p:sp>
        <p:nvSpPr>
          <p:cNvPr id="33" name="object 33"/>
          <p:cNvSpPr/>
          <p:nvPr/>
        </p:nvSpPr>
        <p:spPr>
          <a:xfrm>
            <a:off x="5865114" y="3778753"/>
            <a:ext cx="88900" cy="76200"/>
          </a:xfrm>
          <a:custGeom>
            <a:avLst/>
            <a:gdLst/>
            <a:ahLst/>
            <a:cxnLst/>
            <a:rect l="l" t="t" r="r" b="b"/>
            <a:pathLst>
              <a:path w="88900" h="76200">
                <a:moveTo>
                  <a:pt x="88391" y="495"/>
                </a:moveTo>
                <a:lnTo>
                  <a:pt x="43776" y="75831"/>
                </a:lnTo>
                <a:lnTo>
                  <a:pt x="0" y="0"/>
                </a:lnTo>
              </a:path>
            </a:pathLst>
          </a:custGeom>
          <a:ln w="22860">
            <a:solidFill>
              <a:srgbClr val="000000"/>
            </a:solidFill>
          </a:ln>
        </p:spPr>
        <p:txBody>
          <a:bodyPr wrap="square" lIns="0" tIns="0" rIns="0" bIns="0" rtlCol="0"/>
          <a:lstStyle/>
          <a:p>
            <a:endParaRPr/>
          </a:p>
        </p:txBody>
      </p:sp>
      <p:sp>
        <p:nvSpPr>
          <p:cNvPr id="34" name="object 34"/>
          <p:cNvSpPr txBox="1"/>
          <p:nvPr/>
        </p:nvSpPr>
        <p:spPr>
          <a:xfrm>
            <a:off x="6098666" y="3631882"/>
            <a:ext cx="360680" cy="259079"/>
          </a:xfrm>
          <a:prstGeom prst="rect">
            <a:avLst/>
          </a:prstGeom>
        </p:spPr>
        <p:txBody>
          <a:bodyPr vert="horz" wrap="square" lIns="0" tIns="0" rIns="0" bIns="0" rtlCol="0">
            <a:spAutoFit/>
          </a:bodyPr>
          <a:lstStyle/>
          <a:p>
            <a:pPr marL="12700">
              <a:lnSpc>
                <a:spcPct val="100000"/>
              </a:lnSpc>
            </a:pPr>
            <a:r>
              <a:rPr sz="1600" b="1" spc="-185" dirty="0">
                <a:solidFill>
                  <a:srgbClr val="00B050"/>
                </a:solidFill>
                <a:latin typeface="Arial"/>
                <a:cs typeface="Arial"/>
              </a:rPr>
              <a:t>Y</a:t>
            </a:r>
            <a:r>
              <a:rPr sz="1600" b="1" spc="-20" dirty="0">
                <a:solidFill>
                  <a:srgbClr val="00B050"/>
                </a:solidFill>
                <a:latin typeface="Arial"/>
                <a:cs typeface="Arial"/>
              </a:rPr>
              <a:t>es</a:t>
            </a:r>
            <a:endParaRPr sz="1600">
              <a:latin typeface="Arial"/>
              <a:cs typeface="Arial"/>
            </a:endParaRPr>
          </a:p>
        </p:txBody>
      </p:sp>
      <p:sp>
        <p:nvSpPr>
          <p:cNvPr id="35" name="object 35"/>
          <p:cNvSpPr/>
          <p:nvPr/>
        </p:nvSpPr>
        <p:spPr>
          <a:xfrm>
            <a:off x="4495800" y="3875532"/>
            <a:ext cx="2286000" cy="646430"/>
          </a:xfrm>
          <a:custGeom>
            <a:avLst/>
            <a:gdLst/>
            <a:ahLst/>
            <a:cxnLst/>
            <a:rect l="l" t="t" r="r" b="b"/>
            <a:pathLst>
              <a:path w="2286000" h="646429">
                <a:moveTo>
                  <a:pt x="0" y="0"/>
                </a:moveTo>
                <a:lnTo>
                  <a:pt x="2286000" y="0"/>
                </a:lnTo>
                <a:lnTo>
                  <a:pt x="2286000" y="645922"/>
                </a:lnTo>
                <a:lnTo>
                  <a:pt x="0" y="645922"/>
                </a:lnTo>
                <a:lnTo>
                  <a:pt x="0" y="0"/>
                </a:lnTo>
                <a:close/>
              </a:path>
            </a:pathLst>
          </a:custGeom>
          <a:ln w="9143">
            <a:solidFill>
              <a:srgbClr val="000000"/>
            </a:solidFill>
          </a:ln>
        </p:spPr>
        <p:txBody>
          <a:bodyPr wrap="square" lIns="0" tIns="0" rIns="0" bIns="0" rtlCol="0"/>
          <a:lstStyle/>
          <a:p>
            <a:endParaRPr/>
          </a:p>
        </p:txBody>
      </p:sp>
      <p:sp>
        <p:nvSpPr>
          <p:cNvPr id="36" name="object 36"/>
          <p:cNvSpPr txBox="1"/>
          <p:nvPr/>
        </p:nvSpPr>
        <p:spPr>
          <a:xfrm>
            <a:off x="4774469" y="3927665"/>
            <a:ext cx="1740535" cy="563245"/>
          </a:xfrm>
          <a:prstGeom prst="rect">
            <a:avLst/>
          </a:prstGeom>
        </p:spPr>
        <p:txBody>
          <a:bodyPr vert="horz" wrap="square" lIns="0" tIns="0" rIns="0" bIns="0" rtlCol="0">
            <a:spAutoFit/>
          </a:bodyPr>
          <a:lstStyle/>
          <a:p>
            <a:pPr marL="12700" marR="5080" algn="ctr">
              <a:lnSpc>
                <a:spcPct val="100000"/>
              </a:lnSpc>
            </a:pPr>
            <a:r>
              <a:rPr sz="1200" spc="-5" dirty="0">
                <a:latin typeface="Arial"/>
                <a:cs typeface="Arial"/>
              </a:rPr>
              <a:t>Rating</a:t>
            </a:r>
            <a:r>
              <a:rPr sz="1200" spc="-75" dirty="0">
                <a:latin typeface="Arial"/>
                <a:cs typeface="Arial"/>
              </a:rPr>
              <a:t> </a:t>
            </a:r>
            <a:r>
              <a:rPr sz="1200" spc="-5" dirty="0">
                <a:latin typeface="Arial"/>
                <a:cs typeface="Arial"/>
              </a:rPr>
              <a:t>Official/Supervisor  provides justification </a:t>
            </a:r>
            <a:r>
              <a:rPr sz="1200" dirty="0">
                <a:latin typeface="Arial"/>
                <a:cs typeface="Arial"/>
              </a:rPr>
              <a:t>for  </a:t>
            </a:r>
            <a:r>
              <a:rPr sz="1200" spc="-5" dirty="0">
                <a:latin typeface="Arial"/>
                <a:cs typeface="Arial"/>
              </a:rPr>
              <a:t>disapproval.</a:t>
            </a:r>
            <a:endParaRPr sz="1200">
              <a:latin typeface="Arial"/>
              <a:cs typeface="Arial"/>
            </a:endParaRPr>
          </a:p>
        </p:txBody>
      </p:sp>
      <p:sp>
        <p:nvSpPr>
          <p:cNvPr id="37" name="object 37"/>
          <p:cNvSpPr/>
          <p:nvPr/>
        </p:nvSpPr>
        <p:spPr>
          <a:xfrm>
            <a:off x="3937252" y="4184141"/>
            <a:ext cx="559435" cy="12065"/>
          </a:xfrm>
          <a:custGeom>
            <a:avLst/>
            <a:gdLst/>
            <a:ahLst/>
            <a:cxnLst/>
            <a:rect l="l" t="t" r="r" b="b"/>
            <a:pathLst>
              <a:path w="559435" h="12064">
                <a:moveTo>
                  <a:pt x="559104" y="0"/>
                </a:moveTo>
                <a:lnTo>
                  <a:pt x="0" y="11696"/>
                </a:lnTo>
              </a:path>
            </a:pathLst>
          </a:custGeom>
          <a:ln w="22860">
            <a:solidFill>
              <a:srgbClr val="000000"/>
            </a:solidFill>
          </a:ln>
        </p:spPr>
        <p:txBody>
          <a:bodyPr wrap="square" lIns="0" tIns="0" rIns="0" bIns="0" rtlCol="0"/>
          <a:lstStyle/>
          <a:p>
            <a:endParaRPr/>
          </a:p>
        </p:txBody>
      </p:sp>
      <p:sp>
        <p:nvSpPr>
          <p:cNvPr id="38" name="object 38"/>
          <p:cNvSpPr/>
          <p:nvPr/>
        </p:nvSpPr>
        <p:spPr>
          <a:xfrm>
            <a:off x="3937251" y="4149090"/>
            <a:ext cx="77470" cy="88900"/>
          </a:xfrm>
          <a:custGeom>
            <a:avLst/>
            <a:gdLst/>
            <a:ahLst/>
            <a:cxnLst/>
            <a:rect l="l" t="t" r="r" b="b"/>
            <a:pathLst>
              <a:path w="77470" h="88900">
                <a:moveTo>
                  <a:pt x="77304" y="88379"/>
                </a:moveTo>
                <a:lnTo>
                  <a:pt x="0" y="45669"/>
                </a:lnTo>
                <a:lnTo>
                  <a:pt x="75564" y="0"/>
                </a:lnTo>
              </a:path>
            </a:pathLst>
          </a:custGeom>
          <a:ln w="22860">
            <a:solidFill>
              <a:srgbClr val="000000"/>
            </a:solidFill>
          </a:ln>
        </p:spPr>
        <p:txBody>
          <a:bodyPr wrap="square" lIns="0" tIns="0" rIns="0" bIns="0" rtlCol="0"/>
          <a:lstStyle/>
          <a:p>
            <a:endParaRPr/>
          </a:p>
        </p:txBody>
      </p:sp>
      <p:graphicFrame>
        <p:nvGraphicFramePr>
          <p:cNvPr id="39" name="object 39"/>
          <p:cNvGraphicFramePr>
            <a:graphicFrameLocks noGrp="1"/>
          </p:cNvGraphicFramePr>
          <p:nvPr/>
        </p:nvGraphicFramePr>
        <p:xfrm>
          <a:off x="6948678" y="2385060"/>
          <a:ext cx="1957450" cy="3473068"/>
        </p:xfrm>
        <a:graphic>
          <a:graphicData uri="http://schemas.openxmlformats.org/drawingml/2006/table">
            <a:tbl>
              <a:tblPr firstRow="1" bandRow="1">
                <a:tableStyleId>{2D5ABB26-0587-4C30-8999-92F81FD0307C}</a:tableStyleId>
              </a:tblPr>
              <a:tblGrid>
                <a:gridCol w="983550">
                  <a:extLst>
                    <a:ext uri="{9D8B030D-6E8A-4147-A177-3AD203B41FA5}">
                      <a16:colId xmlns:a16="http://schemas.microsoft.com/office/drawing/2014/main" val="20000"/>
                    </a:ext>
                  </a:extLst>
                </a:gridCol>
                <a:gridCol w="973900">
                  <a:extLst>
                    <a:ext uri="{9D8B030D-6E8A-4147-A177-3AD203B41FA5}">
                      <a16:colId xmlns:a16="http://schemas.microsoft.com/office/drawing/2014/main" val="20001"/>
                    </a:ext>
                  </a:extLst>
                </a:gridCol>
              </a:tblGrid>
              <a:tr h="1383284">
                <a:tc gridSpan="2">
                  <a:txBody>
                    <a:bodyPr/>
                    <a:lstStyle/>
                    <a:p>
                      <a:pPr marL="118110" marR="106680" algn="ctr">
                        <a:lnSpc>
                          <a:spcPct val="100000"/>
                        </a:lnSpc>
                        <a:spcBef>
                          <a:spcPts val="375"/>
                        </a:spcBef>
                      </a:pPr>
                      <a:r>
                        <a:rPr sz="1200" spc="-5" dirty="0">
                          <a:latin typeface="Arial"/>
                          <a:cs typeface="Arial"/>
                        </a:rPr>
                        <a:t>Rating</a:t>
                      </a:r>
                      <a:r>
                        <a:rPr sz="1200" spc="-70" dirty="0">
                          <a:latin typeface="Arial"/>
                          <a:cs typeface="Arial"/>
                        </a:rPr>
                        <a:t> </a:t>
                      </a:r>
                      <a:r>
                        <a:rPr sz="1200" spc="-5" dirty="0">
                          <a:latin typeface="Arial"/>
                          <a:cs typeface="Arial"/>
                        </a:rPr>
                        <a:t>Official/Supervisor  </a:t>
                      </a:r>
                      <a:r>
                        <a:rPr sz="1200" dirty="0">
                          <a:latin typeface="Arial"/>
                          <a:cs typeface="Arial"/>
                        </a:rPr>
                        <a:t>submits</a:t>
                      </a:r>
                      <a:r>
                        <a:rPr sz="1200" spc="-105" dirty="0">
                          <a:latin typeface="Arial"/>
                          <a:cs typeface="Arial"/>
                        </a:rPr>
                        <a:t> </a:t>
                      </a:r>
                      <a:r>
                        <a:rPr sz="1200" spc="-5" dirty="0">
                          <a:latin typeface="Arial"/>
                          <a:cs typeface="Arial"/>
                        </a:rPr>
                        <a:t>application.</a:t>
                      </a:r>
                      <a:endParaRPr sz="1200" dirty="0">
                        <a:latin typeface="Arial"/>
                        <a:cs typeface="Arial"/>
                      </a:endParaRPr>
                    </a:p>
                    <a:p>
                      <a:pPr marL="308610" marR="111760" indent="-190500">
                        <a:lnSpc>
                          <a:spcPct val="100000"/>
                        </a:lnSpc>
                      </a:pPr>
                      <a:r>
                        <a:rPr sz="1200" spc="-5" dirty="0">
                          <a:latin typeface="Arial"/>
                          <a:cs typeface="Arial"/>
                        </a:rPr>
                        <a:t>Endorser </a:t>
                      </a:r>
                      <a:r>
                        <a:rPr sz="1200" dirty="0">
                          <a:latin typeface="Arial"/>
                          <a:cs typeface="Arial"/>
                        </a:rPr>
                        <a:t>(1</a:t>
                      </a:r>
                      <a:r>
                        <a:rPr sz="1200" baseline="20833" dirty="0">
                          <a:latin typeface="Arial"/>
                          <a:cs typeface="Arial"/>
                        </a:rPr>
                        <a:t>st </a:t>
                      </a:r>
                      <a:r>
                        <a:rPr sz="1200" dirty="0">
                          <a:latin typeface="Arial"/>
                          <a:cs typeface="Arial"/>
                        </a:rPr>
                        <a:t>GO </a:t>
                      </a:r>
                      <a:r>
                        <a:rPr sz="1200" spc="-5" dirty="0">
                          <a:latin typeface="Arial"/>
                          <a:cs typeface="Arial"/>
                        </a:rPr>
                        <a:t>or </a:t>
                      </a:r>
                      <a:r>
                        <a:rPr sz="1200" dirty="0">
                          <a:latin typeface="Arial"/>
                          <a:cs typeface="Arial"/>
                        </a:rPr>
                        <a:t>SES  </a:t>
                      </a:r>
                      <a:r>
                        <a:rPr sz="1200" spc="-5" dirty="0">
                          <a:latin typeface="Arial"/>
                          <a:cs typeface="Arial"/>
                        </a:rPr>
                        <a:t>equivalent in chain</a:t>
                      </a:r>
                      <a:r>
                        <a:rPr sz="1200" spc="-114" dirty="0">
                          <a:latin typeface="Arial"/>
                          <a:cs typeface="Arial"/>
                        </a:rPr>
                        <a:t> </a:t>
                      </a:r>
                      <a:r>
                        <a:rPr sz="1200" dirty="0">
                          <a:latin typeface="Arial"/>
                          <a:cs typeface="Arial"/>
                        </a:rPr>
                        <a:t>of</a:t>
                      </a:r>
                    </a:p>
                    <a:p>
                      <a:pPr marL="164465" marR="138430" algn="ctr">
                        <a:lnSpc>
                          <a:spcPct val="100000"/>
                        </a:lnSpc>
                      </a:pPr>
                      <a:r>
                        <a:rPr sz="1200" spc="-5" dirty="0">
                          <a:latin typeface="Arial"/>
                          <a:cs typeface="Arial"/>
                        </a:rPr>
                        <a:t>command) is </a:t>
                      </a:r>
                      <a:r>
                        <a:rPr sz="1200" dirty="0">
                          <a:latin typeface="Arial"/>
                          <a:cs typeface="Arial"/>
                        </a:rPr>
                        <a:t>notified</a:t>
                      </a:r>
                      <a:r>
                        <a:rPr sz="1200" spc="-114" dirty="0">
                          <a:latin typeface="Arial"/>
                          <a:cs typeface="Arial"/>
                        </a:rPr>
                        <a:t> </a:t>
                      </a:r>
                      <a:r>
                        <a:rPr sz="1200" spc="-10" dirty="0">
                          <a:latin typeface="Arial"/>
                          <a:cs typeface="Arial"/>
                        </a:rPr>
                        <a:t>via  </a:t>
                      </a:r>
                      <a:r>
                        <a:rPr sz="1200" spc="-5" dirty="0">
                          <a:latin typeface="Arial"/>
                          <a:cs typeface="Arial"/>
                        </a:rPr>
                        <a:t>email there is a pending  application.</a:t>
                      </a:r>
                      <a:endParaRPr sz="1200" dirty="0">
                        <a:latin typeface="Arial"/>
                        <a:cs typeface="Arial"/>
                      </a:endParaRPr>
                    </a:p>
                  </a:txBody>
                  <a:tcPr marL="0" marR="0" marT="47625" marB="0">
                    <a:lnL w="9144">
                      <a:solidFill>
                        <a:srgbClr val="000000"/>
                      </a:solidFill>
                      <a:prstDash val="solid"/>
                    </a:lnL>
                    <a:lnR w="9144">
                      <a:solidFill>
                        <a:srgbClr val="000000"/>
                      </a:solidFill>
                      <a:prstDash val="solid"/>
                    </a:lnR>
                    <a:lnT w="9144">
                      <a:solidFill>
                        <a:srgbClr val="000000"/>
                      </a:solidFill>
                      <a:prstDash val="solid"/>
                    </a:lnT>
                    <a:lnB w="9144">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0"/>
                  </a:ext>
                </a:extLst>
              </a:tr>
              <a:tr h="1073403">
                <a:tc>
                  <a:txBody>
                    <a:bodyPr/>
                    <a:lstStyle/>
                    <a:p>
                      <a:endParaRPr sz="1200">
                        <a:latin typeface="Arial"/>
                        <a:cs typeface="Arial"/>
                      </a:endParaRPr>
                    </a:p>
                  </a:txBody>
                  <a:tcPr marL="0" marR="0" marT="0" marB="0">
                    <a:lnR w="27038">
                      <a:solidFill>
                        <a:srgbClr val="000000"/>
                      </a:solidFill>
                      <a:prstDash val="solid"/>
                    </a:lnR>
                    <a:lnT w="9144">
                      <a:solidFill>
                        <a:srgbClr val="000000"/>
                      </a:solidFill>
                      <a:prstDash val="solid"/>
                    </a:lnT>
                    <a:lnB w="9144">
                      <a:solidFill>
                        <a:srgbClr val="000000"/>
                      </a:solidFill>
                      <a:prstDash val="solid"/>
                    </a:lnB>
                  </a:tcPr>
                </a:tc>
                <a:tc>
                  <a:txBody>
                    <a:bodyPr/>
                    <a:lstStyle/>
                    <a:p>
                      <a:endParaRPr sz="1200">
                        <a:latin typeface="Arial"/>
                        <a:cs typeface="Arial"/>
                      </a:endParaRPr>
                    </a:p>
                  </a:txBody>
                  <a:tcPr marL="0" marR="0" marT="0" marB="0">
                    <a:lnL w="27038">
                      <a:solidFill>
                        <a:srgbClr val="000000"/>
                      </a:solidFill>
                      <a:prstDash val="solid"/>
                    </a:lnL>
                    <a:lnT w="9144">
                      <a:solidFill>
                        <a:srgbClr val="000000"/>
                      </a:solidFill>
                      <a:prstDash val="solid"/>
                    </a:lnT>
                    <a:lnB w="9144">
                      <a:solidFill>
                        <a:srgbClr val="000000"/>
                      </a:solidFill>
                      <a:prstDash val="solid"/>
                    </a:lnB>
                  </a:tcPr>
                </a:tc>
                <a:extLst>
                  <a:ext uri="{0D108BD9-81ED-4DB2-BD59-A6C34878D82A}">
                    <a16:rowId xmlns:a16="http://schemas.microsoft.com/office/drawing/2014/main" val="10001"/>
                  </a:ext>
                </a:extLst>
              </a:tr>
              <a:tr h="1016381">
                <a:tc gridSpan="2">
                  <a:txBody>
                    <a:bodyPr/>
                    <a:lstStyle/>
                    <a:p>
                      <a:pPr marL="114935" marR="106045" indent="635" algn="ctr">
                        <a:lnSpc>
                          <a:spcPct val="100000"/>
                        </a:lnSpc>
                        <a:spcBef>
                          <a:spcPts val="380"/>
                        </a:spcBef>
                      </a:pPr>
                      <a:r>
                        <a:rPr sz="1200" spc="-5" dirty="0">
                          <a:latin typeface="Arial"/>
                          <a:cs typeface="Arial"/>
                        </a:rPr>
                        <a:t>Endorser </a:t>
                      </a:r>
                      <a:r>
                        <a:rPr sz="1200" dirty="0">
                          <a:latin typeface="Arial"/>
                          <a:cs typeface="Arial"/>
                        </a:rPr>
                        <a:t>assesses  </a:t>
                      </a:r>
                      <a:r>
                        <a:rPr sz="1200" spc="-5" dirty="0">
                          <a:latin typeface="Arial"/>
                          <a:cs typeface="Arial"/>
                        </a:rPr>
                        <a:t>applicants and provide  </a:t>
                      </a:r>
                      <a:r>
                        <a:rPr sz="1200" dirty="0">
                          <a:latin typeface="Arial"/>
                          <a:cs typeface="Arial"/>
                        </a:rPr>
                        <a:t>comments as to </a:t>
                      </a:r>
                      <a:r>
                        <a:rPr sz="1200" spc="-10" dirty="0">
                          <a:latin typeface="Arial"/>
                          <a:cs typeface="Arial"/>
                        </a:rPr>
                        <a:t>why </a:t>
                      </a:r>
                      <a:r>
                        <a:rPr sz="1200" dirty="0">
                          <a:latin typeface="Arial"/>
                          <a:cs typeface="Arial"/>
                        </a:rPr>
                        <a:t>the  </a:t>
                      </a:r>
                      <a:r>
                        <a:rPr sz="1200" spc="-5" dirty="0">
                          <a:latin typeface="Arial"/>
                          <a:cs typeface="Arial"/>
                        </a:rPr>
                        <a:t>applicant should be  selected </a:t>
                      </a:r>
                      <a:r>
                        <a:rPr sz="1200" dirty="0">
                          <a:latin typeface="Arial"/>
                          <a:cs typeface="Arial"/>
                        </a:rPr>
                        <a:t>for </a:t>
                      </a:r>
                      <a:r>
                        <a:rPr sz="1200" spc="-5" dirty="0">
                          <a:latin typeface="Arial"/>
                          <a:cs typeface="Arial"/>
                        </a:rPr>
                        <a:t>this</a:t>
                      </a:r>
                      <a:r>
                        <a:rPr sz="1200" spc="-70" dirty="0">
                          <a:latin typeface="Arial"/>
                          <a:cs typeface="Arial"/>
                        </a:rPr>
                        <a:t> </a:t>
                      </a:r>
                      <a:r>
                        <a:rPr sz="1200" spc="-5" dirty="0">
                          <a:latin typeface="Arial"/>
                          <a:cs typeface="Arial"/>
                        </a:rPr>
                        <a:t>program.</a:t>
                      </a:r>
                      <a:endParaRPr sz="1200" dirty="0">
                        <a:latin typeface="Arial"/>
                        <a:cs typeface="Arial"/>
                      </a:endParaRPr>
                    </a:p>
                  </a:txBody>
                  <a:tcPr marL="0" marR="0" marT="48260" marB="0">
                    <a:lnL w="9144">
                      <a:solidFill>
                        <a:srgbClr val="000000"/>
                      </a:solidFill>
                      <a:prstDash val="solid"/>
                    </a:lnL>
                    <a:lnR w="9144">
                      <a:solidFill>
                        <a:srgbClr val="000000"/>
                      </a:solidFill>
                      <a:prstDash val="solid"/>
                    </a:lnR>
                    <a:lnT w="9144">
                      <a:solidFill>
                        <a:srgbClr val="000000"/>
                      </a:solidFill>
                      <a:prstDash val="solid"/>
                    </a:lnT>
                    <a:lnB w="9144">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2"/>
                  </a:ext>
                </a:extLst>
              </a:tr>
            </a:tbl>
          </a:graphicData>
        </a:graphic>
      </p:graphicFrame>
      <p:sp>
        <p:nvSpPr>
          <p:cNvPr id="40" name="object 40"/>
          <p:cNvSpPr/>
          <p:nvPr/>
        </p:nvSpPr>
        <p:spPr>
          <a:xfrm>
            <a:off x="7890509" y="4767834"/>
            <a:ext cx="88900" cy="76200"/>
          </a:xfrm>
          <a:custGeom>
            <a:avLst/>
            <a:gdLst/>
            <a:ahLst/>
            <a:cxnLst/>
            <a:rect l="l" t="t" r="r" b="b"/>
            <a:pathLst>
              <a:path w="88900" h="76200">
                <a:moveTo>
                  <a:pt x="0" y="0"/>
                </a:moveTo>
                <a:lnTo>
                  <a:pt x="43865" y="75755"/>
                </a:lnTo>
                <a:lnTo>
                  <a:pt x="88392" y="381"/>
                </a:lnTo>
              </a:path>
            </a:pathLst>
          </a:custGeom>
          <a:ln w="22860">
            <a:solidFill>
              <a:srgbClr val="000000"/>
            </a:solidFill>
          </a:ln>
        </p:spPr>
        <p:txBody>
          <a:bodyPr wrap="square" lIns="0" tIns="0" rIns="0" bIns="0" rtlCol="0"/>
          <a:lstStyle/>
          <a:p>
            <a:endParaRPr/>
          </a:p>
        </p:txBody>
      </p:sp>
      <p:sp>
        <p:nvSpPr>
          <p:cNvPr id="41" name="object 41"/>
          <p:cNvSpPr/>
          <p:nvPr/>
        </p:nvSpPr>
        <p:spPr>
          <a:xfrm>
            <a:off x="5334000" y="4724400"/>
            <a:ext cx="1156970" cy="1100455"/>
          </a:xfrm>
          <a:custGeom>
            <a:avLst/>
            <a:gdLst/>
            <a:ahLst/>
            <a:cxnLst/>
            <a:rect l="l" t="t" r="r" b="b"/>
            <a:pathLst>
              <a:path w="1156970" h="1100454">
                <a:moveTo>
                  <a:pt x="578230" y="0"/>
                </a:moveTo>
                <a:lnTo>
                  <a:pt x="0" y="549973"/>
                </a:lnTo>
                <a:lnTo>
                  <a:pt x="578230" y="1099947"/>
                </a:lnTo>
                <a:lnTo>
                  <a:pt x="1156461" y="549973"/>
                </a:lnTo>
                <a:lnTo>
                  <a:pt x="578230" y="0"/>
                </a:lnTo>
                <a:close/>
              </a:path>
            </a:pathLst>
          </a:custGeom>
          <a:solidFill>
            <a:srgbClr val="46DA54"/>
          </a:solidFill>
        </p:spPr>
        <p:txBody>
          <a:bodyPr wrap="square" lIns="0" tIns="0" rIns="0" bIns="0" rtlCol="0"/>
          <a:lstStyle/>
          <a:p>
            <a:endParaRPr/>
          </a:p>
        </p:txBody>
      </p:sp>
      <p:sp>
        <p:nvSpPr>
          <p:cNvPr id="42" name="object 42"/>
          <p:cNvSpPr/>
          <p:nvPr/>
        </p:nvSpPr>
        <p:spPr>
          <a:xfrm>
            <a:off x="5334761" y="4725160"/>
            <a:ext cx="1156970" cy="1100455"/>
          </a:xfrm>
          <a:custGeom>
            <a:avLst/>
            <a:gdLst/>
            <a:ahLst/>
            <a:cxnLst/>
            <a:rect l="l" t="t" r="r" b="b"/>
            <a:pathLst>
              <a:path w="1156970" h="1100454">
                <a:moveTo>
                  <a:pt x="0" y="549973"/>
                </a:moveTo>
                <a:lnTo>
                  <a:pt x="578231" y="0"/>
                </a:lnTo>
                <a:lnTo>
                  <a:pt x="1156462" y="549973"/>
                </a:lnTo>
                <a:lnTo>
                  <a:pt x="578231" y="1099947"/>
                </a:lnTo>
                <a:lnTo>
                  <a:pt x="0" y="549973"/>
                </a:lnTo>
                <a:close/>
              </a:path>
            </a:pathLst>
          </a:custGeom>
          <a:ln w="25908">
            <a:solidFill>
              <a:srgbClr val="000000"/>
            </a:solidFill>
          </a:ln>
        </p:spPr>
        <p:txBody>
          <a:bodyPr wrap="square" lIns="0" tIns="0" rIns="0" bIns="0" rtlCol="0"/>
          <a:lstStyle/>
          <a:p>
            <a:endParaRPr/>
          </a:p>
        </p:txBody>
      </p:sp>
      <p:sp>
        <p:nvSpPr>
          <p:cNvPr id="43" name="object 43"/>
          <p:cNvSpPr txBox="1"/>
          <p:nvPr/>
        </p:nvSpPr>
        <p:spPr>
          <a:xfrm>
            <a:off x="5492423" y="5076444"/>
            <a:ext cx="1456690" cy="471805"/>
          </a:xfrm>
          <a:prstGeom prst="rect">
            <a:avLst/>
          </a:prstGeom>
        </p:spPr>
        <p:txBody>
          <a:bodyPr vert="horz" wrap="square" lIns="0" tIns="0" rIns="0" bIns="0" rtlCol="0">
            <a:spAutoFit/>
          </a:bodyPr>
          <a:lstStyle/>
          <a:p>
            <a:pPr marL="12700" marR="5080" indent="60960">
              <a:lnSpc>
                <a:spcPct val="100000"/>
              </a:lnSpc>
              <a:tabLst>
                <a:tab pos="1047750" algn="l"/>
                <a:tab pos="1443355" algn="l"/>
              </a:tabLst>
            </a:pPr>
            <a:r>
              <a:rPr sz="1000" dirty="0">
                <a:latin typeface="Arial"/>
                <a:cs typeface="Arial"/>
              </a:rPr>
              <a:t>Recommend 	</a:t>
            </a:r>
            <a:r>
              <a:rPr sz="1000" u="heavy" dirty="0">
                <a:latin typeface="Arial"/>
                <a:cs typeface="Arial"/>
              </a:rPr>
              <a:t>	</a:t>
            </a:r>
            <a:r>
              <a:rPr sz="1000" dirty="0">
                <a:latin typeface="Arial"/>
                <a:cs typeface="Arial"/>
              </a:rPr>
              <a:t> </a:t>
            </a:r>
            <a:r>
              <a:rPr sz="1000" spc="-10" dirty="0">
                <a:latin typeface="Arial"/>
                <a:cs typeface="Arial"/>
              </a:rPr>
              <a:t>Disapproval</a:t>
            </a:r>
            <a:r>
              <a:rPr sz="1000" spc="-35" dirty="0">
                <a:latin typeface="Arial"/>
                <a:cs typeface="Arial"/>
              </a:rPr>
              <a:t> </a:t>
            </a:r>
            <a:r>
              <a:rPr sz="1000" spc="-10" dirty="0">
                <a:latin typeface="Arial"/>
                <a:cs typeface="Arial"/>
              </a:rPr>
              <a:t>All</a:t>
            </a:r>
            <a:endParaRPr sz="1000">
              <a:latin typeface="Arial"/>
              <a:cs typeface="Arial"/>
            </a:endParaRPr>
          </a:p>
          <a:p>
            <a:pPr marL="157480">
              <a:lnSpc>
                <a:spcPct val="100000"/>
              </a:lnSpc>
            </a:pPr>
            <a:r>
              <a:rPr sz="1000" spc="-5" dirty="0">
                <a:latin typeface="Arial"/>
                <a:cs typeface="Arial"/>
              </a:rPr>
              <a:t>Programs</a:t>
            </a:r>
            <a:endParaRPr sz="1000">
              <a:latin typeface="Arial"/>
              <a:cs typeface="Arial"/>
            </a:endParaRPr>
          </a:p>
        </p:txBody>
      </p:sp>
      <p:sp>
        <p:nvSpPr>
          <p:cNvPr id="44" name="object 44"/>
          <p:cNvSpPr/>
          <p:nvPr/>
        </p:nvSpPr>
        <p:spPr>
          <a:xfrm>
            <a:off x="6540245" y="5237226"/>
            <a:ext cx="76200" cy="90170"/>
          </a:xfrm>
          <a:custGeom>
            <a:avLst/>
            <a:gdLst/>
            <a:ahLst/>
            <a:cxnLst/>
            <a:rect l="l" t="t" r="r" b="b"/>
            <a:pathLst>
              <a:path w="76200" h="90170">
                <a:moveTo>
                  <a:pt x="76200" y="0"/>
                </a:moveTo>
                <a:lnTo>
                  <a:pt x="0" y="44958"/>
                </a:lnTo>
                <a:lnTo>
                  <a:pt x="76200" y="89916"/>
                </a:lnTo>
              </a:path>
            </a:pathLst>
          </a:custGeom>
          <a:ln w="22860">
            <a:solidFill>
              <a:srgbClr val="000000"/>
            </a:solidFill>
          </a:ln>
        </p:spPr>
        <p:txBody>
          <a:bodyPr wrap="square" lIns="0" tIns="0" rIns="0" bIns="0" rtlCol="0"/>
          <a:lstStyle/>
          <a:p>
            <a:endParaRPr/>
          </a:p>
        </p:txBody>
      </p:sp>
      <p:sp>
        <p:nvSpPr>
          <p:cNvPr id="45" name="object 45"/>
          <p:cNvSpPr/>
          <p:nvPr/>
        </p:nvSpPr>
        <p:spPr>
          <a:xfrm>
            <a:off x="7554470" y="6086855"/>
            <a:ext cx="768350" cy="640080"/>
          </a:xfrm>
          <a:custGeom>
            <a:avLst/>
            <a:gdLst/>
            <a:ahLst/>
            <a:cxnLst/>
            <a:rect l="l" t="t" r="r" b="b"/>
            <a:pathLst>
              <a:path w="768350" h="640079">
                <a:moveTo>
                  <a:pt x="607872" y="0"/>
                </a:moveTo>
                <a:lnTo>
                  <a:pt x="159969" y="0"/>
                </a:lnTo>
                <a:lnTo>
                  <a:pt x="0" y="320040"/>
                </a:lnTo>
                <a:lnTo>
                  <a:pt x="159969" y="640080"/>
                </a:lnTo>
                <a:lnTo>
                  <a:pt x="607872" y="640080"/>
                </a:lnTo>
                <a:lnTo>
                  <a:pt x="767842" y="320040"/>
                </a:lnTo>
                <a:lnTo>
                  <a:pt x="607872" y="0"/>
                </a:lnTo>
                <a:close/>
              </a:path>
            </a:pathLst>
          </a:custGeom>
          <a:solidFill>
            <a:srgbClr val="FF0000"/>
          </a:solidFill>
        </p:spPr>
        <p:txBody>
          <a:bodyPr wrap="square" lIns="0" tIns="0" rIns="0" bIns="0" rtlCol="0"/>
          <a:lstStyle/>
          <a:p>
            <a:endParaRPr/>
          </a:p>
        </p:txBody>
      </p:sp>
      <p:sp>
        <p:nvSpPr>
          <p:cNvPr id="46" name="object 46"/>
          <p:cNvSpPr/>
          <p:nvPr/>
        </p:nvSpPr>
        <p:spPr>
          <a:xfrm>
            <a:off x="7555230" y="6087616"/>
            <a:ext cx="768350" cy="640080"/>
          </a:xfrm>
          <a:custGeom>
            <a:avLst/>
            <a:gdLst/>
            <a:ahLst/>
            <a:cxnLst/>
            <a:rect l="l" t="t" r="r" b="b"/>
            <a:pathLst>
              <a:path w="768350" h="640079">
                <a:moveTo>
                  <a:pt x="0" y="320040"/>
                </a:moveTo>
                <a:lnTo>
                  <a:pt x="159969" y="0"/>
                </a:lnTo>
                <a:lnTo>
                  <a:pt x="607872" y="0"/>
                </a:lnTo>
                <a:lnTo>
                  <a:pt x="767842" y="320040"/>
                </a:lnTo>
                <a:lnTo>
                  <a:pt x="607872" y="640080"/>
                </a:lnTo>
                <a:lnTo>
                  <a:pt x="159969" y="640080"/>
                </a:lnTo>
                <a:lnTo>
                  <a:pt x="0" y="320040"/>
                </a:lnTo>
                <a:close/>
              </a:path>
            </a:pathLst>
          </a:custGeom>
          <a:ln w="25908">
            <a:solidFill>
              <a:srgbClr val="000000"/>
            </a:solidFill>
          </a:ln>
        </p:spPr>
        <p:txBody>
          <a:bodyPr wrap="square" lIns="0" tIns="0" rIns="0" bIns="0" rtlCol="0"/>
          <a:lstStyle/>
          <a:p>
            <a:endParaRPr/>
          </a:p>
        </p:txBody>
      </p:sp>
      <p:sp>
        <p:nvSpPr>
          <p:cNvPr id="47" name="object 47"/>
          <p:cNvSpPr txBox="1"/>
          <p:nvPr/>
        </p:nvSpPr>
        <p:spPr>
          <a:xfrm>
            <a:off x="7622667" y="6291516"/>
            <a:ext cx="640715" cy="290195"/>
          </a:xfrm>
          <a:prstGeom prst="rect">
            <a:avLst/>
          </a:prstGeom>
        </p:spPr>
        <p:txBody>
          <a:bodyPr vert="horz" wrap="square" lIns="0" tIns="0" rIns="0" bIns="0" rtlCol="0">
            <a:spAutoFit/>
          </a:bodyPr>
          <a:lstStyle/>
          <a:p>
            <a:pPr marL="12700">
              <a:lnSpc>
                <a:spcPct val="100000"/>
              </a:lnSpc>
            </a:pPr>
            <a:r>
              <a:rPr sz="1800" b="1" dirty="0">
                <a:latin typeface="Arial"/>
                <a:cs typeface="Arial"/>
              </a:rPr>
              <a:t>S</a:t>
            </a:r>
            <a:r>
              <a:rPr sz="1800" b="1" spc="-70" dirty="0">
                <a:latin typeface="Arial"/>
                <a:cs typeface="Arial"/>
              </a:rPr>
              <a:t>T</a:t>
            </a:r>
            <a:r>
              <a:rPr sz="1800" b="1" dirty="0">
                <a:latin typeface="Arial"/>
                <a:cs typeface="Arial"/>
              </a:rPr>
              <a:t>OP</a:t>
            </a:r>
            <a:endParaRPr sz="1800">
              <a:latin typeface="Arial"/>
              <a:cs typeface="Arial"/>
            </a:endParaRPr>
          </a:p>
        </p:txBody>
      </p:sp>
      <p:sp>
        <p:nvSpPr>
          <p:cNvPr id="48" name="object 48"/>
          <p:cNvSpPr/>
          <p:nvPr/>
        </p:nvSpPr>
        <p:spPr>
          <a:xfrm>
            <a:off x="5909309" y="5791961"/>
            <a:ext cx="3175" cy="271780"/>
          </a:xfrm>
          <a:custGeom>
            <a:avLst/>
            <a:gdLst/>
            <a:ahLst/>
            <a:cxnLst/>
            <a:rect l="l" t="t" r="r" b="b"/>
            <a:pathLst>
              <a:path w="3175" h="271779">
                <a:moveTo>
                  <a:pt x="0" y="0"/>
                </a:moveTo>
                <a:lnTo>
                  <a:pt x="2819" y="271183"/>
                </a:lnTo>
              </a:path>
            </a:pathLst>
          </a:custGeom>
          <a:ln w="22860">
            <a:solidFill>
              <a:srgbClr val="000000"/>
            </a:solidFill>
          </a:ln>
        </p:spPr>
        <p:txBody>
          <a:bodyPr wrap="square" lIns="0" tIns="0" rIns="0" bIns="0" rtlCol="0"/>
          <a:lstStyle/>
          <a:p>
            <a:endParaRPr/>
          </a:p>
        </p:txBody>
      </p:sp>
      <p:sp>
        <p:nvSpPr>
          <p:cNvPr id="49" name="object 49"/>
          <p:cNvSpPr/>
          <p:nvPr/>
        </p:nvSpPr>
        <p:spPr>
          <a:xfrm>
            <a:off x="5868161" y="5987034"/>
            <a:ext cx="88900" cy="76200"/>
          </a:xfrm>
          <a:custGeom>
            <a:avLst/>
            <a:gdLst/>
            <a:ahLst/>
            <a:cxnLst/>
            <a:rect l="l" t="t" r="r" b="b"/>
            <a:pathLst>
              <a:path w="88900" h="76200">
                <a:moveTo>
                  <a:pt x="88391" y="0"/>
                </a:moveTo>
                <a:lnTo>
                  <a:pt x="45021" y="76034"/>
                </a:lnTo>
                <a:lnTo>
                  <a:pt x="0" y="939"/>
                </a:lnTo>
              </a:path>
            </a:pathLst>
          </a:custGeom>
          <a:ln w="22860">
            <a:solidFill>
              <a:srgbClr val="000000"/>
            </a:solidFill>
          </a:ln>
        </p:spPr>
        <p:txBody>
          <a:bodyPr wrap="square" lIns="0" tIns="0" rIns="0" bIns="0" rtlCol="0"/>
          <a:lstStyle/>
          <a:p>
            <a:endParaRPr/>
          </a:p>
        </p:txBody>
      </p:sp>
      <p:sp>
        <p:nvSpPr>
          <p:cNvPr id="50" name="object 50"/>
          <p:cNvSpPr txBox="1"/>
          <p:nvPr/>
        </p:nvSpPr>
        <p:spPr>
          <a:xfrm>
            <a:off x="4495800" y="6111240"/>
            <a:ext cx="2286000" cy="647700"/>
          </a:xfrm>
          <a:prstGeom prst="rect">
            <a:avLst/>
          </a:prstGeom>
          <a:ln w="9144">
            <a:solidFill>
              <a:srgbClr val="000000"/>
            </a:solidFill>
          </a:ln>
        </p:spPr>
        <p:txBody>
          <a:bodyPr vert="horz" wrap="square" lIns="0" tIns="0" rIns="0" bIns="0" rtlCol="0">
            <a:spAutoFit/>
          </a:bodyPr>
          <a:lstStyle/>
          <a:p>
            <a:pPr marL="482600" indent="-62865">
              <a:lnSpc>
                <a:spcPts val="1375"/>
              </a:lnSpc>
            </a:pPr>
            <a:r>
              <a:rPr sz="1200" spc="-5" dirty="0">
                <a:latin typeface="Arial"/>
                <a:cs typeface="Arial"/>
              </a:rPr>
              <a:t>Rating</a:t>
            </a:r>
            <a:r>
              <a:rPr sz="1200" spc="-80" dirty="0">
                <a:latin typeface="Arial"/>
                <a:cs typeface="Arial"/>
              </a:rPr>
              <a:t> </a:t>
            </a:r>
            <a:r>
              <a:rPr sz="1200" spc="-5" dirty="0">
                <a:latin typeface="Arial"/>
                <a:cs typeface="Arial"/>
              </a:rPr>
              <a:t>Official/Supervisor</a:t>
            </a:r>
            <a:endParaRPr sz="1200">
              <a:latin typeface="Arial"/>
              <a:cs typeface="Arial"/>
            </a:endParaRPr>
          </a:p>
          <a:p>
            <a:pPr marL="866775" marR="194945" indent="-384175">
              <a:lnSpc>
                <a:spcPct val="100000"/>
              </a:lnSpc>
            </a:pPr>
            <a:r>
              <a:rPr sz="1200" spc="-5" dirty="0">
                <a:latin typeface="Arial"/>
                <a:cs typeface="Arial"/>
              </a:rPr>
              <a:t>provides justification </a:t>
            </a:r>
            <a:r>
              <a:rPr sz="1200" dirty="0">
                <a:latin typeface="Arial"/>
                <a:cs typeface="Arial"/>
              </a:rPr>
              <a:t>for  </a:t>
            </a:r>
            <a:r>
              <a:rPr sz="1200" spc="-5" dirty="0">
                <a:latin typeface="Arial"/>
                <a:cs typeface="Arial"/>
              </a:rPr>
              <a:t>disapproval.</a:t>
            </a:r>
            <a:endParaRPr sz="1200">
              <a:latin typeface="Arial"/>
              <a:cs typeface="Arial"/>
            </a:endParaRPr>
          </a:p>
        </p:txBody>
      </p:sp>
      <p:sp>
        <p:nvSpPr>
          <p:cNvPr id="51" name="object 51"/>
          <p:cNvSpPr txBox="1"/>
          <p:nvPr/>
        </p:nvSpPr>
        <p:spPr>
          <a:xfrm>
            <a:off x="2631948" y="4861559"/>
            <a:ext cx="1957070" cy="829310"/>
          </a:xfrm>
          <a:prstGeom prst="rect">
            <a:avLst/>
          </a:prstGeom>
          <a:ln w="9144">
            <a:solidFill>
              <a:srgbClr val="000000"/>
            </a:solidFill>
          </a:ln>
        </p:spPr>
        <p:txBody>
          <a:bodyPr vert="horz" wrap="square" lIns="0" tIns="0" rIns="0" bIns="0" rtlCol="0">
            <a:spAutoFit/>
          </a:bodyPr>
          <a:lstStyle/>
          <a:p>
            <a:pPr marL="135255" algn="ctr">
              <a:lnSpc>
                <a:spcPts val="1365"/>
              </a:lnSpc>
            </a:pPr>
            <a:r>
              <a:rPr sz="1200" spc="-5" dirty="0">
                <a:latin typeface="Arial"/>
                <a:cs typeface="Arial"/>
              </a:rPr>
              <a:t>Endorser</a:t>
            </a:r>
            <a:r>
              <a:rPr sz="1200" spc="-110" dirty="0">
                <a:latin typeface="Arial"/>
                <a:cs typeface="Arial"/>
              </a:rPr>
              <a:t> </a:t>
            </a:r>
            <a:r>
              <a:rPr sz="1200" dirty="0">
                <a:latin typeface="Arial"/>
                <a:cs typeface="Arial"/>
              </a:rPr>
              <a:t>submits</a:t>
            </a:r>
            <a:endParaRPr sz="1200">
              <a:latin typeface="Arial"/>
              <a:cs typeface="Arial"/>
            </a:endParaRPr>
          </a:p>
          <a:p>
            <a:pPr marL="141605" algn="ctr">
              <a:lnSpc>
                <a:spcPct val="100000"/>
              </a:lnSpc>
            </a:pPr>
            <a:r>
              <a:rPr sz="1200" spc="-5" dirty="0">
                <a:latin typeface="Arial"/>
                <a:cs typeface="Arial"/>
              </a:rPr>
              <a:t>application. FCR </a:t>
            </a:r>
            <a:r>
              <a:rPr sz="1200" spc="-10" dirty="0">
                <a:latin typeface="Arial"/>
                <a:cs typeface="Arial"/>
              </a:rPr>
              <a:t>is  </a:t>
            </a:r>
            <a:r>
              <a:rPr sz="1200" dirty="0">
                <a:latin typeface="Arial"/>
                <a:cs typeface="Arial"/>
              </a:rPr>
              <a:t>notified </a:t>
            </a:r>
            <a:r>
              <a:rPr sz="1200" spc="-10" dirty="0">
                <a:latin typeface="Arial"/>
                <a:cs typeface="Arial"/>
              </a:rPr>
              <a:t>via </a:t>
            </a:r>
            <a:r>
              <a:rPr sz="1200" spc="-5" dirty="0">
                <a:latin typeface="Arial"/>
                <a:cs typeface="Arial"/>
              </a:rPr>
              <a:t>email there is</a:t>
            </a:r>
            <a:r>
              <a:rPr sz="1200" spc="-105" dirty="0">
                <a:latin typeface="Arial"/>
                <a:cs typeface="Arial"/>
              </a:rPr>
              <a:t> </a:t>
            </a:r>
            <a:r>
              <a:rPr sz="1200" spc="-5" dirty="0">
                <a:latin typeface="Arial"/>
                <a:cs typeface="Arial"/>
              </a:rPr>
              <a:t>a  pending</a:t>
            </a:r>
            <a:r>
              <a:rPr sz="1200" spc="-105" dirty="0">
                <a:latin typeface="Arial"/>
                <a:cs typeface="Arial"/>
              </a:rPr>
              <a:t> </a:t>
            </a:r>
            <a:r>
              <a:rPr sz="1200" spc="-5" dirty="0">
                <a:latin typeface="Arial"/>
                <a:cs typeface="Arial"/>
              </a:rPr>
              <a:t>application.</a:t>
            </a:r>
            <a:endParaRPr sz="1200">
              <a:latin typeface="Arial"/>
              <a:cs typeface="Arial"/>
            </a:endParaRPr>
          </a:p>
        </p:txBody>
      </p:sp>
      <p:sp>
        <p:nvSpPr>
          <p:cNvPr id="52" name="object 52"/>
          <p:cNvSpPr/>
          <p:nvPr/>
        </p:nvSpPr>
        <p:spPr>
          <a:xfrm>
            <a:off x="4621532" y="5241796"/>
            <a:ext cx="77470" cy="88900"/>
          </a:xfrm>
          <a:custGeom>
            <a:avLst/>
            <a:gdLst/>
            <a:ahLst/>
            <a:cxnLst/>
            <a:rect l="l" t="t" r="r" b="b"/>
            <a:pathLst>
              <a:path w="77470" h="88900">
                <a:moveTo>
                  <a:pt x="76898" y="88391"/>
                </a:moveTo>
                <a:lnTo>
                  <a:pt x="0" y="43903"/>
                </a:lnTo>
                <a:lnTo>
                  <a:pt x="77241" y="0"/>
                </a:lnTo>
              </a:path>
            </a:pathLst>
          </a:custGeom>
          <a:ln w="22860">
            <a:solidFill>
              <a:srgbClr val="000000"/>
            </a:solidFill>
          </a:ln>
        </p:spPr>
        <p:txBody>
          <a:bodyPr wrap="square" lIns="0" tIns="0" rIns="0" bIns="0" rtlCol="0"/>
          <a:lstStyle/>
          <a:p>
            <a:endParaRPr/>
          </a:p>
        </p:txBody>
      </p:sp>
      <p:sp>
        <p:nvSpPr>
          <p:cNvPr id="53" name="object 53"/>
          <p:cNvSpPr/>
          <p:nvPr/>
        </p:nvSpPr>
        <p:spPr>
          <a:xfrm>
            <a:off x="1524000" y="4922520"/>
            <a:ext cx="452120" cy="685800"/>
          </a:xfrm>
          <a:custGeom>
            <a:avLst/>
            <a:gdLst/>
            <a:ahLst/>
            <a:cxnLst/>
            <a:rect l="l" t="t" r="r" b="b"/>
            <a:pathLst>
              <a:path w="452119" h="685800">
                <a:moveTo>
                  <a:pt x="342900" y="0"/>
                </a:moveTo>
                <a:lnTo>
                  <a:pt x="287274" y="4483"/>
                </a:lnTo>
                <a:lnTo>
                  <a:pt x="234518" y="17475"/>
                </a:lnTo>
                <a:lnTo>
                  <a:pt x="185318" y="38277"/>
                </a:lnTo>
                <a:lnTo>
                  <a:pt x="140385" y="66154"/>
                </a:lnTo>
                <a:lnTo>
                  <a:pt x="100431" y="100431"/>
                </a:lnTo>
                <a:lnTo>
                  <a:pt x="66154" y="140385"/>
                </a:lnTo>
                <a:lnTo>
                  <a:pt x="38277" y="185318"/>
                </a:lnTo>
                <a:lnTo>
                  <a:pt x="17475" y="234518"/>
                </a:lnTo>
                <a:lnTo>
                  <a:pt x="4483" y="287273"/>
                </a:lnTo>
                <a:lnTo>
                  <a:pt x="0" y="342899"/>
                </a:lnTo>
                <a:lnTo>
                  <a:pt x="1130" y="371017"/>
                </a:lnTo>
                <a:lnTo>
                  <a:pt x="9969" y="425310"/>
                </a:lnTo>
                <a:lnTo>
                  <a:pt x="26949" y="476376"/>
                </a:lnTo>
                <a:lnTo>
                  <a:pt x="51371" y="523532"/>
                </a:lnTo>
                <a:lnTo>
                  <a:pt x="82537" y="566051"/>
                </a:lnTo>
                <a:lnTo>
                  <a:pt x="119735" y="603262"/>
                </a:lnTo>
                <a:lnTo>
                  <a:pt x="162267" y="634428"/>
                </a:lnTo>
                <a:lnTo>
                  <a:pt x="209423" y="658850"/>
                </a:lnTo>
                <a:lnTo>
                  <a:pt x="260489" y="675830"/>
                </a:lnTo>
                <a:lnTo>
                  <a:pt x="314782" y="684656"/>
                </a:lnTo>
                <a:lnTo>
                  <a:pt x="342900" y="685799"/>
                </a:lnTo>
                <a:lnTo>
                  <a:pt x="371017" y="684656"/>
                </a:lnTo>
                <a:lnTo>
                  <a:pt x="398526" y="681316"/>
                </a:lnTo>
                <a:lnTo>
                  <a:pt x="425310" y="675830"/>
                </a:lnTo>
                <a:lnTo>
                  <a:pt x="451281" y="668324"/>
                </a:lnTo>
                <a:lnTo>
                  <a:pt x="452107" y="668007"/>
                </a:lnTo>
                <a:lnTo>
                  <a:pt x="342900" y="668007"/>
                </a:lnTo>
                <a:lnTo>
                  <a:pt x="316230" y="666927"/>
                </a:lnTo>
                <a:lnTo>
                  <a:pt x="264769" y="658558"/>
                </a:lnTo>
                <a:lnTo>
                  <a:pt x="216357" y="642454"/>
                </a:lnTo>
                <a:lnTo>
                  <a:pt x="171640" y="619302"/>
                </a:lnTo>
                <a:lnTo>
                  <a:pt x="131318" y="589749"/>
                </a:lnTo>
                <a:lnTo>
                  <a:pt x="96050" y="554481"/>
                </a:lnTo>
                <a:lnTo>
                  <a:pt x="66497" y="514146"/>
                </a:lnTo>
                <a:lnTo>
                  <a:pt x="43345" y="469442"/>
                </a:lnTo>
                <a:lnTo>
                  <a:pt x="27241" y="421030"/>
                </a:lnTo>
                <a:lnTo>
                  <a:pt x="18872" y="369557"/>
                </a:lnTo>
                <a:lnTo>
                  <a:pt x="17792" y="342899"/>
                </a:lnTo>
                <a:lnTo>
                  <a:pt x="18872" y="316229"/>
                </a:lnTo>
                <a:lnTo>
                  <a:pt x="27241" y="264769"/>
                </a:lnTo>
                <a:lnTo>
                  <a:pt x="43345" y="216357"/>
                </a:lnTo>
                <a:lnTo>
                  <a:pt x="66497" y="171640"/>
                </a:lnTo>
                <a:lnTo>
                  <a:pt x="96050" y="131317"/>
                </a:lnTo>
                <a:lnTo>
                  <a:pt x="131318" y="96050"/>
                </a:lnTo>
                <a:lnTo>
                  <a:pt x="171640" y="66497"/>
                </a:lnTo>
                <a:lnTo>
                  <a:pt x="216357" y="43345"/>
                </a:lnTo>
                <a:lnTo>
                  <a:pt x="264769" y="27241"/>
                </a:lnTo>
                <a:lnTo>
                  <a:pt x="316230" y="18872"/>
                </a:lnTo>
                <a:lnTo>
                  <a:pt x="342900" y="17792"/>
                </a:lnTo>
                <a:lnTo>
                  <a:pt x="452107" y="17792"/>
                </a:lnTo>
                <a:lnTo>
                  <a:pt x="451281" y="17475"/>
                </a:lnTo>
                <a:lnTo>
                  <a:pt x="425310" y="9969"/>
                </a:lnTo>
                <a:lnTo>
                  <a:pt x="398526" y="4483"/>
                </a:lnTo>
                <a:lnTo>
                  <a:pt x="371017" y="1130"/>
                </a:lnTo>
                <a:lnTo>
                  <a:pt x="342900" y="0"/>
                </a:lnTo>
                <a:close/>
              </a:path>
            </a:pathLst>
          </a:custGeom>
          <a:solidFill>
            <a:srgbClr val="4F81BD"/>
          </a:solidFill>
        </p:spPr>
        <p:txBody>
          <a:bodyPr wrap="square" lIns="0" tIns="0" rIns="0" bIns="0" rtlCol="0"/>
          <a:lstStyle/>
          <a:p>
            <a:endParaRPr/>
          </a:p>
        </p:txBody>
      </p:sp>
      <p:sp>
        <p:nvSpPr>
          <p:cNvPr id="54" name="object 54"/>
          <p:cNvSpPr/>
          <p:nvPr/>
        </p:nvSpPr>
        <p:spPr>
          <a:xfrm>
            <a:off x="1866902" y="4940311"/>
            <a:ext cx="342900" cy="650240"/>
          </a:xfrm>
          <a:custGeom>
            <a:avLst/>
            <a:gdLst/>
            <a:ahLst/>
            <a:cxnLst/>
            <a:rect l="l" t="t" r="r" b="b"/>
            <a:pathLst>
              <a:path w="342900" h="650239">
                <a:moveTo>
                  <a:pt x="109207" y="0"/>
                </a:moveTo>
                <a:lnTo>
                  <a:pt x="0" y="0"/>
                </a:lnTo>
                <a:lnTo>
                  <a:pt x="26657" y="1079"/>
                </a:lnTo>
                <a:lnTo>
                  <a:pt x="52730" y="4254"/>
                </a:lnTo>
                <a:lnTo>
                  <a:pt x="102755" y="16573"/>
                </a:lnTo>
                <a:lnTo>
                  <a:pt x="149402" y="36283"/>
                </a:lnTo>
                <a:lnTo>
                  <a:pt x="191998" y="62725"/>
                </a:lnTo>
                <a:lnTo>
                  <a:pt x="229882" y="95224"/>
                </a:lnTo>
                <a:lnTo>
                  <a:pt x="262381" y="133108"/>
                </a:lnTo>
                <a:lnTo>
                  <a:pt x="288810" y="175704"/>
                </a:lnTo>
                <a:lnTo>
                  <a:pt x="308533" y="222351"/>
                </a:lnTo>
                <a:lnTo>
                  <a:pt x="320852" y="272376"/>
                </a:lnTo>
                <a:lnTo>
                  <a:pt x="325107" y="325107"/>
                </a:lnTo>
                <a:lnTo>
                  <a:pt x="324027" y="351777"/>
                </a:lnTo>
                <a:lnTo>
                  <a:pt x="315658" y="403237"/>
                </a:lnTo>
                <a:lnTo>
                  <a:pt x="299554" y="451650"/>
                </a:lnTo>
                <a:lnTo>
                  <a:pt x="276390" y="496366"/>
                </a:lnTo>
                <a:lnTo>
                  <a:pt x="246849" y="536689"/>
                </a:lnTo>
                <a:lnTo>
                  <a:pt x="211569" y="571957"/>
                </a:lnTo>
                <a:lnTo>
                  <a:pt x="171246" y="601510"/>
                </a:lnTo>
                <a:lnTo>
                  <a:pt x="126542" y="624662"/>
                </a:lnTo>
                <a:lnTo>
                  <a:pt x="78130" y="640765"/>
                </a:lnTo>
                <a:lnTo>
                  <a:pt x="26657" y="649135"/>
                </a:lnTo>
                <a:lnTo>
                  <a:pt x="0" y="650214"/>
                </a:lnTo>
                <a:lnTo>
                  <a:pt x="109207" y="650214"/>
                </a:lnTo>
                <a:lnTo>
                  <a:pt x="157581" y="629729"/>
                </a:lnTo>
                <a:lnTo>
                  <a:pt x="202514" y="601853"/>
                </a:lnTo>
                <a:lnTo>
                  <a:pt x="242468" y="567575"/>
                </a:lnTo>
                <a:lnTo>
                  <a:pt x="276732" y="527621"/>
                </a:lnTo>
                <a:lnTo>
                  <a:pt x="304622" y="482688"/>
                </a:lnTo>
                <a:lnTo>
                  <a:pt x="325412" y="433489"/>
                </a:lnTo>
                <a:lnTo>
                  <a:pt x="338404" y="380733"/>
                </a:lnTo>
                <a:lnTo>
                  <a:pt x="342899" y="325107"/>
                </a:lnTo>
                <a:lnTo>
                  <a:pt x="341756" y="296989"/>
                </a:lnTo>
                <a:lnTo>
                  <a:pt x="332930" y="242697"/>
                </a:lnTo>
                <a:lnTo>
                  <a:pt x="315950" y="191630"/>
                </a:lnTo>
                <a:lnTo>
                  <a:pt x="291528" y="144475"/>
                </a:lnTo>
                <a:lnTo>
                  <a:pt x="260349" y="101955"/>
                </a:lnTo>
                <a:lnTo>
                  <a:pt x="223151" y="64744"/>
                </a:lnTo>
                <a:lnTo>
                  <a:pt x="180619" y="33578"/>
                </a:lnTo>
                <a:lnTo>
                  <a:pt x="133464" y="9156"/>
                </a:lnTo>
                <a:lnTo>
                  <a:pt x="109207" y="0"/>
                </a:lnTo>
                <a:close/>
              </a:path>
            </a:pathLst>
          </a:custGeom>
          <a:solidFill>
            <a:srgbClr val="4F81BD"/>
          </a:solidFill>
        </p:spPr>
        <p:txBody>
          <a:bodyPr wrap="square" lIns="0" tIns="0" rIns="0" bIns="0" rtlCol="0"/>
          <a:lstStyle/>
          <a:p>
            <a:endParaRPr/>
          </a:p>
        </p:txBody>
      </p:sp>
      <p:sp>
        <p:nvSpPr>
          <p:cNvPr id="55" name="object 55"/>
          <p:cNvSpPr/>
          <p:nvPr/>
        </p:nvSpPr>
        <p:spPr>
          <a:xfrm>
            <a:off x="1524761" y="4923282"/>
            <a:ext cx="685800" cy="685800"/>
          </a:xfrm>
          <a:custGeom>
            <a:avLst/>
            <a:gdLst/>
            <a:ahLst/>
            <a:cxnLst/>
            <a:rect l="l" t="t" r="r" b="b"/>
            <a:pathLst>
              <a:path w="685800" h="685800">
                <a:moveTo>
                  <a:pt x="0" y="342900"/>
                </a:moveTo>
                <a:lnTo>
                  <a:pt x="4483" y="287274"/>
                </a:lnTo>
                <a:lnTo>
                  <a:pt x="17475" y="234518"/>
                </a:lnTo>
                <a:lnTo>
                  <a:pt x="38277" y="185318"/>
                </a:lnTo>
                <a:lnTo>
                  <a:pt x="66154" y="140385"/>
                </a:lnTo>
                <a:lnTo>
                  <a:pt x="100431" y="100431"/>
                </a:lnTo>
                <a:lnTo>
                  <a:pt x="140385" y="66154"/>
                </a:lnTo>
                <a:lnTo>
                  <a:pt x="185318" y="38277"/>
                </a:lnTo>
                <a:lnTo>
                  <a:pt x="234518" y="17475"/>
                </a:lnTo>
                <a:lnTo>
                  <a:pt x="287274" y="4483"/>
                </a:lnTo>
                <a:lnTo>
                  <a:pt x="342900" y="0"/>
                </a:lnTo>
                <a:lnTo>
                  <a:pt x="371017" y="1130"/>
                </a:lnTo>
                <a:lnTo>
                  <a:pt x="425310" y="9969"/>
                </a:lnTo>
                <a:lnTo>
                  <a:pt x="476377" y="26949"/>
                </a:lnTo>
                <a:lnTo>
                  <a:pt x="523532" y="51371"/>
                </a:lnTo>
                <a:lnTo>
                  <a:pt x="566051" y="82537"/>
                </a:lnTo>
                <a:lnTo>
                  <a:pt x="603262" y="119735"/>
                </a:lnTo>
                <a:lnTo>
                  <a:pt x="634428" y="162267"/>
                </a:lnTo>
                <a:lnTo>
                  <a:pt x="658850" y="209423"/>
                </a:lnTo>
                <a:lnTo>
                  <a:pt x="675830" y="260489"/>
                </a:lnTo>
                <a:lnTo>
                  <a:pt x="684657" y="314782"/>
                </a:lnTo>
                <a:lnTo>
                  <a:pt x="685800" y="342900"/>
                </a:lnTo>
                <a:lnTo>
                  <a:pt x="684657" y="371017"/>
                </a:lnTo>
                <a:lnTo>
                  <a:pt x="675830" y="425310"/>
                </a:lnTo>
                <a:lnTo>
                  <a:pt x="658850" y="476377"/>
                </a:lnTo>
                <a:lnTo>
                  <a:pt x="634428" y="523532"/>
                </a:lnTo>
                <a:lnTo>
                  <a:pt x="603262" y="566051"/>
                </a:lnTo>
                <a:lnTo>
                  <a:pt x="566051" y="603262"/>
                </a:lnTo>
                <a:lnTo>
                  <a:pt x="523532" y="634428"/>
                </a:lnTo>
                <a:lnTo>
                  <a:pt x="476377" y="658850"/>
                </a:lnTo>
                <a:lnTo>
                  <a:pt x="425310" y="675830"/>
                </a:lnTo>
                <a:lnTo>
                  <a:pt x="371017" y="684657"/>
                </a:lnTo>
                <a:lnTo>
                  <a:pt x="342900" y="685800"/>
                </a:lnTo>
                <a:lnTo>
                  <a:pt x="314782" y="684657"/>
                </a:lnTo>
                <a:lnTo>
                  <a:pt x="260489" y="675830"/>
                </a:lnTo>
                <a:lnTo>
                  <a:pt x="209422" y="658850"/>
                </a:lnTo>
                <a:lnTo>
                  <a:pt x="162267" y="634428"/>
                </a:lnTo>
                <a:lnTo>
                  <a:pt x="119735" y="603262"/>
                </a:lnTo>
                <a:lnTo>
                  <a:pt x="82537" y="566051"/>
                </a:lnTo>
                <a:lnTo>
                  <a:pt x="51371" y="523532"/>
                </a:lnTo>
                <a:lnTo>
                  <a:pt x="26949" y="476377"/>
                </a:lnTo>
                <a:lnTo>
                  <a:pt x="9969" y="425310"/>
                </a:lnTo>
                <a:lnTo>
                  <a:pt x="1130" y="371017"/>
                </a:lnTo>
                <a:lnTo>
                  <a:pt x="0" y="342900"/>
                </a:lnTo>
                <a:close/>
              </a:path>
            </a:pathLst>
          </a:custGeom>
          <a:ln w="25908">
            <a:solidFill>
              <a:srgbClr val="000000"/>
            </a:solidFill>
          </a:ln>
        </p:spPr>
        <p:txBody>
          <a:bodyPr wrap="square" lIns="0" tIns="0" rIns="0" bIns="0" rtlCol="0"/>
          <a:lstStyle/>
          <a:p>
            <a:endParaRPr/>
          </a:p>
        </p:txBody>
      </p:sp>
      <p:sp>
        <p:nvSpPr>
          <p:cNvPr id="56" name="object 56"/>
          <p:cNvSpPr/>
          <p:nvPr/>
        </p:nvSpPr>
        <p:spPr>
          <a:xfrm>
            <a:off x="1541525" y="4941570"/>
            <a:ext cx="650875" cy="650875"/>
          </a:xfrm>
          <a:custGeom>
            <a:avLst/>
            <a:gdLst/>
            <a:ahLst/>
            <a:cxnLst/>
            <a:rect l="l" t="t" r="r" b="b"/>
            <a:pathLst>
              <a:path w="650875" h="650875">
                <a:moveTo>
                  <a:pt x="0" y="325361"/>
                </a:moveTo>
                <a:lnTo>
                  <a:pt x="4254" y="378142"/>
                </a:lnTo>
                <a:lnTo>
                  <a:pt x="16586" y="428205"/>
                </a:lnTo>
                <a:lnTo>
                  <a:pt x="36309" y="474878"/>
                </a:lnTo>
                <a:lnTo>
                  <a:pt x="62776" y="517512"/>
                </a:lnTo>
                <a:lnTo>
                  <a:pt x="95300" y="555421"/>
                </a:lnTo>
                <a:lnTo>
                  <a:pt x="133210" y="587946"/>
                </a:lnTo>
                <a:lnTo>
                  <a:pt x="175844" y="614400"/>
                </a:lnTo>
                <a:lnTo>
                  <a:pt x="222516" y="634136"/>
                </a:lnTo>
                <a:lnTo>
                  <a:pt x="272580" y="646468"/>
                </a:lnTo>
                <a:lnTo>
                  <a:pt x="325361" y="650722"/>
                </a:lnTo>
                <a:lnTo>
                  <a:pt x="352044" y="649643"/>
                </a:lnTo>
                <a:lnTo>
                  <a:pt x="403555" y="641261"/>
                </a:lnTo>
                <a:lnTo>
                  <a:pt x="452005" y="625157"/>
                </a:lnTo>
                <a:lnTo>
                  <a:pt x="496747" y="601979"/>
                </a:lnTo>
                <a:lnTo>
                  <a:pt x="537108" y="572401"/>
                </a:lnTo>
                <a:lnTo>
                  <a:pt x="572401" y="537108"/>
                </a:lnTo>
                <a:lnTo>
                  <a:pt x="601980" y="496747"/>
                </a:lnTo>
                <a:lnTo>
                  <a:pt x="625157" y="452005"/>
                </a:lnTo>
                <a:lnTo>
                  <a:pt x="641261" y="403555"/>
                </a:lnTo>
                <a:lnTo>
                  <a:pt x="649643" y="352043"/>
                </a:lnTo>
                <a:lnTo>
                  <a:pt x="650722" y="325361"/>
                </a:lnTo>
                <a:lnTo>
                  <a:pt x="649643" y="298678"/>
                </a:lnTo>
                <a:lnTo>
                  <a:pt x="641261" y="247167"/>
                </a:lnTo>
                <a:lnTo>
                  <a:pt x="625157" y="198716"/>
                </a:lnTo>
                <a:lnTo>
                  <a:pt x="601980" y="153974"/>
                </a:lnTo>
                <a:lnTo>
                  <a:pt x="572401" y="113614"/>
                </a:lnTo>
                <a:lnTo>
                  <a:pt x="537108" y="78320"/>
                </a:lnTo>
                <a:lnTo>
                  <a:pt x="496747" y="48742"/>
                </a:lnTo>
                <a:lnTo>
                  <a:pt x="452005" y="25565"/>
                </a:lnTo>
                <a:lnTo>
                  <a:pt x="403555" y="9461"/>
                </a:lnTo>
                <a:lnTo>
                  <a:pt x="352044" y="1079"/>
                </a:lnTo>
                <a:lnTo>
                  <a:pt x="325361" y="0"/>
                </a:lnTo>
                <a:lnTo>
                  <a:pt x="298678" y="1079"/>
                </a:lnTo>
                <a:lnTo>
                  <a:pt x="247167" y="9461"/>
                </a:lnTo>
                <a:lnTo>
                  <a:pt x="198716" y="25565"/>
                </a:lnTo>
                <a:lnTo>
                  <a:pt x="153974" y="48742"/>
                </a:lnTo>
                <a:lnTo>
                  <a:pt x="113614" y="78320"/>
                </a:lnTo>
                <a:lnTo>
                  <a:pt x="78320" y="113614"/>
                </a:lnTo>
                <a:lnTo>
                  <a:pt x="48742" y="153974"/>
                </a:lnTo>
                <a:lnTo>
                  <a:pt x="25565" y="198716"/>
                </a:lnTo>
                <a:lnTo>
                  <a:pt x="9461" y="247167"/>
                </a:lnTo>
                <a:lnTo>
                  <a:pt x="1079" y="298678"/>
                </a:lnTo>
                <a:lnTo>
                  <a:pt x="0" y="325361"/>
                </a:lnTo>
                <a:close/>
              </a:path>
            </a:pathLst>
          </a:custGeom>
          <a:ln w="25908">
            <a:solidFill>
              <a:srgbClr val="000000"/>
            </a:solidFill>
          </a:ln>
        </p:spPr>
        <p:txBody>
          <a:bodyPr wrap="square" lIns="0" tIns="0" rIns="0" bIns="0" rtlCol="0"/>
          <a:lstStyle/>
          <a:p>
            <a:endParaRPr/>
          </a:p>
        </p:txBody>
      </p:sp>
      <p:sp>
        <p:nvSpPr>
          <p:cNvPr id="57" name="object 57"/>
          <p:cNvSpPr/>
          <p:nvPr/>
        </p:nvSpPr>
        <p:spPr>
          <a:xfrm>
            <a:off x="2231896" y="5267705"/>
            <a:ext cx="401320" cy="6350"/>
          </a:xfrm>
          <a:custGeom>
            <a:avLst/>
            <a:gdLst/>
            <a:ahLst/>
            <a:cxnLst/>
            <a:rect l="l" t="t" r="r" b="b"/>
            <a:pathLst>
              <a:path w="401319" h="6350">
                <a:moveTo>
                  <a:pt x="400786" y="0"/>
                </a:moveTo>
                <a:lnTo>
                  <a:pt x="0" y="6007"/>
                </a:lnTo>
              </a:path>
            </a:pathLst>
          </a:custGeom>
          <a:ln w="22860">
            <a:solidFill>
              <a:srgbClr val="000000"/>
            </a:solidFill>
          </a:ln>
        </p:spPr>
        <p:txBody>
          <a:bodyPr wrap="square" lIns="0" tIns="0" rIns="0" bIns="0" rtlCol="0"/>
          <a:lstStyle/>
          <a:p>
            <a:endParaRPr/>
          </a:p>
        </p:txBody>
      </p:sp>
      <p:sp>
        <p:nvSpPr>
          <p:cNvPr id="58" name="object 58"/>
          <p:cNvSpPr/>
          <p:nvPr/>
        </p:nvSpPr>
        <p:spPr>
          <a:xfrm>
            <a:off x="2231898" y="5228082"/>
            <a:ext cx="76200" cy="90170"/>
          </a:xfrm>
          <a:custGeom>
            <a:avLst/>
            <a:gdLst/>
            <a:ahLst/>
            <a:cxnLst/>
            <a:rect l="l" t="t" r="r" b="b"/>
            <a:pathLst>
              <a:path w="76200" h="90170">
                <a:moveTo>
                  <a:pt x="76111" y="89903"/>
                </a:moveTo>
                <a:lnTo>
                  <a:pt x="0" y="45910"/>
                </a:lnTo>
                <a:lnTo>
                  <a:pt x="75018" y="0"/>
                </a:lnTo>
              </a:path>
            </a:pathLst>
          </a:custGeom>
          <a:ln w="22860">
            <a:solidFill>
              <a:srgbClr val="000000"/>
            </a:solidFill>
          </a:ln>
        </p:spPr>
        <p:txBody>
          <a:bodyPr wrap="square" lIns="0" tIns="0" rIns="0" bIns="0" rtlCol="0"/>
          <a:lstStyle/>
          <a:p>
            <a:endParaRPr/>
          </a:p>
        </p:txBody>
      </p:sp>
      <p:sp>
        <p:nvSpPr>
          <p:cNvPr id="59" name="object 59"/>
          <p:cNvSpPr/>
          <p:nvPr/>
        </p:nvSpPr>
        <p:spPr>
          <a:xfrm>
            <a:off x="6782561" y="6407659"/>
            <a:ext cx="751840" cy="9525"/>
          </a:xfrm>
          <a:custGeom>
            <a:avLst/>
            <a:gdLst/>
            <a:ahLst/>
            <a:cxnLst/>
            <a:rect l="l" t="t" r="r" b="b"/>
            <a:pathLst>
              <a:path w="751840" h="9525">
                <a:moveTo>
                  <a:pt x="0" y="9131"/>
                </a:moveTo>
                <a:lnTo>
                  <a:pt x="751243" y="0"/>
                </a:lnTo>
              </a:path>
            </a:pathLst>
          </a:custGeom>
          <a:ln w="22860">
            <a:solidFill>
              <a:srgbClr val="000000"/>
            </a:solidFill>
          </a:ln>
        </p:spPr>
        <p:txBody>
          <a:bodyPr wrap="square" lIns="0" tIns="0" rIns="0" bIns="0" rtlCol="0"/>
          <a:lstStyle/>
          <a:p>
            <a:endParaRPr/>
          </a:p>
        </p:txBody>
      </p:sp>
      <p:sp>
        <p:nvSpPr>
          <p:cNvPr id="60" name="object 60"/>
          <p:cNvSpPr/>
          <p:nvPr/>
        </p:nvSpPr>
        <p:spPr>
          <a:xfrm>
            <a:off x="7457695" y="6363461"/>
            <a:ext cx="76200" cy="88900"/>
          </a:xfrm>
          <a:custGeom>
            <a:avLst/>
            <a:gdLst/>
            <a:ahLst/>
            <a:cxnLst/>
            <a:rect l="l" t="t" r="r" b="b"/>
            <a:pathLst>
              <a:path w="76200" h="88900">
                <a:moveTo>
                  <a:pt x="1270" y="88379"/>
                </a:moveTo>
                <a:lnTo>
                  <a:pt x="76200" y="43103"/>
                </a:lnTo>
                <a:lnTo>
                  <a:pt x="0" y="0"/>
                </a:lnTo>
              </a:path>
            </a:pathLst>
          </a:custGeom>
          <a:ln w="22860">
            <a:solidFill>
              <a:srgbClr val="000000"/>
            </a:solidFill>
          </a:ln>
        </p:spPr>
        <p:txBody>
          <a:bodyPr wrap="square" lIns="0" tIns="0" rIns="0" bIns="0" rtlCol="0"/>
          <a:lstStyle/>
          <a:p>
            <a:endParaRPr/>
          </a:p>
        </p:txBody>
      </p:sp>
      <p:sp>
        <p:nvSpPr>
          <p:cNvPr id="61" name="object 61"/>
          <p:cNvSpPr txBox="1"/>
          <p:nvPr/>
        </p:nvSpPr>
        <p:spPr>
          <a:xfrm>
            <a:off x="6098666" y="5873432"/>
            <a:ext cx="360680" cy="259079"/>
          </a:xfrm>
          <a:prstGeom prst="rect">
            <a:avLst/>
          </a:prstGeom>
        </p:spPr>
        <p:txBody>
          <a:bodyPr vert="horz" wrap="square" lIns="0" tIns="0" rIns="0" bIns="0" rtlCol="0">
            <a:spAutoFit/>
          </a:bodyPr>
          <a:lstStyle/>
          <a:p>
            <a:pPr marL="12700">
              <a:lnSpc>
                <a:spcPct val="100000"/>
              </a:lnSpc>
            </a:pPr>
            <a:r>
              <a:rPr sz="1600" b="1" spc="-185" dirty="0">
                <a:solidFill>
                  <a:srgbClr val="00B050"/>
                </a:solidFill>
                <a:latin typeface="Arial"/>
                <a:cs typeface="Arial"/>
              </a:rPr>
              <a:t>Y</a:t>
            </a:r>
            <a:r>
              <a:rPr sz="1600" b="1" spc="-20" dirty="0">
                <a:solidFill>
                  <a:srgbClr val="00B050"/>
                </a:solidFill>
                <a:latin typeface="Arial"/>
                <a:cs typeface="Arial"/>
              </a:rPr>
              <a:t>es</a:t>
            </a:r>
            <a:endParaRPr sz="1600">
              <a:latin typeface="Arial"/>
              <a:cs typeface="Arial"/>
            </a:endParaRPr>
          </a:p>
        </p:txBody>
      </p:sp>
      <p:sp>
        <p:nvSpPr>
          <p:cNvPr id="64" name="object 64"/>
          <p:cNvSpPr txBox="1"/>
          <p:nvPr/>
        </p:nvSpPr>
        <p:spPr>
          <a:xfrm>
            <a:off x="8725534" y="6554074"/>
            <a:ext cx="311785" cy="304165"/>
          </a:xfrm>
          <a:prstGeom prst="rect">
            <a:avLst/>
          </a:prstGeom>
        </p:spPr>
        <p:txBody>
          <a:bodyPr vert="horz" wrap="square" lIns="0" tIns="15875" rIns="0" bIns="0" rtlCol="0">
            <a:spAutoFit/>
          </a:bodyPr>
          <a:lstStyle/>
          <a:p>
            <a:pPr marL="40640">
              <a:lnSpc>
                <a:spcPct val="100000"/>
              </a:lnSpc>
              <a:spcBef>
                <a:spcPts val="125"/>
              </a:spcBef>
            </a:pPr>
            <a:fld id="{81D60167-4931-47E6-BA6A-407CBD079E47}" type="slidenum">
              <a:rPr sz="1600" spc="-5" dirty="0">
                <a:latin typeface="Arial"/>
                <a:cs typeface="Arial"/>
              </a:rPr>
              <a:t>23</a:t>
            </a:fld>
            <a:endParaRPr sz="1600">
              <a:latin typeface="Arial"/>
              <a:cs typeface="Arial"/>
            </a:endParaRPr>
          </a:p>
        </p:txBody>
      </p:sp>
      <p:sp>
        <p:nvSpPr>
          <p:cNvPr id="62" name="object 62"/>
          <p:cNvSpPr txBox="1"/>
          <p:nvPr/>
        </p:nvSpPr>
        <p:spPr>
          <a:xfrm>
            <a:off x="4634724" y="5074921"/>
            <a:ext cx="762000" cy="259079"/>
          </a:xfrm>
          <a:prstGeom prst="rect">
            <a:avLst/>
          </a:prstGeom>
        </p:spPr>
        <p:txBody>
          <a:bodyPr vert="horz" wrap="square" lIns="0" tIns="0" rIns="0" bIns="0" rtlCol="0">
            <a:spAutoFit/>
          </a:bodyPr>
          <a:lstStyle/>
          <a:p>
            <a:pPr marL="12700">
              <a:lnSpc>
                <a:spcPct val="100000"/>
              </a:lnSpc>
              <a:tabLst>
                <a:tab pos="292735" algn="l"/>
                <a:tab pos="748665" algn="l"/>
              </a:tabLst>
            </a:pPr>
            <a:r>
              <a:rPr sz="1600" b="1" u="heavy" spc="-5" dirty="0">
                <a:solidFill>
                  <a:srgbClr val="C00000"/>
                </a:solidFill>
                <a:latin typeface="Arial"/>
                <a:cs typeface="Arial"/>
              </a:rPr>
              <a:t> 	</a:t>
            </a:r>
            <a:r>
              <a:rPr sz="1600" b="1" u="heavy" spc="-15" dirty="0">
                <a:solidFill>
                  <a:srgbClr val="C00000"/>
                </a:solidFill>
                <a:latin typeface="Arial"/>
                <a:cs typeface="Arial"/>
              </a:rPr>
              <a:t>No	</a:t>
            </a:r>
            <a:endParaRPr sz="1600">
              <a:latin typeface="Arial"/>
              <a:cs typeface="Arial"/>
            </a:endParaRPr>
          </a:p>
        </p:txBody>
      </p:sp>
      <p:sp>
        <p:nvSpPr>
          <p:cNvPr id="63" name="object 63"/>
          <p:cNvSpPr txBox="1">
            <a:spLocks noGrp="1"/>
          </p:cNvSpPr>
          <p:nvPr>
            <p:ph type="title"/>
          </p:nvPr>
        </p:nvSpPr>
        <p:spPr>
          <a:xfrm>
            <a:off x="4534876" y="146556"/>
            <a:ext cx="4237355" cy="425450"/>
          </a:xfrm>
          <a:prstGeom prst="rect">
            <a:avLst/>
          </a:prstGeom>
        </p:spPr>
        <p:txBody>
          <a:bodyPr vert="horz" wrap="square" lIns="0" tIns="0" rIns="0" bIns="0" rtlCol="0">
            <a:spAutoFit/>
          </a:bodyPr>
          <a:lstStyle/>
          <a:p>
            <a:pPr marL="12700">
              <a:lnSpc>
                <a:spcPct val="100000"/>
              </a:lnSpc>
            </a:pPr>
            <a:r>
              <a:rPr sz="2600" spc="-5" dirty="0"/>
              <a:t>Application </a:t>
            </a:r>
            <a:r>
              <a:rPr sz="2600" dirty="0"/>
              <a:t>Process Flow</a:t>
            </a:r>
            <a:r>
              <a:rPr sz="2600" spc="-225" dirty="0"/>
              <a:t> </a:t>
            </a:r>
            <a:r>
              <a:rPr sz="2600" spc="-10" dirty="0"/>
              <a:t>Chart</a:t>
            </a:r>
            <a:endParaRPr sz="260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3400" y="77661"/>
            <a:ext cx="3581400" cy="512961"/>
          </a:xfrm>
          <a:prstGeom prst="rect">
            <a:avLst/>
          </a:prstGeom>
        </p:spPr>
        <p:txBody>
          <a:bodyPr vert="horz" wrap="square" lIns="0" tIns="0" rIns="0" bIns="0" rtlCol="0">
            <a:spAutoFit/>
          </a:bodyPr>
          <a:lstStyle/>
          <a:p>
            <a:pPr algn="ctr">
              <a:lnSpc>
                <a:spcPts val="2030"/>
              </a:lnSpc>
            </a:pPr>
            <a:r>
              <a:rPr lang="en-US" b="1" spc="-5" dirty="0">
                <a:solidFill>
                  <a:srgbClr val="F6C700"/>
                </a:solidFill>
                <a:latin typeface="Arial"/>
                <a:cs typeface="Arial"/>
              </a:rPr>
              <a:t>AMERICA</a:t>
            </a:r>
            <a:r>
              <a:rPr lang="en-US" b="1" spc="-5" dirty="0">
                <a:solidFill>
                  <a:srgbClr val="F6C700"/>
                </a:solidFill>
                <a:latin typeface="MS PGothic"/>
                <a:cs typeface="MS PGothic"/>
              </a:rPr>
              <a:t>’</a:t>
            </a:r>
            <a:r>
              <a:rPr lang="en-US" b="1" spc="-5" dirty="0">
                <a:solidFill>
                  <a:srgbClr val="F6C700"/>
                </a:solidFill>
                <a:latin typeface="Arial"/>
                <a:cs typeface="Arial"/>
              </a:rPr>
              <a:t>S</a:t>
            </a:r>
            <a:r>
              <a:rPr lang="en-US" b="1" spc="-130" dirty="0">
                <a:solidFill>
                  <a:srgbClr val="F6C700"/>
                </a:solidFill>
                <a:latin typeface="Arial"/>
                <a:cs typeface="Arial"/>
              </a:rPr>
              <a:t> </a:t>
            </a:r>
            <a:r>
              <a:rPr lang="en-US" b="1" spc="-30" dirty="0">
                <a:solidFill>
                  <a:srgbClr val="F6C700"/>
                </a:solidFill>
                <a:latin typeface="Arial"/>
                <a:cs typeface="Arial"/>
              </a:rPr>
              <a:t>ARMY:</a:t>
            </a:r>
            <a:endParaRPr lang="en-US" dirty="0">
              <a:latin typeface="Arial"/>
              <a:cs typeface="Arial"/>
            </a:endParaRPr>
          </a:p>
          <a:p>
            <a:pPr algn="ctr">
              <a:lnSpc>
                <a:spcPts val="2030"/>
              </a:lnSpc>
            </a:pPr>
            <a:r>
              <a:rPr lang="en-US" sz="1700" b="1" spc="-5" dirty="0">
                <a:solidFill>
                  <a:srgbClr val="979797"/>
                </a:solidFill>
                <a:latin typeface="Arial"/>
                <a:cs typeface="Arial"/>
              </a:rPr>
              <a:t>THE STRENGTH OF THE</a:t>
            </a:r>
            <a:r>
              <a:rPr lang="en-US" sz="1700" b="1" spc="-20" dirty="0">
                <a:solidFill>
                  <a:srgbClr val="979797"/>
                </a:solidFill>
                <a:latin typeface="Arial"/>
                <a:cs typeface="Arial"/>
              </a:rPr>
              <a:t> </a:t>
            </a:r>
            <a:r>
              <a:rPr lang="en-US" sz="1700" b="1" spc="-25" dirty="0">
                <a:solidFill>
                  <a:srgbClr val="979797"/>
                </a:solidFill>
                <a:latin typeface="Arial"/>
                <a:cs typeface="Arial"/>
              </a:rPr>
              <a:t>NATION</a:t>
            </a:r>
            <a:endParaRPr lang="en-US" sz="1700" dirty="0">
              <a:latin typeface="Arial"/>
              <a:cs typeface="Arial"/>
            </a:endParaRPr>
          </a:p>
        </p:txBody>
      </p:sp>
      <p:sp>
        <p:nvSpPr>
          <p:cNvPr id="3" name="object 3"/>
          <p:cNvSpPr/>
          <p:nvPr/>
        </p:nvSpPr>
        <p:spPr>
          <a:xfrm>
            <a:off x="3448811" y="1531619"/>
            <a:ext cx="2037714" cy="830580"/>
          </a:xfrm>
          <a:custGeom>
            <a:avLst/>
            <a:gdLst/>
            <a:ahLst/>
            <a:cxnLst/>
            <a:rect l="l" t="t" r="r" b="b"/>
            <a:pathLst>
              <a:path w="2037714" h="830580">
                <a:moveTo>
                  <a:pt x="0" y="0"/>
                </a:moveTo>
                <a:lnTo>
                  <a:pt x="2037461" y="0"/>
                </a:lnTo>
                <a:lnTo>
                  <a:pt x="2037461" y="830579"/>
                </a:lnTo>
                <a:lnTo>
                  <a:pt x="0" y="830579"/>
                </a:lnTo>
                <a:lnTo>
                  <a:pt x="0" y="0"/>
                </a:lnTo>
                <a:close/>
              </a:path>
            </a:pathLst>
          </a:custGeom>
          <a:ln w="9144">
            <a:solidFill>
              <a:srgbClr val="000000"/>
            </a:solidFill>
          </a:ln>
        </p:spPr>
        <p:txBody>
          <a:bodyPr wrap="square" lIns="0" tIns="0" rIns="0" bIns="0" rtlCol="0"/>
          <a:lstStyle/>
          <a:p>
            <a:endParaRPr/>
          </a:p>
        </p:txBody>
      </p:sp>
      <p:sp>
        <p:nvSpPr>
          <p:cNvPr id="4" name="object 4"/>
          <p:cNvSpPr txBox="1"/>
          <p:nvPr/>
        </p:nvSpPr>
        <p:spPr>
          <a:xfrm>
            <a:off x="3537775" y="1584515"/>
            <a:ext cx="1870710" cy="746125"/>
          </a:xfrm>
          <a:prstGeom prst="rect">
            <a:avLst/>
          </a:prstGeom>
        </p:spPr>
        <p:txBody>
          <a:bodyPr vert="horz" wrap="square" lIns="0" tIns="0" rIns="0" bIns="0" rtlCol="0">
            <a:spAutoFit/>
          </a:bodyPr>
          <a:lstStyle/>
          <a:p>
            <a:pPr marL="12065" marR="5080" indent="-4445" algn="ctr">
              <a:lnSpc>
                <a:spcPct val="100000"/>
              </a:lnSpc>
            </a:pPr>
            <a:r>
              <a:rPr sz="1200" spc="-5" dirty="0">
                <a:latin typeface="Arial"/>
                <a:cs typeface="Arial"/>
              </a:rPr>
              <a:t>Career Program  Management </a:t>
            </a:r>
            <a:r>
              <a:rPr sz="1200" spc="-35" dirty="0">
                <a:latin typeface="Arial"/>
                <a:cs typeface="Arial"/>
              </a:rPr>
              <a:t>Team  </a:t>
            </a:r>
            <a:r>
              <a:rPr sz="1200" spc="-5" dirty="0">
                <a:latin typeface="Arial"/>
                <a:cs typeface="Arial"/>
              </a:rPr>
              <a:t>(CPMT) assemble</a:t>
            </a:r>
            <a:r>
              <a:rPr sz="1200" spc="-60" dirty="0">
                <a:latin typeface="Arial"/>
                <a:cs typeface="Arial"/>
              </a:rPr>
              <a:t> </a:t>
            </a:r>
            <a:r>
              <a:rPr sz="1200" spc="-5" dirty="0">
                <a:latin typeface="Arial"/>
                <a:cs typeface="Arial"/>
              </a:rPr>
              <a:t>package  </a:t>
            </a:r>
            <a:r>
              <a:rPr sz="1200" dirty="0">
                <a:latin typeface="Arial"/>
                <a:cs typeface="Arial"/>
              </a:rPr>
              <a:t>the </a:t>
            </a:r>
            <a:r>
              <a:rPr sz="1200" spc="-10" dirty="0">
                <a:latin typeface="Arial"/>
                <a:cs typeface="Arial"/>
              </a:rPr>
              <a:t>FCR’s</a:t>
            </a:r>
            <a:r>
              <a:rPr sz="1200" spc="-100" dirty="0">
                <a:latin typeface="Arial"/>
                <a:cs typeface="Arial"/>
              </a:rPr>
              <a:t> </a:t>
            </a:r>
            <a:r>
              <a:rPr sz="1200" spc="-15" dirty="0">
                <a:latin typeface="Arial"/>
                <a:cs typeface="Arial"/>
              </a:rPr>
              <a:t>review.</a:t>
            </a:r>
            <a:endParaRPr sz="1200">
              <a:latin typeface="Arial"/>
              <a:cs typeface="Arial"/>
            </a:endParaRPr>
          </a:p>
        </p:txBody>
      </p:sp>
      <p:sp>
        <p:nvSpPr>
          <p:cNvPr id="5" name="object 5"/>
          <p:cNvSpPr/>
          <p:nvPr/>
        </p:nvSpPr>
        <p:spPr>
          <a:xfrm>
            <a:off x="5811011" y="1522475"/>
            <a:ext cx="2362200" cy="830580"/>
          </a:xfrm>
          <a:custGeom>
            <a:avLst/>
            <a:gdLst/>
            <a:ahLst/>
            <a:cxnLst/>
            <a:rect l="l" t="t" r="r" b="b"/>
            <a:pathLst>
              <a:path w="2362200" h="830580">
                <a:moveTo>
                  <a:pt x="0" y="0"/>
                </a:moveTo>
                <a:lnTo>
                  <a:pt x="2362199" y="0"/>
                </a:lnTo>
                <a:lnTo>
                  <a:pt x="2362199" y="830579"/>
                </a:lnTo>
                <a:lnTo>
                  <a:pt x="0" y="830579"/>
                </a:lnTo>
                <a:lnTo>
                  <a:pt x="0" y="0"/>
                </a:lnTo>
                <a:close/>
              </a:path>
            </a:pathLst>
          </a:custGeom>
          <a:ln w="9144">
            <a:solidFill>
              <a:srgbClr val="000000"/>
            </a:solidFill>
          </a:ln>
        </p:spPr>
        <p:txBody>
          <a:bodyPr wrap="square" lIns="0" tIns="0" rIns="0" bIns="0" rtlCol="0"/>
          <a:lstStyle/>
          <a:p>
            <a:endParaRPr/>
          </a:p>
        </p:txBody>
      </p:sp>
      <p:sp>
        <p:nvSpPr>
          <p:cNvPr id="6" name="object 6"/>
          <p:cNvSpPr txBox="1"/>
          <p:nvPr/>
        </p:nvSpPr>
        <p:spPr>
          <a:xfrm>
            <a:off x="5990494" y="1574990"/>
            <a:ext cx="2011045" cy="563245"/>
          </a:xfrm>
          <a:prstGeom prst="rect">
            <a:avLst/>
          </a:prstGeom>
        </p:spPr>
        <p:txBody>
          <a:bodyPr vert="horz" wrap="square" lIns="0" tIns="0" rIns="0" bIns="0" rtlCol="0">
            <a:spAutoFit/>
          </a:bodyPr>
          <a:lstStyle/>
          <a:p>
            <a:pPr marL="12700" marR="5080" algn="ctr">
              <a:lnSpc>
                <a:spcPct val="100000"/>
              </a:lnSpc>
            </a:pPr>
            <a:r>
              <a:rPr sz="1200" spc="-5" dirty="0">
                <a:latin typeface="Arial"/>
                <a:cs typeface="Arial"/>
              </a:rPr>
              <a:t>FCR </a:t>
            </a:r>
            <a:r>
              <a:rPr sz="1200" dirty="0">
                <a:latin typeface="Arial"/>
                <a:cs typeface="Arial"/>
              </a:rPr>
              <a:t>assess </a:t>
            </a:r>
            <a:r>
              <a:rPr sz="1200" spc="-5" dirty="0">
                <a:latin typeface="Arial"/>
                <a:cs typeface="Arial"/>
              </a:rPr>
              <a:t>applicants</a:t>
            </a:r>
            <a:r>
              <a:rPr sz="1200" spc="-100" dirty="0">
                <a:latin typeface="Arial"/>
                <a:cs typeface="Arial"/>
              </a:rPr>
              <a:t> </a:t>
            </a:r>
            <a:r>
              <a:rPr sz="1200" spc="-5" dirty="0">
                <a:latin typeface="Arial"/>
                <a:cs typeface="Arial"/>
              </a:rPr>
              <a:t>within  their CP and establishes </a:t>
            </a:r>
            <a:r>
              <a:rPr sz="1200" dirty="0">
                <a:latin typeface="Arial"/>
                <a:cs typeface="Arial"/>
              </a:rPr>
              <a:t>the  </a:t>
            </a:r>
            <a:r>
              <a:rPr sz="1200" spc="-5" dirty="0">
                <a:latin typeface="Arial"/>
                <a:cs typeface="Arial"/>
              </a:rPr>
              <a:t>OML.</a:t>
            </a:r>
            <a:endParaRPr sz="1200">
              <a:latin typeface="Arial"/>
              <a:cs typeface="Arial"/>
            </a:endParaRPr>
          </a:p>
        </p:txBody>
      </p:sp>
      <p:sp>
        <p:nvSpPr>
          <p:cNvPr id="7" name="object 7"/>
          <p:cNvSpPr/>
          <p:nvPr/>
        </p:nvSpPr>
        <p:spPr>
          <a:xfrm>
            <a:off x="4114800" y="2703576"/>
            <a:ext cx="2286000" cy="646430"/>
          </a:xfrm>
          <a:custGeom>
            <a:avLst/>
            <a:gdLst/>
            <a:ahLst/>
            <a:cxnLst/>
            <a:rect l="l" t="t" r="r" b="b"/>
            <a:pathLst>
              <a:path w="2286000" h="646429">
                <a:moveTo>
                  <a:pt x="0" y="0"/>
                </a:moveTo>
                <a:lnTo>
                  <a:pt x="2286000" y="0"/>
                </a:lnTo>
                <a:lnTo>
                  <a:pt x="2286000" y="645922"/>
                </a:lnTo>
                <a:lnTo>
                  <a:pt x="0" y="645922"/>
                </a:lnTo>
                <a:lnTo>
                  <a:pt x="0" y="0"/>
                </a:lnTo>
                <a:close/>
              </a:path>
            </a:pathLst>
          </a:custGeom>
          <a:ln w="9144">
            <a:solidFill>
              <a:srgbClr val="000000"/>
            </a:solidFill>
          </a:ln>
        </p:spPr>
        <p:txBody>
          <a:bodyPr wrap="square" lIns="0" tIns="0" rIns="0" bIns="0" rtlCol="0"/>
          <a:lstStyle/>
          <a:p>
            <a:endParaRPr/>
          </a:p>
        </p:txBody>
      </p:sp>
      <p:sp>
        <p:nvSpPr>
          <p:cNvPr id="8" name="object 8"/>
          <p:cNvSpPr txBox="1"/>
          <p:nvPr/>
        </p:nvSpPr>
        <p:spPr>
          <a:xfrm>
            <a:off x="4317491" y="2756090"/>
            <a:ext cx="1880235" cy="380365"/>
          </a:xfrm>
          <a:prstGeom prst="rect">
            <a:avLst/>
          </a:prstGeom>
        </p:spPr>
        <p:txBody>
          <a:bodyPr vert="horz" wrap="square" lIns="0" tIns="0" rIns="0" bIns="0" rtlCol="0">
            <a:spAutoFit/>
          </a:bodyPr>
          <a:lstStyle/>
          <a:p>
            <a:pPr marL="349250" marR="5080" indent="-337185">
              <a:lnSpc>
                <a:spcPct val="100000"/>
              </a:lnSpc>
            </a:pPr>
            <a:r>
              <a:rPr sz="1200" spc="-5" dirty="0">
                <a:latin typeface="Arial"/>
                <a:cs typeface="Arial"/>
              </a:rPr>
              <a:t>CPMT uploads OML</a:t>
            </a:r>
            <a:r>
              <a:rPr sz="1200" spc="-120" dirty="0">
                <a:latin typeface="Arial"/>
                <a:cs typeface="Arial"/>
              </a:rPr>
              <a:t> </a:t>
            </a:r>
            <a:r>
              <a:rPr sz="1200" spc="-5" dirty="0">
                <a:latin typeface="Arial"/>
                <a:cs typeface="Arial"/>
              </a:rPr>
              <a:t>Listing  into </a:t>
            </a:r>
            <a:r>
              <a:rPr sz="1200" dirty="0">
                <a:latin typeface="Arial"/>
                <a:cs typeface="Arial"/>
              </a:rPr>
              <a:t>SETM</a:t>
            </a:r>
            <a:r>
              <a:rPr sz="1200" spc="-70" dirty="0">
                <a:latin typeface="Arial"/>
                <a:cs typeface="Arial"/>
              </a:rPr>
              <a:t> </a:t>
            </a:r>
            <a:r>
              <a:rPr sz="1200" spc="-5" dirty="0">
                <a:latin typeface="Arial"/>
                <a:cs typeface="Arial"/>
              </a:rPr>
              <a:t>portal.</a:t>
            </a:r>
            <a:endParaRPr sz="1200">
              <a:latin typeface="Arial"/>
              <a:cs typeface="Arial"/>
            </a:endParaRPr>
          </a:p>
        </p:txBody>
      </p:sp>
      <p:sp>
        <p:nvSpPr>
          <p:cNvPr id="9" name="object 9"/>
          <p:cNvSpPr/>
          <p:nvPr/>
        </p:nvSpPr>
        <p:spPr>
          <a:xfrm>
            <a:off x="6877811" y="2674620"/>
            <a:ext cx="1885314" cy="831850"/>
          </a:xfrm>
          <a:custGeom>
            <a:avLst/>
            <a:gdLst/>
            <a:ahLst/>
            <a:cxnLst/>
            <a:rect l="l" t="t" r="r" b="b"/>
            <a:pathLst>
              <a:path w="1885315" h="831850">
                <a:moveTo>
                  <a:pt x="0" y="0"/>
                </a:moveTo>
                <a:lnTo>
                  <a:pt x="1885061" y="0"/>
                </a:lnTo>
                <a:lnTo>
                  <a:pt x="1885061" y="831723"/>
                </a:lnTo>
                <a:lnTo>
                  <a:pt x="0" y="831723"/>
                </a:lnTo>
                <a:lnTo>
                  <a:pt x="0" y="0"/>
                </a:lnTo>
                <a:close/>
              </a:path>
            </a:pathLst>
          </a:custGeom>
          <a:ln w="9144">
            <a:solidFill>
              <a:srgbClr val="000000"/>
            </a:solidFill>
          </a:ln>
        </p:spPr>
        <p:txBody>
          <a:bodyPr wrap="square" lIns="0" tIns="0" rIns="0" bIns="0" rtlCol="0"/>
          <a:lstStyle/>
          <a:p>
            <a:endParaRPr/>
          </a:p>
        </p:txBody>
      </p:sp>
      <p:sp>
        <p:nvSpPr>
          <p:cNvPr id="10" name="object 10"/>
          <p:cNvSpPr txBox="1"/>
          <p:nvPr/>
        </p:nvSpPr>
        <p:spPr>
          <a:xfrm>
            <a:off x="7031099" y="2727515"/>
            <a:ext cx="1592580" cy="746125"/>
          </a:xfrm>
          <a:prstGeom prst="rect">
            <a:avLst/>
          </a:prstGeom>
        </p:spPr>
        <p:txBody>
          <a:bodyPr vert="horz" wrap="square" lIns="0" tIns="0" rIns="0" bIns="0" rtlCol="0">
            <a:spAutoFit/>
          </a:bodyPr>
          <a:lstStyle/>
          <a:p>
            <a:pPr marL="12700" marR="5080" algn="ctr">
              <a:lnSpc>
                <a:spcPct val="100000"/>
              </a:lnSpc>
            </a:pPr>
            <a:r>
              <a:rPr sz="1200" spc="-5" dirty="0">
                <a:latin typeface="Arial"/>
                <a:cs typeface="Arial"/>
              </a:rPr>
              <a:t>Applicant is</a:t>
            </a:r>
            <a:r>
              <a:rPr sz="1200" spc="-65" dirty="0">
                <a:latin typeface="Arial"/>
                <a:cs typeface="Arial"/>
              </a:rPr>
              <a:t> </a:t>
            </a:r>
            <a:r>
              <a:rPr sz="1200" spc="-5" dirty="0">
                <a:latin typeface="Arial"/>
                <a:cs typeface="Arial"/>
              </a:rPr>
              <a:t>considered  by their respective  Command Board and  builds an</a:t>
            </a:r>
            <a:r>
              <a:rPr sz="1200" spc="-95" dirty="0">
                <a:latin typeface="Arial"/>
                <a:cs typeface="Arial"/>
              </a:rPr>
              <a:t> </a:t>
            </a:r>
            <a:r>
              <a:rPr sz="1200" spc="-5" dirty="0">
                <a:latin typeface="Arial"/>
                <a:cs typeface="Arial"/>
              </a:rPr>
              <a:t>OML.</a:t>
            </a:r>
            <a:endParaRPr sz="1200">
              <a:latin typeface="Arial"/>
              <a:cs typeface="Arial"/>
            </a:endParaRPr>
          </a:p>
        </p:txBody>
      </p:sp>
      <p:sp>
        <p:nvSpPr>
          <p:cNvPr id="11" name="object 11"/>
          <p:cNvSpPr/>
          <p:nvPr/>
        </p:nvSpPr>
        <p:spPr>
          <a:xfrm>
            <a:off x="1447800" y="1257300"/>
            <a:ext cx="1447800" cy="1371600"/>
          </a:xfrm>
          <a:custGeom>
            <a:avLst/>
            <a:gdLst/>
            <a:ahLst/>
            <a:cxnLst/>
            <a:rect l="l" t="t" r="r" b="b"/>
            <a:pathLst>
              <a:path w="1447800" h="1371600">
                <a:moveTo>
                  <a:pt x="723900" y="0"/>
                </a:moveTo>
                <a:lnTo>
                  <a:pt x="0" y="685800"/>
                </a:lnTo>
                <a:lnTo>
                  <a:pt x="723900" y="1371600"/>
                </a:lnTo>
                <a:lnTo>
                  <a:pt x="1447800" y="685800"/>
                </a:lnTo>
                <a:lnTo>
                  <a:pt x="723900" y="0"/>
                </a:lnTo>
                <a:close/>
              </a:path>
            </a:pathLst>
          </a:custGeom>
          <a:solidFill>
            <a:srgbClr val="46DA54"/>
          </a:solidFill>
        </p:spPr>
        <p:txBody>
          <a:bodyPr wrap="square" lIns="0" tIns="0" rIns="0" bIns="0" rtlCol="0"/>
          <a:lstStyle/>
          <a:p>
            <a:endParaRPr/>
          </a:p>
        </p:txBody>
      </p:sp>
      <p:sp>
        <p:nvSpPr>
          <p:cNvPr id="12" name="object 12"/>
          <p:cNvSpPr/>
          <p:nvPr/>
        </p:nvSpPr>
        <p:spPr>
          <a:xfrm>
            <a:off x="1448561" y="1258061"/>
            <a:ext cx="1447800" cy="1371600"/>
          </a:xfrm>
          <a:custGeom>
            <a:avLst/>
            <a:gdLst/>
            <a:ahLst/>
            <a:cxnLst/>
            <a:rect l="l" t="t" r="r" b="b"/>
            <a:pathLst>
              <a:path w="1447800" h="1371600">
                <a:moveTo>
                  <a:pt x="0" y="685800"/>
                </a:moveTo>
                <a:lnTo>
                  <a:pt x="723900" y="0"/>
                </a:lnTo>
                <a:lnTo>
                  <a:pt x="1447800" y="685800"/>
                </a:lnTo>
                <a:lnTo>
                  <a:pt x="723900" y="1371600"/>
                </a:lnTo>
                <a:lnTo>
                  <a:pt x="0" y="685800"/>
                </a:lnTo>
                <a:close/>
              </a:path>
            </a:pathLst>
          </a:custGeom>
          <a:ln w="25908">
            <a:solidFill>
              <a:srgbClr val="000000"/>
            </a:solidFill>
          </a:ln>
        </p:spPr>
        <p:txBody>
          <a:bodyPr wrap="square" lIns="0" tIns="0" rIns="0" bIns="0" rtlCol="0"/>
          <a:lstStyle/>
          <a:p>
            <a:endParaRPr/>
          </a:p>
        </p:txBody>
      </p:sp>
      <p:sp>
        <p:nvSpPr>
          <p:cNvPr id="13" name="object 13"/>
          <p:cNvSpPr txBox="1"/>
          <p:nvPr/>
        </p:nvSpPr>
        <p:spPr>
          <a:xfrm>
            <a:off x="1054861" y="1676082"/>
            <a:ext cx="383540" cy="259079"/>
          </a:xfrm>
          <a:prstGeom prst="rect">
            <a:avLst/>
          </a:prstGeom>
        </p:spPr>
        <p:txBody>
          <a:bodyPr vert="horz" wrap="square" lIns="0" tIns="0" rIns="0" bIns="0" rtlCol="0">
            <a:spAutoFit/>
          </a:bodyPr>
          <a:lstStyle/>
          <a:p>
            <a:pPr marL="12700">
              <a:lnSpc>
                <a:spcPct val="100000"/>
              </a:lnSpc>
              <a:tabLst>
                <a:tab pos="370205" algn="l"/>
              </a:tabLst>
            </a:pPr>
            <a:r>
              <a:rPr sz="1600" u="heavy" spc="-5" dirty="0">
                <a:latin typeface="Arial"/>
                <a:cs typeface="Arial"/>
              </a:rPr>
              <a:t> 	</a:t>
            </a:r>
            <a:endParaRPr sz="1600">
              <a:latin typeface="Arial"/>
              <a:cs typeface="Arial"/>
            </a:endParaRPr>
          </a:p>
        </p:txBody>
      </p:sp>
      <p:sp>
        <p:nvSpPr>
          <p:cNvPr id="14" name="object 14"/>
          <p:cNvSpPr txBox="1"/>
          <p:nvPr/>
        </p:nvSpPr>
        <p:spPr>
          <a:xfrm>
            <a:off x="1749516" y="1676082"/>
            <a:ext cx="839469" cy="502920"/>
          </a:xfrm>
          <a:prstGeom prst="rect">
            <a:avLst/>
          </a:prstGeom>
        </p:spPr>
        <p:txBody>
          <a:bodyPr vert="horz" wrap="square" lIns="0" tIns="0" rIns="0" bIns="0" rtlCol="0">
            <a:spAutoFit/>
          </a:bodyPr>
          <a:lstStyle/>
          <a:p>
            <a:pPr marL="3810" algn="ctr">
              <a:lnSpc>
                <a:spcPct val="100000"/>
              </a:lnSpc>
            </a:pPr>
            <a:r>
              <a:rPr sz="1600" spc="-20" dirty="0">
                <a:latin typeface="Arial"/>
                <a:cs typeface="Arial"/>
              </a:rPr>
              <a:t>CP</a:t>
            </a:r>
            <a:endParaRPr sz="1600">
              <a:latin typeface="Arial"/>
              <a:cs typeface="Arial"/>
            </a:endParaRPr>
          </a:p>
          <a:p>
            <a:pPr algn="ctr">
              <a:lnSpc>
                <a:spcPct val="100000"/>
              </a:lnSpc>
            </a:pPr>
            <a:r>
              <a:rPr sz="1600" spc="-15" dirty="0">
                <a:latin typeface="Arial"/>
                <a:cs typeface="Arial"/>
              </a:rPr>
              <a:t>Careerist</a:t>
            </a:r>
            <a:endParaRPr sz="1600">
              <a:latin typeface="Arial"/>
              <a:cs typeface="Arial"/>
            </a:endParaRPr>
          </a:p>
        </p:txBody>
      </p:sp>
      <p:sp>
        <p:nvSpPr>
          <p:cNvPr id="15" name="object 15"/>
          <p:cNvSpPr/>
          <p:nvPr/>
        </p:nvSpPr>
        <p:spPr>
          <a:xfrm>
            <a:off x="3347465" y="1899666"/>
            <a:ext cx="76200" cy="88900"/>
          </a:xfrm>
          <a:custGeom>
            <a:avLst/>
            <a:gdLst/>
            <a:ahLst/>
            <a:cxnLst/>
            <a:rect l="l" t="t" r="r" b="b"/>
            <a:pathLst>
              <a:path w="76200" h="88900">
                <a:moveTo>
                  <a:pt x="0" y="0"/>
                </a:moveTo>
                <a:lnTo>
                  <a:pt x="76200" y="44196"/>
                </a:lnTo>
                <a:lnTo>
                  <a:pt x="0" y="88392"/>
                </a:lnTo>
              </a:path>
            </a:pathLst>
          </a:custGeom>
          <a:ln w="22860">
            <a:solidFill>
              <a:srgbClr val="000000"/>
            </a:solidFill>
          </a:ln>
        </p:spPr>
        <p:txBody>
          <a:bodyPr wrap="square" lIns="0" tIns="0" rIns="0" bIns="0" rtlCol="0"/>
          <a:lstStyle/>
          <a:p>
            <a:endParaRPr/>
          </a:p>
        </p:txBody>
      </p:sp>
      <p:sp>
        <p:nvSpPr>
          <p:cNvPr id="16" name="object 16"/>
          <p:cNvSpPr/>
          <p:nvPr/>
        </p:nvSpPr>
        <p:spPr>
          <a:xfrm>
            <a:off x="5496305" y="1949957"/>
            <a:ext cx="285115" cy="3175"/>
          </a:xfrm>
          <a:custGeom>
            <a:avLst/>
            <a:gdLst/>
            <a:ahLst/>
            <a:cxnLst/>
            <a:rect l="l" t="t" r="r" b="b"/>
            <a:pathLst>
              <a:path w="285114" h="3175">
                <a:moveTo>
                  <a:pt x="0" y="2730"/>
                </a:moveTo>
                <a:lnTo>
                  <a:pt x="284518" y="0"/>
                </a:lnTo>
              </a:path>
            </a:pathLst>
          </a:custGeom>
          <a:ln w="22860">
            <a:solidFill>
              <a:srgbClr val="000000"/>
            </a:solidFill>
          </a:ln>
        </p:spPr>
        <p:txBody>
          <a:bodyPr wrap="square" lIns="0" tIns="0" rIns="0" bIns="0" rtlCol="0"/>
          <a:lstStyle/>
          <a:p>
            <a:endParaRPr/>
          </a:p>
        </p:txBody>
      </p:sp>
      <p:sp>
        <p:nvSpPr>
          <p:cNvPr id="17" name="object 17"/>
          <p:cNvSpPr/>
          <p:nvPr/>
        </p:nvSpPr>
        <p:spPr>
          <a:xfrm>
            <a:off x="5703573" y="1907285"/>
            <a:ext cx="76200" cy="88900"/>
          </a:xfrm>
          <a:custGeom>
            <a:avLst/>
            <a:gdLst/>
            <a:ahLst/>
            <a:cxnLst/>
            <a:rect l="l" t="t" r="r" b="b"/>
            <a:pathLst>
              <a:path w="76200" h="88900">
                <a:moveTo>
                  <a:pt x="888" y="88391"/>
                </a:moveTo>
                <a:lnTo>
                  <a:pt x="76009" y="43433"/>
                </a:lnTo>
                <a:lnTo>
                  <a:pt x="0" y="0"/>
                </a:lnTo>
              </a:path>
            </a:pathLst>
          </a:custGeom>
          <a:ln w="22860">
            <a:solidFill>
              <a:srgbClr val="000000"/>
            </a:solidFill>
          </a:ln>
        </p:spPr>
        <p:txBody>
          <a:bodyPr wrap="square" lIns="0" tIns="0" rIns="0" bIns="0" rtlCol="0"/>
          <a:lstStyle/>
          <a:p>
            <a:endParaRPr/>
          </a:p>
        </p:txBody>
      </p:sp>
      <p:sp>
        <p:nvSpPr>
          <p:cNvPr id="18" name="object 18"/>
          <p:cNvSpPr/>
          <p:nvPr/>
        </p:nvSpPr>
        <p:spPr>
          <a:xfrm>
            <a:off x="5258561" y="1939289"/>
            <a:ext cx="3144520" cy="742315"/>
          </a:xfrm>
          <a:custGeom>
            <a:avLst/>
            <a:gdLst/>
            <a:ahLst/>
            <a:cxnLst/>
            <a:rect l="l" t="t" r="r" b="b"/>
            <a:pathLst>
              <a:path w="3144520" h="742314">
                <a:moveTo>
                  <a:pt x="2937992" y="0"/>
                </a:moveTo>
                <a:lnTo>
                  <a:pt x="3144011" y="0"/>
                </a:lnTo>
                <a:lnTo>
                  <a:pt x="3144011" y="589826"/>
                </a:lnTo>
                <a:lnTo>
                  <a:pt x="0" y="589826"/>
                </a:lnTo>
                <a:lnTo>
                  <a:pt x="0" y="742099"/>
                </a:lnTo>
              </a:path>
            </a:pathLst>
          </a:custGeom>
          <a:ln w="22860">
            <a:solidFill>
              <a:srgbClr val="000000"/>
            </a:solidFill>
          </a:ln>
        </p:spPr>
        <p:txBody>
          <a:bodyPr wrap="square" lIns="0" tIns="0" rIns="0" bIns="0" rtlCol="0"/>
          <a:lstStyle/>
          <a:p>
            <a:endParaRPr/>
          </a:p>
        </p:txBody>
      </p:sp>
      <p:sp>
        <p:nvSpPr>
          <p:cNvPr id="19" name="object 19"/>
          <p:cNvSpPr/>
          <p:nvPr/>
        </p:nvSpPr>
        <p:spPr>
          <a:xfrm>
            <a:off x="5214365" y="2605277"/>
            <a:ext cx="88900" cy="76200"/>
          </a:xfrm>
          <a:custGeom>
            <a:avLst/>
            <a:gdLst/>
            <a:ahLst/>
            <a:cxnLst/>
            <a:rect l="l" t="t" r="r" b="b"/>
            <a:pathLst>
              <a:path w="88900" h="76200">
                <a:moveTo>
                  <a:pt x="0" y="0"/>
                </a:moveTo>
                <a:lnTo>
                  <a:pt x="44196" y="76200"/>
                </a:lnTo>
                <a:lnTo>
                  <a:pt x="88392" y="0"/>
                </a:lnTo>
              </a:path>
            </a:pathLst>
          </a:custGeom>
          <a:ln w="22860">
            <a:solidFill>
              <a:srgbClr val="000000"/>
            </a:solidFill>
          </a:ln>
        </p:spPr>
        <p:txBody>
          <a:bodyPr wrap="square" lIns="0" tIns="0" rIns="0" bIns="0" rtlCol="0"/>
          <a:lstStyle/>
          <a:p>
            <a:endParaRPr/>
          </a:p>
        </p:txBody>
      </p:sp>
      <p:sp>
        <p:nvSpPr>
          <p:cNvPr id="20" name="object 20"/>
          <p:cNvSpPr/>
          <p:nvPr/>
        </p:nvSpPr>
        <p:spPr>
          <a:xfrm>
            <a:off x="8196833" y="1895094"/>
            <a:ext cx="76200" cy="88900"/>
          </a:xfrm>
          <a:custGeom>
            <a:avLst/>
            <a:gdLst/>
            <a:ahLst/>
            <a:cxnLst/>
            <a:rect l="l" t="t" r="r" b="b"/>
            <a:pathLst>
              <a:path w="76200" h="88900">
                <a:moveTo>
                  <a:pt x="76200" y="0"/>
                </a:moveTo>
                <a:lnTo>
                  <a:pt x="0" y="44196"/>
                </a:lnTo>
                <a:lnTo>
                  <a:pt x="76200" y="88392"/>
                </a:lnTo>
              </a:path>
            </a:pathLst>
          </a:custGeom>
          <a:ln w="22860">
            <a:solidFill>
              <a:srgbClr val="000000"/>
            </a:solidFill>
          </a:ln>
        </p:spPr>
        <p:txBody>
          <a:bodyPr wrap="square" lIns="0" tIns="0" rIns="0" bIns="0" rtlCol="0"/>
          <a:lstStyle/>
          <a:p>
            <a:endParaRPr/>
          </a:p>
        </p:txBody>
      </p:sp>
      <p:sp>
        <p:nvSpPr>
          <p:cNvPr id="21" name="object 21"/>
          <p:cNvSpPr/>
          <p:nvPr/>
        </p:nvSpPr>
        <p:spPr>
          <a:xfrm>
            <a:off x="6422897" y="3010661"/>
            <a:ext cx="434340" cy="0"/>
          </a:xfrm>
          <a:custGeom>
            <a:avLst/>
            <a:gdLst/>
            <a:ahLst/>
            <a:cxnLst/>
            <a:rect l="l" t="t" r="r" b="b"/>
            <a:pathLst>
              <a:path w="434340">
                <a:moveTo>
                  <a:pt x="0" y="0"/>
                </a:moveTo>
                <a:lnTo>
                  <a:pt x="433933" y="0"/>
                </a:lnTo>
              </a:path>
            </a:pathLst>
          </a:custGeom>
          <a:ln w="22860">
            <a:solidFill>
              <a:srgbClr val="000000"/>
            </a:solidFill>
          </a:ln>
        </p:spPr>
        <p:txBody>
          <a:bodyPr wrap="square" lIns="0" tIns="0" rIns="0" bIns="0" rtlCol="0"/>
          <a:lstStyle/>
          <a:p>
            <a:endParaRPr/>
          </a:p>
        </p:txBody>
      </p:sp>
      <p:sp>
        <p:nvSpPr>
          <p:cNvPr id="22" name="object 22"/>
          <p:cNvSpPr/>
          <p:nvPr/>
        </p:nvSpPr>
        <p:spPr>
          <a:xfrm>
            <a:off x="6781038" y="2966466"/>
            <a:ext cx="76200" cy="88900"/>
          </a:xfrm>
          <a:custGeom>
            <a:avLst/>
            <a:gdLst/>
            <a:ahLst/>
            <a:cxnLst/>
            <a:rect l="l" t="t" r="r" b="b"/>
            <a:pathLst>
              <a:path w="76200" h="88900">
                <a:moveTo>
                  <a:pt x="0" y="0"/>
                </a:moveTo>
                <a:lnTo>
                  <a:pt x="76200" y="44196"/>
                </a:lnTo>
                <a:lnTo>
                  <a:pt x="0" y="88392"/>
                </a:lnTo>
              </a:path>
            </a:pathLst>
          </a:custGeom>
          <a:ln w="22860">
            <a:solidFill>
              <a:srgbClr val="000000"/>
            </a:solidFill>
          </a:ln>
        </p:spPr>
        <p:txBody>
          <a:bodyPr wrap="square" lIns="0" tIns="0" rIns="0" bIns="0" rtlCol="0"/>
          <a:lstStyle/>
          <a:p>
            <a:endParaRPr/>
          </a:p>
        </p:txBody>
      </p:sp>
      <p:sp>
        <p:nvSpPr>
          <p:cNvPr id="23" name="object 23"/>
          <p:cNvSpPr/>
          <p:nvPr/>
        </p:nvSpPr>
        <p:spPr>
          <a:xfrm>
            <a:off x="381000" y="1600200"/>
            <a:ext cx="452120" cy="685800"/>
          </a:xfrm>
          <a:custGeom>
            <a:avLst/>
            <a:gdLst/>
            <a:ahLst/>
            <a:cxnLst/>
            <a:rect l="l" t="t" r="r" b="b"/>
            <a:pathLst>
              <a:path w="452119" h="685800">
                <a:moveTo>
                  <a:pt x="342900" y="0"/>
                </a:moveTo>
                <a:lnTo>
                  <a:pt x="287274" y="4483"/>
                </a:lnTo>
                <a:lnTo>
                  <a:pt x="234518" y="17475"/>
                </a:lnTo>
                <a:lnTo>
                  <a:pt x="185318" y="38277"/>
                </a:lnTo>
                <a:lnTo>
                  <a:pt x="140385" y="66154"/>
                </a:lnTo>
                <a:lnTo>
                  <a:pt x="100431" y="100431"/>
                </a:lnTo>
                <a:lnTo>
                  <a:pt x="66154" y="140385"/>
                </a:lnTo>
                <a:lnTo>
                  <a:pt x="38277" y="185318"/>
                </a:lnTo>
                <a:lnTo>
                  <a:pt x="17475" y="234518"/>
                </a:lnTo>
                <a:lnTo>
                  <a:pt x="4483" y="287274"/>
                </a:lnTo>
                <a:lnTo>
                  <a:pt x="0" y="342900"/>
                </a:lnTo>
                <a:lnTo>
                  <a:pt x="1130" y="371017"/>
                </a:lnTo>
                <a:lnTo>
                  <a:pt x="9969" y="425297"/>
                </a:lnTo>
                <a:lnTo>
                  <a:pt x="26949" y="476377"/>
                </a:lnTo>
                <a:lnTo>
                  <a:pt x="51371" y="523532"/>
                </a:lnTo>
                <a:lnTo>
                  <a:pt x="82537" y="566051"/>
                </a:lnTo>
                <a:lnTo>
                  <a:pt x="119748" y="603262"/>
                </a:lnTo>
                <a:lnTo>
                  <a:pt x="162267" y="634428"/>
                </a:lnTo>
                <a:lnTo>
                  <a:pt x="209423" y="658850"/>
                </a:lnTo>
                <a:lnTo>
                  <a:pt x="260489" y="675830"/>
                </a:lnTo>
                <a:lnTo>
                  <a:pt x="314782" y="684657"/>
                </a:lnTo>
                <a:lnTo>
                  <a:pt x="342900" y="685800"/>
                </a:lnTo>
                <a:lnTo>
                  <a:pt x="371017" y="684657"/>
                </a:lnTo>
                <a:lnTo>
                  <a:pt x="398526" y="681316"/>
                </a:lnTo>
                <a:lnTo>
                  <a:pt x="425310" y="675830"/>
                </a:lnTo>
                <a:lnTo>
                  <a:pt x="451281" y="668324"/>
                </a:lnTo>
                <a:lnTo>
                  <a:pt x="452107" y="668007"/>
                </a:lnTo>
                <a:lnTo>
                  <a:pt x="342900" y="668007"/>
                </a:lnTo>
                <a:lnTo>
                  <a:pt x="316230" y="666927"/>
                </a:lnTo>
                <a:lnTo>
                  <a:pt x="264769" y="658558"/>
                </a:lnTo>
                <a:lnTo>
                  <a:pt x="216357" y="642454"/>
                </a:lnTo>
                <a:lnTo>
                  <a:pt x="171640" y="619302"/>
                </a:lnTo>
                <a:lnTo>
                  <a:pt x="131318" y="589749"/>
                </a:lnTo>
                <a:lnTo>
                  <a:pt x="96050" y="554482"/>
                </a:lnTo>
                <a:lnTo>
                  <a:pt x="66497" y="514146"/>
                </a:lnTo>
                <a:lnTo>
                  <a:pt x="43345" y="469442"/>
                </a:lnTo>
                <a:lnTo>
                  <a:pt x="27241" y="421030"/>
                </a:lnTo>
                <a:lnTo>
                  <a:pt x="18872" y="369557"/>
                </a:lnTo>
                <a:lnTo>
                  <a:pt x="17792" y="342900"/>
                </a:lnTo>
                <a:lnTo>
                  <a:pt x="18872" y="316230"/>
                </a:lnTo>
                <a:lnTo>
                  <a:pt x="27241" y="264769"/>
                </a:lnTo>
                <a:lnTo>
                  <a:pt x="43345" y="216357"/>
                </a:lnTo>
                <a:lnTo>
                  <a:pt x="66497" y="171640"/>
                </a:lnTo>
                <a:lnTo>
                  <a:pt x="96050" y="131318"/>
                </a:lnTo>
                <a:lnTo>
                  <a:pt x="131318" y="96050"/>
                </a:lnTo>
                <a:lnTo>
                  <a:pt x="171640" y="66497"/>
                </a:lnTo>
                <a:lnTo>
                  <a:pt x="216357" y="43345"/>
                </a:lnTo>
                <a:lnTo>
                  <a:pt x="264769" y="27241"/>
                </a:lnTo>
                <a:lnTo>
                  <a:pt x="316230" y="18872"/>
                </a:lnTo>
                <a:lnTo>
                  <a:pt x="342900" y="17792"/>
                </a:lnTo>
                <a:lnTo>
                  <a:pt x="452107" y="17792"/>
                </a:lnTo>
                <a:lnTo>
                  <a:pt x="451281" y="17475"/>
                </a:lnTo>
                <a:lnTo>
                  <a:pt x="425310" y="9969"/>
                </a:lnTo>
                <a:lnTo>
                  <a:pt x="398526" y="4483"/>
                </a:lnTo>
                <a:lnTo>
                  <a:pt x="371017" y="1130"/>
                </a:lnTo>
                <a:lnTo>
                  <a:pt x="342900" y="0"/>
                </a:lnTo>
                <a:close/>
              </a:path>
            </a:pathLst>
          </a:custGeom>
          <a:solidFill>
            <a:srgbClr val="4F81BD"/>
          </a:solidFill>
        </p:spPr>
        <p:txBody>
          <a:bodyPr wrap="square" lIns="0" tIns="0" rIns="0" bIns="0" rtlCol="0"/>
          <a:lstStyle/>
          <a:p>
            <a:endParaRPr/>
          </a:p>
        </p:txBody>
      </p:sp>
      <p:sp>
        <p:nvSpPr>
          <p:cNvPr id="24" name="object 24"/>
          <p:cNvSpPr/>
          <p:nvPr/>
        </p:nvSpPr>
        <p:spPr>
          <a:xfrm>
            <a:off x="723902" y="1617991"/>
            <a:ext cx="342900" cy="650240"/>
          </a:xfrm>
          <a:custGeom>
            <a:avLst/>
            <a:gdLst/>
            <a:ahLst/>
            <a:cxnLst/>
            <a:rect l="l" t="t" r="r" b="b"/>
            <a:pathLst>
              <a:path w="342900" h="650239">
                <a:moveTo>
                  <a:pt x="109207" y="0"/>
                </a:moveTo>
                <a:lnTo>
                  <a:pt x="0" y="0"/>
                </a:lnTo>
                <a:lnTo>
                  <a:pt x="26657" y="1079"/>
                </a:lnTo>
                <a:lnTo>
                  <a:pt x="52730" y="4254"/>
                </a:lnTo>
                <a:lnTo>
                  <a:pt x="102755" y="16573"/>
                </a:lnTo>
                <a:lnTo>
                  <a:pt x="149402" y="36283"/>
                </a:lnTo>
                <a:lnTo>
                  <a:pt x="191998" y="62725"/>
                </a:lnTo>
                <a:lnTo>
                  <a:pt x="229882" y="95224"/>
                </a:lnTo>
                <a:lnTo>
                  <a:pt x="262382" y="133108"/>
                </a:lnTo>
                <a:lnTo>
                  <a:pt x="288810" y="175704"/>
                </a:lnTo>
                <a:lnTo>
                  <a:pt x="308533" y="222351"/>
                </a:lnTo>
                <a:lnTo>
                  <a:pt x="320852" y="272376"/>
                </a:lnTo>
                <a:lnTo>
                  <a:pt x="325107" y="325107"/>
                </a:lnTo>
                <a:lnTo>
                  <a:pt x="324027" y="351777"/>
                </a:lnTo>
                <a:lnTo>
                  <a:pt x="315658" y="403237"/>
                </a:lnTo>
                <a:lnTo>
                  <a:pt x="299554" y="451650"/>
                </a:lnTo>
                <a:lnTo>
                  <a:pt x="276390" y="496366"/>
                </a:lnTo>
                <a:lnTo>
                  <a:pt x="246849" y="536689"/>
                </a:lnTo>
                <a:lnTo>
                  <a:pt x="211569" y="571957"/>
                </a:lnTo>
                <a:lnTo>
                  <a:pt x="171246" y="601510"/>
                </a:lnTo>
                <a:lnTo>
                  <a:pt x="126542" y="624662"/>
                </a:lnTo>
                <a:lnTo>
                  <a:pt x="78130" y="640765"/>
                </a:lnTo>
                <a:lnTo>
                  <a:pt x="26657" y="649135"/>
                </a:lnTo>
                <a:lnTo>
                  <a:pt x="0" y="650214"/>
                </a:lnTo>
                <a:lnTo>
                  <a:pt x="109207" y="650214"/>
                </a:lnTo>
                <a:lnTo>
                  <a:pt x="157581" y="629729"/>
                </a:lnTo>
                <a:lnTo>
                  <a:pt x="202514" y="601853"/>
                </a:lnTo>
                <a:lnTo>
                  <a:pt x="242468" y="567575"/>
                </a:lnTo>
                <a:lnTo>
                  <a:pt x="276733" y="527621"/>
                </a:lnTo>
                <a:lnTo>
                  <a:pt x="304622" y="482688"/>
                </a:lnTo>
                <a:lnTo>
                  <a:pt x="325412" y="433489"/>
                </a:lnTo>
                <a:lnTo>
                  <a:pt x="338404" y="380733"/>
                </a:lnTo>
                <a:lnTo>
                  <a:pt x="342900" y="325107"/>
                </a:lnTo>
                <a:lnTo>
                  <a:pt x="341757" y="296989"/>
                </a:lnTo>
                <a:lnTo>
                  <a:pt x="332930" y="242697"/>
                </a:lnTo>
                <a:lnTo>
                  <a:pt x="315950" y="191630"/>
                </a:lnTo>
                <a:lnTo>
                  <a:pt x="291528" y="144475"/>
                </a:lnTo>
                <a:lnTo>
                  <a:pt x="260362" y="101955"/>
                </a:lnTo>
                <a:lnTo>
                  <a:pt x="223151" y="64744"/>
                </a:lnTo>
                <a:lnTo>
                  <a:pt x="180619" y="33578"/>
                </a:lnTo>
                <a:lnTo>
                  <a:pt x="133464" y="9156"/>
                </a:lnTo>
                <a:lnTo>
                  <a:pt x="109207" y="0"/>
                </a:lnTo>
                <a:close/>
              </a:path>
            </a:pathLst>
          </a:custGeom>
          <a:solidFill>
            <a:srgbClr val="4F81BD"/>
          </a:solidFill>
        </p:spPr>
        <p:txBody>
          <a:bodyPr wrap="square" lIns="0" tIns="0" rIns="0" bIns="0" rtlCol="0"/>
          <a:lstStyle/>
          <a:p>
            <a:endParaRPr/>
          </a:p>
        </p:txBody>
      </p:sp>
      <p:sp>
        <p:nvSpPr>
          <p:cNvPr id="25" name="object 25"/>
          <p:cNvSpPr/>
          <p:nvPr/>
        </p:nvSpPr>
        <p:spPr>
          <a:xfrm>
            <a:off x="381761" y="1600961"/>
            <a:ext cx="685800" cy="685800"/>
          </a:xfrm>
          <a:custGeom>
            <a:avLst/>
            <a:gdLst/>
            <a:ahLst/>
            <a:cxnLst/>
            <a:rect l="l" t="t" r="r" b="b"/>
            <a:pathLst>
              <a:path w="685800" h="685800">
                <a:moveTo>
                  <a:pt x="0" y="342900"/>
                </a:moveTo>
                <a:lnTo>
                  <a:pt x="4483" y="287274"/>
                </a:lnTo>
                <a:lnTo>
                  <a:pt x="17475" y="234518"/>
                </a:lnTo>
                <a:lnTo>
                  <a:pt x="38277" y="185318"/>
                </a:lnTo>
                <a:lnTo>
                  <a:pt x="66154" y="140385"/>
                </a:lnTo>
                <a:lnTo>
                  <a:pt x="100431" y="100431"/>
                </a:lnTo>
                <a:lnTo>
                  <a:pt x="140385" y="66154"/>
                </a:lnTo>
                <a:lnTo>
                  <a:pt x="185318" y="38277"/>
                </a:lnTo>
                <a:lnTo>
                  <a:pt x="234518" y="17475"/>
                </a:lnTo>
                <a:lnTo>
                  <a:pt x="287274" y="4483"/>
                </a:lnTo>
                <a:lnTo>
                  <a:pt x="342900" y="0"/>
                </a:lnTo>
                <a:lnTo>
                  <a:pt x="371017" y="1130"/>
                </a:lnTo>
                <a:lnTo>
                  <a:pt x="425310" y="9969"/>
                </a:lnTo>
                <a:lnTo>
                  <a:pt x="476377" y="26949"/>
                </a:lnTo>
                <a:lnTo>
                  <a:pt x="523532" y="51371"/>
                </a:lnTo>
                <a:lnTo>
                  <a:pt x="566051" y="82537"/>
                </a:lnTo>
                <a:lnTo>
                  <a:pt x="603262" y="119735"/>
                </a:lnTo>
                <a:lnTo>
                  <a:pt x="634428" y="162267"/>
                </a:lnTo>
                <a:lnTo>
                  <a:pt x="658850" y="209423"/>
                </a:lnTo>
                <a:lnTo>
                  <a:pt x="675830" y="260489"/>
                </a:lnTo>
                <a:lnTo>
                  <a:pt x="684657" y="314782"/>
                </a:lnTo>
                <a:lnTo>
                  <a:pt x="685800" y="342900"/>
                </a:lnTo>
                <a:lnTo>
                  <a:pt x="684657" y="371017"/>
                </a:lnTo>
                <a:lnTo>
                  <a:pt x="675830" y="425297"/>
                </a:lnTo>
                <a:lnTo>
                  <a:pt x="658850" y="476377"/>
                </a:lnTo>
                <a:lnTo>
                  <a:pt x="634428" y="523532"/>
                </a:lnTo>
                <a:lnTo>
                  <a:pt x="603262" y="566051"/>
                </a:lnTo>
                <a:lnTo>
                  <a:pt x="566051" y="603262"/>
                </a:lnTo>
                <a:lnTo>
                  <a:pt x="523532" y="634428"/>
                </a:lnTo>
                <a:lnTo>
                  <a:pt x="476377" y="658850"/>
                </a:lnTo>
                <a:lnTo>
                  <a:pt x="425310" y="675830"/>
                </a:lnTo>
                <a:lnTo>
                  <a:pt x="371017" y="684657"/>
                </a:lnTo>
                <a:lnTo>
                  <a:pt x="342900" y="685800"/>
                </a:lnTo>
                <a:lnTo>
                  <a:pt x="314782" y="684657"/>
                </a:lnTo>
                <a:lnTo>
                  <a:pt x="260489" y="675830"/>
                </a:lnTo>
                <a:lnTo>
                  <a:pt x="209422" y="658850"/>
                </a:lnTo>
                <a:lnTo>
                  <a:pt x="162267" y="634428"/>
                </a:lnTo>
                <a:lnTo>
                  <a:pt x="119748" y="603262"/>
                </a:lnTo>
                <a:lnTo>
                  <a:pt x="82537" y="566051"/>
                </a:lnTo>
                <a:lnTo>
                  <a:pt x="51371" y="523532"/>
                </a:lnTo>
                <a:lnTo>
                  <a:pt x="26949" y="476377"/>
                </a:lnTo>
                <a:lnTo>
                  <a:pt x="9969" y="425297"/>
                </a:lnTo>
                <a:lnTo>
                  <a:pt x="1130" y="371017"/>
                </a:lnTo>
                <a:lnTo>
                  <a:pt x="0" y="342900"/>
                </a:lnTo>
                <a:close/>
              </a:path>
            </a:pathLst>
          </a:custGeom>
          <a:ln w="25908">
            <a:solidFill>
              <a:srgbClr val="000000"/>
            </a:solidFill>
          </a:ln>
        </p:spPr>
        <p:txBody>
          <a:bodyPr wrap="square" lIns="0" tIns="0" rIns="0" bIns="0" rtlCol="0"/>
          <a:lstStyle/>
          <a:p>
            <a:endParaRPr/>
          </a:p>
        </p:txBody>
      </p:sp>
      <p:sp>
        <p:nvSpPr>
          <p:cNvPr id="26" name="object 26"/>
          <p:cNvSpPr/>
          <p:nvPr/>
        </p:nvSpPr>
        <p:spPr>
          <a:xfrm>
            <a:off x="401574" y="1617725"/>
            <a:ext cx="649605" cy="650875"/>
          </a:xfrm>
          <a:custGeom>
            <a:avLst/>
            <a:gdLst/>
            <a:ahLst/>
            <a:cxnLst/>
            <a:rect l="l" t="t" r="r" b="b"/>
            <a:pathLst>
              <a:path w="649605" h="650875">
                <a:moveTo>
                  <a:pt x="0" y="325361"/>
                </a:moveTo>
                <a:lnTo>
                  <a:pt x="4254" y="378142"/>
                </a:lnTo>
                <a:lnTo>
                  <a:pt x="16548" y="428205"/>
                </a:lnTo>
                <a:lnTo>
                  <a:pt x="36233" y="474878"/>
                </a:lnTo>
                <a:lnTo>
                  <a:pt x="62623" y="517512"/>
                </a:lnTo>
                <a:lnTo>
                  <a:pt x="95072" y="555421"/>
                </a:lnTo>
                <a:lnTo>
                  <a:pt x="132892" y="587946"/>
                </a:lnTo>
                <a:lnTo>
                  <a:pt x="175425" y="614400"/>
                </a:lnTo>
                <a:lnTo>
                  <a:pt x="221996" y="634136"/>
                </a:lnTo>
                <a:lnTo>
                  <a:pt x="271945" y="646468"/>
                </a:lnTo>
                <a:lnTo>
                  <a:pt x="324599" y="650722"/>
                </a:lnTo>
                <a:lnTo>
                  <a:pt x="351218" y="649643"/>
                </a:lnTo>
                <a:lnTo>
                  <a:pt x="402602" y="641261"/>
                </a:lnTo>
                <a:lnTo>
                  <a:pt x="450951" y="625157"/>
                </a:lnTo>
                <a:lnTo>
                  <a:pt x="495579" y="601980"/>
                </a:lnTo>
                <a:lnTo>
                  <a:pt x="535838" y="572401"/>
                </a:lnTo>
                <a:lnTo>
                  <a:pt x="571055" y="537108"/>
                </a:lnTo>
                <a:lnTo>
                  <a:pt x="600570" y="496747"/>
                </a:lnTo>
                <a:lnTo>
                  <a:pt x="623684" y="452005"/>
                </a:lnTo>
                <a:lnTo>
                  <a:pt x="639762" y="403555"/>
                </a:lnTo>
                <a:lnTo>
                  <a:pt x="648119" y="352044"/>
                </a:lnTo>
                <a:lnTo>
                  <a:pt x="649198" y="325361"/>
                </a:lnTo>
                <a:lnTo>
                  <a:pt x="648119" y="298678"/>
                </a:lnTo>
                <a:lnTo>
                  <a:pt x="639762" y="247167"/>
                </a:lnTo>
                <a:lnTo>
                  <a:pt x="623684" y="198716"/>
                </a:lnTo>
                <a:lnTo>
                  <a:pt x="600570" y="153974"/>
                </a:lnTo>
                <a:lnTo>
                  <a:pt x="571055" y="113614"/>
                </a:lnTo>
                <a:lnTo>
                  <a:pt x="535838" y="78320"/>
                </a:lnTo>
                <a:lnTo>
                  <a:pt x="495579" y="48742"/>
                </a:lnTo>
                <a:lnTo>
                  <a:pt x="450951" y="25565"/>
                </a:lnTo>
                <a:lnTo>
                  <a:pt x="402602" y="9448"/>
                </a:lnTo>
                <a:lnTo>
                  <a:pt x="351218" y="1079"/>
                </a:lnTo>
                <a:lnTo>
                  <a:pt x="324599" y="0"/>
                </a:lnTo>
                <a:lnTo>
                  <a:pt x="297980" y="1079"/>
                </a:lnTo>
                <a:lnTo>
                  <a:pt x="246595" y="9448"/>
                </a:lnTo>
                <a:lnTo>
                  <a:pt x="198247" y="25565"/>
                </a:lnTo>
                <a:lnTo>
                  <a:pt x="153619" y="48742"/>
                </a:lnTo>
                <a:lnTo>
                  <a:pt x="113347" y="78320"/>
                </a:lnTo>
                <a:lnTo>
                  <a:pt x="78130" y="113614"/>
                </a:lnTo>
                <a:lnTo>
                  <a:pt x="48628" y="153974"/>
                </a:lnTo>
                <a:lnTo>
                  <a:pt x="25514" y="198716"/>
                </a:lnTo>
                <a:lnTo>
                  <a:pt x="9436" y="247167"/>
                </a:lnTo>
                <a:lnTo>
                  <a:pt x="1079" y="298678"/>
                </a:lnTo>
                <a:lnTo>
                  <a:pt x="0" y="325361"/>
                </a:lnTo>
                <a:close/>
              </a:path>
            </a:pathLst>
          </a:custGeom>
          <a:ln w="25908">
            <a:solidFill>
              <a:srgbClr val="000000"/>
            </a:solidFill>
          </a:ln>
        </p:spPr>
        <p:txBody>
          <a:bodyPr wrap="square" lIns="0" tIns="0" rIns="0" bIns="0" rtlCol="0"/>
          <a:lstStyle/>
          <a:p>
            <a:endParaRPr/>
          </a:p>
        </p:txBody>
      </p:sp>
      <p:sp>
        <p:nvSpPr>
          <p:cNvPr id="27" name="object 27"/>
          <p:cNvSpPr/>
          <p:nvPr/>
        </p:nvSpPr>
        <p:spPr>
          <a:xfrm>
            <a:off x="1349502" y="1899666"/>
            <a:ext cx="76200" cy="88900"/>
          </a:xfrm>
          <a:custGeom>
            <a:avLst/>
            <a:gdLst/>
            <a:ahLst/>
            <a:cxnLst/>
            <a:rect l="l" t="t" r="r" b="b"/>
            <a:pathLst>
              <a:path w="76200" h="88900">
                <a:moveTo>
                  <a:pt x="0" y="0"/>
                </a:moveTo>
                <a:lnTo>
                  <a:pt x="76200" y="44196"/>
                </a:lnTo>
                <a:lnTo>
                  <a:pt x="0" y="88392"/>
                </a:lnTo>
              </a:path>
            </a:pathLst>
          </a:custGeom>
          <a:ln w="22860">
            <a:solidFill>
              <a:srgbClr val="000000"/>
            </a:solidFill>
          </a:ln>
        </p:spPr>
        <p:txBody>
          <a:bodyPr wrap="square" lIns="0" tIns="0" rIns="0" bIns="0" rtlCol="0"/>
          <a:lstStyle/>
          <a:p>
            <a:endParaRPr/>
          </a:p>
        </p:txBody>
      </p:sp>
      <p:sp>
        <p:nvSpPr>
          <p:cNvPr id="28" name="object 28"/>
          <p:cNvSpPr/>
          <p:nvPr/>
        </p:nvSpPr>
        <p:spPr>
          <a:xfrm>
            <a:off x="7796021" y="3505961"/>
            <a:ext cx="3175" cy="396240"/>
          </a:xfrm>
          <a:custGeom>
            <a:avLst/>
            <a:gdLst/>
            <a:ahLst/>
            <a:cxnLst/>
            <a:rect l="l" t="t" r="r" b="b"/>
            <a:pathLst>
              <a:path w="3175" h="396239">
                <a:moveTo>
                  <a:pt x="0" y="0"/>
                </a:moveTo>
                <a:lnTo>
                  <a:pt x="2590" y="395986"/>
                </a:lnTo>
              </a:path>
            </a:pathLst>
          </a:custGeom>
          <a:ln w="22860">
            <a:solidFill>
              <a:srgbClr val="000000"/>
            </a:solidFill>
          </a:ln>
        </p:spPr>
        <p:txBody>
          <a:bodyPr wrap="square" lIns="0" tIns="0" rIns="0" bIns="0" rtlCol="0"/>
          <a:lstStyle/>
          <a:p>
            <a:endParaRPr/>
          </a:p>
        </p:txBody>
      </p:sp>
      <p:sp>
        <p:nvSpPr>
          <p:cNvPr id="29" name="object 29"/>
          <p:cNvSpPr/>
          <p:nvPr/>
        </p:nvSpPr>
        <p:spPr>
          <a:xfrm>
            <a:off x="7754873" y="3826008"/>
            <a:ext cx="88900" cy="76200"/>
          </a:xfrm>
          <a:custGeom>
            <a:avLst/>
            <a:gdLst/>
            <a:ahLst/>
            <a:cxnLst/>
            <a:rect l="l" t="t" r="r" b="b"/>
            <a:pathLst>
              <a:path w="88900" h="76200">
                <a:moveTo>
                  <a:pt x="0" y="711"/>
                </a:moveTo>
                <a:lnTo>
                  <a:pt x="44818" y="75920"/>
                </a:lnTo>
                <a:lnTo>
                  <a:pt x="88392" y="0"/>
                </a:lnTo>
              </a:path>
            </a:pathLst>
          </a:custGeom>
          <a:ln w="22860">
            <a:solidFill>
              <a:srgbClr val="000000"/>
            </a:solidFill>
          </a:ln>
        </p:spPr>
        <p:txBody>
          <a:bodyPr wrap="square" lIns="0" tIns="0" rIns="0" bIns="0" rtlCol="0"/>
          <a:lstStyle/>
          <a:p>
            <a:endParaRPr/>
          </a:p>
        </p:txBody>
      </p:sp>
      <p:sp>
        <p:nvSpPr>
          <p:cNvPr id="30" name="object 30"/>
          <p:cNvSpPr txBox="1"/>
          <p:nvPr/>
        </p:nvSpPr>
        <p:spPr>
          <a:xfrm>
            <a:off x="304800" y="5766815"/>
            <a:ext cx="3581400" cy="862965"/>
          </a:xfrm>
          <a:prstGeom prst="rect">
            <a:avLst/>
          </a:prstGeom>
          <a:ln w="9144">
            <a:solidFill>
              <a:srgbClr val="000000"/>
            </a:solidFill>
          </a:ln>
        </p:spPr>
        <p:txBody>
          <a:bodyPr vert="horz" wrap="square" lIns="0" tIns="0" rIns="0" bIns="0" rtlCol="0">
            <a:spAutoFit/>
          </a:bodyPr>
          <a:lstStyle/>
          <a:p>
            <a:pPr algn="ctr">
              <a:lnSpc>
                <a:spcPts val="1605"/>
              </a:lnSpc>
            </a:pPr>
            <a:r>
              <a:rPr sz="1400" b="1" spc="-5" dirty="0">
                <a:latin typeface="Arial"/>
                <a:cs typeface="Arial"/>
              </a:rPr>
              <a:t>Roles</a:t>
            </a:r>
            <a:endParaRPr sz="1400">
              <a:latin typeface="Arial"/>
              <a:cs typeface="Arial"/>
            </a:endParaRPr>
          </a:p>
          <a:p>
            <a:pPr marL="81915">
              <a:lnSpc>
                <a:spcPct val="100000"/>
              </a:lnSpc>
              <a:spcBef>
                <a:spcPts val="5"/>
              </a:spcBef>
            </a:pPr>
            <a:r>
              <a:rPr sz="1200" b="1" spc="-5" dirty="0">
                <a:latin typeface="Arial"/>
                <a:cs typeface="Arial"/>
              </a:rPr>
              <a:t>Rater </a:t>
            </a:r>
            <a:r>
              <a:rPr sz="1200" dirty="0">
                <a:latin typeface="Arial"/>
                <a:cs typeface="Arial"/>
              </a:rPr>
              <a:t>=</a:t>
            </a:r>
            <a:r>
              <a:rPr sz="1200" spc="-125" dirty="0">
                <a:latin typeface="Arial"/>
                <a:cs typeface="Arial"/>
              </a:rPr>
              <a:t> </a:t>
            </a:r>
            <a:r>
              <a:rPr sz="1200" spc="-5" dirty="0">
                <a:latin typeface="Arial"/>
                <a:cs typeface="Arial"/>
              </a:rPr>
              <a:t>Supervisor</a:t>
            </a:r>
            <a:endParaRPr sz="1200">
              <a:latin typeface="Arial"/>
              <a:cs typeface="Arial"/>
            </a:endParaRPr>
          </a:p>
          <a:p>
            <a:pPr marL="81915">
              <a:lnSpc>
                <a:spcPct val="100000"/>
              </a:lnSpc>
            </a:pPr>
            <a:r>
              <a:rPr sz="1200" b="1" spc="-5" dirty="0">
                <a:latin typeface="Arial"/>
                <a:cs typeface="Arial"/>
              </a:rPr>
              <a:t>Endorser </a:t>
            </a:r>
            <a:r>
              <a:rPr sz="1200" dirty="0">
                <a:latin typeface="Arial"/>
                <a:cs typeface="Arial"/>
              </a:rPr>
              <a:t>= GO </a:t>
            </a:r>
            <a:r>
              <a:rPr sz="1200" spc="-5" dirty="0">
                <a:latin typeface="Arial"/>
                <a:cs typeface="Arial"/>
              </a:rPr>
              <a:t>or </a:t>
            </a:r>
            <a:r>
              <a:rPr sz="1200" dirty="0">
                <a:latin typeface="Arial"/>
                <a:cs typeface="Arial"/>
              </a:rPr>
              <a:t>SES </a:t>
            </a:r>
            <a:r>
              <a:rPr sz="1200" spc="-5" dirty="0">
                <a:latin typeface="Arial"/>
                <a:cs typeface="Arial"/>
              </a:rPr>
              <a:t>in Chain </a:t>
            </a:r>
            <a:r>
              <a:rPr sz="1200" dirty="0">
                <a:latin typeface="Arial"/>
                <a:cs typeface="Arial"/>
              </a:rPr>
              <a:t>of</a:t>
            </a:r>
            <a:r>
              <a:rPr sz="1200" spc="-114" dirty="0">
                <a:latin typeface="Arial"/>
                <a:cs typeface="Arial"/>
              </a:rPr>
              <a:t> </a:t>
            </a:r>
            <a:r>
              <a:rPr sz="1200" spc="-10" dirty="0">
                <a:latin typeface="Arial"/>
                <a:cs typeface="Arial"/>
              </a:rPr>
              <a:t>Command</a:t>
            </a:r>
            <a:endParaRPr sz="1200">
              <a:latin typeface="Arial"/>
              <a:cs typeface="Arial"/>
            </a:endParaRPr>
          </a:p>
          <a:p>
            <a:pPr marL="81915">
              <a:lnSpc>
                <a:spcPct val="100000"/>
              </a:lnSpc>
            </a:pPr>
            <a:r>
              <a:rPr sz="1200" b="1" spc="-5" dirty="0">
                <a:latin typeface="Arial"/>
                <a:cs typeface="Arial"/>
              </a:rPr>
              <a:t>FCR </a:t>
            </a:r>
            <a:r>
              <a:rPr sz="1200" dirty="0">
                <a:latin typeface="Arial"/>
                <a:cs typeface="Arial"/>
              </a:rPr>
              <a:t>= SES </a:t>
            </a:r>
            <a:r>
              <a:rPr sz="1200" spc="-10" dirty="0">
                <a:latin typeface="Arial"/>
                <a:cs typeface="Arial"/>
              </a:rPr>
              <a:t>level </a:t>
            </a:r>
            <a:r>
              <a:rPr sz="1200" spc="-5" dirty="0">
                <a:latin typeface="Arial"/>
                <a:cs typeface="Arial"/>
              </a:rPr>
              <a:t>in</a:t>
            </a:r>
            <a:r>
              <a:rPr sz="1200" spc="-140" dirty="0">
                <a:latin typeface="Arial"/>
                <a:cs typeface="Arial"/>
              </a:rPr>
              <a:t> </a:t>
            </a:r>
            <a:r>
              <a:rPr sz="1200" spc="-5" dirty="0">
                <a:latin typeface="Arial"/>
                <a:cs typeface="Arial"/>
              </a:rPr>
              <a:t>CP</a:t>
            </a:r>
            <a:endParaRPr sz="1200">
              <a:latin typeface="Arial"/>
              <a:cs typeface="Arial"/>
            </a:endParaRPr>
          </a:p>
        </p:txBody>
      </p:sp>
      <p:sp>
        <p:nvSpPr>
          <p:cNvPr id="31" name="object 31"/>
          <p:cNvSpPr/>
          <p:nvPr/>
        </p:nvSpPr>
        <p:spPr>
          <a:xfrm>
            <a:off x="7757921" y="4892808"/>
            <a:ext cx="88900" cy="76200"/>
          </a:xfrm>
          <a:custGeom>
            <a:avLst/>
            <a:gdLst/>
            <a:ahLst/>
            <a:cxnLst/>
            <a:rect l="l" t="t" r="r" b="b"/>
            <a:pathLst>
              <a:path w="88900" h="76200">
                <a:moveTo>
                  <a:pt x="0" y="711"/>
                </a:moveTo>
                <a:lnTo>
                  <a:pt x="44818" y="75920"/>
                </a:lnTo>
                <a:lnTo>
                  <a:pt x="88392" y="0"/>
                </a:lnTo>
              </a:path>
            </a:pathLst>
          </a:custGeom>
          <a:ln w="22860">
            <a:solidFill>
              <a:srgbClr val="000000"/>
            </a:solidFill>
          </a:ln>
        </p:spPr>
        <p:txBody>
          <a:bodyPr wrap="square" lIns="0" tIns="0" rIns="0" bIns="0" rtlCol="0"/>
          <a:lstStyle/>
          <a:p>
            <a:endParaRPr/>
          </a:p>
        </p:txBody>
      </p:sp>
      <p:sp>
        <p:nvSpPr>
          <p:cNvPr id="32" name="object 32"/>
          <p:cNvSpPr txBox="1"/>
          <p:nvPr/>
        </p:nvSpPr>
        <p:spPr>
          <a:xfrm>
            <a:off x="2898267" y="1661795"/>
            <a:ext cx="537845" cy="259079"/>
          </a:xfrm>
          <a:prstGeom prst="rect">
            <a:avLst/>
          </a:prstGeom>
        </p:spPr>
        <p:txBody>
          <a:bodyPr vert="horz" wrap="square" lIns="0" tIns="0" rIns="0" bIns="0" rtlCol="0">
            <a:spAutoFit/>
          </a:bodyPr>
          <a:lstStyle/>
          <a:p>
            <a:pPr marL="12700">
              <a:lnSpc>
                <a:spcPct val="100000"/>
              </a:lnSpc>
              <a:tabLst>
                <a:tab pos="524510" algn="l"/>
              </a:tabLst>
            </a:pPr>
            <a:r>
              <a:rPr sz="1600" b="1" u="heavy" spc="-70" dirty="0">
                <a:solidFill>
                  <a:srgbClr val="00B050"/>
                </a:solidFill>
                <a:latin typeface="Arial"/>
                <a:cs typeface="Arial"/>
              </a:rPr>
              <a:t>Yes	</a:t>
            </a:r>
            <a:endParaRPr sz="1600">
              <a:latin typeface="Arial"/>
              <a:cs typeface="Arial"/>
            </a:endParaRPr>
          </a:p>
        </p:txBody>
      </p:sp>
      <p:sp>
        <p:nvSpPr>
          <p:cNvPr id="33" name="object 33"/>
          <p:cNvSpPr/>
          <p:nvPr/>
        </p:nvSpPr>
        <p:spPr>
          <a:xfrm>
            <a:off x="7794625" y="4573779"/>
            <a:ext cx="0" cy="375920"/>
          </a:xfrm>
          <a:custGeom>
            <a:avLst/>
            <a:gdLst/>
            <a:ahLst/>
            <a:cxnLst/>
            <a:rect l="l" t="t" r="r" b="b"/>
            <a:pathLst>
              <a:path h="375920">
                <a:moveTo>
                  <a:pt x="0" y="0"/>
                </a:moveTo>
                <a:lnTo>
                  <a:pt x="0" y="375856"/>
                </a:lnTo>
              </a:path>
            </a:pathLst>
          </a:custGeom>
          <a:ln w="22225">
            <a:solidFill>
              <a:srgbClr val="000000"/>
            </a:solidFill>
          </a:ln>
        </p:spPr>
        <p:txBody>
          <a:bodyPr wrap="square" lIns="0" tIns="0" rIns="0" bIns="0" rtlCol="0"/>
          <a:lstStyle/>
          <a:p>
            <a:endParaRPr/>
          </a:p>
        </p:txBody>
      </p:sp>
      <p:sp>
        <p:nvSpPr>
          <p:cNvPr id="34" name="object 34"/>
          <p:cNvSpPr/>
          <p:nvPr/>
        </p:nvSpPr>
        <p:spPr>
          <a:xfrm>
            <a:off x="6848666" y="4578351"/>
            <a:ext cx="1896745" cy="0"/>
          </a:xfrm>
          <a:custGeom>
            <a:avLst/>
            <a:gdLst/>
            <a:ahLst/>
            <a:cxnLst/>
            <a:rect l="l" t="t" r="r" b="b"/>
            <a:pathLst>
              <a:path w="1896745">
                <a:moveTo>
                  <a:pt x="0" y="0"/>
                </a:moveTo>
                <a:lnTo>
                  <a:pt x="1896681" y="0"/>
                </a:lnTo>
              </a:path>
            </a:pathLst>
          </a:custGeom>
          <a:ln w="9144">
            <a:solidFill>
              <a:srgbClr val="000000"/>
            </a:solidFill>
          </a:ln>
        </p:spPr>
        <p:txBody>
          <a:bodyPr wrap="square" lIns="0" tIns="0" rIns="0" bIns="0" rtlCol="0"/>
          <a:lstStyle/>
          <a:p>
            <a:endParaRPr/>
          </a:p>
        </p:txBody>
      </p:sp>
      <p:sp>
        <p:nvSpPr>
          <p:cNvPr id="35" name="object 35"/>
          <p:cNvSpPr/>
          <p:nvPr/>
        </p:nvSpPr>
        <p:spPr>
          <a:xfrm>
            <a:off x="6848666" y="4945065"/>
            <a:ext cx="1896745" cy="0"/>
          </a:xfrm>
          <a:custGeom>
            <a:avLst/>
            <a:gdLst/>
            <a:ahLst/>
            <a:cxnLst/>
            <a:rect l="l" t="t" r="r" b="b"/>
            <a:pathLst>
              <a:path w="1896745">
                <a:moveTo>
                  <a:pt x="0" y="0"/>
                </a:moveTo>
                <a:lnTo>
                  <a:pt x="1896681" y="0"/>
                </a:lnTo>
              </a:path>
            </a:pathLst>
          </a:custGeom>
          <a:ln w="9144">
            <a:solidFill>
              <a:srgbClr val="000000"/>
            </a:solidFill>
          </a:ln>
        </p:spPr>
        <p:txBody>
          <a:bodyPr wrap="square" lIns="0" tIns="0" rIns="0" bIns="0" rtlCol="0"/>
          <a:lstStyle/>
          <a:p>
            <a:endParaRPr/>
          </a:p>
        </p:txBody>
      </p:sp>
      <p:sp>
        <p:nvSpPr>
          <p:cNvPr id="36" name="object 36"/>
          <p:cNvSpPr/>
          <p:nvPr/>
        </p:nvSpPr>
        <p:spPr>
          <a:xfrm>
            <a:off x="6848666" y="3932240"/>
            <a:ext cx="1896745" cy="0"/>
          </a:xfrm>
          <a:custGeom>
            <a:avLst/>
            <a:gdLst/>
            <a:ahLst/>
            <a:cxnLst/>
            <a:rect l="l" t="t" r="r" b="b"/>
            <a:pathLst>
              <a:path w="1896745">
                <a:moveTo>
                  <a:pt x="0" y="0"/>
                </a:moveTo>
                <a:lnTo>
                  <a:pt x="1896681" y="0"/>
                </a:lnTo>
              </a:path>
            </a:pathLst>
          </a:custGeom>
          <a:ln w="9144">
            <a:solidFill>
              <a:srgbClr val="000000"/>
            </a:solidFill>
          </a:ln>
        </p:spPr>
        <p:txBody>
          <a:bodyPr wrap="square" lIns="0" tIns="0" rIns="0" bIns="0" rtlCol="0"/>
          <a:lstStyle/>
          <a:p>
            <a:endParaRPr/>
          </a:p>
        </p:txBody>
      </p:sp>
      <p:sp>
        <p:nvSpPr>
          <p:cNvPr id="37" name="object 37"/>
          <p:cNvSpPr/>
          <p:nvPr/>
        </p:nvSpPr>
        <p:spPr>
          <a:xfrm>
            <a:off x="6848666" y="5405440"/>
            <a:ext cx="1896745" cy="0"/>
          </a:xfrm>
          <a:custGeom>
            <a:avLst/>
            <a:gdLst/>
            <a:ahLst/>
            <a:cxnLst/>
            <a:rect l="l" t="t" r="r" b="b"/>
            <a:pathLst>
              <a:path w="1896745">
                <a:moveTo>
                  <a:pt x="0" y="0"/>
                </a:moveTo>
                <a:lnTo>
                  <a:pt x="1896681" y="0"/>
                </a:lnTo>
              </a:path>
            </a:pathLst>
          </a:custGeom>
          <a:ln w="9144">
            <a:solidFill>
              <a:srgbClr val="000000"/>
            </a:solidFill>
          </a:ln>
        </p:spPr>
        <p:txBody>
          <a:bodyPr wrap="square" lIns="0" tIns="0" rIns="0" bIns="0" rtlCol="0"/>
          <a:lstStyle/>
          <a:p>
            <a:endParaRPr/>
          </a:p>
        </p:txBody>
      </p:sp>
      <p:graphicFrame>
        <p:nvGraphicFramePr>
          <p:cNvPr id="38" name="object 38"/>
          <p:cNvGraphicFramePr>
            <a:graphicFrameLocks noGrp="1"/>
          </p:cNvGraphicFramePr>
          <p:nvPr>
            <p:extLst>
              <p:ext uri="{D42A27DB-BD31-4B8C-83A1-F6EECF244321}">
                <p14:modId xmlns:p14="http://schemas.microsoft.com/office/powerpoint/2010/main" val="2638651624"/>
              </p:ext>
            </p:extLst>
          </p:nvPr>
        </p:nvGraphicFramePr>
        <p:xfrm>
          <a:off x="6856858" y="3932240"/>
          <a:ext cx="1886711" cy="1473199"/>
        </p:xfrm>
        <a:graphic>
          <a:graphicData uri="http://schemas.openxmlformats.org/drawingml/2006/table">
            <a:tbl>
              <a:tblPr firstRow="1" bandRow="1">
                <a:tableStyleId>{2D5ABB26-0587-4C30-8999-92F81FD0307C}</a:tableStyleId>
              </a:tblPr>
              <a:tblGrid>
                <a:gridCol w="1886711">
                  <a:extLst>
                    <a:ext uri="{9D8B030D-6E8A-4147-A177-3AD203B41FA5}">
                      <a16:colId xmlns:a16="http://schemas.microsoft.com/office/drawing/2014/main" val="20000"/>
                    </a:ext>
                  </a:extLst>
                </a:gridCol>
              </a:tblGrid>
              <a:tr h="646111">
                <a:tc>
                  <a:txBody>
                    <a:bodyPr/>
                    <a:lstStyle/>
                    <a:p>
                      <a:pPr marL="239395" marR="82550" indent="-1905" algn="ctr">
                        <a:lnSpc>
                          <a:spcPts val="1440"/>
                        </a:lnSpc>
                        <a:spcBef>
                          <a:spcPts val="10"/>
                        </a:spcBef>
                      </a:pPr>
                      <a:r>
                        <a:rPr sz="1200" spc="-5" dirty="0">
                          <a:latin typeface="Arial"/>
                          <a:cs typeface="Arial"/>
                        </a:rPr>
                        <a:t>Command OMLs  uploaded into </a:t>
                      </a:r>
                      <a:r>
                        <a:rPr sz="1200" dirty="0">
                          <a:latin typeface="Arial"/>
                          <a:cs typeface="Arial"/>
                        </a:rPr>
                        <a:t>to</a:t>
                      </a:r>
                      <a:r>
                        <a:rPr sz="1200" spc="-105" dirty="0">
                          <a:latin typeface="Arial"/>
                          <a:cs typeface="Arial"/>
                        </a:rPr>
                        <a:t> </a:t>
                      </a:r>
                      <a:r>
                        <a:rPr sz="1200" dirty="0">
                          <a:latin typeface="Arial"/>
                          <a:cs typeface="Arial"/>
                        </a:rPr>
                        <a:t>SETM  </a:t>
                      </a:r>
                      <a:r>
                        <a:rPr sz="1200" spc="-5" dirty="0">
                          <a:latin typeface="Arial"/>
                          <a:cs typeface="Arial"/>
                        </a:rPr>
                        <a:t>portal.</a:t>
                      </a:r>
                      <a:endParaRPr sz="1200">
                        <a:latin typeface="Arial"/>
                        <a:cs typeface="Arial"/>
                      </a:endParaRPr>
                    </a:p>
                  </a:txBody>
                  <a:tcPr marL="0" marR="0" marT="1270" marB="0">
                    <a:lnL w="9144">
                      <a:solidFill>
                        <a:srgbClr val="000000"/>
                      </a:solidFill>
                      <a:prstDash val="solid"/>
                    </a:lnL>
                    <a:lnR w="9144">
                      <a:solidFill>
                        <a:srgbClr val="000000"/>
                      </a:solidFill>
                      <a:prstDash val="solid"/>
                    </a:lnR>
                  </a:tcPr>
                </a:tc>
                <a:extLst>
                  <a:ext uri="{0D108BD9-81ED-4DB2-BD59-A6C34878D82A}">
                    <a16:rowId xmlns:a16="http://schemas.microsoft.com/office/drawing/2014/main" val="10000"/>
                  </a:ext>
                </a:extLst>
              </a:tr>
              <a:tr h="366713">
                <a:tc>
                  <a:txBody>
                    <a:bodyPr/>
                    <a:lstStyle/>
                    <a:p>
                      <a:endParaRPr sz="1200">
                        <a:latin typeface="Arial"/>
                        <a:cs typeface="Arial"/>
                      </a:endParaRPr>
                    </a:p>
                  </a:txBody>
                  <a:tcPr marL="0" marR="0" marT="0" marB="0"/>
                </a:tc>
                <a:extLst>
                  <a:ext uri="{0D108BD9-81ED-4DB2-BD59-A6C34878D82A}">
                    <a16:rowId xmlns:a16="http://schemas.microsoft.com/office/drawing/2014/main" val="10001"/>
                  </a:ext>
                </a:extLst>
              </a:tr>
              <a:tr h="460375">
                <a:tc>
                  <a:txBody>
                    <a:bodyPr/>
                    <a:lstStyle/>
                    <a:p>
                      <a:pPr marR="6350" algn="ctr">
                        <a:lnSpc>
                          <a:spcPts val="1405"/>
                        </a:lnSpc>
                      </a:pPr>
                      <a:r>
                        <a:rPr sz="1200" spc="-5" dirty="0" smtClean="0">
                          <a:latin typeface="Arial"/>
                          <a:cs typeface="Arial"/>
                        </a:rPr>
                        <a:t>CL</a:t>
                      </a:r>
                      <a:r>
                        <a:rPr lang="en-US" sz="1200" spc="-5" dirty="0" smtClean="0">
                          <a:latin typeface="Arial"/>
                          <a:cs typeface="Arial"/>
                        </a:rPr>
                        <a:t>D</a:t>
                      </a:r>
                      <a:r>
                        <a:rPr sz="1200" spc="-5" dirty="0" smtClean="0">
                          <a:latin typeface="Arial"/>
                          <a:cs typeface="Arial"/>
                        </a:rPr>
                        <a:t>O</a:t>
                      </a:r>
                      <a:r>
                        <a:rPr sz="1200" spc="-80" dirty="0" smtClean="0">
                          <a:latin typeface="Arial"/>
                          <a:cs typeface="Arial"/>
                        </a:rPr>
                        <a:t> </a:t>
                      </a:r>
                      <a:r>
                        <a:rPr sz="1200" dirty="0">
                          <a:latin typeface="Arial"/>
                          <a:cs typeface="Arial"/>
                        </a:rPr>
                        <a:t>SETM/ETM</a:t>
                      </a:r>
                    </a:p>
                    <a:p>
                      <a:pPr marR="6350" algn="ctr">
                        <a:lnSpc>
                          <a:spcPct val="100000"/>
                        </a:lnSpc>
                      </a:pPr>
                      <a:r>
                        <a:rPr sz="1200" spc="-5" dirty="0">
                          <a:latin typeface="Arial"/>
                          <a:cs typeface="Arial"/>
                        </a:rPr>
                        <a:t>Boards</a:t>
                      </a:r>
                      <a:endParaRPr sz="1200" dirty="0">
                        <a:latin typeface="Arial"/>
                        <a:cs typeface="Arial"/>
                      </a:endParaRPr>
                    </a:p>
                  </a:txBody>
                  <a:tcPr marL="0" marR="0" marT="0" marB="0">
                    <a:lnL w="9144">
                      <a:solidFill>
                        <a:srgbClr val="000000"/>
                      </a:solidFill>
                      <a:prstDash val="solid"/>
                    </a:lnL>
                    <a:lnR w="9144">
                      <a:solidFill>
                        <a:srgbClr val="000000"/>
                      </a:solidFill>
                      <a:prstDash val="solid"/>
                    </a:lnR>
                  </a:tcPr>
                </a:tc>
                <a:extLst>
                  <a:ext uri="{0D108BD9-81ED-4DB2-BD59-A6C34878D82A}">
                    <a16:rowId xmlns:a16="http://schemas.microsoft.com/office/drawing/2014/main" val="10002"/>
                  </a:ext>
                </a:extLst>
              </a:tr>
            </a:tbl>
          </a:graphicData>
        </a:graphic>
      </p:graphicFrame>
      <p:sp>
        <p:nvSpPr>
          <p:cNvPr id="40" name="object 40"/>
          <p:cNvSpPr txBox="1"/>
          <p:nvPr/>
        </p:nvSpPr>
        <p:spPr>
          <a:xfrm>
            <a:off x="8725534" y="6554074"/>
            <a:ext cx="311785" cy="304165"/>
          </a:xfrm>
          <a:prstGeom prst="rect">
            <a:avLst/>
          </a:prstGeom>
        </p:spPr>
        <p:txBody>
          <a:bodyPr vert="horz" wrap="square" lIns="0" tIns="15875" rIns="0" bIns="0" rtlCol="0">
            <a:spAutoFit/>
          </a:bodyPr>
          <a:lstStyle/>
          <a:p>
            <a:pPr marL="40640">
              <a:lnSpc>
                <a:spcPct val="100000"/>
              </a:lnSpc>
              <a:spcBef>
                <a:spcPts val="125"/>
              </a:spcBef>
            </a:pPr>
            <a:fld id="{81D60167-4931-47E6-BA6A-407CBD079E47}" type="slidenum">
              <a:rPr sz="1600" spc="-5" dirty="0">
                <a:latin typeface="Arial"/>
                <a:cs typeface="Arial"/>
              </a:rPr>
              <a:t>24</a:t>
            </a:fld>
            <a:endParaRPr sz="1600">
              <a:latin typeface="Arial"/>
              <a:cs typeface="Arial"/>
            </a:endParaRPr>
          </a:p>
        </p:txBody>
      </p:sp>
      <p:sp>
        <p:nvSpPr>
          <p:cNvPr id="39" name="object 39"/>
          <p:cNvSpPr txBox="1">
            <a:spLocks noGrp="1"/>
          </p:cNvSpPr>
          <p:nvPr>
            <p:ph type="title"/>
          </p:nvPr>
        </p:nvSpPr>
        <p:spPr>
          <a:xfrm>
            <a:off x="5071490" y="108458"/>
            <a:ext cx="3181985" cy="425450"/>
          </a:xfrm>
          <a:prstGeom prst="rect">
            <a:avLst/>
          </a:prstGeom>
        </p:spPr>
        <p:txBody>
          <a:bodyPr vert="horz" wrap="square" lIns="0" tIns="0" rIns="0" bIns="0" rtlCol="0">
            <a:spAutoFit/>
          </a:bodyPr>
          <a:lstStyle/>
          <a:p>
            <a:pPr marL="12700">
              <a:lnSpc>
                <a:spcPct val="100000"/>
              </a:lnSpc>
            </a:pPr>
            <a:r>
              <a:rPr sz="2600" spc="-10" dirty="0"/>
              <a:t>FCR </a:t>
            </a:r>
            <a:r>
              <a:rPr sz="2600" dirty="0"/>
              <a:t>Process Flow</a:t>
            </a:r>
            <a:r>
              <a:rPr sz="2600" spc="-225" dirty="0"/>
              <a:t> </a:t>
            </a:r>
            <a:r>
              <a:rPr sz="2600" spc="-10" dirty="0"/>
              <a:t>Chart</a:t>
            </a:r>
            <a:endParaRPr sz="260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8725534" y="6554074"/>
            <a:ext cx="311785" cy="304165"/>
          </a:xfrm>
          <a:prstGeom prst="rect">
            <a:avLst/>
          </a:prstGeom>
        </p:spPr>
        <p:txBody>
          <a:bodyPr vert="horz" wrap="square" lIns="0" tIns="15875" rIns="0" bIns="0" rtlCol="0">
            <a:spAutoFit/>
          </a:bodyPr>
          <a:lstStyle/>
          <a:p>
            <a:pPr marL="40640">
              <a:lnSpc>
                <a:spcPct val="100000"/>
              </a:lnSpc>
              <a:spcBef>
                <a:spcPts val="125"/>
              </a:spcBef>
            </a:pPr>
            <a:fld id="{81D60167-4931-47E6-BA6A-407CBD079E47}" type="slidenum">
              <a:rPr sz="1600" spc="-5" dirty="0">
                <a:latin typeface="Arial"/>
                <a:cs typeface="Arial"/>
              </a:rPr>
              <a:t>25</a:t>
            </a:fld>
            <a:endParaRPr sz="1600">
              <a:latin typeface="Arial"/>
              <a:cs typeface="Arial"/>
            </a:endParaRPr>
          </a:p>
        </p:txBody>
      </p:sp>
      <p:sp>
        <p:nvSpPr>
          <p:cNvPr id="3" name="object 3"/>
          <p:cNvSpPr txBox="1">
            <a:spLocks noGrp="1"/>
          </p:cNvSpPr>
          <p:nvPr>
            <p:ph type="title"/>
          </p:nvPr>
        </p:nvSpPr>
        <p:spPr>
          <a:xfrm>
            <a:off x="4338764" y="190500"/>
            <a:ext cx="4646295" cy="382270"/>
          </a:xfrm>
          <a:prstGeom prst="rect">
            <a:avLst/>
          </a:prstGeom>
        </p:spPr>
        <p:txBody>
          <a:bodyPr vert="horz" wrap="square" lIns="0" tIns="0" rIns="0" bIns="0" rtlCol="0">
            <a:spAutoFit/>
          </a:bodyPr>
          <a:lstStyle/>
          <a:p>
            <a:pPr marL="12700">
              <a:lnSpc>
                <a:spcPct val="100000"/>
              </a:lnSpc>
            </a:pPr>
            <a:r>
              <a:rPr spc="-5" dirty="0">
                <a:latin typeface="Arial"/>
                <a:cs typeface="Arial"/>
              </a:rPr>
              <a:t>SETM Board</a:t>
            </a:r>
            <a:r>
              <a:rPr spc="-55" dirty="0">
                <a:latin typeface="Arial"/>
                <a:cs typeface="Arial"/>
              </a:rPr>
              <a:t> </a:t>
            </a:r>
            <a:r>
              <a:rPr spc="-5" dirty="0">
                <a:latin typeface="Arial"/>
                <a:cs typeface="Arial"/>
              </a:rPr>
              <a:t>Recommendations</a:t>
            </a:r>
          </a:p>
        </p:txBody>
      </p:sp>
      <p:sp>
        <p:nvSpPr>
          <p:cNvPr id="4" name="object 4"/>
          <p:cNvSpPr txBox="1"/>
          <p:nvPr/>
        </p:nvSpPr>
        <p:spPr>
          <a:xfrm>
            <a:off x="547357" y="1028700"/>
            <a:ext cx="7896859" cy="5265544"/>
          </a:xfrm>
          <a:prstGeom prst="rect">
            <a:avLst/>
          </a:prstGeom>
        </p:spPr>
        <p:txBody>
          <a:bodyPr vert="horz" wrap="square" lIns="0" tIns="0" rIns="0" bIns="0" rtlCol="0">
            <a:spAutoFit/>
          </a:bodyPr>
          <a:lstStyle/>
          <a:p>
            <a:pPr marL="286385" marR="5080" indent="-274320">
              <a:lnSpc>
                <a:spcPct val="100000"/>
              </a:lnSpc>
            </a:pPr>
            <a:r>
              <a:rPr sz="2400" b="1" spc="-5" dirty="0">
                <a:solidFill>
                  <a:srgbClr val="C00000"/>
                </a:solidFill>
                <a:latin typeface="Arial"/>
                <a:cs typeface="Arial"/>
              </a:rPr>
              <a:t>Recommendations located on the SETM </a:t>
            </a:r>
            <a:r>
              <a:rPr sz="2400" b="1" spc="-10" dirty="0">
                <a:solidFill>
                  <a:srgbClr val="C00000"/>
                </a:solidFill>
                <a:latin typeface="Arial"/>
                <a:cs typeface="Arial"/>
              </a:rPr>
              <a:t>system </a:t>
            </a:r>
            <a:r>
              <a:rPr sz="2400" b="1" spc="-5" dirty="0">
                <a:solidFill>
                  <a:srgbClr val="C00000"/>
                </a:solidFill>
                <a:latin typeface="Arial"/>
                <a:cs typeface="Arial"/>
              </a:rPr>
              <a:t>under  “How </a:t>
            </a:r>
            <a:r>
              <a:rPr sz="2400" b="1" dirty="0">
                <a:solidFill>
                  <a:srgbClr val="C00000"/>
                </a:solidFill>
                <a:latin typeface="Arial"/>
                <a:cs typeface="Arial"/>
              </a:rPr>
              <a:t>to </a:t>
            </a:r>
            <a:r>
              <a:rPr sz="2400" b="1" spc="-5" dirty="0">
                <a:solidFill>
                  <a:srgbClr val="C00000"/>
                </a:solidFill>
                <a:latin typeface="Arial"/>
                <a:cs typeface="Arial"/>
              </a:rPr>
              <a:t>apply for SETM/Application Helpful</a:t>
            </a:r>
            <a:r>
              <a:rPr sz="2400" b="1" spc="-70" dirty="0">
                <a:solidFill>
                  <a:srgbClr val="C00000"/>
                </a:solidFill>
                <a:latin typeface="Arial"/>
                <a:cs typeface="Arial"/>
              </a:rPr>
              <a:t> </a:t>
            </a:r>
            <a:r>
              <a:rPr sz="2400" b="1" spc="-5" dirty="0" smtClean="0">
                <a:solidFill>
                  <a:srgbClr val="C00000"/>
                </a:solidFill>
                <a:latin typeface="Arial"/>
                <a:cs typeface="Arial"/>
              </a:rPr>
              <a:t>Hints”</a:t>
            </a:r>
            <a:endParaRPr lang="en-US" sz="2400" spc="-30" dirty="0" smtClean="0">
              <a:latin typeface="Arial"/>
              <a:cs typeface="Arial"/>
            </a:endParaRPr>
          </a:p>
          <a:p>
            <a:pPr marL="805815" indent="-347345">
              <a:spcBef>
                <a:spcPts val="1795"/>
              </a:spcBef>
              <a:buFontTx/>
              <a:buChar char="•"/>
              <a:tabLst>
                <a:tab pos="805815" algn="l"/>
                <a:tab pos="806450" algn="l"/>
              </a:tabLst>
            </a:pPr>
            <a:r>
              <a:rPr lang="en-US" sz="3000" spc="-30" dirty="0" smtClean="0">
                <a:latin typeface="Arial"/>
                <a:cs typeface="Arial"/>
              </a:rPr>
              <a:t>Time </a:t>
            </a:r>
            <a:r>
              <a:rPr lang="en-US" sz="3000" spc="-5" dirty="0">
                <a:latin typeface="Arial"/>
                <a:cs typeface="Arial"/>
              </a:rPr>
              <a:t>Invested </a:t>
            </a:r>
            <a:r>
              <a:rPr lang="en-US" sz="3000" dirty="0">
                <a:latin typeface="Arial"/>
                <a:cs typeface="Arial"/>
              </a:rPr>
              <a:t>in </a:t>
            </a:r>
            <a:r>
              <a:rPr lang="en-US" sz="3000" spc="-5" dirty="0">
                <a:latin typeface="Arial"/>
                <a:cs typeface="Arial"/>
              </a:rPr>
              <a:t>Completing</a:t>
            </a:r>
            <a:r>
              <a:rPr lang="en-US" sz="3000" spc="-175" dirty="0">
                <a:latin typeface="Arial"/>
                <a:cs typeface="Arial"/>
              </a:rPr>
              <a:t> </a:t>
            </a:r>
            <a:r>
              <a:rPr lang="en-US" sz="3000" spc="-5" dirty="0">
                <a:latin typeface="Arial"/>
                <a:cs typeface="Arial"/>
              </a:rPr>
              <a:t>Application</a:t>
            </a:r>
            <a:endParaRPr lang="en-US" sz="3000" dirty="0">
              <a:latin typeface="Arial"/>
              <a:cs typeface="Arial"/>
            </a:endParaRPr>
          </a:p>
          <a:p>
            <a:pPr marL="805815" indent="-347345">
              <a:lnSpc>
                <a:spcPct val="100000"/>
              </a:lnSpc>
              <a:spcBef>
                <a:spcPts val="1795"/>
              </a:spcBef>
              <a:buChar char="•"/>
              <a:tabLst>
                <a:tab pos="805815" algn="l"/>
                <a:tab pos="806450" algn="l"/>
              </a:tabLst>
            </a:pPr>
            <a:r>
              <a:rPr sz="3000" spc="-5" dirty="0" smtClean="0">
                <a:latin typeface="Arial"/>
                <a:cs typeface="Arial"/>
              </a:rPr>
              <a:t>Statement </a:t>
            </a:r>
            <a:r>
              <a:rPr sz="3000" dirty="0">
                <a:latin typeface="Arial"/>
                <a:cs typeface="Arial"/>
              </a:rPr>
              <a:t>of</a:t>
            </a:r>
            <a:r>
              <a:rPr sz="3000" spc="-65" dirty="0">
                <a:latin typeface="Arial"/>
                <a:cs typeface="Arial"/>
              </a:rPr>
              <a:t> </a:t>
            </a:r>
            <a:r>
              <a:rPr sz="3000" spc="-5" dirty="0">
                <a:latin typeface="Arial"/>
                <a:cs typeface="Arial"/>
              </a:rPr>
              <a:t>Interest</a:t>
            </a:r>
            <a:endParaRPr sz="3000" dirty="0">
              <a:latin typeface="Arial"/>
              <a:cs typeface="Arial"/>
            </a:endParaRPr>
          </a:p>
          <a:p>
            <a:pPr marL="784225" indent="-325755">
              <a:lnSpc>
                <a:spcPct val="100000"/>
              </a:lnSpc>
              <a:spcBef>
                <a:spcPts val="1795"/>
              </a:spcBef>
              <a:buChar char="•"/>
              <a:tabLst>
                <a:tab pos="784225" algn="l"/>
                <a:tab pos="784860" algn="l"/>
              </a:tabLst>
            </a:pPr>
            <a:r>
              <a:rPr sz="3000" spc="-5" dirty="0" smtClean="0">
                <a:latin typeface="Arial"/>
                <a:cs typeface="Arial"/>
              </a:rPr>
              <a:t>Appraisals </a:t>
            </a:r>
            <a:r>
              <a:rPr sz="3000" spc="-5" dirty="0">
                <a:latin typeface="Arial"/>
                <a:cs typeface="Arial"/>
              </a:rPr>
              <a:t>(Employee</a:t>
            </a:r>
            <a:r>
              <a:rPr sz="3000" spc="-35" dirty="0">
                <a:latin typeface="Arial"/>
                <a:cs typeface="Arial"/>
              </a:rPr>
              <a:t> </a:t>
            </a:r>
            <a:r>
              <a:rPr sz="3000" spc="-5" dirty="0">
                <a:latin typeface="Arial"/>
                <a:cs typeface="Arial"/>
              </a:rPr>
              <a:t>Potential)</a:t>
            </a:r>
            <a:endParaRPr sz="3000" dirty="0">
              <a:latin typeface="Arial"/>
              <a:cs typeface="Arial"/>
            </a:endParaRPr>
          </a:p>
          <a:p>
            <a:pPr marL="805815" indent="-347345">
              <a:lnSpc>
                <a:spcPct val="100000"/>
              </a:lnSpc>
              <a:spcBef>
                <a:spcPts val="1795"/>
              </a:spcBef>
              <a:buChar char="•"/>
              <a:tabLst>
                <a:tab pos="805815" algn="l"/>
                <a:tab pos="806450" algn="l"/>
              </a:tabLst>
            </a:pPr>
            <a:r>
              <a:rPr sz="3000" spc="-5" dirty="0" smtClean="0">
                <a:latin typeface="Arial"/>
                <a:cs typeface="Arial"/>
              </a:rPr>
              <a:t>Rater/Endorser/FCR</a:t>
            </a:r>
            <a:r>
              <a:rPr sz="3000" spc="-50" dirty="0" smtClean="0">
                <a:latin typeface="Arial"/>
                <a:cs typeface="Arial"/>
              </a:rPr>
              <a:t> </a:t>
            </a:r>
            <a:r>
              <a:rPr sz="3000" spc="-5" dirty="0" smtClean="0">
                <a:latin typeface="Arial"/>
                <a:cs typeface="Arial"/>
              </a:rPr>
              <a:t>Comments</a:t>
            </a:r>
            <a:endParaRPr lang="en-US" sz="3000" dirty="0">
              <a:latin typeface="Arial"/>
              <a:cs typeface="Arial"/>
            </a:endParaRPr>
          </a:p>
          <a:p>
            <a:pPr marL="805815" indent="-347345">
              <a:lnSpc>
                <a:spcPct val="100000"/>
              </a:lnSpc>
              <a:spcBef>
                <a:spcPts val="1795"/>
              </a:spcBef>
              <a:buChar char="•"/>
              <a:tabLst>
                <a:tab pos="805815" algn="l"/>
                <a:tab pos="806450" algn="l"/>
              </a:tabLst>
            </a:pPr>
            <a:r>
              <a:rPr sz="3000" spc="-5" dirty="0" smtClean="0">
                <a:latin typeface="Arial"/>
                <a:cs typeface="Arial"/>
              </a:rPr>
              <a:t>Resume Accomplishments</a:t>
            </a:r>
            <a:r>
              <a:rPr lang="en-US" sz="3000" spc="-5" dirty="0" smtClean="0">
                <a:latin typeface="Arial"/>
                <a:cs typeface="Arial"/>
              </a:rPr>
              <a:t> </a:t>
            </a:r>
            <a:r>
              <a:rPr sz="3000" spc="-5" dirty="0" smtClean="0">
                <a:latin typeface="Arial"/>
                <a:cs typeface="Arial"/>
              </a:rPr>
              <a:t>(Measurable </a:t>
            </a:r>
            <a:r>
              <a:rPr sz="3000" spc="-5" dirty="0">
                <a:latin typeface="Arial"/>
                <a:cs typeface="Arial"/>
              </a:rPr>
              <a:t>and</a:t>
            </a:r>
            <a:r>
              <a:rPr sz="3000" spc="-45" dirty="0">
                <a:latin typeface="Arial"/>
                <a:cs typeface="Arial"/>
              </a:rPr>
              <a:t> </a:t>
            </a:r>
            <a:r>
              <a:rPr sz="3000" spc="-5" dirty="0">
                <a:latin typeface="Arial"/>
                <a:cs typeface="Arial"/>
              </a:rPr>
              <a:t>Quantifiable)</a:t>
            </a:r>
            <a:endParaRPr sz="3000" dirty="0">
              <a:latin typeface="Arial"/>
              <a:cs typeface="Arial"/>
            </a:endParaRPr>
          </a:p>
          <a:p>
            <a:pPr marL="805815" indent="-347345">
              <a:lnSpc>
                <a:spcPct val="100000"/>
              </a:lnSpc>
              <a:spcBef>
                <a:spcPts val="1135"/>
              </a:spcBef>
              <a:buChar char="•"/>
              <a:tabLst>
                <a:tab pos="805815" algn="l"/>
                <a:tab pos="806450" algn="l"/>
              </a:tabLst>
            </a:pPr>
            <a:r>
              <a:rPr sz="3000" spc="-5" dirty="0">
                <a:latin typeface="Arial"/>
                <a:cs typeface="Arial"/>
              </a:rPr>
              <a:t>Competency</a:t>
            </a:r>
            <a:r>
              <a:rPr sz="3000" spc="-60" dirty="0">
                <a:latin typeface="Arial"/>
                <a:cs typeface="Arial"/>
              </a:rPr>
              <a:t> </a:t>
            </a:r>
            <a:r>
              <a:rPr sz="3000" spc="-5" dirty="0">
                <a:latin typeface="Arial"/>
                <a:cs typeface="Arial"/>
              </a:rPr>
              <a:t>Scoring</a:t>
            </a:r>
            <a:endParaRPr sz="3000" dirty="0">
              <a:latin typeface="Arial"/>
              <a:cs typeface="Arial"/>
            </a:endParaRPr>
          </a:p>
        </p:txBody>
      </p:sp>
      <p:sp>
        <p:nvSpPr>
          <p:cNvPr id="8" name="object 2"/>
          <p:cNvSpPr txBox="1"/>
          <p:nvPr/>
        </p:nvSpPr>
        <p:spPr>
          <a:xfrm>
            <a:off x="533400" y="91630"/>
            <a:ext cx="3657600" cy="512961"/>
          </a:xfrm>
          <a:prstGeom prst="rect">
            <a:avLst/>
          </a:prstGeom>
        </p:spPr>
        <p:txBody>
          <a:bodyPr vert="horz" wrap="square" lIns="0" tIns="0" rIns="0" bIns="0" rtlCol="0">
            <a:spAutoFit/>
          </a:bodyPr>
          <a:lstStyle/>
          <a:p>
            <a:pPr algn="ctr">
              <a:lnSpc>
                <a:spcPts val="2030"/>
              </a:lnSpc>
            </a:pPr>
            <a:r>
              <a:rPr lang="en-US" b="1" spc="-5" dirty="0">
                <a:solidFill>
                  <a:srgbClr val="F6C700"/>
                </a:solidFill>
                <a:latin typeface="Arial"/>
                <a:cs typeface="Arial"/>
              </a:rPr>
              <a:t>AMERICA</a:t>
            </a:r>
            <a:r>
              <a:rPr lang="en-US" b="1" spc="-5" dirty="0">
                <a:solidFill>
                  <a:srgbClr val="F6C700"/>
                </a:solidFill>
                <a:latin typeface="MS PGothic"/>
                <a:cs typeface="MS PGothic"/>
              </a:rPr>
              <a:t>’</a:t>
            </a:r>
            <a:r>
              <a:rPr lang="en-US" b="1" spc="-5" dirty="0">
                <a:solidFill>
                  <a:srgbClr val="F6C700"/>
                </a:solidFill>
                <a:latin typeface="Arial"/>
                <a:cs typeface="Arial"/>
              </a:rPr>
              <a:t>S</a:t>
            </a:r>
            <a:r>
              <a:rPr lang="en-US" b="1" spc="-130" dirty="0">
                <a:solidFill>
                  <a:srgbClr val="F6C700"/>
                </a:solidFill>
                <a:latin typeface="Arial"/>
                <a:cs typeface="Arial"/>
              </a:rPr>
              <a:t> </a:t>
            </a:r>
            <a:r>
              <a:rPr lang="en-US" b="1" spc="-30" dirty="0">
                <a:solidFill>
                  <a:srgbClr val="F6C700"/>
                </a:solidFill>
                <a:latin typeface="Arial"/>
                <a:cs typeface="Arial"/>
              </a:rPr>
              <a:t>ARMY:</a:t>
            </a:r>
            <a:endParaRPr lang="en-US" dirty="0">
              <a:latin typeface="Arial"/>
              <a:cs typeface="Arial"/>
            </a:endParaRPr>
          </a:p>
          <a:p>
            <a:pPr algn="ctr">
              <a:lnSpc>
                <a:spcPts val="2030"/>
              </a:lnSpc>
            </a:pPr>
            <a:r>
              <a:rPr lang="en-US" sz="1700" b="1" spc="-5" dirty="0">
                <a:solidFill>
                  <a:srgbClr val="979797"/>
                </a:solidFill>
                <a:latin typeface="Arial"/>
                <a:cs typeface="Arial"/>
              </a:rPr>
              <a:t>THE STRENGTH OF THE</a:t>
            </a:r>
            <a:r>
              <a:rPr lang="en-US" sz="1700" b="1" spc="-20" dirty="0">
                <a:solidFill>
                  <a:srgbClr val="979797"/>
                </a:solidFill>
                <a:latin typeface="Arial"/>
                <a:cs typeface="Arial"/>
              </a:rPr>
              <a:t> </a:t>
            </a:r>
            <a:r>
              <a:rPr lang="en-US" sz="1700" b="1" spc="-25" dirty="0">
                <a:solidFill>
                  <a:srgbClr val="979797"/>
                </a:solidFill>
                <a:latin typeface="Arial"/>
                <a:cs typeface="Arial"/>
              </a:rPr>
              <a:t>NATION</a:t>
            </a:r>
            <a:endParaRPr lang="en-US" sz="1700" dirty="0">
              <a:latin typeface="Arial"/>
              <a:cs typeface="Aria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76212"/>
            <a:ext cx="457200" cy="548640"/>
          </a:xfrm>
          <a:custGeom>
            <a:avLst/>
            <a:gdLst/>
            <a:ahLst/>
            <a:cxnLst/>
            <a:rect l="l" t="t" r="r" b="b"/>
            <a:pathLst>
              <a:path w="457200" h="548640">
                <a:moveTo>
                  <a:pt x="0" y="548627"/>
                </a:moveTo>
                <a:lnTo>
                  <a:pt x="457200" y="548627"/>
                </a:lnTo>
                <a:lnTo>
                  <a:pt x="457200" y="0"/>
                </a:lnTo>
                <a:lnTo>
                  <a:pt x="0" y="0"/>
                </a:lnTo>
                <a:lnTo>
                  <a:pt x="0" y="548627"/>
                </a:lnTo>
                <a:close/>
              </a:path>
            </a:pathLst>
          </a:custGeom>
          <a:solidFill>
            <a:srgbClr val="000000"/>
          </a:solidFill>
        </p:spPr>
        <p:txBody>
          <a:bodyPr wrap="square" lIns="0" tIns="0" rIns="0" bIns="0" rtlCol="0"/>
          <a:lstStyle/>
          <a:p>
            <a:endParaRPr/>
          </a:p>
        </p:txBody>
      </p:sp>
      <p:sp>
        <p:nvSpPr>
          <p:cNvPr id="3" name="object 3"/>
          <p:cNvSpPr/>
          <p:nvPr/>
        </p:nvSpPr>
        <p:spPr>
          <a:xfrm>
            <a:off x="0" y="0"/>
            <a:ext cx="534136" cy="730478"/>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0" y="701040"/>
            <a:ext cx="9144000" cy="93345"/>
          </a:xfrm>
          <a:custGeom>
            <a:avLst/>
            <a:gdLst/>
            <a:ahLst/>
            <a:cxnLst/>
            <a:rect l="l" t="t" r="r" b="b"/>
            <a:pathLst>
              <a:path w="9144000" h="93345">
                <a:moveTo>
                  <a:pt x="0" y="0"/>
                </a:moveTo>
                <a:lnTo>
                  <a:pt x="9144000" y="0"/>
                </a:lnTo>
                <a:lnTo>
                  <a:pt x="9144000" y="92963"/>
                </a:lnTo>
                <a:lnTo>
                  <a:pt x="0" y="92963"/>
                </a:lnTo>
                <a:lnTo>
                  <a:pt x="0" y="0"/>
                </a:lnTo>
                <a:close/>
              </a:path>
            </a:pathLst>
          </a:custGeom>
          <a:ln w="9143">
            <a:solidFill>
              <a:srgbClr val="000000"/>
            </a:solidFill>
          </a:ln>
        </p:spPr>
        <p:txBody>
          <a:bodyPr wrap="square" lIns="0" tIns="0" rIns="0" bIns="0" rtlCol="0"/>
          <a:lstStyle/>
          <a:p>
            <a:endParaRPr/>
          </a:p>
        </p:txBody>
      </p:sp>
      <p:sp>
        <p:nvSpPr>
          <p:cNvPr id="5" name="object 5"/>
          <p:cNvSpPr/>
          <p:nvPr/>
        </p:nvSpPr>
        <p:spPr>
          <a:xfrm>
            <a:off x="0" y="851916"/>
            <a:ext cx="9144000" cy="76200"/>
          </a:xfrm>
          <a:custGeom>
            <a:avLst/>
            <a:gdLst/>
            <a:ahLst/>
            <a:cxnLst/>
            <a:rect l="l" t="t" r="r" b="b"/>
            <a:pathLst>
              <a:path w="9144000" h="76200">
                <a:moveTo>
                  <a:pt x="0" y="76200"/>
                </a:moveTo>
                <a:lnTo>
                  <a:pt x="9144000" y="76200"/>
                </a:lnTo>
                <a:lnTo>
                  <a:pt x="9144000" y="0"/>
                </a:lnTo>
                <a:lnTo>
                  <a:pt x="0" y="0"/>
                </a:lnTo>
                <a:lnTo>
                  <a:pt x="0" y="76200"/>
                </a:lnTo>
                <a:close/>
              </a:path>
            </a:pathLst>
          </a:custGeom>
          <a:solidFill>
            <a:srgbClr val="000000"/>
          </a:solidFill>
        </p:spPr>
        <p:txBody>
          <a:bodyPr wrap="square" lIns="0" tIns="0" rIns="0" bIns="0" rtlCol="0"/>
          <a:lstStyle/>
          <a:p>
            <a:endParaRPr/>
          </a:p>
        </p:txBody>
      </p:sp>
      <p:sp>
        <p:nvSpPr>
          <p:cNvPr id="6" name="object 6"/>
          <p:cNvSpPr/>
          <p:nvPr/>
        </p:nvSpPr>
        <p:spPr>
          <a:xfrm>
            <a:off x="0" y="775716"/>
            <a:ext cx="9144000" cy="152400"/>
          </a:xfrm>
          <a:custGeom>
            <a:avLst/>
            <a:gdLst/>
            <a:ahLst/>
            <a:cxnLst/>
            <a:rect l="l" t="t" r="r" b="b"/>
            <a:pathLst>
              <a:path w="9144000" h="152400">
                <a:moveTo>
                  <a:pt x="0" y="0"/>
                </a:moveTo>
                <a:lnTo>
                  <a:pt x="9144000" y="0"/>
                </a:lnTo>
                <a:lnTo>
                  <a:pt x="9144000" y="152400"/>
                </a:lnTo>
                <a:lnTo>
                  <a:pt x="0" y="152400"/>
                </a:lnTo>
                <a:lnTo>
                  <a:pt x="0" y="0"/>
                </a:lnTo>
                <a:close/>
              </a:path>
            </a:pathLst>
          </a:custGeom>
          <a:ln w="9144">
            <a:solidFill>
              <a:srgbClr val="000000"/>
            </a:solidFill>
          </a:ln>
        </p:spPr>
        <p:txBody>
          <a:bodyPr wrap="square" lIns="0" tIns="0" rIns="0" bIns="0" rtlCol="0"/>
          <a:lstStyle/>
          <a:p>
            <a:endParaRPr/>
          </a:p>
        </p:txBody>
      </p:sp>
      <p:sp>
        <p:nvSpPr>
          <p:cNvPr id="7" name="object 7"/>
          <p:cNvSpPr txBox="1"/>
          <p:nvPr/>
        </p:nvSpPr>
        <p:spPr>
          <a:xfrm>
            <a:off x="457200" y="0"/>
            <a:ext cx="3764279" cy="640080"/>
          </a:xfrm>
          <a:prstGeom prst="rect">
            <a:avLst/>
          </a:prstGeom>
        </p:spPr>
        <p:txBody>
          <a:bodyPr vert="horz" wrap="square" lIns="0" tIns="88265" rIns="0" bIns="0" rtlCol="0">
            <a:spAutoFit/>
          </a:bodyPr>
          <a:lstStyle/>
          <a:p>
            <a:pPr algn="ctr">
              <a:lnSpc>
                <a:spcPts val="2030"/>
              </a:lnSpc>
              <a:spcBef>
                <a:spcPts val="695"/>
              </a:spcBef>
            </a:pPr>
            <a:r>
              <a:rPr sz="1700" b="1" dirty="0">
                <a:solidFill>
                  <a:srgbClr val="F6C700"/>
                </a:solidFill>
                <a:latin typeface="Calibri"/>
                <a:cs typeface="Calibri"/>
              </a:rPr>
              <a:t>AMERICA</a:t>
            </a:r>
            <a:r>
              <a:rPr sz="1700" b="1" dirty="0">
                <a:solidFill>
                  <a:srgbClr val="F6C700"/>
                </a:solidFill>
                <a:latin typeface="MS PGothic"/>
                <a:cs typeface="MS PGothic"/>
              </a:rPr>
              <a:t>’</a:t>
            </a:r>
            <a:r>
              <a:rPr sz="1700" b="1" dirty="0">
                <a:solidFill>
                  <a:srgbClr val="F6C700"/>
                </a:solidFill>
                <a:latin typeface="Calibri"/>
                <a:cs typeface="Calibri"/>
              </a:rPr>
              <a:t>S</a:t>
            </a:r>
            <a:r>
              <a:rPr sz="1700" b="1" spc="-125" dirty="0">
                <a:solidFill>
                  <a:srgbClr val="F6C700"/>
                </a:solidFill>
                <a:latin typeface="Calibri"/>
                <a:cs typeface="Calibri"/>
              </a:rPr>
              <a:t> </a:t>
            </a:r>
            <a:r>
              <a:rPr sz="1700" b="1" spc="-25" dirty="0">
                <a:solidFill>
                  <a:srgbClr val="F6C700"/>
                </a:solidFill>
                <a:latin typeface="Calibri"/>
                <a:cs typeface="Calibri"/>
              </a:rPr>
              <a:t>ARMY:</a:t>
            </a:r>
            <a:endParaRPr sz="1700">
              <a:latin typeface="Calibri"/>
              <a:cs typeface="Calibri"/>
            </a:endParaRPr>
          </a:p>
          <a:p>
            <a:pPr algn="ctr">
              <a:lnSpc>
                <a:spcPts val="2030"/>
              </a:lnSpc>
            </a:pPr>
            <a:r>
              <a:rPr sz="1700" b="1" dirty="0">
                <a:solidFill>
                  <a:srgbClr val="979797"/>
                </a:solidFill>
                <a:latin typeface="Calibri"/>
                <a:cs typeface="Calibri"/>
              </a:rPr>
              <a:t>THE </a:t>
            </a:r>
            <a:r>
              <a:rPr sz="1700" b="1" spc="-5" dirty="0">
                <a:solidFill>
                  <a:srgbClr val="979797"/>
                </a:solidFill>
                <a:latin typeface="Calibri"/>
                <a:cs typeface="Calibri"/>
              </a:rPr>
              <a:t>STRENGTH OF </a:t>
            </a:r>
            <a:r>
              <a:rPr sz="1700" b="1" dirty="0">
                <a:solidFill>
                  <a:srgbClr val="979797"/>
                </a:solidFill>
                <a:latin typeface="Calibri"/>
                <a:cs typeface="Calibri"/>
              </a:rPr>
              <a:t>THE</a:t>
            </a:r>
            <a:r>
              <a:rPr sz="1700" b="1" spc="-80" dirty="0">
                <a:solidFill>
                  <a:srgbClr val="979797"/>
                </a:solidFill>
                <a:latin typeface="Calibri"/>
                <a:cs typeface="Calibri"/>
              </a:rPr>
              <a:t> </a:t>
            </a:r>
            <a:r>
              <a:rPr sz="1700" b="1" spc="-25" dirty="0">
                <a:solidFill>
                  <a:srgbClr val="979797"/>
                </a:solidFill>
                <a:latin typeface="Calibri"/>
                <a:cs typeface="Calibri"/>
              </a:rPr>
              <a:t>NATION</a:t>
            </a:r>
            <a:endParaRPr sz="1700">
              <a:latin typeface="Calibri"/>
              <a:cs typeface="Calibri"/>
            </a:endParaRPr>
          </a:p>
        </p:txBody>
      </p:sp>
      <p:sp>
        <p:nvSpPr>
          <p:cNvPr id="8" name="object 8"/>
          <p:cNvSpPr/>
          <p:nvPr/>
        </p:nvSpPr>
        <p:spPr>
          <a:xfrm>
            <a:off x="0" y="15240"/>
            <a:ext cx="457834" cy="638974"/>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0" y="624840"/>
            <a:ext cx="9144000" cy="93345"/>
          </a:xfrm>
          <a:custGeom>
            <a:avLst/>
            <a:gdLst/>
            <a:ahLst/>
            <a:cxnLst/>
            <a:rect l="l" t="t" r="r" b="b"/>
            <a:pathLst>
              <a:path w="9144000" h="93345">
                <a:moveTo>
                  <a:pt x="0" y="92963"/>
                </a:moveTo>
                <a:lnTo>
                  <a:pt x="9144000" y="92963"/>
                </a:lnTo>
                <a:lnTo>
                  <a:pt x="9144000" y="0"/>
                </a:lnTo>
                <a:lnTo>
                  <a:pt x="0" y="0"/>
                </a:lnTo>
                <a:lnTo>
                  <a:pt x="0" y="92963"/>
                </a:lnTo>
                <a:close/>
              </a:path>
            </a:pathLst>
          </a:custGeom>
          <a:solidFill>
            <a:srgbClr val="FFD521"/>
          </a:solidFill>
        </p:spPr>
        <p:txBody>
          <a:bodyPr wrap="square" lIns="0" tIns="0" rIns="0" bIns="0" rtlCol="0"/>
          <a:lstStyle/>
          <a:p>
            <a:endParaRPr/>
          </a:p>
        </p:txBody>
      </p:sp>
      <p:sp>
        <p:nvSpPr>
          <p:cNvPr id="10" name="object 10"/>
          <p:cNvSpPr/>
          <p:nvPr/>
        </p:nvSpPr>
        <p:spPr>
          <a:xfrm>
            <a:off x="0" y="624840"/>
            <a:ext cx="9144000" cy="93345"/>
          </a:xfrm>
          <a:custGeom>
            <a:avLst/>
            <a:gdLst/>
            <a:ahLst/>
            <a:cxnLst/>
            <a:rect l="l" t="t" r="r" b="b"/>
            <a:pathLst>
              <a:path w="9144000" h="93345">
                <a:moveTo>
                  <a:pt x="0" y="0"/>
                </a:moveTo>
                <a:lnTo>
                  <a:pt x="9144000" y="0"/>
                </a:lnTo>
                <a:lnTo>
                  <a:pt x="9144000" y="92963"/>
                </a:lnTo>
                <a:lnTo>
                  <a:pt x="0" y="92963"/>
                </a:lnTo>
                <a:lnTo>
                  <a:pt x="0" y="0"/>
                </a:lnTo>
                <a:close/>
              </a:path>
            </a:pathLst>
          </a:custGeom>
          <a:ln w="9143">
            <a:solidFill>
              <a:srgbClr val="000000"/>
            </a:solidFill>
          </a:ln>
        </p:spPr>
        <p:txBody>
          <a:bodyPr wrap="square" lIns="0" tIns="0" rIns="0" bIns="0" rtlCol="0"/>
          <a:lstStyle/>
          <a:p>
            <a:endParaRPr/>
          </a:p>
        </p:txBody>
      </p:sp>
      <p:sp>
        <p:nvSpPr>
          <p:cNvPr id="11" name="object 11"/>
          <p:cNvSpPr/>
          <p:nvPr/>
        </p:nvSpPr>
        <p:spPr>
          <a:xfrm>
            <a:off x="0" y="699516"/>
            <a:ext cx="9144000" cy="152400"/>
          </a:xfrm>
          <a:custGeom>
            <a:avLst/>
            <a:gdLst/>
            <a:ahLst/>
            <a:cxnLst/>
            <a:rect l="l" t="t" r="r" b="b"/>
            <a:pathLst>
              <a:path w="9144000" h="152400">
                <a:moveTo>
                  <a:pt x="0" y="152400"/>
                </a:moveTo>
                <a:lnTo>
                  <a:pt x="9144000" y="152400"/>
                </a:lnTo>
                <a:lnTo>
                  <a:pt x="9144000" y="0"/>
                </a:lnTo>
                <a:lnTo>
                  <a:pt x="0" y="0"/>
                </a:lnTo>
                <a:lnTo>
                  <a:pt x="0" y="152400"/>
                </a:lnTo>
                <a:close/>
              </a:path>
            </a:pathLst>
          </a:custGeom>
          <a:solidFill>
            <a:srgbClr val="000000"/>
          </a:solidFill>
        </p:spPr>
        <p:txBody>
          <a:bodyPr wrap="square" lIns="0" tIns="0" rIns="0" bIns="0" rtlCol="0"/>
          <a:lstStyle/>
          <a:p>
            <a:endParaRPr/>
          </a:p>
        </p:txBody>
      </p:sp>
      <p:sp>
        <p:nvSpPr>
          <p:cNvPr id="12" name="object 12"/>
          <p:cNvSpPr/>
          <p:nvPr/>
        </p:nvSpPr>
        <p:spPr>
          <a:xfrm>
            <a:off x="0" y="699516"/>
            <a:ext cx="9144000" cy="152400"/>
          </a:xfrm>
          <a:custGeom>
            <a:avLst/>
            <a:gdLst/>
            <a:ahLst/>
            <a:cxnLst/>
            <a:rect l="l" t="t" r="r" b="b"/>
            <a:pathLst>
              <a:path w="9144000" h="152400">
                <a:moveTo>
                  <a:pt x="0" y="0"/>
                </a:moveTo>
                <a:lnTo>
                  <a:pt x="9144000" y="0"/>
                </a:lnTo>
                <a:lnTo>
                  <a:pt x="9144000" y="152400"/>
                </a:lnTo>
                <a:lnTo>
                  <a:pt x="0" y="152400"/>
                </a:lnTo>
                <a:lnTo>
                  <a:pt x="0" y="0"/>
                </a:lnTo>
                <a:close/>
              </a:path>
            </a:pathLst>
          </a:custGeom>
          <a:ln w="9144">
            <a:solidFill>
              <a:srgbClr val="000000"/>
            </a:solidFill>
          </a:ln>
        </p:spPr>
        <p:txBody>
          <a:bodyPr wrap="square" lIns="0" tIns="0" rIns="0" bIns="0" rtlCol="0"/>
          <a:lstStyle/>
          <a:p>
            <a:endParaRPr/>
          </a:p>
        </p:txBody>
      </p:sp>
      <p:sp>
        <p:nvSpPr>
          <p:cNvPr id="13" name="object 13"/>
          <p:cNvSpPr/>
          <p:nvPr/>
        </p:nvSpPr>
        <p:spPr>
          <a:xfrm>
            <a:off x="457200" y="0"/>
            <a:ext cx="3764279" cy="640080"/>
          </a:xfrm>
          <a:custGeom>
            <a:avLst/>
            <a:gdLst/>
            <a:ahLst/>
            <a:cxnLst/>
            <a:rect l="l" t="t" r="r" b="b"/>
            <a:pathLst>
              <a:path w="3764279" h="640080">
                <a:moveTo>
                  <a:pt x="0" y="640079"/>
                </a:moveTo>
                <a:lnTo>
                  <a:pt x="3764279" y="640079"/>
                </a:lnTo>
                <a:lnTo>
                  <a:pt x="3764279" y="0"/>
                </a:lnTo>
                <a:lnTo>
                  <a:pt x="0" y="0"/>
                </a:lnTo>
                <a:lnTo>
                  <a:pt x="0" y="640079"/>
                </a:lnTo>
                <a:close/>
              </a:path>
            </a:pathLst>
          </a:custGeom>
          <a:solidFill>
            <a:srgbClr val="000000"/>
          </a:solidFill>
        </p:spPr>
        <p:txBody>
          <a:bodyPr wrap="square" lIns="0" tIns="0" rIns="0" bIns="0" rtlCol="0"/>
          <a:lstStyle/>
          <a:p>
            <a:endParaRPr/>
          </a:p>
        </p:txBody>
      </p:sp>
      <p:sp>
        <p:nvSpPr>
          <p:cNvPr id="14" name="object 14"/>
          <p:cNvSpPr txBox="1"/>
          <p:nvPr/>
        </p:nvSpPr>
        <p:spPr>
          <a:xfrm>
            <a:off x="625050" y="56737"/>
            <a:ext cx="3428365" cy="532130"/>
          </a:xfrm>
          <a:prstGeom prst="rect">
            <a:avLst/>
          </a:prstGeom>
        </p:spPr>
        <p:txBody>
          <a:bodyPr vert="horz" wrap="square" lIns="0" tIns="0" rIns="0" bIns="0" rtlCol="0">
            <a:spAutoFit/>
          </a:bodyPr>
          <a:lstStyle/>
          <a:p>
            <a:pPr algn="ctr">
              <a:lnSpc>
                <a:spcPts val="2035"/>
              </a:lnSpc>
            </a:pPr>
            <a:r>
              <a:rPr sz="1700" b="1" spc="-5" dirty="0">
                <a:solidFill>
                  <a:srgbClr val="F6C700"/>
                </a:solidFill>
                <a:latin typeface="Arial"/>
                <a:cs typeface="Arial"/>
              </a:rPr>
              <a:t>AMERICA</a:t>
            </a:r>
            <a:r>
              <a:rPr sz="1700" b="1" spc="-5" dirty="0">
                <a:solidFill>
                  <a:srgbClr val="F6C700"/>
                </a:solidFill>
                <a:latin typeface="MS PGothic"/>
                <a:cs typeface="MS PGothic"/>
              </a:rPr>
              <a:t>’</a:t>
            </a:r>
            <a:r>
              <a:rPr sz="1700" b="1" spc="-5" dirty="0">
                <a:solidFill>
                  <a:srgbClr val="F6C700"/>
                </a:solidFill>
                <a:latin typeface="Arial"/>
                <a:cs typeface="Arial"/>
              </a:rPr>
              <a:t>S</a:t>
            </a:r>
            <a:r>
              <a:rPr sz="1700" b="1" spc="-135" dirty="0">
                <a:solidFill>
                  <a:srgbClr val="F6C700"/>
                </a:solidFill>
                <a:latin typeface="Arial"/>
                <a:cs typeface="Arial"/>
              </a:rPr>
              <a:t> </a:t>
            </a:r>
            <a:r>
              <a:rPr sz="1700" b="1" spc="-30" dirty="0">
                <a:solidFill>
                  <a:srgbClr val="F6C700"/>
                </a:solidFill>
                <a:latin typeface="Arial"/>
                <a:cs typeface="Arial"/>
              </a:rPr>
              <a:t>ARMY:</a:t>
            </a:r>
            <a:endParaRPr sz="1700">
              <a:latin typeface="Arial"/>
              <a:cs typeface="Arial"/>
            </a:endParaRPr>
          </a:p>
          <a:p>
            <a:pPr algn="ctr">
              <a:lnSpc>
                <a:spcPts val="2035"/>
              </a:lnSpc>
            </a:pPr>
            <a:r>
              <a:rPr sz="1700" b="1" dirty="0">
                <a:solidFill>
                  <a:srgbClr val="979797"/>
                </a:solidFill>
                <a:latin typeface="Arial"/>
                <a:cs typeface="Arial"/>
              </a:rPr>
              <a:t>THE STRENGTH </a:t>
            </a:r>
            <a:r>
              <a:rPr sz="1700" b="1" spc="-5" dirty="0">
                <a:solidFill>
                  <a:srgbClr val="979797"/>
                </a:solidFill>
                <a:latin typeface="Arial"/>
                <a:cs typeface="Arial"/>
              </a:rPr>
              <a:t>OF </a:t>
            </a:r>
            <a:r>
              <a:rPr sz="1700" b="1" dirty="0">
                <a:solidFill>
                  <a:srgbClr val="979797"/>
                </a:solidFill>
                <a:latin typeface="Arial"/>
                <a:cs typeface="Arial"/>
              </a:rPr>
              <a:t>THE</a:t>
            </a:r>
            <a:r>
              <a:rPr sz="1700" b="1" spc="-90" dirty="0">
                <a:solidFill>
                  <a:srgbClr val="979797"/>
                </a:solidFill>
                <a:latin typeface="Arial"/>
                <a:cs typeface="Arial"/>
              </a:rPr>
              <a:t> </a:t>
            </a:r>
            <a:r>
              <a:rPr sz="1700" b="1" spc="-30" dirty="0">
                <a:solidFill>
                  <a:srgbClr val="979797"/>
                </a:solidFill>
                <a:latin typeface="Arial"/>
                <a:cs typeface="Arial"/>
              </a:rPr>
              <a:t>NATION</a:t>
            </a:r>
            <a:endParaRPr sz="1700">
              <a:latin typeface="Arial"/>
              <a:cs typeface="Arial"/>
            </a:endParaRPr>
          </a:p>
        </p:txBody>
      </p:sp>
      <p:sp>
        <p:nvSpPr>
          <p:cNvPr id="15" name="object 15"/>
          <p:cNvSpPr txBox="1"/>
          <p:nvPr/>
        </p:nvSpPr>
        <p:spPr>
          <a:xfrm>
            <a:off x="685800" y="1348547"/>
            <a:ext cx="7620000" cy="5016758"/>
          </a:xfrm>
          <a:prstGeom prst="rect">
            <a:avLst/>
          </a:prstGeom>
        </p:spPr>
        <p:txBody>
          <a:bodyPr vert="horz" wrap="square" lIns="0" tIns="0" rIns="0" bIns="0" rtlCol="0">
            <a:spAutoFit/>
          </a:bodyPr>
          <a:lstStyle/>
          <a:p>
            <a:pPr algn="ctr">
              <a:lnSpc>
                <a:spcPct val="100000"/>
              </a:lnSpc>
            </a:pPr>
            <a:r>
              <a:rPr lang="en-US" sz="1800" b="1" dirty="0" smtClean="0">
                <a:latin typeface="Arial"/>
                <a:cs typeface="Arial"/>
              </a:rPr>
              <a:t>Chief, </a:t>
            </a:r>
            <a:r>
              <a:rPr sz="1800" b="1" dirty="0" smtClean="0">
                <a:latin typeface="Arial"/>
                <a:cs typeface="Arial"/>
              </a:rPr>
              <a:t>Civilian Leader Development Office</a:t>
            </a:r>
            <a:endParaRPr sz="1800" dirty="0" smtClean="0">
              <a:latin typeface="Arial"/>
              <a:cs typeface="Arial"/>
            </a:endParaRPr>
          </a:p>
          <a:p>
            <a:pPr algn="ctr">
              <a:lnSpc>
                <a:spcPct val="100000"/>
              </a:lnSpc>
            </a:pPr>
            <a:r>
              <a:rPr sz="1800" u="sng" spc="-15" dirty="0" smtClean="0">
                <a:solidFill>
                  <a:srgbClr val="0000FF"/>
                </a:solidFill>
                <a:latin typeface="Arial"/>
                <a:cs typeface="Arial"/>
                <a:hlinkClick r:id="rId4"/>
              </a:rPr>
              <a:t>edmund.shaw.civ@mail.mil</a:t>
            </a:r>
            <a:r>
              <a:rPr lang="en-US" spc="-10" dirty="0" smtClean="0">
                <a:latin typeface="Arial"/>
                <a:cs typeface="Arial"/>
              </a:rPr>
              <a:t> or</a:t>
            </a:r>
            <a:r>
              <a:rPr lang="en-US" spc="20" dirty="0" smtClean="0">
                <a:latin typeface="Arial"/>
                <a:cs typeface="Arial"/>
              </a:rPr>
              <a:t> </a:t>
            </a:r>
            <a:r>
              <a:rPr sz="1800" spc="-20" dirty="0" smtClean="0">
                <a:latin typeface="Arial"/>
                <a:cs typeface="Arial"/>
              </a:rPr>
              <a:t>703-693-1128</a:t>
            </a:r>
            <a:endParaRPr sz="1800" dirty="0" smtClean="0">
              <a:latin typeface="Arial"/>
              <a:cs typeface="Arial"/>
            </a:endParaRPr>
          </a:p>
          <a:p>
            <a:pPr>
              <a:lnSpc>
                <a:spcPct val="100000"/>
              </a:lnSpc>
              <a:spcBef>
                <a:spcPts val="30"/>
              </a:spcBef>
            </a:pPr>
            <a:endParaRPr sz="1850" dirty="0">
              <a:latin typeface="Times New Roman"/>
              <a:cs typeface="Times New Roman"/>
            </a:endParaRPr>
          </a:p>
          <a:p>
            <a:pPr algn="ctr">
              <a:lnSpc>
                <a:spcPct val="100000"/>
              </a:lnSpc>
            </a:pPr>
            <a:r>
              <a:rPr sz="1800" b="1" dirty="0" smtClean="0">
                <a:latin typeface="Arial"/>
                <a:cs typeface="Arial"/>
              </a:rPr>
              <a:t>SSC </a:t>
            </a:r>
            <a:r>
              <a:rPr sz="1800" b="1" dirty="0">
                <a:latin typeface="Arial"/>
                <a:cs typeface="Arial"/>
              </a:rPr>
              <a:t>and ASCF Program</a:t>
            </a:r>
            <a:r>
              <a:rPr sz="1800" b="1" spc="-145" dirty="0">
                <a:latin typeface="Arial"/>
                <a:cs typeface="Arial"/>
              </a:rPr>
              <a:t> </a:t>
            </a:r>
            <a:r>
              <a:rPr sz="1800" b="1" dirty="0">
                <a:latin typeface="Arial"/>
                <a:cs typeface="Arial"/>
              </a:rPr>
              <a:t>Manager</a:t>
            </a:r>
            <a:endParaRPr sz="1800" dirty="0">
              <a:latin typeface="Arial"/>
              <a:cs typeface="Arial"/>
            </a:endParaRPr>
          </a:p>
          <a:p>
            <a:pPr algn="ctr">
              <a:lnSpc>
                <a:spcPct val="100000"/>
              </a:lnSpc>
            </a:pPr>
            <a:r>
              <a:rPr sz="1800" u="sng" spc="-10" dirty="0" smtClean="0">
                <a:solidFill>
                  <a:srgbClr val="0000FF"/>
                </a:solidFill>
                <a:latin typeface="Arial"/>
                <a:cs typeface="Arial"/>
                <a:hlinkClick r:id="rId5"/>
              </a:rPr>
              <a:t>timothy.l.mclean2.civ@mail.mil</a:t>
            </a:r>
            <a:r>
              <a:rPr lang="en-US" spc="-10" dirty="0">
                <a:latin typeface="Arial"/>
                <a:cs typeface="Arial"/>
              </a:rPr>
              <a:t> or</a:t>
            </a:r>
            <a:r>
              <a:rPr lang="en-US" spc="20" dirty="0">
                <a:latin typeface="Arial"/>
                <a:cs typeface="Arial"/>
              </a:rPr>
              <a:t> </a:t>
            </a:r>
            <a:r>
              <a:rPr sz="1800" spc="-10" dirty="0" smtClean="0">
                <a:latin typeface="Arial"/>
                <a:cs typeface="Arial"/>
              </a:rPr>
              <a:t>703-695-7987</a:t>
            </a:r>
            <a:endParaRPr sz="1800" dirty="0">
              <a:latin typeface="Arial"/>
              <a:cs typeface="Arial"/>
            </a:endParaRPr>
          </a:p>
          <a:p>
            <a:pPr>
              <a:lnSpc>
                <a:spcPct val="100000"/>
              </a:lnSpc>
              <a:spcBef>
                <a:spcPts val="10"/>
              </a:spcBef>
            </a:pPr>
            <a:endParaRPr sz="1750" dirty="0">
              <a:latin typeface="Times New Roman"/>
              <a:cs typeface="Times New Roman"/>
            </a:endParaRPr>
          </a:p>
          <a:p>
            <a:pPr algn="ctr">
              <a:lnSpc>
                <a:spcPct val="100000"/>
              </a:lnSpc>
            </a:pPr>
            <a:r>
              <a:rPr sz="1800" b="1" spc="-45" dirty="0">
                <a:latin typeface="Arial"/>
                <a:cs typeface="Arial"/>
              </a:rPr>
              <a:t>DSLDP, </a:t>
            </a:r>
            <a:r>
              <a:rPr sz="1800" b="1" spc="-5" dirty="0">
                <a:latin typeface="Arial"/>
                <a:cs typeface="Arial"/>
              </a:rPr>
              <a:t>CGSOC, </a:t>
            </a:r>
            <a:r>
              <a:rPr sz="1800" b="1" spc="-30" dirty="0">
                <a:latin typeface="Arial"/>
                <a:cs typeface="Arial"/>
              </a:rPr>
              <a:t>ETM-TDY, </a:t>
            </a:r>
            <a:r>
              <a:rPr sz="1800" b="1" dirty="0" smtClean="0">
                <a:latin typeface="Arial"/>
                <a:cs typeface="Arial"/>
              </a:rPr>
              <a:t>Shadowing </a:t>
            </a:r>
            <a:r>
              <a:rPr lang="en-US" sz="1800" b="1" dirty="0" smtClean="0">
                <a:latin typeface="Arial"/>
                <a:cs typeface="Arial"/>
              </a:rPr>
              <a:t>and GPP</a:t>
            </a:r>
          </a:p>
          <a:p>
            <a:pPr algn="ctr">
              <a:lnSpc>
                <a:spcPct val="100000"/>
              </a:lnSpc>
            </a:pPr>
            <a:r>
              <a:rPr sz="1800" b="1" dirty="0" smtClean="0">
                <a:latin typeface="Arial"/>
                <a:cs typeface="Arial"/>
              </a:rPr>
              <a:t>Program</a:t>
            </a:r>
            <a:r>
              <a:rPr sz="1800" b="1" spc="55" dirty="0" smtClean="0">
                <a:latin typeface="Arial"/>
                <a:cs typeface="Arial"/>
              </a:rPr>
              <a:t> </a:t>
            </a:r>
            <a:r>
              <a:rPr sz="1800" b="1" spc="5" dirty="0" smtClean="0">
                <a:latin typeface="Arial"/>
                <a:cs typeface="Arial"/>
              </a:rPr>
              <a:t>Manager</a:t>
            </a:r>
            <a:endParaRPr sz="1800" dirty="0" smtClean="0">
              <a:latin typeface="Arial"/>
              <a:cs typeface="Arial"/>
            </a:endParaRPr>
          </a:p>
          <a:p>
            <a:pPr algn="ctr">
              <a:lnSpc>
                <a:spcPct val="100000"/>
              </a:lnSpc>
            </a:pPr>
            <a:r>
              <a:rPr sz="1800" u="sng" spc="-10" dirty="0" smtClean="0">
                <a:solidFill>
                  <a:srgbClr val="0000FF"/>
                </a:solidFill>
                <a:latin typeface="Arial"/>
                <a:cs typeface="Arial"/>
                <a:hlinkClick r:id="rId6"/>
              </a:rPr>
              <a:t>angel.l.maldonadoramirez.civ@mail.mil</a:t>
            </a:r>
            <a:r>
              <a:rPr lang="en-US" sz="1800" spc="-10" dirty="0" smtClean="0">
                <a:latin typeface="Arial"/>
                <a:cs typeface="Arial"/>
              </a:rPr>
              <a:t> or</a:t>
            </a:r>
            <a:r>
              <a:rPr sz="1800" spc="20" dirty="0" smtClean="0">
                <a:latin typeface="Arial"/>
                <a:cs typeface="Arial"/>
              </a:rPr>
              <a:t> </a:t>
            </a:r>
            <a:r>
              <a:rPr sz="1800" spc="-10" dirty="0">
                <a:latin typeface="Arial"/>
                <a:cs typeface="Arial"/>
              </a:rPr>
              <a:t>703-695-4834</a:t>
            </a:r>
            <a:endParaRPr sz="1800" dirty="0">
              <a:latin typeface="Arial"/>
              <a:cs typeface="Arial"/>
            </a:endParaRPr>
          </a:p>
          <a:p>
            <a:pPr>
              <a:lnSpc>
                <a:spcPct val="100000"/>
              </a:lnSpc>
              <a:spcBef>
                <a:spcPts val="5"/>
              </a:spcBef>
            </a:pPr>
            <a:endParaRPr sz="1750" dirty="0">
              <a:latin typeface="Times New Roman"/>
              <a:cs typeface="Times New Roman"/>
            </a:endParaRPr>
          </a:p>
          <a:p>
            <a:pPr algn="ctr">
              <a:lnSpc>
                <a:spcPct val="100000"/>
              </a:lnSpc>
            </a:pPr>
            <a:r>
              <a:rPr lang="en-US" b="1" dirty="0" smtClean="0">
                <a:latin typeface="Arial"/>
                <a:cs typeface="Arial"/>
              </a:rPr>
              <a:t>ELDP and SETM-TDY Program</a:t>
            </a:r>
            <a:r>
              <a:rPr lang="en-US" b="1" spc="-145" dirty="0" smtClean="0">
                <a:latin typeface="Arial"/>
                <a:cs typeface="Arial"/>
              </a:rPr>
              <a:t> </a:t>
            </a:r>
            <a:r>
              <a:rPr lang="en-US" b="1" dirty="0">
                <a:latin typeface="Arial"/>
                <a:cs typeface="Arial"/>
              </a:rPr>
              <a:t>Manager</a:t>
            </a:r>
            <a:endParaRPr lang="en-US" dirty="0">
              <a:latin typeface="Arial"/>
              <a:cs typeface="Arial"/>
            </a:endParaRPr>
          </a:p>
          <a:p>
            <a:pPr algn="ctr">
              <a:lnSpc>
                <a:spcPct val="100000"/>
              </a:lnSpc>
            </a:pPr>
            <a:r>
              <a:rPr sz="1800" u="sng" spc="-10" dirty="0" smtClean="0">
                <a:solidFill>
                  <a:srgbClr val="0000FF"/>
                </a:solidFill>
                <a:latin typeface="Arial"/>
                <a:cs typeface="Arial"/>
                <a:hlinkClick r:id="rId7"/>
              </a:rPr>
              <a:t>lori.a.rhoades.civ@mail.mil</a:t>
            </a:r>
            <a:r>
              <a:rPr lang="en-US" sz="1800" spc="-10" dirty="0" smtClean="0">
                <a:solidFill>
                  <a:srgbClr val="0000FF"/>
                </a:solidFill>
                <a:latin typeface="Arial"/>
                <a:cs typeface="Arial"/>
              </a:rPr>
              <a:t> </a:t>
            </a:r>
            <a:r>
              <a:rPr sz="1800" spc="-10" dirty="0" smtClean="0">
                <a:latin typeface="Arial"/>
                <a:cs typeface="Arial"/>
              </a:rPr>
              <a:t>or</a:t>
            </a:r>
            <a:r>
              <a:rPr sz="1800" spc="-5" dirty="0" smtClean="0">
                <a:latin typeface="Arial"/>
                <a:cs typeface="Arial"/>
              </a:rPr>
              <a:t> </a:t>
            </a:r>
            <a:r>
              <a:rPr sz="1800" spc="-10" dirty="0" smtClean="0">
                <a:latin typeface="Arial"/>
                <a:cs typeface="Arial"/>
              </a:rPr>
              <a:t>703-692-1275</a:t>
            </a:r>
            <a:endParaRPr lang="en-US" dirty="0">
              <a:latin typeface="Arial"/>
              <a:cs typeface="Arial"/>
            </a:endParaRPr>
          </a:p>
          <a:p>
            <a:pPr algn="ctr">
              <a:lnSpc>
                <a:spcPct val="100000"/>
              </a:lnSpc>
            </a:pPr>
            <a:endParaRPr lang="en-US" sz="1800" b="1" spc="-5" dirty="0">
              <a:latin typeface="Arial"/>
              <a:cs typeface="Arial"/>
            </a:endParaRPr>
          </a:p>
          <a:p>
            <a:pPr algn="ctr">
              <a:lnSpc>
                <a:spcPct val="100000"/>
              </a:lnSpc>
            </a:pPr>
            <a:r>
              <a:rPr sz="1800" b="1" spc="-5" dirty="0" smtClean="0">
                <a:latin typeface="Arial"/>
                <a:cs typeface="Arial"/>
              </a:rPr>
              <a:t>CLDO </a:t>
            </a:r>
            <a:r>
              <a:rPr sz="1800" b="1" spc="-5" dirty="0">
                <a:latin typeface="Arial"/>
                <a:cs typeface="Arial"/>
              </a:rPr>
              <a:t>Group </a:t>
            </a:r>
            <a:r>
              <a:rPr sz="1800" b="1" spc="-5" dirty="0" smtClean="0">
                <a:latin typeface="Arial"/>
                <a:cs typeface="Arial"/>
              </a:rPr>
              <a:t>Email</a:t>
            </a:r>
            <a:r>
              <a:rPr lang="en-US" sz="1800" b="1" spc="-5" dirty="0" smtClean="0">
                <a:latin typeface="Arial"/>
                <a:cs typeface="Arial"/>
              </a:rPr>
              <a:t> </a:t>
            </a:r>
          </a:p>
          <a:p>
            <a:pPr algn="ctr">
              <a:lnSpc>
                <a:spcPct val="100000"/>
              </a:lnSpc>
            </a:pPr>
            <a:r>
              <a:rPr sz="1800" b="1" u="sng" spc="-5" dirty="0" smtClean="0">
                <a:solidFill>
                  <a:srgbClr val="0000FF"/>
                </a:solidFill>
                <a:latin typeface="Arial"/>
                <a:cs typeface="Arial"/>
              </a:rPr>
              <a:t>usarmy.pentagon.hqda-asa-mra.list.samr-cslmo-edd@mail.mil</a:t>
            </a:r>
            <a:endParaRPr sz="1800" dirty="0">
              <a:latin typeface="Arial"/>
              <a:cs typeface="Arial"/>
            </a:endParaRPr>
          </a:p>
          <a:p>
            <a:pPr>
              <a:lnSpc>
                <a:spcPct val="100000"/>
              </a:lnSpc>
              <a:spcBef>
                <a:spcPts val="40"/>
              </a:spcBef>
            </a:pPr>
            <a:endParaRPr sz="2050" dirty="0">
              <a:latin typeface="Times New Roman"/>
              <a:cs typeface="Times New Roman"/>
            </a:endParaRPr>
          </a:p>
          <a:p>
            <a:pPr marL="1233805" marR="1289050" indent="-1905" algn="ctr">
              <a:lnSpc>
                <a:spcPct val="100000"/>
              </a:lnSpc>
            </a:pPr>
            <a:r>
              <a:rPr sz="1800" b="1" dirty="0">
                <a:latin typeface="Arial"/>
                <a:cs typeface="Arial"/>
              </a:rPr>
              <a:t>SETMS </a:t>
            </a:r>
            <a:r>
              <a:rPr sz="1800" b="1" spc="-5" dirty="0">
                <a:latin typeface="Arial"/>
                <a:cs typeface="Arial"/>
              </a:rPr>
              <a:t>Homepage  </a:t>
            </a:r>
            <a:r>
              <a:rPr sz="1800" b="1" u="sng" spc="-10" dirty="0">
                <a:solidFill>
                  <a:srgbClr val="0000FF"/>
                </a:solidFill>
                <a:latin typeface="Arial"/>
                <a:cs typeface="Arial"/>
              </a:rPr>
              <a:t>https://</a:t>
            </a:r>
            <a:r>
              <a:rPr sz="1800" b="1" u="sng" spc="-10" dirty="0">
                <a:solidFill>
                  <a:srgbClr val="0000FF"/>
                </a:solidFill>
                <a:latin typeface="Arial"/>
                <a:cs typeface="Arial"/>
                <a:hlinkClick r:id="rId8"/>
              </a:rPr>
              <a:t>www.csldo.army.mil//Index.aspx</a:t>
            </a:r>
            <a:endParaRPr sz="1800" dirty="0">
              <a:latin typeface="Arial"/>
              <a:cs typeface="Arial"/>
            </a:endParaRPr>
          </a:p>
        </p:txBody>
      </p:sp>
      <p:sp>
        <p:nvSpPr>
          <p:cNvPr id="16" name="object 16"/>
          <p:cNvSpPr txBox="1">
            <a:spLocks noGrp="1"/>
          </p:cNvSpPr>
          <p:nvPr>
            <p:ph type="title"/>
          </p:nvPr>
        </p:nvSpPr>
        <p:spPr>
          <a:xfrm>
            <a:off x="4663249" y="114300"/>
            <a:ext cx="4019550" cy="382270"/>
          </a:xfrm>
          <a:prstGeom prst="rect">
            <a:avLst/>
          </a:prstGeom>
        </p:spPr>
        <p:txBody>
          <a:bodyPr vert="horz" wrap="square" lIns="0" tIns="0" rIns="0" bIns="0" rtlCol="0">
            <a:spAutoFit/>
          </a:bodyPr>
          <a:lstStyle/>
          <a:p>
            <a:pPr marL="12700">
              <a:lnSpc>
                <a:spcPct val="100000"/>
              </a:lnSpc>
            </a:pPr>
            <a:r>
              <a:rPr spc="-5" dirty="0">
                <a:latin typeface="Arial"/>
                <a:cs typeface="Arial"/>
              </a:rPr>
              <a:t>SETM/ETM Programs</a:t>
            </a:r>
            <a:r>
              <a:rPr spc="-60" dirty="0">
                <a:latin typeface="Arial"/>
                <a:cs typeface="Arial"/>
              </a:rPr>
              <a:t> </a:t>
            </a:r>
            <a:r>
              <a:rPr spc="-5" dirty="0">
                <a:latin typeface="Arial"/>
                <a:cs typeface="Arial"/>
              </a:rPr>
              <a:t>POCs</a:t>
            </a:r>
          </a:p>
        </p:txBody>
      </p:sp>
      <p:sp>
        <p:nvSpPr>
          <p:cNvPr id="33" name="object 33"/>
          <p:cNvSpPr txBox="1"/>
          <p:nvPr/>
        </p:nvSpPr>
        <p:spPr>
          <a:xfrm>
            <a:off x="8763634" y="6548437"/>
            <a:ext cx="250825" cy="259079"/>
          </a:xfrm>
          <a:prstGeom prst="rect">
            <a:avLst/>
          </a:prstGeom>
        </p:spPr>
        <p:txBody>
          <a:bodyPr vert="horz" wrap="square" lIns="0" tIns="0" rIns="0" bIns="0" rtlCol="0">
            <a:spAutoFit/>
          </a:bodyPr>
          <a:lstStyle/>
          <a:p>
            <a:pPr marL="12700">
              <a:lnSpc>
                <a:spcPct val="100000"/>
              </a:lnSpc>
            </a:pPr>
            <a:r>
              <a:rPr sz="1600" spc="-5" dirty="0">
                <a:latin typeface="Arial"/>
                <a:cs typeface="Arial"/>
              </a:rPr>
              <a:t>26</a:t>
            </a:r>
            <a:endParaRPr sz="1600">
              <a:latin typeface="Arial"/>
              <a:cs typeface="Aria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57200" y="0"/>
            <a:ext cx="3764279" cy="640080"/>
          </a:xfrm>
          <a:prstGeom prst="rect">
            <a:avLst/>
          </a:prstGeom>
        </p:spPr>
        <p:txBody>
          <a:bodyPr vert="horz" wrap="square" lIns="0" tIns="0" rIns="0" bIns="0" rtlCol="0">
            <a:spAutoFit/>
          </a:bodyPr>
          <a:lstStyle/>
          <a:p>
            <a:pPr algn="ctr">
              <a:lnSpc>
                <a:spcPts val="1889"/>
              </a:lnSpc>
            </a:pPr>
            <a:r>
              <a:rPr sz="1700" b="1" spc="-5" dirty="0">
                <a:solidFill>
                  <a:srgbClr val="F6C700"/>
                </a:solidFill>
                <a:latin typeface="Calibri"/>
                <a:cs typeface="Calibri"/>
              </a:rPr>
              <a:t>AMERICA</a:t>
            </a:r>
            <a:r>
              <a:rPr sz="1700" b="1" spc="-5" dirty="0">
                <a:solidFill>
                  <a:srgbClr val="F6C700"/>
                </a:solidFill>
                <a:latin typeface="MS PGothic"/>
                <a:cs typeface="MS PGothic"/>
              </a:rPr>
              <a:t>’</a:t>
            </a:r>
            <a:r>
              <a:rPr sz="1700" b="1" spc="-5" dirty="0">
                <a:solidFill>
                  <a:srgbClr val="F6C700"/>
                </a:solidFill>
                <a:latin typeface="Calibri"/>
                <a:cs typeface="Calibri"/>
              </a:rPr>
              <a:t>S</a:t>
            </a:r>
            <a:r>
              <a:rPr sz="1700" b="1" spc="-125" dirty="0">
                <a:solidFill>
                  <a:srgbClr val="F6C700"/>
                </a:solidFill>
                <a:latin typeface="Calibri"/>
                <a:cs typeface="Calibri"/>
              </a:rPr>
              <a:t> </a:t>
            </a:r>
            <a:r>
              <a:rPr sz="1700" b="1" spc="-50" dirty="0">
                <a:solidFill>
                  <a:srgbClr val="F6C700"/>
                </a:solidFill>
                <a:latin typeface="Calibri"/>
                <a:cs typeface="Calibri"/>
              </a:rPr>
              <a:t>ARMY:</a:t>
            </a:r>
            <a:endParaRPr sz="1700">
              <a:latin typeface="Calibri"/>
              <a:cs typeface="Calibri"/>
            </a:endParaRPr>
          </a:p>
          <a:p>
            <a:pPr algn="ctr">
              <a:lnSpc>
                <a:spcPts val="2005"/>
              </a:lnSpc>
            </a:pPr>
            <a:r>
              <a:rPr sz="1700" b="1" dirty="0">
                <a:solidFill>
                  <a:srgbClr val="989898"/>
                </a:solidFill>
                <a:latin typeface="Calibri"/>
                <a:cs typeface="Calibri"/>
              </a:rPr>
              <a:t>THE </a:t>
            </a:r>
            <a:r>
              <a:rPr sz="1700" b="1" spc="-10" dirty="0">
                <a:solidFill>
                  <a:srgbClr val="989898"/>
                </a:solidFill>
                <a:latin typeface="Calibri"/>
                <a:cs typeface="Calibri"/>
              </a:rPr>
              <a:t>STRENGTH </a:t>
            </a:r>
            <a:r>
              <a:rPr sz="1700" b="1" spc="-5" dirty="0">
                <a:solidFill>
                  <a:srgbClr val="989898"/>
                </a:solidFill>
                <a:latin typeface="Calibri"/>
                <a:cs typeface="Calibri"/>
              </a:rPr>
              <a:t>OF </a:t>
            </a:r>
            <a:r>
              <a:rPr sz="1700" b="1" dirty="0">
                <a:solidFill>
                  <a:srgbClr val="989898"/>
                </a:solidFill>
                <a:latin typeface="Calibri"/>
                <a:cs typeface="Calibri"/>
              </a:rPr>
              <a:t>THE</a:t>
            </a:r>
            <a:r>
              <a:rPr sz="1700" b="1" spc="-135" dirty="0">
                <a:solidFill>
                  <a:srgbClr val="989898"/>
                </a:solidFill>
                <a:latin typeface="Calibri"/>
                <a:cs typeface="Calibri"/>
              </a:rPr>
              <a:t> </a:t>
            </a:r>
            <a:r>
              <a:rPr sz="1700" b="1" spc="-45" dirty="0">
                <a:solidFill>
                  <a:srgbClr val="989898"/>
                </a:solidFill>
                <a:latin typeface="Calibri"/>
                <a:cs typeface="Calibri"/>
              </a:rPr>
              <a:t>NATION</a:t>
            </a:r>
            <a:endParaRPr sz="1700">
              <a:latin typeface="Calibri"/>
              <a:cs typeface="Calibri"/>
            </a:endParaRPr>
          </a:p>
        </p:txBody>
      </p:sp>
      <p:sp>
        <p:nvSpPr>
          <p:cNvPr id="3" name="object 3"/>
          <p:cNvSpPr/>
          <p:nvPr/>
        </p:nvSpPr>
        <p:spPr>
          <a:xfrm>
            <a:off x="0" y="15240"/>
            <a:ext cx="457199" cy="638555"/>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0" y="624840"/>
            <a:ext cx="9144000" cy="92710"/>
          </a:xfrm>
          <a:custGeom>
            <a:avLst/>
            <a:gdLst/>
            <a:ahLst/>
            <a:cxnLst/>
            <a:rect l="l" t="t" r="r" b="b"/>
            <a:pathLst>
              <a:path w="9144000" h="92709">
                <a:moveTo>
                  <a:pt x="0" y="92583"/>
                </a:moveTo>
                <a:lnTo>
                  <a:pt x="9144000" y="92583"/>
                </a:lnTo>
                <a:lnTo>
                  <a:pt x="9144000" y="0"/>
                </a:lnTo>
                <a:lnTo>
                  <a:pt x="0" y="0"/>
                </a:lnTo>
                <a:lnTo>
                  <a:pt x="0" y="92583"/>
                </a:lnTo>
                <a:close/>
              </a:path>
            </a:pathLst>
          </a:custGeom>
          <a:solidFill>
            <a:srgbClr val="FFD521"/>
          </a:solidFill>
        </p:spPr>
        <p:txBody>
          <a:bodyPr wrap="square" lIns="0" tIns="0" rIns="0" bIns="0" rtlCol="0"/>
          <a:lstStyle/>
          <a:p>
            <a:endParaRPr/>
          </a:p>
        </p:txBody>
      </p:sp>
      <p:sp>
        <p:nvSpPr>
          <p:cNvPr id="5" name="object 5"/>
          <p:cNvSpPr/>
          <p:nvPr/>
        </p:nvSpPr>
        <p:spPr>
          <a:xfrm>
            <a:off x="0" y="624840"/>
            <a:ext cx="9144000" cy="92710"/>
          </a:xfrm>
          <a:custGeom>
            <a:avLst/>
            <a:gdLst/>
            <a:ahLst/>
            <a:cxnLst/>
            <a:rect l="l" t="t" r="r" b="b"/>
            <a:pathLst>
              <a:path w="9144000" h="92709">
                <a:moveTo>
                  <a:pt x="0" y="0"/>
                </a:moveTo>
                <a:lnTo>
                  <a:pt x="9144000" y="0"/>
                </a:lnTo>
                <a:lnTo>
                  <a:pt x="9144000" y="92583"/>
                </a:lnTo>
                <a:lnTo>
                  <a:pt x="0" y="92583"/>
                </a:lnTo>
                <a:lnTo>
                  <a:pt x="0" y="0"/>
                </a:lnTo>
                <a:close/>
              </a:path>
            </a:pathLst>
          </a:custGeom>
          <a:ln w="9144">
            <a:solidFill>
              <a:srgbClr val="000000"/>
            </a:solidFill>
          </a:ln>
        </p:spPr>
        <p:txBody>
          <a:bodyPr wrap="square" lIns="0" tIns="0" rIns="0" bIns="0" rtlCol="0"/>
          <a:lstStyle/>
          <a:p>
            <a:endParaRPr/>
          </a:p>
        </p:txBody>
      </p:sp>
      <p:sp>
        <p:nvSpPr>
          <p:cNvPr id="6" name="object 6"/>
          <p:cNvSpPr/>
          <p:nvPr/>
        </p:nvSpPr>
        <p:spPr>
          <a:xfrm>
            <a:off x="0" y="699516"/>
            <a:ext cx="9144000" cy="152400"/>
          </a:xfrm>
          <a:custGeom>
            <a:avLst/>
            <a:gdLst/>
            <a:ahLst/>
            <a:cxnLst/>
            <a:rect l="l" t="t" r="r" b="b"/>
            <a:pathLst>
              <a:path w="9144000" h="152400">
                <a:moveTo>
                  <a:pt x="0" y="152400"/>
                </a:moveTo>
                <a:lnTo>
                  <a:pt x="9144000" y="152400"/>
                </a:lnTo>
                <a:lnTo>
                  <a:pt x="9144000" y="0"/>
                </a:lnTo>
                <a:lnTo>
                  <a:pt x="0" y="0"/>
                </a:lnTo>
                <a:lnTo>
                  <a:pt x="0" y="152400"/>
                </a:lnTo>
                <a:close/>
              </a:path>
            </a:pathLst>
          </a:custGeom>
          <a:solidFill>
            <a:srgbClr val="000000"/>
          </a:solidFill>
        </p:spPr>
        <p:txBody>
          <a:bodyPr wrap="square" lIns="0" tIns="0" rIns="0" bIns="0" rtlCol="0"/>
          <a:lstStyle/>
          <a:p>
            <a:endParaRPr/>
          </a:p>
        </p:txBody>
      </p:sp>
      <p:sp>
        <p:nvSpPr>
          <p:cNvPr id="7" name="object 7"/>
          <p:cNvSpPr/>
          <p:nvPr/>
        </p:nvSpPr>
        <p:spPr>
          <a:xfrm>
            <a:off x="0" y="699516"/>
            <a:ext cx="9144000" cy="152400"/>
          </a:xfrm>
          <a:custGeom>
            <a:avLst/>
            <a:gdLst/>
            <a:ahLst/>
            <a:cxnLst/>
            <a:rect l="l" t="t" r="r" b="b"/>
            <a:pathLst>
              <a:path w="9144000" h="152400">
                <a:moveTo>
                  <a:pt x="0" y="0"/>
                </a:moveTo>
                <a:lnTo>
                  <a:pt x="9144000" y="0"/>
                </a:lnTo>
                <a:lnTo>
                  <a:pt x="9144000" y="152400"/>
                </a:lnTo>
                <a:lnTo>
                  <a:pt x="0" y="152400"/>
                </a:lnTo>
                <a:lnTo>
                  <a:pt x="0" y="0"/>
                </a:lnTo>
                <a:close/>
              </a:path>
            </a:pathLst>
          </a:custGeom>
          <a:ln w="9144">
            <a:solidFill>
              <a:srgbClr val="000000"/>
            </a:solidFill>
          </a:ln>
        </p:spPr>
        <p:txBody>
          <a:bodyPr wrap="square" lIns="0" tIns="0" rIns="0" bIns="0" rtlCol="0"/>
          <a:lstStyle/>
          <a:p>
            <a:endParaRPr/>
          </a:p>
        </p:txBody>
      </p:sp>
      <p:sp>
        <p:nvSpPr>
          <p:cNvPr id="8" name="object 8"/>
          <p:cNvSpPr/>
          <p:nvPr/>
        </p:nvSpPr>
        <p:spPr>
          <a:xfrm>
            <a:off x="457200" y="0"/>
            <a:ext cx="3764279" cy="640080"/>
          </a:xfrm>
          <a:custGeom>
            <a:avLst/>
            <a:gdLst/>
            <a:ahLst/>
            <a:cxnLst/>
            <a:rect l="l" t="t" r="r" b="b"/>
            <a:pathLst>
              <a:path w="3764279" h="640080">
                <a:moveTo>
                  <a:pt x="0" y="640079"/>
                </a:moveTo>
                <a:lnTo>
                  <a:pt x="3764279" y="640079"/>
                </a:lnTo>
                <a:lnTo>
                  <a:pt x="3764279" y="0"/>
                </a:lnTo>
                <a:lnTo>
                  <a:pt x="0" y="0"/>
                </a:lnTo>
                <a:lnTo>
                  <a:pt x="0" y="640079"/>
                </a:lnTo>
                <a:close/>
              </a:path>
            </a:pathLst>
          </a:custGeom>
          <a:solidFill>
            <a:srgbClr val="000000"/>
          </a:solidFill>
        </p:spPr>
        <p:txBody>
          <a:bodyPr wrap="square" lIns="0" tIns="0" rIns="0" bIns="0" rtlCol="0"/>
          <a:lstStyle/>
          <a:p>
            <a:endParaRPr/>
          </a:p>
        </p:txBody>
      </p:sp>
      <p:sp>
        <p:nvSpPr>
          <p:cNvPr id="9" name="object 9"/>
          <p:cNvSpPr txBox="1"/>
          <p:nvPr/>
        </p:nvSpPr>
        <p:spPr>
          <a:xfrm>
            <a:off x="640238" y="65978"/>
            <a:ext cx="3396615" cy="526415"/>
          </a:xfrm>
          <a:prstGeom prst="rect">
            <a:avLst/>
          </a:prstGeom>
        </p:spPr>
        <p:txBody>
          <a:bodyPr vert="horz" wrap="square" lIns="0" tIns="0" rIns="0" bIns="0" rtlCol="0">
            <a:spAutoFit/>
          </a:bodyPr>
          <a:lstStyle/>
          <a:p>
            <a:pPr algn="ctr">
              <a:lnSpc>
                <a:spcPts val="2010"/>
              </a:lnSpc>
            </a:pPr>
            <a:r>
              <a:rPr sz="1700" b="1" spc="-15" dirty="0">
                <a:solidFill>
                  <a:srgbClr val="F6C700"/>
                </a:solidFill>
                <a:latin typeface="Arial"/>
                <a:cs typeface="Arial"/>
              </a:rPr>
              <a:t>AMERICA</a:t>
            </a:r>
            <a:r>
              <a:rPr sz="1700" b="1" spc="-15" dirty="0">
                <a:solidFill>
                  <a:srgbClr val="F6C700"/>
                </a:solidFill>
                <a:latin typeface="MS PGothic"/>
                <a:cs typeface="MS PGothic"/>
              </a:rPr>
              <a:t>’</a:t>
            </a:r>
            <a:r>
              <a:rPr sz="1700" b="1" spc="-15" dirty="0">
                <a:solidFill>
                  <a:srgbClr val="F6C700"/>
                </a:solidFill>
                <a:latin typeface="Arial"/>
                <a:cs typeface="Arial"/>
              </a:rPr>
              <a:t>S</a:t>
            </a:r>
            <a:r>
              <a:rPr sz="1700" b="1" spc="-160" dirty="0">
                <a:solidFill>
                  <a:srgbClr val="F6C700"/>
                </a:solidFill>
                <a:latin typeface="Arial"/>
                <a:cs typeface="Arial"/>
              </a:rPr>
              <a:t> </a:t>
            </a:r>
            <a:r>
              <a:rPr sz="1700" b="1" spc="-60" dirty="0">
                <a:solidFill>
                  <a:srgbClr val="F6C700"/>
                </a:solidFill>
                <a:latin typeface="Arial"/>
                <a:cs typeface="Arial"/>
              </a:rPr>
              <a:t>ARMY:</a:t>
            </a:r>
            <a:endParaRPr sz="1700">
              <a:latin typeface="Arial"/>
              <a:cs typeface="Arial"/>
            </a:endParaRPr>
          </a:p>
          <a:p>
            <a:pPr algn="ctr">
              <a:lnSpc>
                <a:spcPts val="2010"/>
              </a:lnSpc>
            </a:pPr>
            <a:r>
              <a:rPr sz="1700" b="1" dirty="0">
                <a:solidFill>
                  <a:srgbClr val="989898"/>
                </a:solidFill>
                <a:latin typeface="Arial"/>
                <a:cs typeface="Arial"/>
              </a:rPr>
              <a:t>THE STRENGTH </a:t>
            </a:r>
            <a:r>
              <a:rPr sz="1700" b="1" spc="-10" dirty="0">
                <a:solidFill>
                  <a:srgbClr val="989898"/>
                </a:solidFill>
                <a:latin typeface="Arial"/>
                <a:cs typeface="Arial"/>
              </a:rPr>
              <a:t>OF </a:t>
            </a:r>
            <a:r>
              <a:rPr sz="1700" b="1" dirty="0">
                <a:solidFill>
                  <a:srgbClr val="989898"/>
                </a:solidFill>
                <a:latin typeface="Arial"/>
                <a:cs typeface="Arial"/>
              </a:rPr>
              <a:t>THE</a:t>
            </a:r>
            <a:r>
              <a:rPr sz="1700" b="1" spc="-165" dirty="0">
                <a:solidFill>
                  <a:srgbClr val="989898"/>
                </a:solidFill>
                <a:latin typeface="Arial"/>
                <a:cs typeface="Arial"/>
              </a:rPr>
              <a:t> </a:t>
            </a:r>
            <a:r>
              <a:rPr sz="1700" b="1" spc="-55" dirty="0">
                <a:solidFill>
                  <a:srgbClr val="989898"/>
                </a:solidFill>
                <a:latin typeface="Arial"/>
                <a:cs typeface="Arial"/>
              </a:rPr>
              <a:t>NATION</a:t>
            </a:r>
            <a:endParaRPr sz="1700">
              <a:latin typeface="Arial"/>
              <a:cs typeface="Arial"/>
            </a:endParaRPr>
          </a:p>
        </p:txBody>
      </p:sp>
      <p:sp>
        <p:nvSpPr>
          <p:cNvPr id="11" name="object 11"/>
          <p:cNvSpPr txBox="1"/>
          <p:nvPr/>
        </p:nvSpPr>
        <p:spPr>
          <a:xfrm>
            <a:off x="8743848" y="6554072"/>
            <a:ext cx="286385" cy="269240"/>
          </a:xfrm>
          <a:prstGeom prst="rect">
            <a:avLst/>
          </a:prstGeom>
        </p:spPr>
        <p:txBody>
          <a:bodyPr vert="horz" wrap="square" lIns="0" tIns="10160" rIns="0" bIns="0" rtlCol="0">
            <a:spAutoFit/>
          </a:bodyPr>
          <a:lstStyle/>
          <a:p>
            <a:pPr marL="37465">
              <a:lnSpc>
                <a:spcPct val="100000"/>
              </a:lnSpc>
              <a:spcBef>
                <a:spcPts val="80"/>
              </a:spcBef>
            </a:pPr>
            <a:fld id="{81D60167-4931-47E6-BA6A-407CBD079E47}" type="slidenum">
              <a:rPr sz="1600" spc="-5" dirty="0">
                <a:solidFill>
                  <a:srgbClr val="8A8A8A"/>
                </a:solidFill>
                <a:latin typeface="Arial"/>
                <a:cs typeface="Arial"/>
              </a:rPr>
              <a:t>27</a:t>
            </a:fld>
            <a:endParaRPr sz="1600">
              <a:latin typeface="Arial"/>
              <a:cs typeface="Arial"/>
            </a:endParaRPr>
          </a:p>
        </p:txBody>
      </p:sp>
      <p:sp>
        <p:nvSpPr>
          <p:cNvPr id="10" name="object 10"/>
          <p:cNvSpPr txBox="1"/>
          <p:nvPr/>
        </p:nvSpPr>
        <p:spPr>
          <a:xfrm>
            <a:off x="1608607" y="1637032"/>
            <a:ext cx="5927090" cy="2969260"/>
          </a:xfrm>
          <a:prstGeom prst="rect">
            <a:avLst/>
          </a:prstGeom>
        </p:spPr>
        <p:txBody>
          <a:bodyPr vert="horz" wrap="square" lIns="0" tIns="0" rIns="0" bIns="0" rtlCol="0">
            <a:spAutoFit/>
          </a:bodyPr>
          <a:lstStyle/>
          <a:p>
            <a:pPr marL="12700" marR="5080" indent="-3175" algn="ctr">
              <a:lnSpc>
                <a:spcPct val="168900"/>
              </a:lnSpc>
            </a:pPr>
            <a:r>
              <a:rPr sz="3600" b="1" spc="-5" dirty="0">
                <a:latin typeface="Arial"/>
                <a:cs typeface="Arial"/>
              </a:rPr>
              <a:t>Back-up Slides for  SETM/ETM Application</a:t>
            </a:r>
            <a:r>
              <a:rPr sz="3600" b="1" spc="-160" dirty="0">
                <a:latin typeface="Arial"/>
                <a:cs typeface="Arial"/>
              </a:rPr>
              <a:t> </a:t>
            </a:r>
            <a:r>
              <a:rPr sz="3600" b="1" spc="-5" dirty="0">
                <a:latin typeface="Arial"/>
                <a:cs typeface="Arial"/>
              </a:rPr>
              <a:t>and</a:t>
            </a:r>
            <a:endParaRPr sz="3600">
              <a:latin typeface="Arial"/>
              <a:cs typeface="Arial"/>
            </a:endParaRPr>
          </a:p>
          <a:p>
            <a:pPr>
              <a:lnSpc>
                <a:spcPct val="100000"/>
              </a:lnSpc>
              <a:spcBef>
                <a:spcPts val="5"/>
              </a:spcBef>
            </a:pPr>
            <a:endParaRPr sz="3750">
              <a:latin typeface="Times New Roman"/>
              <a:cs typeface="Times New Roman"/>
            </a:endParaRPr>
          </a:p>
          <a:p>
            <a:pPr algn="ctr">
              <a:lnSpc>
                <a:spcPct val="100000"/>
              </a:lnSpc>
            </a:pPr>
            <a:r>
              <a:rPr sz="3600" b="1" spc="-5" dirty="0">
                <a:latin typeface="Arial"/>
                <a:cs typeface="Arial"/>
              </a:rPr>
              <a:t>Board</a:t>
            </a:r>
            <a:r>
              <a:rPr sz="3600" b="1" spc="-55" dirty="0">
                <a:latin typeface="Arial"/>
                <a:cs typeface="Arial"/>
              </a:rPr>
              <a:t> </a:t>
            </a:r>
            <a:r>
              <a:rPr sz="3600" b="1" spc="-5" dirty="0">
                <a:latin typeface="Arial"/>
                <a:cs typeface="Arial"/>
              </a:rPr>
              <a:t>Preparation</a:t>
            </a:r>
            <a:endParaRPr sz="3600">
              <a:latin typeface="Arial"/>
              <a:cs typeface="Aria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3400" y="91630"/>
            <a:ext cx="3657600" cy="512961"/>
          </a:xfrm>
          <a:prstGeom prst="rect">
            <a:avLst/>
          </a:prstGeom>
        </p:spPr>
        <p:txBody>
          <a:bodyPr vert="horz" wrap="square" lIns="0" tIns="0" rIns="0" bIns="0" rtlCol="0">
            <a:spAutoFit/>
          </a:bodyPr>
          <a:lstStyle/>
          <a:p>
            <a:pPr algn="ctr">
              <a:lnSpc>
                <a:spcPts val="2030"/>
              </a:lnSpc>
            </a:pPr>
            <a:r>
              <a:rPr lang="en-US" b="1" spc="-5" dirty="0">
                <a:solidFill>
                  <a:srgbClr val="F6C700"/>
                </a:solidFill>
                <a:latin typeface="Arial"/>
                <a:cs typeface="Arial"/>
              </a:rPr>
              <a:t>AMERICA</a:t>
            </a:r>
            <a:r>
              <a:rPr lang="en-US" b="1" spc="-5" dirty="0">
                <a:solidFill>
                  <a:srgbClr val="F6C700"/>
                </a:solidFill>
                <a:latin typeface="MS PGothic"/>
                <a:cs typeface="MS PGothic"/>
              </a:rPr>
              <a:t>’</a:t>
            </a:r>
            <a:r>
              <a:rPr lang="en-US" b="1" spc="-5" dirty="0">
                <a:solidFill>
                  <a:srgbClr val="F6C700"/>
                </a:solidFill>
                <a:latin typeface="Arial"/>
                <a:cs typeface="Arial"/>
              </a:rPr>
              <a:t>S</a:t>
            </a:r>
            <a:r>
              <a:rPr lang="en-US" b="1" spc="-130" dirty="0">
                <a:solidFill>
                  <a:srgbClr val="F6C700"/>
                </a:solidFill>
                <a:latin typeface="Arial"/>
                <a:cs typeface="Arial"/>
              </a:rPr>
              <a:t> </a:t>
            </a:r>
            <a:r>
              <a:rPr lang="en-US" b="1" spc="-30" dirty="0">
                <a:solidFill>
                  <a:srgbClr val="F6C700"/>
                </a:solidFill>
                <a:latin typeface="Arial"/>
                <a:cs typeface="Arial"/>
              </a:rPr>
              <a:t>ARMY:</a:t>
            </a:r>
            <a:endParaRPr lang="en-US" dirty="0">
              <a:latin typeface="Arial"/>
              <a:cs typeface="Arial"/>
            </a:endParaRPr>
          </a:p>
          <a:p>
            <a:pPr algn="ctr">
              <a:lnSpc>
                <a:spcPts val="2030"/>
              </a:lnSpc>
            </a:pPr>
            <a:r>
              <a:rPr lang="en-US" sz="1700" b="1" spc="-5" dirty="0">
                <a:solidFill>
                  <a:srgbClr val="979797"/>
                </a:solidFill>
                <a:latin typeface="Arial"/>
                <a:cs typeface="Arial"/>
              </a:rPr>
              <a:t>THE STRENGTH OF THE</a:t>
            </a:r>
            <a:r>
              <a:rPr lang="en-US" sz="1700" b="1" spc="-20" dirty="0">
                <a:solidFill>
                  <a:srgbClr val="979797"/>
                </a:solidFill>
                <a:latin typeface="Arial"/>
                <a:cs typeface="Arial"/>
              </a:rPr>
              <a:t> </a:t>
            </a:r>
            <a:r>
              <a:rPr lang="en-US" sz="1700" b="1" spc="-25" dirty="0">
                <a:solidFill>
                  <a:srgbClr val="979797"/>
                </a:solidFill>
                <a:latin typeface="Arial"/>
                <a:cs typeface="Arial"/>
              </a:rPr>
              <a:t>NATION</a:t>
            </a:r>
            <a:endParaRPr lang="en-US" sz="1700" dirty="0">
              <a:latin typeface="Arial"/>
              <a:cs typeface="Arial"/>
            </a:endParaRPr>
          </a:p>
        </p:txBody>
      </p:sp>
      <p:sp>
        <p:nvSpPr>
          <p:cNvPr id="5" name="object 5"/>
          <p:cNvSpPr txBox="1"/>
          <p:nvPr/>
        </p:nvSpPr>
        <p:spPr>
          <a:xfrm>
            <a:off x="8743848" y="6554072"/>
            <a:ext cx="286385" cy="269240"/>
          </a:xfrm>
          <a:prstGeom prst="rect">
            <a:avLst/>
          </a:prstGeom>
        </p:spPr>
        <p:txBody>
          <a:bodyPr vert="horz" wrap="square" lIns="0" tIns="10160" rIns="0" bIns="0" rtlCol="0">
            <a:spAutoFit/>
          </a:bodyPr>
          <a:lstStyle/>
          <a:p>
            <a:pPr marL="37465">
              <a:lnSpc>
                <a:spcPct val="100000"/>
              </a:lnSpc>
              <a:spcBef>
                <a:spcPts val="80"/>
              </a:spcBef>
            </a:pPr>
            <a:fld id="{81D60167-4931-47E6-BA6A-407CBD079E47}" type="slidenum">
              <a:rPr sz="1600" spc="-5" dirty="0">
                <a:solidFill>
                  <a:srgbClr val="8A8A8A"/>
                </a:solidFill>
                <a:latin typeface="Arial"/>
                <a:cs typeface="Arial"/>
              </a:rPr>
              <a:t>28</a:t>
            </a:fld>
            <a:endParaRPr sz="1600">
              <a:latin typeface="Arial"/>
              <a:cs typeface="Arial"/>
            </a:endParaRPr>
          </a:p>
        </p:txBody>
      </p:sp>
      <p:sp>
        <p:nvSpPr>
          <p:cNvPr id="3" name="object 3"/>
          <p:cNvSpPr txBox="1"/>
          <p:nvPr/>
        </p:nvSpPr>
        <p:spPr>
          <a:xfrm>
            <a:off x="895921" y="1314958"/>
            <a:ext cx="7350759" cy="4732020"/>
          </a:xfrm>
          <a:prstGeom prst="rect">
            <a:avLst/>
          </a:prstGeom>
        </p:spPr>
        <p:txBody>
          <a:bodyPr vert="horz" wrap="square" lIns="0" tIns="0" rIns="0" bIns="0" rtlCol="0">
            <a:spAutoFit/>
          </a:bodyPr>
          <a:lstStyle/>
          <a:p>
            <a:pPr algn="ctr">
              <a:lnSpc>
                <a:spcPct val="100000"/>
              </a:lnSpc>
            </a:pPr>
            <a:r>
              <a:rPr sz="3600" b="1" spc="-5" dirty="0">
                <a:latin typeface="Arial"/>
                <a:cs typeface="Arial"/>
              </a:rPr>
              <a:t>SETM Board Review and</a:t>
            </a:r>
            <a:r>
              <a:rPr sz="3600" b="1" spc="-365" dirty="0">
                <a:latin typeface="Arial"/>
                <a:cs typeface="Arial"/>
              </a:rPr>
              <a:t> </a:t>
            </a:r>
            <a:r>
              <a:rPr sz="3600" b="1" spc="-5" dirty="0">
                <a:latin typeface="Arial"/>
                <a:cs typeface="Arial"/>
              </a:rPr>
              <a:t>Analysis</a:t>
            </a:r>
            <a:endParaRPr sz="3600" dirty="0">
              <a:latin typeface="Arial"/>
              <a:cs typeface="Arial"/>
            </a:endParaRPr>
          </a:p>
          <a:p>
            <a:pPr marL="919480" indent="-276225">
              <a:lnSpc>
                <a:spcPct val="100000"/>
              </a:lnSpc>
              <a:spcBef>
                <a:spcPts val="1125"/>
              </a:spcBef>
              <a:buFont typeface="Arial"/>
              <a:buChar char="•"/>
              <a:tabLst>
                <a:tab pos="918844" algn="l"/>
                <a:tab pos="919480" algn="l"/>
              </a:tabLst>
            </a:pPr>
            <a:r>
              <a:rPr sz="2400" b="1" spc="-5" dirty="0">
                <a:latin typeface="Arial"/>
                <a:cs typeface="Arial"/>
              </a:rPr>
              <a:t>Competence Assessment of</a:t>
            </a:r>
            <a:r>
              <a:rPr sz="2400" b="1" spc="-229" dirty="0">
                <a:latin typeface="Arial"/>
                <a:cs typeface="Arial"/>
              </a:rPr>
              <a:t> </a:t>
            </a:r>
            <a:r>
              <a:rPr sz="2400" b="1" spc="-5" dirty="0">
                <a:latin typeface="Arial"/>
                <a:cs typeface="Arial"/>
              </a:rPr>
              <a:t>Candidates</a:t>
            </a:r>
            <a:endParaRPr sz="2400" dirty="0">
              <a:latin typeface="Arial"/>
              <a:cs typeface="Arial"/>
            </a:endParaRPr>
          </a:p>
          <a:p>
            <a:pPr marL="1828800" lvl="1" indent="-271145">
              <a:lnSpc>
                <a:spcPct val="100000"/>
              </a:lnSpc>
              <a:buChar char="-"/>
              <a:tabLst>
                <a:tab pos="1828800" algn="l"/>
                <a:tab pos="1829435" algn="l"/>
              </a:tabLst>
            </a:pPr>
            <a:r>
              <a:rPr sz="2400" spc="-5" dirty="0">
                <a:latin typeface="Arial"/>
                <a:cs typeface="Arial"/>
              </a:rPr>
              <a:t>Performance and</a:t>
            </a:r>
            <a:r>
              <a:rPr sz="2400" spc="-75" dirty="0">
                <a:latin typeface="Arial"/>
                <a:cs typeface="Arial"/>
              </a:rPr>
              <a:t> </a:t>
            </a:r>
            <a:r>
              <a:rPr sz="2400" spc="-5" dirty="0">
                <a:latin typeface="Arial"/>
                <a:cs typeface="Arial"/>
              </a:rPr>
              <a:t>Potential</a:t>
            </a:r>
            <a:endParaRPr sz="2400" dirty="0">
              <a:latin typeface="Arial"/>
              <a:cs typeface="Arial"/>
            </a:endParaRPr>
          </a:p>
          <a:p>
            <a:pPr marL="1828800" lvl="1" indent="-271145">
              <a:lnSpc>
                <a:spcPct val="100000"/>
              </a:lnSpc>
              <a:buChar char="-"/>
              <a:tabLst>
                <a:tab pos="1828800" algn="l"/>
                <a:tab pos="1829435" algn="l"/>
              </a:tabLst>
            </a:pPr>
            <a:r>
              <a:rPr sz="2400" spc="-5" dirty="0">
                <a:latin typeface="Arial"/>
                <a:cs typeface="Arial"/>
              </a:rPr>
              <a:t>Statement of</a:t>
            </a:r>
            <a:r>
              <a:rPr sz="2400" spc="-110" dirty="0">
                <a:latin typeface="Arial"/>
                <a:cs typeface="Arial"/>
              </a:rPr>
              <a:t> </a:t>
            </a:r>
            <a:r>
              <a:rPr sz="2400" spc="-5" dirty="0">
                <a:latin typeface="Arial"/>
                <a:cs typeface="Arial"/>
              </a:rPr>
              <a:t>Interest</a:t>
            </a:r>
            <a:endParaRPr sz="2400" dirty="0">
              <a:latin typeface="Arial"/>
              <a:cs typeface="Arial"/>
            </a:endParaRPr>
          </a:p>
          <a:p>
            <a:pPr marL="1828800" lvl="1" indent="-271145">
              <a:lnSpc>
                <a:spcPct val="100000"/>
              </a:lnSpc>
              <a:buChar char="-"/>
              <a:tabLst>
                <a:tab pos="1828800" algn="l"/>
                <a:tab pos="1829435" algn="l"/>
              </a:tabLst>
            </a:pPr>
            <a:r>
              <a:rPr sz="2400" spc="5" dirty="0">
                <a:latin typeface="Arial"/>
                <a:cs typeface="Arial"/>
              </a:rPr>
              <a:t>Rater’s</a:t>
            </a:r>
            <a:r>
              <a:rPr sz="2400" spc="-325" dirty="0">
                <a:latin typeface="Arial"/>
                <a:cs typeface="Arial"/>
              </a:rPr>
              <a:t> </a:t>
            </a:r>
            <a:r>
              <a:rPr sz="2400" spc="-5" dirty="0">
                <a:latin typeface="Arial"/>
                <a:cs typeface="Arial"/>
              </a:rPr>
              <a:t>Assessment</a:t>
            </a:r>
            <a:endParaRPr sz="2400" dirty="0">
              <a:latin typeface="Arial"/>
              <a:cs typeface="Arial"/>
            </a:endParaRPr>
          </a:p>
          <a:p>
            <a:pPr marL="1828800" lvl="1" indent="-271145">
              <a:lnSpc>
                <a:spcPct val="100000"/>
              </a:lnSpc>
              <a:buChar char="-"/>
              <a:tabLst>
                <a:tab pos="1828800" algn="l"/>
                <a:tab pos="1829435" algn="l"/>
              </a:tabLst>
            </a:pPr>
            <a:r>
              <a:rPr sz="2400" dirty="0">
                <a:latin typeface="Arial"/>
                <a:cs typeface="Arial"/>
              </a:rPr>
              <a:t>Endorser’s</a:t>
            </a:r>
            <a:r>
              <a:rPr sz="2400" spc="-285" dirty="0">
                <a:latin typeface="Arial"/>
                <a:cs typeface="Arial"/>
              </a:rPr>
              <a:t> </a:t>
            </a:r>
            <a:r>
              <a:rPr sz="2400" spc="-5" dirty="0">
                <a:latin typeface="Arial"/>
                <a:cs typeface="Arial"/>
              </a:rPr>
              <a:t>Assessment</a:t>
            </a:r>
            <a:endParaRPr sz="2400" dirty="0">
              <a:latin typeface="Arial"/>
              <a:cs typeface="Arial"/>
            </a:endParaRPr>
          </a:p>
          <a:p>
            <a:pPr marL="1828800" lvl="1" indent="-271145">
              <a:lnSpc>
                <a:spcPct val="100000"/>
              </a:lnSpc>
              <a:buChar char="-"/>
              <a:tabLst>
                <a:tab pos="1828800" algn="l"/>
                <a:tab pos="1829435" algn="l"/>
              </a:tabLst>
            </a:pPr>
            <a:r>
              <a:rPr sz="2400" spc="-5" dirty="0">
                <a:latin typeface="Arial"/>
                <a:cs typeface="Arial"/>
              </a:rPr>
              <a:t>Functional Chief</a:t>
            </a:r>
            <a:r>
              <a:rPr sz="2400" spc="-35" dirty="0">
                <a:latin typeface="Arial"/>
                <a:cs typeface="Arial"/>
              </a:rPr>
              <a:t> </a:t>
            </a:r>
            <a:r>
              <a:rPr sz="2400" spc="-5" dirty="0">
                <a:latin typeface="Arial"/>
                <a:cs typeface="Arial"/>
              </a:rPr>
              <a:t>Representative</a:t>
            </a:r>
            <a:endParaRPr sz="2400" dirty="0">
              <a:latin typeface="Arial"/>
              <a:cs typeface="Arial"/>
            </a:endParaRPr>
          </a:p>
          <a:p>
            <a:pPr marL="1828800" lvl="1" indent="-271145">
              <a:lnSpc>
                <a:spcPct val="100000"/>
              </a:lnSpc>
              <a:buChar char="-"/>
              <a:tabLst>
                <a:tab pos="1828800" algn="l"/>
                <a:tab pos="1829435" algn="l"/>
              </a:tabLst>
            </a:pPr>
            <a:r>
              <a:rPr sz="2400" spc="-10" dirty="0">
                <a:latin typeface="Arial"/>
                <a:cs typeface="Arial"/>
              </a:rPr>
              <a:t>Executive </a:t>
            </a:r>
            <a:r>
              <a:rPr sz="2400" spc="-5" dirty="0">
                <a:latin typeface="Arial"/>
                <a:cs typeface="Arial"/>
              </a:rPr>
              <a:t>Core</a:t>
            </a:r>
            <a:r>
              <a:rPr sz="2400" spc="-10" dirty="0">
                <a:latin typeface="Arial"/>
                <a:cs typeface="Arial"/>
              </a:rPr>
              <a:t> </a:t>
            </a:r>
            <a:r>
              <a:rPr sz="2400" spc="-5" dirty="0">
                <a:latin typeface="Arial"/>
                <a:cs typeface="Arial"/>
              </a:rPr>
              <a:t>Qualifications</a:t>
            </a:r>
            <a:endParaRPr sz="2400" dirty="0">
              <a:latin typeface="Arial"/>
              <a:cs typeface="Arial"/>
            </a:endParaRPr>
          </a:p>
          <a:p>
            <a:pPr marL="1828800" lvl="1" indent="-271145">
              <a:lnSpc>
                <a:spcPct val="100000"/>
              </a:lnSpc>
              <a:buChar char="-"/>
              <a:tabLst>
                <a:tab pos="1828800" algn="l"/>
                <a:tab pos="1829435" algn="l"/>
              </a:tabLst>
            </a:pPr>
            <a:r>
              <a:rPr sz="2400" spc="-5" dirty="0">
                <a:latin typeface="Arial"/>
                <a:cs typeface="Arial"/>
              </a:rPr>
              <a:t>Candidates’</a:t>
            </a:r>
            <a:r>
              <a:rPr sz="2400" spc="-220" dirty="0">
                <a:latin typeface="Arial"/>
                <a:cs typeface="Arial"/>
              </a:rPr>
              <a:t> </a:t>
            </a:r>
            <a:r>
              <a:rPr sz="2400" spc="-5" dirty="0">
                <a:latin typeface="Arial"/>
                <a:cs typeface="Arial"/>
              </a:rPr>
              <a:t>Resumes</a:t>
            </a:r>
            <a:endParaRPr sz="2400" dirty="0">
              <a:latin typeface="Arial"/>
              <a:cs typeface="Arial"/>
            </a:endParaRPr>
          </a:p>
          <a:p>
            <a:pPr marL="919480" indent="-276225">
              <a:lnSpc>
                <a:spcPct val="100000"/>
              </a:lnSpc>
              <a:buFont typeface="Arial"/>
              <a:buChar char="•"/>
              <a:tabLst>
                <a:tab pos="918844" algn="l"/>
                <a:tab pos="919480" algn="l"/>
              </a:tabLst>
            </a:pPr>
            <a:r>
              <a:rPr sz="2400" b="1" spc="-40" dirty="0">
                <a:latin typeface="Arial"/>
                <a:cs typeface="Arial"/>
              </a:rPr>
              <a:t>Training</a:t>
            </a:r>
            <a:r>
              <a:rPr sz="2400" b="1" spc="-140" dirty="0">
                <a:latin typeface="Arial"/>
                <a:cs typeface="Arial"/>
              </a:rPr>
              <a:t> </a:t>
            </a:r>
            <a:r>
              <a:rPr sz="2400" b="1" spc="-5" dirty="0">
                <a:latin typeface="Arial"/>
                <a:cs typeface="Arial"/>
              </a:rPr>
              <a:t>Education</a:t>
            </a:r>
            <a:endParaRPr sz="2400" dirty="0">
              <a:latin typeface="Arial"/>
              <a:cs typeface="Arial"/>
            </a:endParaRPr>
          </a:p>
          <a:p>
            <a:pPr marL="919480" indent="-276225">
              <a:lnSpc>
                <a:spcPct val="100000"/>
              </a:lnSpc>
              <a:buFont typeface="Arial"/>
              <a:buChar char="•"/>
              <a:tabLst>
                <a:tab pos="918844" algn="l"/>
                <a:tab pos="919480" algn="l"/>
              </a:tabLst>
            </a:pPr>
            <a:r>
              <a:rPr sz="2400" b="1" spc="-5" dirty="0">
                <a:latin typeface="Arial"/>
                <a:cs typeface="Arial"/>
              </a:rPr>
              <a:t>Utilization and</a:t>
            </a:r>
            <a:r>
              <a:rPr sz="2400" b="1" spc="-340" dirty="0">
                <a:latin typeface="Arial"/>
                <a:cs typeface="Arial"/>
              </a:rPr>
              <a:t> </a:t>
            </a:r>
            <a:r>
              <a:rPr sz="2400" b="1" spc="-5" dirty="0">
                <a:latin typeface="Arial"/>
                <a:cs typeface="Arial"/>
              </a:rPr>
              <a:t>Assignments</a:t>
            </a:r>
            <a:endParaRPr sz="2400" dirty="0">
              <a:latin typeface="Arial"/>
              <a:cs typeface="Arial"/>
            </a:endParaRPr>
          </a:p>
          <a:p>
            <a:pPr marL="919480" indent="-276225">
              <a:lnSpc>
                <a:spcPct val="100000"/>
              </a:lnSpc>
              <a:buFont typeface="Arial"/>
              <a:buChar char="•"/>
              <a:tabLst>
                <a:tab pos="918844" algn="l"/>
                <a:tab pos="919480" algn="l"/>
              </a:tabLst>
            </a:pPr>
            <a:r>
              <a:rPr sz="2400" b="1" spc="-5" dirty="0">
                <a:latin typeface="Arial"/>
                <a:cs typeface="Arial"/>
              </a:rPr>
              <a:t>SETM</a:t>
            </a:r>
            <a:r>
              <a:rPr sz="2400" b="1" spc="-105" dirty="0">
                <a:latin typeface="Arial"/>
                <a:cs typeface="Arial"/>
              </a:rPr>
              <a:t> </a:t>
            </a:r>
            <a:r>
              <a:rPr sz="2400" b="1" spc="-5" dirty="0">
                <a:latin typeface="Arial"/>
                <a:cs typeface="Arial"/>
              </a:rPr>
              <a:t>Packets</a:t>
            </a:r>
            <a:endParaRPr sz="2400" dirty="0">
              <a:latin typeface="Arial"/>
              <a:cs typeface="Arial"/>
            </a:endParaRPr>
          </a:p>
        </p:txBody>
      </p:sp>
      <p:sp>
        <p:nvSpPr>
          <p:cNvPr id="4" name="object 4"/>
          <p:cNvSpPr txBox="1">
            <a:spLocks noGrp="1"/>
          </p:cNvSpPr>
          <p:nvPr>
            <p:ph type="title"/>
          </p:nvPr>
        </p:nvSpPr>
        <p:spPr>
          <a:xfrm>
            <a:off x="4507991" y="143764"/>
            <a:ext cx="4042410" cy="413384"/>
          </a:xfrm>
          <a:prstGeom prst="rect">
            <a:avLst/>
          </a:prstGeom>
        </p:spPr>
        <p:txBody>
          <a:bodyPr vert="horz" wrap="square" lIns="0" tIns="0" rIns="0" bIns="0" rtlCol="0">
            <a:spAutoFit/>
          </a:bodyPr>
          <a:lstStyle/>
          <a:p>
            <a:pPr marL="12700">
              <a:lnSpc>
                <a:spcPct val="100000"/>
              </a:lnSpc>
            </a:pPr>
            <a:r>
              <a:rPr sz="2600" dirty="0">
                <a:latin typeface="Arial"/>
                <a:cs typeface="Arial"/>
              </a:rPr>
              <a:t>Additional </a:t>
            </a:r>
            <a:r>
              <a:rPr sz="2600" spc="-5" dirty="0">
                <a:latin typeface="Arial"/>
                <a:cs typeface="Arial"/>
              </a:rPr>
              <a:t>Briefing</a:t>
            </a:r>
            <a:r>
              <a:rPr sz="2600" spc="-110" dirty="0">
                <a:latin typeface="Arial"/>
                <a:cs typeface="Arial"/>
              </a:rPr>
              <a:t> </a:t>
            </a:r>
            <a:r>
              <a:rPr sz="2600" dirty="0">
                <a:latin typeface="Arial"/>
                <a:cs typeface="Arial"/>
              </a:rPr>
              <a:t>Slides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8792845" y="6553200"/>
            <a:ext cx="274955" cy="252095"/>
          </a:xfrm>
          <a:prstGeom prst="rect">
            <a:avLst/>
          </a:prstGeom>
        </p:spPr>
        <p:txBody>
          <a:bodyPr vert="horz" wrap="square" lIns="0" tIns="0" rIns="0" bIns="0" rtlCol="0">
            <a:spAutoFit/>
          </a:bodyPr>
          <a:lstStyle/>
          <a:p>
            <a:pPr marL="25400">
              <a:lnSpc>
                <a:spcPts val="1864"/>
              </a:lnSpc>
            </a:pPr>
            <a:fld id="{81D60167-4931-47E6-BA6A-407CBD079E47}" type="slidenum">
              <a:rPr sz="1600" spc="-5" dirty="0">
                <a:solidFill>
                  <a:srgbClr val="8A8A8A"/>
                </a:solidFill>
                <a:latin typeface="Arial"/>
                <a:cs typeface="Arial"/>
              </a:rPr>
              <a:t>29</a:t>
            </a:fld>
            <a:endParaRPr sz="1600">
              <a:latin typeface="Arial"/>
              <a:cs typeface="Arial"/>
            </a:endParaRPr>
          </a:p>
        </p:txBody>
      </p:sp>
      <p:sp>
        <p:nvSpPr>
          <p:cNvPr id="3" name="object 3"/>
          <p:cNvSpPr txBox="1"/>
          <p:nvPr/>
        </p:nvSpPr>
        <p:spPr>
          <a:xfrm>
            <a:off x="280479" y="980947"/>
            <a:ext cx="8572500" cy="5716950"/>
          </a:xfrm>
          <a:prstGeom prst="rect">
            <a:avLst/>
          </a:prstGeom>
        </p:spPr>
        <p:txBody>
          <a:bodyPr vert="horz" wrap="square" lIns="0" tIns="0" rIns="0" bIns="0" rtlCol="0">
            <a:spAutoFit/>
          </a:bodyPr>
          <a:lstStyle/>
          <a:p>
            <a:pPr marL="307975">
              <a:lnSpc>
                <a:spcPct val="100000"/>
              </a:lnSpc>
            </a:pPr>
            <a:r>
              <a:rPr sz="2800" b="1" spc="-5" dirty="0">
                <a:latin typeface="Arial"/>
                <a:cs typeface="Arial"/>
              </a:rPr>
              <a:t>Competence Assessment of Candidates </a:t>
            </a:r>
            <a:r>
              <a:rPr sz="2800" b="1" dirty="0">
                <a:latin typeface="Arial"/>
                <a:cs typeface="Arial"/>
              </a:rPr>
              <a:t>(1 </a:t>
            </a:r>
            <a:r>
              <a:rPr sz="2800" b="1" spc="-5" dirty="0">
                <a:latin typeface="Arial"/>
                <a:cs typeface="Arial"/>
              </a:rPr>
              <a:t>of</a:t>
            </a:r>
            <a:r>
              <a:rPr sz="2800" b="1" spc="55" dirty="0">
                <a:latin typeface="Arial"/>
                <a:cs typeface="Arial"/>
              </a:rPr>
              <a:t> </a:t>
            </a:r>
            <a:r>
              <a:rPr sz="2800" b="1" dirty="0">
                <a:latin typeface="Arial"/>
                <a:cs typeface="Arial"/>
              </a:rPr>
              <a:t>7)</a:t>
            </a:r>
            <a:endParaRPr sz="2800" dirty="0">
              <a:latin typeface="Arial"/>
              <a:cs typeface="Arial"/>
            </a:endParaRPr>
          </a:p>
          <a:p>
            <a:pPr marL="288290" indent="-275590">
              <a:lnSpc>
                <a:spcPct val="100000"/>
              </a:lnSpc>
              <a:spcBef>
                <a:spcPts val="745"/>
              </a:spcBef>
              <a:buFont typeface="Arial"/>
              <a:buChar char="•"/>
              <a:tabLst>
                <a:tab pos="288290" algn="l"/>
                <a:tab pos="288925" algn="l"/>
              </a:tabLst>
            </a:pPr>
            <a:r>
              <a:rPr sz="2400" b="1" spc="-5" dirty="0">
                <a:latin typeface="Arial"/>
                <a:cs typeface="Arial"/>
              </a:rPr>
              <a:t>Performance and</a:t>
            </a:r>
            <a:r>
              <a:rPr sz="2400" b="1" spc="-50" dirty="0">
                <a:latin typeface="Arial"/>
                <a:cs typeface="Arial"/>
              </a:rPr>
              <a:t> </a:t>
            </a:r>
            <a:r>
              <a:rPr sz="2400" b="1" spc="-5" dirty="0" smtClean="0">
                <a:latin typeface="Arial"/>
                <a:cs typeface="Arial"/>
              </a:rPr>
              <a:t>Potential</a:t>
            </a:r>
            <a:r>
              <a:rPr lang="en-US" sz="2400" b="1" spc="-5" dirty="0" smtClean="0">
                <a:latin typeface="Arial"/>
                <a:cs typeface="Arial"/>
              </a:rPr>
              <a:t>:</a:t>
            </a:r>
            <a:endParaRPr sz="2400" dirty="0">
              <a:latin typeface="Arial"/>
              <a:cs typeface="Arial"/>
            </a:endParaRPr>
          </a:p>
          <a:p>
            <a:pPr marL="469900" marR="323850" lvl="1">
              <a:lnSpc>
                <a:spcPts val="2600"/>
              </a:lnSpc>
              <a:spcBef>
                <a:spcPts val="365"/>
              </a:spcBef>
              <a:buChar char="•"/>
              <a:tabLst>
                <a:tab pos="723900" algn="l"/>
                <a:tab pos="724535" algn="l"/>
              </a:tabLst>
            </a:pPr>
            <a:r>
              <a:rPr lang="en-US" sz="2200" spc="-10" dirty="0" smtClean="0">
                <a:latin typeface="Arial"/>
                <a:cs typeface="Arial"/>
              </a:rPr>
              <a:t> </a:t>
            </a:r>
            <a:r>
              <a:rPr sz="2200" spc="-10" dirty="0" smtClean="0">
                <a:latin typeface="Arial"/>
                <a:cs typeface="Arial"/>
              </a:rPr>
              <a:t>Comments </a:t>
            </a:r>
            <a:r>
              <a:rPr sz="2200" spc="-5" dirty="0">
                <a:latin typeface="Arial"/>
                <a:cs typeface="Arial"/>
              </a:rPr>
              <a:t>that clearly articulated a candidate’s performance  and future potential viewed as a</a:t>
            </a:r>
            <a:r>
              <a:rPr sz="2200" spc="35" dirty="0">
                <a:latin typeface="Arial"/>
                <a:cs typeface="Arial"/>
              </a:rPr>
              <a:t> </a:t>
            </a:r>
            <a:r>
              <a:rPr sz="2200" spc="-5" dirty="0">
                <a:latin typeface="Arial"/>
                <a:cs typeface="Arial"/>
              </a:rPr>
              <a:t>plus.</a:t>
            </a:r>
            <a:endParaRPr sz="2200" dirty="0">
              <a:latin typeface="Arial"/>
              <a:cs typeface="Arial"/>
            </a:endParaRPr>
          </a:p>
          <a:p>
            <a:pPr lvl="1">
              <a:lnSpc>
                <a:spcPct val="100000"/>
              </a:lnSpc>
              <a:spcBef>
                <a:spcPts val="25"/>
              </a:spcBef>
              <a:buFont typeface="Arial"/>
              <a:buChar char="•"/>
            </a:pPr>
            <a:endParaRPr sz="2200" dirty="0">
              <a:latin typeface="Times New Roman"/>
              <a:cs typeface="Times New Roman"/>
            </a:endParaRPr>
          </a:p>
          <a:p>
            <a:pPr marL="469265" marR="910590" lvl="1">
              <a:lnSpc>
                <a:spcPct val="100000"/>
              </a:lnSpc>
              <a:spcBef>
                <a:spcPts val="5"/>
              </a:spcBef>
              <a:buChar char="•"/>
              <a:tabLst>
                <a:tab pos="723900" algn="l"/>
                <a:tab pos="724535" algn="l"/>
              </a:tabLst>
            </a:pPr>
            <a:r>
              <a:rPr lang="en-US" sz="2200" spc="-15" dirty="0" smtClean="0">
                <a:latin typeface="Arial"/>
                <a:cs typeface="Arial"/>
              </a:rPr>
              <a:t> </a:t>
            </a:r>
            <a:r>
              <a:rPr sz="2200" spc="-15" dirty="0" smtClean="0">
                <a:latin typeface="Arial"/>
                <a:cs typeface="Arial"/>
              </a:rPr>
              <a:t>Weak </a:t>
            </a:r>
            <a:r>
              <a:rPr sz="2200" spc="-5" dirty="0">
                <a:latin typeface="Arial"/>
                <a:cs typeface="Arial"/>
              </a:rPr>
              <a:t>comments sent a clear message to the board and  pondered rating </a:t>
            </a:r>
            <a:r>
              <a:rPr sz="2200" spc="-10" dirty="0">
                <a:latin typeface="Arial"/>
                <a:cs typeface="Arial"/>
              </a:rPr>
              <a:t>chain’s </a:t>
            </a:r>
            <a:r>
              <a:rPr sz="2200" spc="-5" dirty="0">
                <a:latin typeface="Arial"/>
                <a:cs typeface="Arial"/>
              </a:rPr>
              <a:t>support of</a:t>
            </a:r>
            <a:r>
              <a:rPr sz="2200" spc="65" dirty="0">
                <a:latin typeface="Arial"/>
                <a:cs typeface="Arial"/>
              </a:rPr>
              <a:t> </a:t>
            </a:r>
            <a:r>
              <a:rPr sz="2200" spc="-5" dirty="0">
                <a:latin typeface="Arial"/>
                <a:cs typeface="Arial"/>
              </a:rPr>
              <a:t>candidate.</a:t>
            </a:r>
            <a:endParaRPr sz="2200" dirty="0">
              <a:latin typeface="Arial"/>
              <a:cs typeface="Arial"/>
            </a:endParaRPr>
          </a:p>
          <a:p>
            <a:pPr lvl="1">
              <a:lnSpc>
                <a:spcPct val="100000"/>
              </a:lnSpc>
              <a:spcBef>
                <a:spcPts val="30"/>
              </a:spcBef>
              <a:buFont typeface="Arial"/>
              <a:buChar char="•"/>
            </a:pPr>
            <a:endParaRPr sz="2350" dirty="0">
              <a:latin typeface="Times New Roman"/>
              <a:cs typeface="Times New Roman"/>
            </a:endParaRPr>
          </a:p>
          <a:p>
            <a:pPr marL="469265" marR="409575" lvl="1">
              <a:lnSpc>
                <a:spcPct val="100000"/>
              </a:lnSpc>
              <a:spcBef>
                <a:spcPts val="5"/>
              </a:spcBef>
              <a:buChar char="•"/>
              <a:tabLst>
                <a:tab pos="723900" algn="l"/>
                <a:tab pos="724535" algn="l"/>
              </a:tabLst>
            </a:pPr>
            <a:r>
              <a:rPr lang="en-US" sz="2200" spc="-5" dirty="0" smtClean="0">
                <a:latin typeface="Arial"/>
                <a:cs typeface="Arial"/>
              </a:rPr>
              <a:t> </a:t>
            </a:r>
            <a:r>
              <a:rPr sz="2200" spc="-5" dirty="0" smtClean="0">
                <a:latin typeface="Arial"/>
                <a:cs typeface="Arial"/>
              </a:rPr>
              <a:t>Length </a:t>
            </a:r>
            <a:r>
              <a:rPr sz="2200" spc="-5" dirty="0">
                <a:latin typeface="Arial"/>
                <a:cs typeface="Arial"/>
              </a:rPr>
              <a:t>of time candidates spent in the assignments coupled  with Executive Core Qualifications (ECQs) that represent the  critical leadership </a:t>
            </a:r>
            <a:r>
              <a:rPr sz="2200" dirty="0">
                <a:latin typeface="Arial"/>
                <a:cs typeface="Arial"/>
              </a:rPr>
              <a:t>skills </a:t>
            </a:r>
            <a:r>
              <a:rPr sz="2200" spc="-5" dirty="0">
                <a:latin typeface="Arial"/>
                <a:cs typeface="Arial"/>
              </a:rPr>
              <a:t>were positives.</a:t>
            </a:r>
            <a:endParaRPr sz="2200" dirty="0">
              <a:latin typeface="Arial"/>
              <a:cs typeface="Arial"/>
            </a:endParaRPr>
          </a:p>
          <a:p>
            <a:pPr lvl="1">
              <a:lnSpc>
                <a:spcPct val="100000"/>
              </a:lnSpc>
              <a:spcBef>
                <a:spcPts val="30"/>
              </a:spcBef>
              <a:buFont typeface="Arial"/>
              <a:buChar char="•"/>
            </a:pPr>
            <a:endParaRPr sz="2350" dirty="0">
              <a:latin typeface="Times New Roman"/>
              <a:cs typeface="Times New Roman"/>
            </a:endParaRPr>
          </a:p>
          <a:p>
            <a:pPr marL="469900" marR="5080" lvl="1">
              <a:lnSpc>
                <a:spcPct val="100000"/>
              </a:lnSpc>
              <a:spcBef>
                <a:spcPts val="5"/>
              </a:spcBef>
              <a:buChar char="•"/>
              <a:tabLst>
                <a:tab pos="719455" algn="l"/>
                <a:tab pos="720090" algn="l"/>
              </a:tabLst>
            </a:pPr>
            <a:r>
              <a:rPr lang="en-US" sz="2200" spc="-5" dirty="0" smtClean="0">
                <a:latin typeface="Arial"/>
                <a:cs typeface="Arial"/>
              </a:rPr>
              <a:t> </a:t>
            </a:r>
            <a:r>
              <a:rPr sz="2200" spc="-5" dirty="0" smtClean="0">
                <a:latin typeface="Arial"/>
                <a:cs typeface="Arial"/>
              </a:rPr>
              <a:t>The </a:t>
            </a:r>
            <a:r>
              <a:rPr sz="2200" spc="-5" dirty="0">
                <a:latin typeface="Arial"/>
                <a:cs typeface="Arial"/>
              </a:rPr>
              <a:t>five documents that helped produce the most accurate  snapshot of the candidates were the Statement of Interest,  Raters’ Assessment, Endorsers’ Assessment, </a:t>
            </a:r>
            <a:r>
              <a:rPr sz="2200" spc="-10" dirty="0">
                <a:latin typeface="Arial"/>
                <a:cs typeface="Arial"/>
              </a:rPr>
              <a:t>ECQs </a:t>
            </a:r>
            <a:r>
              <a:rPr sz="2200" spc="-5" dirty="0">
                <a:latin typeface="Arial"/>
                <a:cs typeface="Arial"/>
              </a:rPr>
              <a:t>submitted</a:t>
            </a:r>
            <a:r>
              <a:rPr sz="2200" spc="-280" dirty="0">
                <a:latin typeface="Arial"/>
                <a:cs typeface="Arial"/>
              </a:rPr>
              <a:t> </a:t>
            </a:r>
            <a:r>
              <a:rPr sz="2200" spc="-5" dirty="0">
                <a:latin typeface="Arial"/>
                <a:cs typeface="Arial"/>
              </a:rPr>
              <a:t>by  the candidates and candidates’</a:t>
            </a:r>
            <a:r>
              <a:rPr sz="2200" spc="-60" dirty="0">
                <a:latin typeface="Arial"/>
                <a:cs typeface="Arial"/>
              </a:rPr>
              <a:t> </a:t>
            </a:r>
            <a:r>
              <a:rPr sz="2200" spc="-5" dirty="0">
                <a:latin typeface="Arial"/>
                <a:cs typeface="Arial"/>
              </a:rPr>
              <a:t>resumes.</a:t>
            </a:r>
            <a:endParaRPr sz="2200" dirty="0">
              <a:latin typeface="Arial"/>
              <a:cs typeface="Arial"/>
            </a:endParaRPr>
          </a:p>
        </p:txBody>
      </p:sp>
      <p:sp>
        <p:nvSpPr>
          <p:cNvPr id="6" name="Rectangle 5"/>
          <p:cNvSpPr/>
          <p:nvPr/>
        </p:nvSpPr>
        <p:spPr>
          <a:xfrm>
            <a:off x="533400" y="76200"/>
            <a:ext cx="3657600" cy="605294"/>
          </a:xfrm>
          <a:prstGeom prst="rect">
            <a:avLst/>
          </a:prstGeom>
        </p:spPr>
        <p:txBody>
          <a:bodyPr wrap="square">
            <a:spAutoFit/>
          </a:bodyPr>
          <a:lstStyle/>
          <a:p>
            <a:pPr algn="ctr">
              <a:lnSpc>
                <a:spcPts val="2030"/>
              </a:lnSpc>
            </a:pPr>
            <a:r>
              <a:rPr lang="en-US" b="1" spc="-5" dirty="0">
                <a:solidFill>
                  <a:srgbClr val="F6C700"/>
                </a:solidFill>
                <a:latin typeface="Arial"/>
                <a:cs typeface="Arial"/>
              </a:rPr>
              <a:t>AMERICA</a:t>
            </a:r>
            <a:r>
              <a:rPr lang="en-US" b="1" spc="-5" dirty="0">
                <a:solidFill>
                  <a:srgbClr val="F6C700"/>
                </a:solidFill>
                <a:latin typeface="MS PGothic"/>
                <a:cs typeface="MS PGothic"/>
              </a:rPr>
              <a:t>’</a:t>
            </a:r>
            <a:r>
              <a:rPr lang="en-US" b="1" spc="-5" dirty="0">
                <a:solidFill>
                  <a:srgbClr val="F6C700"/>
                </a:solidFill>
                <a:latin typeface="Arial"/>
                <a:cs typeface="Arial"/>
              </a:rPr>
              <a:t>S</a:t>
            </a:r>
            <a:r>
              <a:rPr lang="en-US" b="1" spc="-130" dirty="0">
                <a:solidFill>
                  <a:srgbClr val="F6C700"/>
                </a:solidFill>
                <a:latin typeface="Arial"/>
                <a:cs typeface="Arial"/>
              </a:rPr>
              <a:t> </a:t>
            </a:r>
            <a:r>
              <a:rPr lang="en-US" b="1" spc="-30" dirty="0">
                <a:solidFill>
                  <a:srgbClr val="F6C700"/>
                </a:solidFill>
                <a:latin typeface="Arial"/>
                <a:cs typeface="Arial"/>
              </a:rPr>
              <a:t>ARMY:</a:t>
            </a:r>
            <a:endParaRPr lang="en-US" dirty="0">
              <a:latin typeface="Arial"/>
              <a:cs typeface="Arial"/>
            </a:endParaRPr>
          </a:p>
          <a:p>
            <a:pPr algn="ctr">
              <a:lnSpc>
                <a:spcPts val="2030"/>
              </a:lnSpc>
            </a:pPr>
            <a:r>
              <a:rPr lang="en-US" sz="1700" b="1" spc="-5" dirty="0">
                <a:solidFill>
                  <a:srgbClr val="979797"/>
                </a:solidFill>
                <a:latin typeface="Arial"/>
                <a:cs typeface="Arial"/>
              </a:rPr>
              <a:t>THE STRENGTH OF THE</a:t>
            </a:r>
            <a:r>
              <a:rPr lang="en-US" sz="1700" b="1" spc="-20" dirty="0">
                <a:solidFill>
                  <a:srgbClr val="979797"/>
                </a:solidFill>
                <a:latin typeface="Arial"/>
                <a:cs typeface="Arial"/>
              </a:rPr>
              <a:t> </a:t>
            </a:r>
            <a:r>
              <a:rPr lang="en-US" sz="1700" b="1" spc="-25" dirty="0">
                <a:solidFill>
                  <a:srgbClr val="979797"/>
                </a:solidFill>
                <a:latin typeface="Arial"/>
                <a:cs typeface="Arial"/>
              </a:rPr>
              <a:t>NATION</a:t>
            </a:r>
            <a:endParaRPr lang="en-US" sz="1700" dirty="0">
              <a:latin typeface="Arial"/>
              <a:cs typeface="Arial"/>
            </a:endParaRPr>
          </a:p>
        </p:txBody>
      </p:sp>
      <p:sp>
        <p:nvSpPr>
          <p:cNvPr id="7" name="object 4"/>
          <p:cNvSpPr txBox="1">
            <a:spLocks noGrp="1"/>
          </p:cNvSpPr>
          <p:nvPr>
            <p:ph type="title"/>
          </p:nvPr>
        </p:nvSpPr>
        <p:spPr>
          <a:xfrm>
            <a:off x="4507991" y="143764"/>
            <a:ext cx="4042410" cy="430887"/>
          </a:xfrm>
          <a:prstGeom prst="rect">
            <a:avLst/>
          </a:prstGeom>
        </p:spPr>
        <p:txBody>
          <a:bodyPr vert="horz" wrap="square" lIns="0" tIns="0" rIns="0" bIns="0" rtlCol="0">
            <a:spAutoFit/>
          </a:bodyPr>
          <a:lstStyle/>
          <a:p>
            <a:pPr marL="12700">
              <a:lnSpc>
                <a:spcPct val="100000"/>
              </a:lnSpc>
            </a:pPr>
            <a:r>
              <a:rPr lang="en-US" sz="2800" spc="-10" dirty="0"/>
              <a:t>Board Review </a:t>
            </a:r>
            <a:r>
              <a:rPr lang="en-US" sz="2800" spc="-5" dirty="0"/>
              <a:t>and</a:t>
            </a:r>
            <a:r>
              <a:rPr lang="en-US" sz="2800" spc="-160" dirty="0"/>
              <a:t> </a:t>
            </a:r>
            <a:r>
              <a:rPr lang="en-US" sz="2800" spc="-5" dirty="0"/>
              <a:t>Analysis</a:t>
            </a:r>
            <a:endParaRPr sz="2600" dirty="0">
              <a:latin typeface="Arial"/>
              <a:cs typeface="Aria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315277" y="1143000"/>
            <a:ext cx="8317865" cy="5519460"/>
          </a:xfrm>
          <a:prstGeom prst="rect">
            <a:avLst/>
          </a:prstGeom>
        </p:spPr>
        <p:txBody>
          <a:bodyPr vert="horz" wrap="square" lIns="0" tIns="0" rIns="0" bIns="0" rtlCol="0">
            <a:spAutoFit/>
          </a:bodyPr>
          <a:lstStyle/>
          <a:p>
            <a:pPr marL="12700" marR="86995">
              <a:lnSpc>
                <a:spcPct val="100000"/>
              </a:lnSpc>
            </a:pPr>
            <a:r>
              <a:rPr sz="1500" b="1" spc="-30" dirty="0">
                <a:solidFill>
                  <a:srgbClr val="006600"/>
                </a:solidFill>
                <a:latin typeface="Arial"/>
                <a:cs typeface="Arial"/>
              </a:rPr>
              <a:t>AD </a:t>
            </a:r>
            <a:r>
              <a:rPr sz="1500" b="1" dirty="0">
                <a:solidFill>
                  <a:srgbClr val="006600"/>
                </a:solidFill>
                <a:latin typeface="Arial"/>
                <a:cs typeface="Arial"/>
              </a:rPr>
              <a:t>2017-13 </a:t>
            </a:r>
            <a:r>
              <a:rPr sz="1500" b="1" spc="-5" dirty="0">
                <a:solidFill>
                  <a:srgbClr val="006600"/>
                </a:solidFill>
                <a:latin typeface="Arial"/>
                <a:cs typeface="Arial"/>
              </a:rPr>
              <a:t>PURPOSE: </a:t>
            </a:r>
            <a:r>
              <a:rPr sz="1500" spc="-5" dirty="0">
                <a:latin typeface="Arial"/>
                <a:cs typeface="Arial"/>
              </a:rPr>
              <a:t>SETM/ETM </a:t>
            </a:r>
            <a:r>
              <a:rPr sz="1500" dirty="0">
                <a:latin typeface="Arial"/>
                <a:cs typeface="Arial"/>
              </a:rPr>
              <a:t>are the means by </a:t>
            </a:r>
            <a:r>
              <a:rPr sz="1500" spc="-5" dirty="0">
                <a:latin typeface="Arial"/>
                <a:cs typeface="Arial"/>
              </a:rPr>
              <a:t>which </a:t>
            </a:r>
            <a:r>
              <a:rPr sz="1500" dirty="0">
                <a:latin typeface="Arial"/>
                <a:cs typeface="Arial"/>
              </a:rPr>
              <a:t>the </a:t>
            </a:r>
            <a:r>
              <a:rPr sz="1500" spc="-5" dirty="0">
                <a:latin typeface="Arial"/>
                <a:cs typeface="Arial"/>
              </a:rPr>
              <a:t>Army </a:t>
            </a:r>
            <a:r>
              <a:rPr sz="1500" dirty="0">
                <a:latin typeface="Arial"/>
                <a:cs typeface="Arial"/>
              </a:rPr>
              <a:t>prepares Senior </a:t>
            </a:r>
            <a:r>
              <a:rPr sz="1500" spc="-5" dirty="0">
                <a:latin typeface="Arial"/>
                <a:cs typeface="Arial"/>
              </a:rPr>
              <a:t>Civilians  </a:t>
            </a:r>
            <a:r>
              <a:rPr sz="1500" dirty="0">
                <a:latin typeface="Arial"/>
                <a:cs typeface="Arial"/>
              </a:rPr>
              <a:t>(GS-12/15 or equivalent) to assume positions of greater responsibility across the</a:t>
            </a:r>
            <a:r>
              <a:rPr sz="1500" spc="-155" dirty="0">
                <a:latin typeface="Arial"/>
                <a:cs typeface="Arial"/>
              </a:rPr>
              <a:t> </a:t>
            </a:r>
            <a:r>
              <a:rPr sz="1500" dirty="0">
                <a:latin typeface="Arial"/>
                <a:cs typeface="Arial"/>
              </a:rPr>
              <a:t>department</a:t>
            </a:r>
            <a:r>
              <a:rPr sz="1600" dirty="0" smtClean="0">
                <a:latin typeface="Arial"/>
                <a:cs typeface="Arial"/>
              </a:rPr>
              <a:t>.</a:t>
            </a:r>
            <a:r>
              <a:rPr lang="en-US" sz="1600" dirty="0" smtClean="0">
                <a:latin typeface="Arial"/>
                <a:cs typeface="Arial"/>
              </a:rPr>
              <a:t> </a:t>
            </a:r>
            <a:endParaRPr sz="1600" dirty="0">
              <a:latin typeface="Arial"/>
              <a:cs typeface="Arial"/>
            </a:endParaRPr>
          </a:p>
          <a:p>
            <a:pPr marL="12700">
              <a:lnSpc>
                <a:spcPct val="100000"/>
              </a:lnSpc>
              <a:spcBef>
                <a:spcPts val="960"/>
              </a:spcBef>
            </a:pPr>
            <a:r>
              <a:rPr sz="1600" b="1" spc="-25" dirty="0">
                <a:solidFill>
                  <a:srgbClr val="006600"/>
                </a:solidFill>
                <a:latin typeface="Arial"/>
                <a:cs typeface="Arial"/>
              </a:rPr>
              <a:t>POLICY:</a:t>
            </a:r>
            <a:endParaRPr sz="1600" dirty="0">
              <a:latin typeface="Arial"/>
              <a:cs typeface="Arial"/>
            </a:endParaRPr>
          </a:p>
          <a:p>
            <a:pPr marL="810260" marR="830580" indent="-342900">
              <a:lnSpc>
                <a:spcPct val="100000"/>
              </a:lnSpc>
              <a:spcBef>
                <a:spcPts val="5"/>
              </a:spcBef>
              <a:buChar char="•"/>
              <a:tabLst>
                <a:tab pos="810260" algn="l"/>
                <a:tab pos="810895" algn="l"/>
              </a:tabLst>
            </a:pPr>
            <a:r>
              <a:rPr sz="1600" spc="-5" dirty="0">
                <a:latin typeface="Arial"/>
                <a:cs typeface="Arial"/>
              </a:rPr>
              <a:t>Army Directive 2017-13, “Department of the Army Senior Enterprise </a:t>
            </a:r>
            <a:r>
              <a:rPr sz="1600" spc="-35" dirty="0">
                <a:latin typeface="Arial"/>
                <a:cs typeface="Arial"/>
              </a:rPr>
              <a:t>Talent  </a:t>
            </a:r>
            <a:r>
              <a:rPr sz="1600" spc="-5" dirty="0">
                <a:latin typeface="Arial"/>
                <a:cs typeface="Arial"/>
              </a:rPr>
              <a:t>Management (SETM) / Enterprise </a:t>
            </a:r>
            <a:r>
              <a:rPr sz="1600" spc="-35" dirty="0">
                <a:latin typeface="Arial"/>
                <a:cs typeface="Arial"/>
              </a:rPr>
              <a:t>Talent </a:t>
            </a:r>
            <a:r>
              <a:rPr sz="1600" spc="-5" dirty="0">
                <a:latin typeface="Arial"/>
                <a:cs typeface="Arial"/>
              </a:rPr>
              <a:t>Management (ETM)</a:t>
            </a:r>
            <a:r>
              <a:rPr sz="1600" spc="160" dirty="0">
                <a:latin typeface="Arial"/>
                <a:cs typeface="Arial"/>
              </a:rPr>
              <a:t> </a:t>
            </a:r>
            <a:r>
              <a:rPr sz="1600" spc="-5" dirty="0">
                <a:latin typeface="Arial"/>
                <a:cs typeface="Arial"/>
              </a:rPr>
              <a:t>Program.</a:t>
            </a:r>
            <a:endParaRPr sz="1600" dirty="0">
              <a:latin typeface="Arial"/>
              <a:cs typeface="Arial"/>
            </a:endParaRPr>
          </a:p>
          <a:p>
            <a:pPr marL="810260" marR="5080" indent="-342900">
              <a:lnSpc>
                <a:spcPts val="1910"/>
              </a:lnSpc>
              <a:spcBef>
                <a:spcPts val="70"/>
              </a:spcBef>
              <a:buChar char="•"/>
              <a:tabLst>
                <a:tab pos="810260" algn="l"/>
                <a:tab pos="810895" algn="l"/>
              </a:tabLst>
            </a:pPr>
            <a:r>
              <a:rPr sz="1600" spc="-5" dirty="0">
                <a:latin typeface="Arial"/>
                <a:cs typeface="Arial"/>
              </a:rPr>
              <a:t>Complete copy located on SETM system under SETM/ETM Policy and can be  </a:t>
            </a:r>
            <a:r>
              <a:rPr sz="1600" dirty="0">
                <a:latin typeface="Arial"/>
                <a:cs typeface="Arial"/>
              </a:rPr>
              <a:t>assessed by clicking</a:t>
            </a:r>
            <a:r>
              <a:rPr sz="1600" spc="65" dirty="0">
                <a:latin typeface="Arial"/>
                <a:cs typeface="Arial"/>
              </a:rPr>
              <a:t> </a:t>
            </a:r>
            <a:r>
              <a:rPr sz="1100" u="sng" dirty="0">
                <a:solidFill>
                  <a:srgbClr val="0000FF"/>
                </a:solidFill>
                <a:latin typeface="Arial"/>
                <a:cs typeface="Arial"/>
                <a:hlinkClick r:id="rId3"/>
              </a:rPr>
              <a:t>http://www.apd.army.mil/epubs/DR_pubs/DR_a/pdf/web/ARN4644_AD2017-13_Final.pdf</a:t>
            </a:r>
            <a:r>
              <a:rPr sz="1500" dirty="0">
                <a:latin typeface="Arial"/>
                <a:cs typeface="Arial"/>
                <a:hlinkClick r:id="rId3"/>
              </a:rPr>
              <a:t>.</a:t>
            </a:r>
            <a:endParaRPr sz="1500" dirty="0">
              <a:latin typeface="Arial"/>
              <a:cs typeface="Arial"/>
            </a:endParaRPr>
          </a:p>
          <a:p>
            <a:pPr marL="810260" indent="-342900">
              <a:lnSpc>
                <a:spcPts val="1875"/>
              </a:lnSpc>
              <a:buChar char="•"/>
              <a:tabLst>
                <a:tab pos="810260" algn="l"/>
                <a:tab pos="810895" algn="l"/>
              </a:tabLst>
            </a:pPr>
            <a:r>
              <a:rPr sz="1600" spc="-5" dirty="0">
                <a:latin typeface="Arial"/>
                <a:cs typeface="Arial"/>
                <a:hlinkClick r:id="rId3"/>
              </a:rPr>
              <a:t>Enhances the current SETM program and establishes the new ETM</a:t>
            </a:r>
            <a:r>
              <a:rPr sz="1600" spc="160" dirty="0">
                <a:latin typeface="Arial"/>
                <a:cs typeface="Arial"/>
                <a:hlinkClick r:id="rId3"/>
              </a:rPr>
              <a:t> </a:t>
            </a:r>
            <a:r>
              <a:rPr sz="1600" spc="-5" dirty="0">
                <a:latin typeface="Arial"/>
                <a:cs typeface="Arial"/>
                <a:hlinkClick r:id="rId3"/>
              </a:rPr>
              <a:t>program</a:t>
            </a:r>
            <a:r>
              <a:rPr sz="1600" spc="-5" dirty="0" smtClean="0">
                <a:latin typeface="Arial"/>
                <a:cs typeface="Arial"/>
                <a:hlinkClick r:id="rId3"/>
              </a:rPr>
              <a:t>.</a:t>
            </a:r>
            <a:endParaRPr sz="1600" dirty="0" smtClean="0">
              <a:latin typeface="Arial"/>
              <a:cs typeface="Arial"/>
            </a:endParaRPr>
          </a:p>
          <a:p>
            <a:pPr>
              <a:lnSpc>
                <a:spcPct val="100000"/>
              </a:lnSpc>
              <a:spcBef>
                <a:spcPts val="20"/>
              </a:spcBef>
              <a:buFont typeface="Arial"/>
              <a:buChar char="•"/>
            </a:pPr>
            <a:endParaRPr sz="1500" dirty="0">
              <a:latin typeface="Times New Roman"/>
              <a:cs typeface="Times New Roman"/>
            </a:endParaRPr>
          </a:p>
          <a:p>
            <a:pPr marL="12700">
              <a:lnSpc>
                <a:spcPct val="100000"/>
              </a:lnSpc>
            </a:pPr>
            <a:r>
              <a:rPr sz="1600" b="1" spc="-10" dirty="0" smtClean="0">
                <a:solidFill>
                  <a:srgbClr val="006600"/>
                </a:solidFill>
                <a:latin typeface="Arial"/>
                <a:cs typeface="Arial"/>
              </a:rPr>
              <a:t>SELECTION </a:t>
            </a:r>
            <a:r>
              <a:rPr sz="1600" b="1" spc="-10" dirty="0">
                <a:solidFill>
                  <a:srgbClr val="006600"/>
                </a:solidFill>
                <a:latin typeface="Arial"/>
                <a:cs typeface="Arial"/>
              </a:rPr>
              <a:t>PROCESS:</a:t>
            </a:r>
            <a:endParaRPr sz="1600" dirty="0">
              <a:latin typeface="Arial"/>
              <a:cs typeface="Arial"/>
            </a:endParaRPr>
          </a:p>
          <a:p>
            <a:pPr marL="812800" indent="-342900">
              <a:lnSpc>
                <a:spcPct val="100000"/>
              </a:lnSpc>
              <a:buChar char="•"/>
              <a:tabLst>
                <a:tab pos="812165" algn="l"/>
                <a:tab pos="812800" algn="l"/>
              </a:tabLst>
            </a:pPr>
            <a:r>
              <a:rPr sz="1600" spc="-5" dirty="0">
                <a:latin typeface="Arial"/>
                <a:cs typeface="Arial"/>
              </a:rPr>
              <a:t>Army Civilians must volunteer and apply via SETM automated</a:t>
            </a:r>
            <a:r>
              <a:rPr sz="1600" spc="105" dirty="0">
                <a:latin typeface="Arial"/>
                <a:cs typeface="Arial"/>
              </a:rPr>
              <a:t> </a:t>
            </a:r>
            <a:r>
              <a:rPr sz="1600" spc="-5" dirty="0">
                <a:latin typeface="Arial"/>
                <a:cs typeface="Arial"/>
              </a:rPr>
              <a:t>system</a:t>
            </a:r>
            <a:endParaRPr sz="1600" dirty="0">
              <a:latin typeface="Arial"/>
              <a:cs typeface="Arial"/>
            </a:endParaRPr>
          </a:p>
          <a:p>
            <a:pPr marL="812165" marR="1501140" indent="-342265">
              <a:lnSpc>
                <a:spcPct val="100000"/>
              </a:lnSpc>
              <a:buChar char="•"/>
              <a:tabLst>
                <a:tab pos="812165" algn="l"/>
                <a:tab pos="812800" algn="l"/>
              </a:tabLst>
            </a:pPr>
            <a:r>
              <a:rPr sz="1600" spc="-5" dirty="0">
                <a:latin typeface="Arial"/>
                <a:cs typeface="Arial"/>
              </a:rPr>
              <a:t>Commands/organizations conduct selection board and submit their  Order-of-Merit-List (OML) to</a:t>
            </a:r>
            <a:r>
              <a:rPr sz="1600" spc="85" dirty="0">
                <a:latin typeface="Arial"/>
                <a:cs typeface="Arial"/>
              </a:rPr>
              <a:t> </a:t>
            </a:r>
            <a:r>
              <a:rPr sz="1600" spc="-5" dirty="0">
                <a:latin typeface="Arial"/>
                <a:cs typeface="Arial"/>
              </a:rPr>
              <a:t>CLDO.</a:t>
            </a:r>
            <a:endParaRPr sz="1600" dirty="0">
              <a:latin typeface="Arial"/>
              <a:cs typeface="Arial"/>
            </a:endParaRPr>
          </a:p>
          <a:p>
            <a:pPr marL="812165" marR="633095" indent="-342265">
              <a:lnSpc>
                <a:spcPct val="100000"/>
              </a:lnSpc>
              <a:buFont typeface="Arial"/>
              <a:buChar char="•"/>
              <a:tabLst>
                <a:tab pos="812165" algn="l"/>
                <a:tab pos="812800" algn="l"/>
              </a:tabLst>
            </a:pPr>
            <a:r>
              <a:rPr sz="1600" b="1" spc="-5" dirty="0">
                <a:latin typeface="Arial"/>
                <a:cs typeface="Arial"/>
              </a:rPr>
              <a:t>HQDA Board Members (SESs/GOs/GS-15s/COLs) </a:t>
            </a:r>
            <a:r>
              <a:rPr sz="1600" spc="-5" dirty="0">
                <a:latin typeface="Arial"/>
                <a:cs typeface="Arial"/>
              </a:rPr>
              <a:t>individually assess and  assign utilization ratings to each</a:t>
            </a:r>
            <a:r>
              <a:rPr sz="1600" spc="20" dirty="0">
                <a:latin typeface="Arial"/>
                <a:cs typeface="Arial"/>
              </a:rPr>
              <a:t> </a:t>
            </a:r>
            <a:r>
              <a:rPr sz="1600" spc="-5" dirty="0">
                <a:latin typeface="Arial"/>
                <a:cs typeface="Arial"/>
              </a:rPr>
              <a:t>applications.</a:t>
            </a:r>
            <a:endParaRPr sz="1600" dirty="0">
              <a:latin typeface="Arial"/>
              <a:cs typeface="Arial"/>
            </a:endParaRPr>
          </a:p>
          <a:p>
            <a:pPr marL="812165" marR="438784" indent="-342265">
              <a:lnSpc>
                <a:spcPct val="100000"/>
              </a:lnSpc>
              <a:buFont typeface="Arial"/>
              <a:buChar char="•"/>
              <a:tabLst>
                <a:tab pos="812165" algn="l"/>
                <a:tab pos="812800" algn="l"/>
              </a:tabLst>
            </a:pPr>
            <a:r>
              <a:rPr sz="1600" b="1" spc="-5" dirty="0">
                <a:latin typeface="Arial"/>
                <a:cs typeface="Arial"/>
              </a:rPr>
              <a:t>Board Phase I </a:t>
            </a:r>
            <a:r>
              <a:rPr sz="1600" spc="-5" dirty="0">
                <a:latin typeface="Arial"/>
                <a:cs typeface="Arial"/>
              </a:rPr>
              <a:t>– Board determines final utilization ratings and selects Phase II  candidates.</a:t>
            </a:r>
            <a:endParaRPr sz="1600" dirty="0">
              <a:latin typeface="Arial"/>
              <a:cs typeface="Arial"/>
            </a:endParaRPr>
          </a:p>
          <a:p>
            <a:pPr marL="812165" marR="301625" indent="-342265">
              <a:lnSpc>
                <a:spcPct val="100000"/>
              </a:lnSpc>
              <a:buFont typeface="Arial"/>
              <a:buChar char="•"/>
              <a:tabLst>
                <a:tab pos="812165" algn="l"/>
                <a:tab pos="812800" algn="l"/>
              </a:tabLst>
            </a:pPr>
            <a:r>
              <a:rPr sz="1600" b="1" spc="-5" dirty="0">
                <a:latin typeface="Arial"/>
                <a:cs typeface="Arial"/>
              </a:rPr>
              <a:t>Board Phase II </a:t>
            </a:r>
            <a:r>
              <a:rPr sz="1600" spc="-5" dirty="0">
                <a:latin typeface="Arial"/>
                <a:cs typeface="Arial"/>
              </a:rPr>
              <a:t>– Board conducts individual interviews and establish an OML by  modules.</a:t>
            </a:r>
            <a:endParaRPr sz="1600" dirty="0">
              <a:latin typeface="Arial"/>
              <a:cs typeface="Arial"/>
            </a:endParaRPr>
          </a:p>
          <a:p>
            <a:pPr marL="812165" marR="228600" indent="-342265">
              <a:lnSpc>
                <a:spcPct val="100000"/>
              </a:lnSpc>
              <a:buFont typeface="Arial"/>
              <a:buChar char="•"/>
              <a:tabLst>
                <a:tab pos="812165" algn="l"/>
                <a:tab pos="812800" algn="l"/>
              </a:tabLst>
            </a:pPr>
            <a:r>
              <a:rPr sz="1600" b="1" spc="-5" dirty="0">
                <a:latin typeface="Arial"/>
                <a:cs typeface="Arial"/>
              </a:rPr>
              <a:t>Board Phase III </a:t>
            </a:r>
            <a:r>
              <a:rPr sz="1600" spc="-5" dirty="0">
                <a:latin typeface="Arial"/>
                <a:cs typeface="Arial"/>
              </a:rPr>
              <a:t>– Board decides placements of DSLDP/SSC/ASCF/CGSOC  graduating students based on commands/organizations’ input, needs of the Army  and candidates’</a:t>
            </a:r>
            <a:r>
              <a:rPr sz="1600" spc="-100" dirty="0">
                <a:latin typeface="Arial"/>
                <a:cs typeface="Arial"/>
              </a:rPr>
              <a:t> </a:t>
            </a:r>
            <a:r>
              <a:rPr sz="1600" spc="-5" dirty="0">
                <a:latin typeface="Arial"/>
                <a:cs typeface="Arial"/>
              </a:rPr>
              <a:t>requests.</a:t>
            </a:r>
            <a:endParaRPr sz="1600" dirty="0">
              <a:latin typeface="Arial"/>
              <a:cs typeface="Arial"/>
            </a:endParaRPr>
          </a:p>
        </p:txBody>
      </p:sp>
      <p:sp>
        <p:nvSpPr>
          <p:cNvPr id="4" name="object 4"/>
          <p:cNvSpPr txBox="1">
            <a:spLocks noGrp="1"/>
          </p:cNvSpPr>
          <p:nvPr>
            <p:ph type="title"/>
          </p:nvPr>
        </p:nvSpPr>
        <p:spPr>
          <a:xfrm>
            <a:off x="5267102" y="190500"/>
            <a:ext cx="3105785" cy="382270"/>
          </a:xfrm>
          <a:prstGeom prst="rect">
            <a:avLst/>
          </a:prstGeom>
        </p:spPr>
        <p:txBody>
          <a:bodyPr vert="horz" wrap="square" lIns="0" tIns="0" rIns="0" bIns="0" rtlCol="0">
            <a:spAutoFit/>
          </a:bodyPr>
          <a:lstStyle/>
          <a:p>
            <a:pPr marL="12700">
              <a:lnSpc>
                <a:spcPct val="100000"/>
              </a:lnSpc>
            </a:pPr>
            <a:r>
              <a:rPr spc="-5" dirty="0">
                <a:latin typeface="Arial"/>
                <a:cs typeface="Arial"/>
              </a:rPr>
              <a:t>SETM/ETM</a:t>
            </a:r>
            <a:r>
              <a:rPr spc="-75" dirty="0">
                <a:latin typeface="Arial"/>
                <a:cs typeface="Arial"/>
              </a:rPr>
              <a:t> </a:t>
            </a:r>
            <a:r>
              <a:rPr spc="-5" dirty="0">
                <a:latin typeface="Arial"/>
                <a:cs typeface="Arial"/>
              </a:rPr>
              <a:t>Programs</a:t>
            </a:r>
          </a:p>
        </p:txBody>
      </p:sp>
      <p:sp>
        <p:nvSpPr>
          <p:cNvPr id="21" name="object 21"/>
          <p:cNvSpPr txBox="1"/>
          <p:nvPr/>
        </p:nvSpPr>
        <p:spPr>
          <a:xfrm>
            <a:off x="8912859" y="6555445"/>
            <a:ext cx="163830" cy="252095"/>
          </a:xfrm>
          <a:prstGeom prst="rect">
            <a:avLst/>
          </a:prstGeom>
        </p:spPr>
        <p:txBody>
          <a:bodyPr vert="horz" wrap="square" lIns="0" tIns="0" rIns="0" bIns="0" rtlCol="0">
            <a:spAutoFit/>
          </a:bodyPr>
          <a:lstStyle/>
          <a:p>
            <a:pPr marL="25400">
              <a:lnSpc>
                <a:spcPts val="1864"/>
              </a:lnSpc>
            </a:pPr>
            <a:fld id="{81D60167-4931-47E6-BA6A-407CBD079E47}" type="slidenum">
              <a:rPr sz="1600" spc="-5" dirty="0">
                <a:latin typeface="Arial"/>
                <a:cs typeface="Arial"/>
              </a:rPr>
              <a:t>3</a:t>
            </a:fld>
            <a:endParaRPr sz="1600">
              <a:latin typeface="Arial"/>
              <a:cs typeface="Arial"/>
            </a:endParaRPr>
          </a:p>
        </p:txBody>
      </p:sp>
      <p:sp>
        <p:nvSpPr>
          <p:cNvPr id="6" name="object 2"/>
          <p:cNvSpPr txBox="1"/>
          <p:nvPr/>
        </p:nvSpPr>
        <p:spPr>
          <a:xfrm>
            <a:off x="533400" y="91630"/>
            <a:ext cx="3657600" cy="512961"/>
          </a:xfrm>
          <a:prstGeom prst="rect">
            <a:avLst/>
          </a:prstGeom>
        </p:spPr>
        <p:txBody>
          <a:bodyPr vert="horz" wrap="square" lIns="0" tIns="0" rIns="0" bIns="0" rtlCol="0">
            <a:spAutoFit/>
          </a:bodyPr>
          <a:lstStyle/>
          <a:p>
            <a:pPr algn="ctr">
              <a:lnSpc>
                <a:spcPts val="2030"/>
              </a:lnSpc>
            </a:pPr>
            <a:r>
              <a:rPr lang="en-US" b="1" spc="-5" dirty="0">
                <a:solidFill>
                  <a:srgbClr val="F6C700"/>
                </a:solidFill>
                <a:latin typeface="Arial"/>
                <a:cs typeface="Arial"/>
              </a:rPr>
              <a:t>AMERICA</a:t>
            </a:r>
            <a:r>
              <a:rPr lang="en-US" b="1" spc="-5" dirty="0">
                <a:solidFill>
                  <a:srgbClr val="F6C700"/>
                </a:solidFill>
                <a:latin typeface="MS PGothic"/>
                <a:cs typeface="MS PGothic"/>
              </a:rPr>
              <a:t>’</a:t>
            </a:r>
            <a:r>
              <a:rPr lang="en-US" b="1" spc="-5" dirty="0">
                <a:solidFill>
                  <a:srgbClr val="F6C700"/>
                </a:solidFill>
                <a:latin typeface="Arial"/>
                <a:cs typeface="Arial"/>
              </a:rPr>
              <a:t>S</a:t>
            </a:r>
            <a:r>
              <a:rPr lang="en-US" b="1" spc="-130" dirty="0">
                <a:solidFill>
                  <a:srgbClr val="F6C700"/>
                </a:solidFill>
                <a:latin typeface="Arial"/>
                <a:cs typeface="Arial"/>
              </a:rPr>
              <a:t> </a:t>
            </a:r>
            <a:r>
              <a:rPr lang="en-US" b="1" spc="-30" dirty="0">
                <a:solidFill>
                  <a:srgbClr val="F6C700"/>
                </a:solidFill>
                <a:latin typeface="Arial"/>
                <a:cs typeface="Arial"/>
              </a:rPr>
              <a:t>ARMY:</a:t>
            </a:r>
            <a:endParaRPr lang="en-US" dirty="0">
              <a:latin typeface="Arial"/>
              <a:cs typeface="Arial"/>
            </a:endParaRPr>
          </a:p>
          <a:p>
            <a:pPr algn="ctr">
              <a:lnSpc>
                <a:spcPts val="2030"/>
              </a:lnSpc>
            </a:pPr>
            <a:r>
              <a:rPr lang="en-US" sz="1700" b="1" spc="-5" dirty="0">
                <a:solidFill>
                  <a:srgbClr val="979797"/>
                </a:solidFill>
                <a:latin typeface="Arial"/>
                <a:cs typeface="Arial"/>
              </a:rPr>
              <a:t>THE STRENGTH OF THE</a:t>
            </a:r>
            <a:r>
              <a:rPr lang="en-US" sz="1700" b="1" spc="-20" dirty="0">
                <a:solidFill>
                  <a:srgbClr val="979797"/>
                </a:solidFill>
                <a:latin typeface="Arial"/>
                <a:cs typeface="Arial"/>
              </a:rPr>
              <a:t> </a:t>
            </a:r>
            <a:r>
              <a:rPr lang="en-US" sz="1700" b="1" spc="-25" dirty="0">
                <a:solidFill>
                  <a:srgbClr val="979797"/>
                </a:solidFill>
                <a:latin typeface="Arial"/>
                <a:cs typeface="Arial"/>
              </a:rPr>
              <a:t>NATION</a:t>
            </a:r>
            <a:endParaRPr lang="en-US" sz="1700" dirty="0">
              <a:latin typeface="Arial"/>
              <a:cs typeface="Aria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6066" y="91630"/>
            <a:ext cx="3502534" cy="512961"/>
          </a:xfrm>
          <a:prstGeom prst="rect">
            <a:avLst/>
          </a:prstGeom>
        </p:spPr>
        <p:txBody>
          <a:bodyPr vert="horz" wrap="square" lIns="0" tIns="0" rIns="0" bIns="0" rtlCol="0">
            <a:spAutoFit/>
          </a:bodyPr>
          <a:lstStyle/>
          <a:p>
            <a:pPr algn="ctr">
              <a:lnSpc>
                <a:spcPts val="2030"/>
              </a:lnSpc>
            </a:pPr>
            <a:r>
              <a:rPr lang="en-US" b="1" spc="-5" dirty="0">
                <a:solidFill>
                  <a:srgbClr val="F6C700"/>
                </a:solidFill>
                <a:latin typeface="Arial"/>
                <a:cs typeface="Arial"/>
              </a:rPr>
              <a:t>AMERICA</a:t>
            </a:r>
            <a:r>
              <a:rPr lang="en-US" b="1" spc="-5" dirty="0">
                <a:solidFill>
                  <a:srgbClr val="F6C700"/>
                </a:solidFill>
                <a:latin typeface="MS PGothic"/>
                <a:cs typeface="MS PGothic"/>
              </a:rPr>
              <a:t>’</a:t>
            </a:r>
            <a:r>
              <a:rPr lang="en-US" b="1" spc="-5" dirty="0">
                <a:solidFill>
                  <a:srgbClr val="F6C700"/>
                </a:solidFill>
                <a:latin typeface="Arial"/>
                <a:cs typeface="Arial"/>
              </a:rPr>
              <a:t>S</a:t>
            </a:r>
            <a:r>
              <a:rPr lang="en-US" b="1" spc="-130" dirty="0">
                <a:solidFill>
                  <a:srgbClr val="F6C700"/>
                </a:solidFill>
                <a:latin typeface="Arial"/>
                <a:cs typeface="Arial"/>
              </a:rPr>
              <a:t> </a:t>
            </a:r>
            <a:r>
              <a:rPr lang="en-US" b="1" spc="-30" dirty="0">
                <a:solidFill>
                  <a:srgbClr val="F6C700"/>
                </a:solidFill>
                <a:latin typeface="Arial"/>
                <a:cs typeface="Arial"/>
              </a:rPr>
              <a:t>ARMY:</a:t>
            </a:r>
            <a:endParaRPr lang="en-US" dirty="0">
              <a:latin typeface="Arial"/>
              <a:cs typeface="Arial"/>
            </a:endParaRPr>
          </a:p>
          <a:p>
            <a:pPr algn="ctr">
              <a:lnSpc>
                <a:spcPts val="2030"/>
              </a:lnSpc>
            </a:pPr>
            <a:r>
              <a:rPr lang="en-US" sz="1700" b="1" spc="-5" dirty="0">
                <a:solidFill>
                  <a:srgbClr val="979797"/>
                </a:solidFill>
                <a:latin typeface="Arial"/>
                <a:cs typeface="Arial"/>
              </a:rPr>
              <a:t>THE STRENGTH OF THE</a:t>
            </a:r>
            <a:r>
              <a:rPr lang="en-US" sz="1700" b="1" spc="-20" dirty="0">
                <a:solidFill>
                  <a:srgbClr val="979797"/>
                </a:solidFill>
                <a:latin typeface="Arial"/>
                <a:cs typeface="Arial"/>
              </a:rPr>
              <a:t> </a:t>
            </a:r>
            <a:r>
              <a:rPr lang="en-US" sz="1700" b="1" spc="-25" dirty="0">
                <a:solidFill>
                  <a:srgbClr val="979797"/>
                </a:solidFill>
                <a:latin typeface="Arial"/>
                <a:cs typeface="Arial"/>
              </a:rPr>
              <a:t>NATION</a:t>
            </a:r>
            <a:endParaRPr lang="en-US" sz="1700" dirty="0">
              <a:latin typeface="Arial"/>
              <a:cs typeface="Arial"/>
            </a:endParaRP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37465">
              <a:lnSpc>
                <a:spcPts val="1864"/>
              </a:lnSpc>
            </a:pPr>
            <a:fld id="{81D60167-4931-47E6-BA6A-407CBD079E47}" type="slidenum">
              <a:rPr spc="-5" dirty="0"/>
              <a:t>30</a:t>
            </a:fld>
            <a:endParaRPr spc="-5" dirty="0"/>
          </a:p>
        </p:txBody>
      </p:sp>
      <p:sp>
        <p:nvSpPr>
          <p:cNvPr id="3" name="object 3"/>
          <p:cNvSpPr txBox="1"/>
          <p:nvPr/>
        </p:nvSpPr>
        <p:spPr>
          <a:xfrm>
            <a:off x="536066" y="1071435"/>
            <a:ext cx="8258809" cy="4937377"/>
          </a:xfrm>
          <a:prstGeom prst="rect">
            <a:avLst/>
          </a:prstGeom>
        </p:spPr>
        <p:txBody>
          <a:bodyPr vert="horz" wrap="square" lIns="0" tIns="0" rIns="0" bIns="0" rtlCol="0">
            <a:spAutoFit/>
          </a:bodyPr>
          <a:lstStyle/>
          <a:p>
            <a:pPr marL="12700">
              <a:lnSpc>
                <a:spcPct val="100000"/>
              </a:lnSpc>
            </a:pPr>
            <a:r>
              <a:rPr sz="2800" b="1" spc="-5" dirty="0">
                <a:latin typeface="Arial"/>
                <a:cs typeface="Arial"/>
              </a:rPr>
              <a:t>Competence Assessment of Candidates </a:t>
            </a:r>
            <a:r>
              <a:rPr sz="2800" b="1" dirty="0">
                <a:latin typeface="Arial"/>
                <a:cs typeface="Arial"/>
              </a:rPr>
              <a:t>(2 </a:t>
            </a:r>
            <a:r>
              <a:rPr sz="2800" b="1" spc="-5" dirty="0">
                <a:latin typeface="Arial"/>
                <a:cs typeface="Arial"/>
              </a:rPr>
              <a:t>of</a:t>
            </a:r>
            <a:r>
              <a:rPr sz="2800" b="1" spc="65" dirty="0">
                <a:latin typeface="Arial"/>
                <a:cs typeface="Arial"/>
              </a:rPr>
              <a:t> </a:t>
            </a:r>
            <a:r>
              <a:rPr sz="2800" b="1" dirty="0">
                <a:latin typeface="Arial"/>
                <a:cs typeface="Arial"/>
              </a:rPr>
              <a:t>7)</a:t>
            </a:r>
            <a:endParaRPr sz="2800" dirty="0">
              <a:latin typeface="Arial"/>
              <a:cs typeface="Arial"/>
            </a:endParaRPr>
          </a:p>
          <a:p>
            <a:pPr marL="288290" indent="-275590">
              <a:lnSpc>
                <a:spcPct val="100000"/>
              </a:lnSpc>
              <a:spcBef>
                <a:spcPts val="1345"/>
              </a:spcBef>
              <a:buFont typeface="Arial"/>
              <a:buChar char="•"/>
              <a:tabLst>
                <a:tab pos="288290" algn="l"/>
                <a:tab pos="288925" algn="l"/>
              </a:tabLst>
            </a:pPr>
            <a:r>
              <a:rPr sz="2400" b="1" spc="-5" dirty="0">
                <a:latin typeface="Arial"/>
                <a:cs typeface="Arial"/>
              </a:rPr>
              <a:t>Statement of</a:t>
            </a:r>
            <a:r>
              <a:rPr sz="2400" b="1" spc="-70" dirty="0">
                <a:latin typeface="Arial"/>
                <a:cs typeface="Arial"/>
              </a:rPr>
              <a:t> </a:t>
            </a:r>
            <a:r>
              <a:rPr sz="2400" b="1" spc="-5" dirty="0" smtClean="0">
                <a:latin typeface="Arial"/>
                <a:cs typeface="Arial"/>
              </a:rPr>
              <a:t>Interest</a:t>
            </a:r>
            <a:r>
              <a:rPr lang="en-US" sz="2400" b="1" spc="-5" dirty="0" smtClean="0">
                <a:latin typeface="Arial"/>
                <a:cs typeface="Arial"/>
              </a:rPr>
              <a:t>: </a:t>
            </a:r>
          </a:p>
          <a:p>
            <a:pPr marL="12700">
              <a:lnSpc>
                <a:spcPct val="100000"/>
              </a:lnSpc>
              <a:spcBef>
                <a:spcPts val="1345"/>
              </a:spcBef>
              <a:tabLst>
                <a:tab pos="288290" algn="l"/>
                <a:tab pos="288925" algn="l"/>
              </a:tabLst>
            </a:pPr>
            <a:endParaRPr sz="1200" dirty="0">
              <a:latin typeface="Arial"/>
              <a:cs typeface="Arial"/>
            </a:endParaRPr>
          </a:p>
          <a:p>
            <a:pPr marL="469900" marR="365125" lvl="1">
              <a:lnSpc>
                <a:spcPct val="98400"/>
              </a:lnSpc>
              <a:spcBef>
                <a:spcPts val="285"/>
              </a:spcBef>
              <a:buChar char="•"/>
              <a:tabLst>
                <a:tab pos="719455" algn="l"/>
                <a:tab pos="720090" algn="l"/>
              </a:tabLst>
            </a:pPr>
            <a:r>
              <a:rPr lang="en-US" sz="2200" spc="-5" dirty="0" smtClean="0">
                <a:latin typeface="Arial"/>
                <a:cs typeface="Arial"/>
              </a:rPr>
              <a:t> </a:t>
            </a:r>
            <a:r>
              <a:rPr sz="2200" spc="-5" dirty="0" smtClean="0">
                <a:latin typeface="Arial"/>
                <a:cs typeface="Arial"/>
              </a:rPr>
              <a:t>That </a:t>
            </a:r>
            <a:r>
              <a:rPr sz="2200" spc="-5" dirty="0">
                <a:latin typeface="Arial"/>
                <a:cs typeface="Arial"/>
              </a:rPr>
              <a:t>clearly articulated a goal and path using the </a:t>
            </a:r>
            <a:r>
              <a:rPr sz="2200" spc="-10" dirty="0">
                <a:latin typeface="Arial"/>
                <a:cs typeface="Arial"/>
              </a:rPr>
              <a:t>SETM  </a:t>
            </a:r>
            <a:r>
              <a:rPr sz="2200" spc="-5" dirty="0">
                <a:latin typeface="Arial"/>
                <a:cs typeface="Arial"/>
              </a:rPr>
              <a:t>programs as developmental vehicles to achieve the goal set  the stage for the board</a:t>
            </a:r>
            <a:r>
              <a:rPr sz="2200" spc="25" dirty="0">
                <a:latin typeface="Arial"/>
                <a:cs typeface="Arial"/>
              </a:rPr>
              <a:t> </a:t>
            </a:r>
            <a:r>
              <a:rPr sz="2200" spc="-25" dirty="0">
                <a:latin typeface="Arial"/>
                <a:cs typeface="Arial"/>
              </a:rPr>
              <a:t>member.</a:t>
            </a:r>
            <a:endParaRPr sz="2200" dirty="0">
              <a:latin typeface="Arial"/>
              <a:cs typeface="Arial"/>
            </a:endParaRPr>
          </a:p>
          <a:p>
            <a:pPr lvl="1">
              <a:lnSpc>
                <a:spcPct val="100000"/>
              </a:lnSpc>
              <a:spcBef>
                <a:spcPts val="45"/>
              </a:spcBef>
              <a:buFont typeface="Arial"/>
              <a:buChar char="•"/>
            </a:pPr>
            <a:endParaRPr sz="2250" dirty="0">
              <a:latin typeface="Times New Roman"/>
              <a:cs typeface="Times New Roman"/>
            </a:endParaRPr>
          </a:p>
          <a:p>
            <a:pPr marL="469900" marR="5080" lvl="1">
              <a:lnSpc>
                <a:spcPct val="100000"/>
              </a:lnSpc>
              <a:spcBef>
                <a:spcPts val="5"/>
              </a:spcBef>
              <a:buChar char="•"/>
              <a:tabLst>
                <a:tab pos="719455" algn="l"/>
                <a:tab pos="720090" algn="l"/>
              </a:tabLst>
            </a:pPr>
            <a:r>
              <a:rPr lang="en-US" sz="2200" spc="-5" dirty="0" smtClean="0">
                <a:latin typeface="Arial"/>
                <a:cs typeface="Arial"/>
              </a:rPr>
              <a:t> </a:t>
            </a:r>
            <a:r>
              <a:rPr sz="2200" spc="-5" dirty="0" smtClean="0">
                <a:latin typeface="Arial"/>
                <a:cs typeface="Arial"/>
              </a:rPr>
              <a:t>The </a:t>
            </a:r>
            <a:r>
              <a:rPr sz="2200" spc="-5" dirty="0">
                <a:latin typeface="Arial"/>
                <a:cs typeface="Arial"/>
              </a:rPr>
              <a:t>statement of interest was the first look at the candidates’  ability to construct a vision and develop this vision into a  tangible end state through written</a:t>
            </a:r>
            <a:r>
              <a:rPr sz="2200" spc="60" dirty="0">
                <a:latin typeface="Arial"/>
                <a:cs typeface="Arial"/>
              </a:rPr>
              <a:t> </a:t>
            </a:r>
            <a:r>
              <a:rPr sz="2200" spc="-5" dirty="0">
                <a:latin typeface="Arial"/>
                <a:cs typeface="Arial"/>
              </a:rPr>
              <a:t>communication.</a:t>
            </a:r>
            <a:endParaRPr sz="2200" dirty="0">
              <a:latin typeface="Arial"/>
              <a:cs typeface="Arial"/>
            </a:endParaRPr>
          </a:p>
          <a:p>
            <a:pPr lvl="1">
              <a:lnSpc>
                <a:spcPct val="100000"/>
              </a:lnSpc>
              <a:spcBef>
                <a:spcPts val="45"/>
              </a:spcBef>
              <a:buFont typeface="Arial"/>
              <a:buChar char="•"/>
            </a:pPr>
            <a:endParaRPr sz="2350" dirty="0">
              <a:latin typeface="Times New Roman"/>
              <a:cs typeface="Times New Roman"/>
            </a:endParaRPr>
          </a:p>
          <a:p>
            <a:pPr marL="469900" marR="528320" lvl="1">
              <a:lnSpc>
                <a:spcPct val="100000"/>
              </a:lnSpc>
              <a:buChar char="•"/>
              <a:tabLst>
                <a:tab pos="723900" algn="l"/>
                <a:tab pos="725170" algn="l"/>
              </a:tabLst>
            </a:pPr>
            <a:r>
              <a:rPr lang="en-US" sz="2200" spc="-5" dirty="0" smtClean="0">
                <a:latin typeface="Arial"/>
                <a:cs typeface="Arial"/>
              </a:rPr>
              <a:t> </a:t>
            </a:r>
            <a:r>
              <a:rPr sz="2200" spc="-5" dirty="0" smtClean="0">
                <a:latin typeface="Arial"/>
                <a:cs typeface="Arial"/>
              </a:rPr>
              <a:t>Error </a:t>
            </a:r>
            <a:r>
              <a:rPr sz="2200" spc="-5" dirty="0">
                <a:latin typeface="Arial"/>
                <a:cs typeface="Arial"/>
              </a:rPr>
              <a:t>free, well- constructed statements of interest with a  logical flow were a</a:t>
            </a:r>
            <a:r>
              <a:rPr sz="2200" spc="-15" dirty="0">
                <a:latin typeface="Arial"/>
                <a:cs typeface="Arial"/>
              </a:rPr>
              <a:t> </a:t>
            </a:r>
            <a:r>
              <a:rPr sz="2200" spc="-5" dirty="0">
                <a:latin typeface="Arial"/>
                <a:cs typeface="Arial"/>
              </a:rPr>
              <a:t>plus.</a:t>
            </a:r>
            <a:endParaRPr sz="2200" dirty="0">
              <a:latin typeface="Arial"/>
              <a:cs typeface="Arial"/>
            </a:endParaRPr>
          </a:p>
        </p:txBody>
      </p:sp>
      <p:sp>
        <p:nvSpPr>
          <p:cNvPr id="6" name="object 4"/>
          <p:cNvSpPr txBox="1">
            <a:spLocks noGrp="1"/>
          </p:cNvSpPr>
          <p:nvPr>
            <p:ph type="title"/>
          </p:nvPr>
        </p:nvSpPr>
        <p:spPr>
          <a:xfrm>
            <a:off x="4507991" y="143764"/>
            <a:ext cx="4042410" cy="430887"/>
          </a:xfrm>
          <a:prstGeom prst="rect">
            <a:avLst/>
          </a:prstGeom>
        </p:spPr>
        <p:txBody>
          <a:bodyPr vert="horz" wrap="square" lIns="0" tIns="0" rIns="0" bIns="0" rtlCol="0">
            <a:spAutoFit/>
          </a:bodyPr>
          <a:lstStyle/>
          <a:p>
            <a:pPr marL="12700">
              <a:lnSpc>
                <a:spcPct val="100000"/>
              </a:lnSpc>
            </a:pPr>
            <a:r>
              <a:rPr lang="en-US" sz="2800" spc="-10" dirty="0"/>
              <a:t>Board Review </a:t>
            </a:r>
            <a:r>
              <a:rPr lang="en-US" sz="2800" spc="-5" dirty="0"/>
              <a:t>and</a:t>
            </a:r>
            <a:r>
              <a:rPr lang="en-US" sz="2800" spc="-160" dirty="0"/>
              <a:t> </a:t>
            </a:r>
            <a:r>
              <a:rPr lang="en-US" sz="2800" spc="-5" dirty="0"/>
              <a:t>Analysis</a:t>
            </a:r>
            <a:endParaRPr sz="2600" dirty="0">
              <a:latin typeface="Arial"/>
              <a:cs typeface="Aria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37465">
              <a:lnSpc>
                <a:spcPts val="1864"/>
              </a:lnSpc>
            </a:pPr>
            <a:fld id="{81D60167-4931-47E6-BA6A-407CBD079E47}" type="slidenum">
              <a:rPr spc="-5" dirty="0"/>
              <a:t>31</a:t>
            </a:fld>
            <a:endParaRPr spc="-5" dirty="0"/>
          </a:p>
        </p:txBody>
      </p:sp>
      <p:sp>
        <p:nvSpPr>
          <p:cNvPr id="3" name="object 3"/>
          <p:cNvSpPr txBox="1"/>
          <p:nvPr/>
        </p:nvSpPr>
        <p:spPr>
          <a:xfrm>
            <a:off x="536066" y="1071435"/>
            <a:ext cx="8213090" cy="5406608"/>
          </a:xfrm>
          <a:prstGeom prst="rect">
            <a:avLst/>
          </a:prstGeom>
        </p:spPr>
        <p:txBody>
          <a:bodyPr vert="horz" wrap="square" lIns="0" tIns="0" rIns="0" bIns="0" rtlCol="0">
            <a:spAutoFit/>
          </a:bodyPr>
          <a:lstStyle/>
          <a:p>
            <a:pPr marL="12700">
              <a:lnSpc>
                <a:spcPct val="100000"/>
              </a:lnSpc>
            </a:pPr>
            <a:r>
              <a:rPr sz="2800" b="1" spc="-5" dirty="0">
                <a:latin typeface="Arial"/>
                <a:cs typeface="Arial"/>
              </a:rPr>
              <a:t>Competence Assessment of Candidates </a:t>
            </a:r>
            <a:r>
              <a:rPr sz="2800" b="1" dirty="0">
                <a:latin typeface="Arial"/>
                <a:cs typeface="Arial"/>
              </a:rPr>
              <a:t>(3 </a:t>
            </a:r>
            <a:r>
              <a:rPr sz="2800" b="1" spc="-5" dirty="0">
                <a:latin typeface="Arial"/>
                <a:cs typeface="Arial"/>
              </a:rPr>
              <a:t>of</a:t>
            </a:r>
            <a:r>
              <a:rPr sz="2800" b="1" spc="65" dirty="0">
                <a:latin typeface="Arial"/>
                <a:cs typeface="Arial"/>
              </a:rPr>
              <a:t> </a:t>
            </a:r>
            <a:r>
              <a:rPr sz="2800" b="1" dirty="0">
                <a:latin typeface="Arial"/>
                <a:cs typeface="Arial"/>
              </a:rPr>
              <a:t>7</a:t>
            </a:r>
            <a:r>
              <a:rPr sz="2800" b="1" dirty="0" smtClean="0">
                <a:latin typeface="Arial"/>
                <a:cs typeface="Arial"/>
              </a:rPr>
              <a:t>)</a:t>
            </a:r>
            <a:endParaRPr lang="en-US" sz="2800" b="1" dirty="0" smtClean="0">
              <a:latin typeface="Arial"/>
              <a:cs typeface="Arial"/>
            </a:endParaRPr>
          </a:p>
          <a:p>
            <a:pPr marL="12700">
              <a:lnSpc>
                <a:spcPct val="100000"/>
              </a:lnSpc>
            </a:pPr>
            <a:endParaRPr sz="1600" dirty="0">
              <a:latin typeface="Arial"/>
              <a:cs typeface="Arial"/>
            </a:endParaRPr>
          </a:p>
          <a:p>
            <a:pPr marL="288290" indent="-275590">
              <a:lnSpc>
                <a:spcPct val="100000"/>
              </a:lnSpc>
              <a:spcBef>
                <a:spcPts val="745"/>
              </a:spcBef>
              <a:buFont typeface="Arial"/>
              <a:buChar char="•"/>
              <a:tabLst>
                <a:tab pos="288290" algn="l"/>
                <a:tab pos="288925" algn="l"/>
              </a:tabLst>
            </a:pPr>
            <a:r>
              <a:rPr sz="2400" b="1" spc="-5" dirty="0">
                <a:latin typeface="Arial"/>
                <a:cs typeface="Arial"/>
              </a:rPr>
              <a:t>Rater’s</a:t>
            </a:r>
            <a:r>
              <a:rPr sz="2400" b="1" spc="-170" dirty="0">
                <a:latin typeface="Arial"/>
                <a:cs typeface="Arial"/>
              </a:rPr>
              <a:t> </a:t>
            </a:r>
            <a:r>
              <a:rPr sz="2400" b="1" spc="-5" dirty="0" smtClean="0">
                <a:latin typeface="Arial"/>
                <a:cs typeface="Arial"/>
              </a:rPr>
              <a:t>Assessment</a:t>
            </a:r>
            <a:r>
              <a:rPr lang="en-US" sz="2400" b="1" spc="-5" dirty="0" smtClean="0">
                <a:latin typeface="Arial"/>
                <a:cs typeface="Arial"/>
              </a:rPr>
              <a:t>:</a:t>
            </a:r>
          </a:p>
          <a:p>
            <a:pPr marL="12700">
              <a:lnSpc>
                <a:spcPct val="100000"/>
              </a:lnSpc>
              <a:spcBef>
                <a:spcPts val="745"/>
              </a:spcBef>
              <a:tabLst>
                <a:tab pos="288290" algn="l"/>
                <a:tab pos="288925" algn="l"/>
              </a:tabLst>
            </a:pPr>
            <a:endParaRPr sz="1200" dirty="0">
              <a:latin typeface="Arial"/>
              <a:cs typeface="Arial"/>
            </a:endParaRPr>
          </a:p>
          <a:p>
            <a:pPr marL="469900" marR="5080" lvl="1">
              <a:lnSpc>
                <a:spcPts val="2600"/>
              </a:lnSpc>
              <a:spcBef>
                <a:spcPts val="365"/>
              </a:spcBef>
              <a:buChar char="•"/>
              <a:tabLst>
                <a:tab pos="723900" algn="l"/>
                <a:tab pos="724535" algn="l"/>
              </a:tabLst>
            </a:pPr>
            <a:r>
              <a:rPr lang="en-US" sz="2200" spc="-5" dirty="0" smtClean="0">
                <a:latin typeface="Arial"/>
                <a:cs typeface="Arial"/>
              </a:rPr>
              <a:t> </a:t>
            </a:r>
            <a:r>
              <a:rPr sz="2200" spc="-5" dirty="0" smtClean="0">
                <a:latin typeface="Arial"/>
                <a:cs typeface="Arial"/>
              </a:rPr>
              <a:t>Raters </a:t>
            </a:r>
            <a:r>
              <a:rPr sz="2200" spc="-5" dirty="0">
                <a:latin typeface="Arial"/>
                <a:cs typeface="Arial"/>
              </a:rPr>
              <a:t>did not routinely send clear and consistent messages  reflecting performance and</a:t>
            </a:r>
            <a:r>
              <a:rPr sz="2200" spc="30" dirty="0">
                <a:latin typeface="Arial"/>
                <a:cs typeface="Arial"/>
              </a:rPr>
              <a:t> </a:t>
            </a:r>
            <a:r>
              <a:rPr sz="2200" spc="-5" dirty="0">
                <a:latin typeface="Arial"/>
                <a:cs typeface="Arial"/>
              </a:rPr>
              <a:t>potential.</a:t>
            </a:r>
            <a:endParaRPr sz="2200" dirty="0">
              <a:latin typeface="Arial"/>
              <a:cs typeface="Arial"/>
            </a:endParaRPr>
          </a:p>
          <a:p>
            <a:pPr lvl="1">
              <a:lnSpc>
                <a:spcPct val="100000"/>
              </a:lnSpc>
              <a:spcBef>
                <a:spcPts val="25"/>
              </a:spcBef>
              <a:buFont typeface="Arial"/>
              <a:buChar char="•"/>
            </a:pPr>
            <a:endParaRPr sz="2200" dirty="0">
              <a:latin typeface="Times New Roman"/>
              <a:cs typeface="Times New Roman"/>
            </a:endParaRPr>
          </a:p>
          <a:p>
            <a:pPr marL="469265" marR="514984" lvl="1">
              <a:lnSpc>
                <a:spcPct val="100000"/>
              </a:lnSpc>
              <a:spcBef>
                <a:spcPts val="5"/>
              </a:spcBef>
              <a:buChar char="•"/>
              <a:tabLst>
                <a:tab pos="723900" algn="l"/>
                <a:tab pos="724535" algn="l"/>
              </a:tabLst>
            </a:pPr>
            <a:r>
              <a:rPr lang="en-US" sz="2200" spc="-5" dirty="0" smtClean="0">
                <a:latin typeface="Arial"/>
                <a:cs typeface="Arial"/>
              </a:rPr>
              <a:t> </a:t>
            </a:r>
            <a:r>
              <a:rPr sz="2200" spc="-5" dirty="0" smtClean="0">
                <a:latin typeface="Arial"/>
                <a:cs typeface="Arial"/>
              </a:rPr>
              <a:t>Raters </a:t>
            </a:r>
            <a:r>
              <a:rPr sz="2200" spc="-5" dirty="0">
                <a:latin typeface="Arial"/>
                <a:cs typeface="Arial"/>
              </a:rPr>
              <a:t>should be educated on the impact of inconsistent  messaging.</a:t>
            </a:r>
            <a:endParaRPr sz="2200" dirty="0">
              <a:latin typeface="Arial"/>
              <a:cs typeface="Arial"/>
            </a:endParaRPr>
          </a:p>
          <a:p>
            <a:pPr lvl="1">
              <a:lnSpc>
                <a:spcPct val="100000"/>
              </a:lnSpc>
              <a:spcBef>
                <a:spcPts val="30"/>
              </a:spcBef>
              <a:buFont typeface="Arial"/>
              <a:buChar char="•"/>
            </a:pPr>
            <a:endParaRPr sz="2350" dirty="0">
              <a:latin typeface="Times New Roman"/>
              <a:cs typeface="Times New Roman"/>
            </a:endParaRPr>
          </a:p>
          <a:p>
            <a:pPr marL="469265" marR="40005" lvl="1" indent="635">
              <a:lnSpc>
                <a:spcPct val="100000"/>
              </a:lnSpc>
              <a:spcBef>
                <a:spcPts val="5"/>
              </a:spcBef>
              <a:buChar char="•"/>
              <a:tabLst>
                <a:tab pos="724535" algn="l"/>
                <a:tab pos="725170" algn="l"/>
              </a:tabLst>
            </a:pPr>
            <a:r>
              <a:rPr lang="en-US" sz="2200" spc="-5" dirty="0" smtClean="0">
                <a:latin typeface="Arial"/>
                <a:cs typeface="Arial"/>
              </a:rPr>
              <a:t> </a:t>
            </a:r>
            <a:r>
              <a:rPr sz="2200" spc="-5" dirty="0" smtClean="0">
                <a:latin typeface="Arial"/>
                <a:cs typeface="Arial"/>
              </a:rPr>
              <a:t>Raters </a:t>
            </a:r>
            <a:r>
              <a:rPr sz="2200" spc="-5" dirty="0">
                <a:latin typeface="Arial"/>
                <a:cs typeface="Arial"/>
              </a:rPr>
              <a:t>that distinguished excellence in the performance of  their employee painted a picture of potential and confidence in  the </a:t>
            </a:r>
            <a:r>
              <a:rPr sz="2200" spc="-10" dirty="0">
                <a:latin typeface="Arial"/>
                <a:cs typeface="Arial"/>
              </a:rPr>
              <a:t>employee’s </a:t>
            </a:r>
            <a:r>
              <a:rPr sz="2200" spc="-5" dirty="0">
                <a:latin typeface="Arial"/>
                <a:cs typeface="Arial"/>
              </a:rPr>
              <a:t>ability to perform at higher</a:t>
            </a:r>
            <a:r>
              <a:rPr sz="2200" spc="95" dirty="0">
                <a:latin typeface="Arial"/>
                <a:cs typeface="Arial"/>
              </a:rPr>
              <a:t> </a:t>
            </a:r>
            <a:r>
              <a:rPr sz="2200" spc="-5" dirty="0">
                <a:latin typeface="Arial"/>
                <a:cs typeface="Arial"/>
              </a:rPr>
              <a:t>levels.</a:t>
            </a:r>
            <a:endParaRPr sz="2200" dirty="0">
              <a:latin typeface="Arial"/>
              <a:cs typeface="Arial"/>
            </a:endParaRPr>
          </a:p>
          <a:p>
            <a:pPr>
              <a:lnSpc>
                <a:spcPct val="100000"/>
              </a:lnSpc>
              <a:spcBef>
                <a:spcPts val="30"/>
              </a:spcBef>
            </a:pPr>
            <a:endParaRPr sz="2350" dirty="0">
              <a:latin typeface="Times New Roman"/>
              <a:cs typeface="Times New Roman"/>
            </a:endParaRPr>
          </a:p>
          <a:p>
            <a:pPr marL="469900">
              <a:lnSpc>
                <a:spcPct val="100000"/>
              </a:lnSpc>
              <a:spcBef>
                <a:spcPts val="5"/>
              </a:spcBef>
            </a:pPr>
            <a:r>
              <a:rPr sz="2200" spc="-5" dirty="0" smtClean="0">
                <a:latin typeface="Arial"/>
                <a:cs typeface="Arial"/>
              </a:rPr>
              <a:t>•</a:t>
            </a:r>
            <a:r>
              <a:rPr lang="en-US" sz="2200" spc="-5" dirty="0" smtClean="0">
                <a:latin typeface="Arial"/>
                <a:cs typeface="Arial"/>
              </a:rPr>
              <a:t> </a:t>
            </a:r>
            <a:r>
              <a:rPr sz="2200" spc="-5" dirty="0" smtClean="0">
                <a:latin typeface="Arial"/>
                <a:cs typeface="Arial"/>
              </a:rPr>
              <a:t>High </a:t>
            </a:r>
            <a:r>
              <a:rPr sz="2200" spc="-5" dirty="0">
                <a:latin typeface="Arial"/>
                <a:cs typeface="Arial"/>
              </a:rPr>
              <a:t>ratings must be justified and</a:t>
            </a:r>
            <a:r>
              <a:rPr sz="2200" spc="60" dirty="0">
                <a:latin typeface="Arial"/>
                <a:cs typeface="Arial"/>
              </a:rPr>
              <a:t> </a:t>
            </a:r>
            <a:r>
              <a:rPr sz="2200" spc="-5" dirty="0">
                <a:latin typeface="Arial"/>
                <a:cs typeface="Arial"/>
              </a:rPr>
              <a:t>measurable.</a:t>
            </a:r>
            <a:endParaRPr sz="2200" dirty="0">
              <a:latin typeface="Arial"/>
              <a:cs typeface="Arial"/>
            </a:endParaRPr>
          </a:p>
        </p:txBody>
      </p:sp>
      <p:sp>
        <p:nvSpPr>
          <p:cNvPr id="7" name="object 4"/>
          <p:cNvSpPr txBox="1">
            <a:spLocks noGrp="1"/>
          </p:cNvSpPr>
          <p:nvPr>
            <p:ph type="title"/>
          </p:nvPr>
        </p:nvSpPr>
        <p:spPr>
          <a:xfrm>
            <a:off x="4507991" y="143764"/>
            <a:ext cx="4042410" cy="430887"/>
          </a:xfrm>
          <a:prstGeom prst="rect">
            <a:avLst/>
          </a:prstGeom>
        </p:spPr>
        <p:txBody>
          <a:bodyPr vert="horz" wrap="square" lIns="0" tIns="0" rIns="0" bIns="0" rtlCol="0">
            <a:spAutoFit/>
          </a:bodyPr>
          <a:lstStyle/>
          <a:p>
            <a:pPr marL="12700">
              <a:lnSpc>
                <a:spcPct val="100000"/>
              </a:lnSpc>
            </a:pPr>
            <a:r>
              <a:rPr lang="en-US" sz="2800" spc="-10" dirty="0"/>
              <a:t>Board Review </a:t>
            </a:r>
            <a:r>
              <a:rPr lang="en-US" sz="2800" spc="-5" dirty="0"/>
              <a:t>and</a:t>
            </a:r>
            <a:r>
              <a:rPr lang="en-US" sz="2800" spc="-160" dirty="0"/>
              <a:t> </a:t>
            </a:r>
            <a:r>
              <a:rPr lang="en-US" sz="2800" spc="-5" dirty="0"/>
              <a:t>Analysis</a:t>
            </a:r>
            <a:endParaRPr sz="2600" dirty="0">
              <a:latin typeface="Arial"/>
              <a:cs typeface="Arial"/>
            </a:endParaRPr>
          </a:p>
        </p:txBody>
      </p:sp>
      <p:sp>
        <p:nvSpPr>
          <p:cNvPr id="8" name="object 2"/>
          <p:cNvSpPr txBox="1"/>
          <p:nvPr/>
        </p:nvSpPr>
        <p:spPr>
          <a:xfrm>
            <a:off x="533400" y="91630"/>
            <a:ext cx="3657600" cy="512961"/>
          </a:xfrm>
          <a:prstGeom prst="rect">
            <a:avLst/>
          </a:prstGeom>
        </p:spPr>
        <p:txBody>
          <a:bodyPr vert="horz" wrap="square" lIns="0" tIns="0" rIns="0" bIns="0" rtlCol="0">
            <a:spAutoFit/>
          </a:bodyPr>
          <a:lstStyle/>
          <a:p>
            <a:pPr algn="ctr">
              <a:lnSpc>
                <a:spcPts val="2030"/>
              </a:lnSpc>
            </a:pPr>
            <a:r>
              <a:rPr lang="en-US" b="1" spc="-5" dirty="0">
                <a:solidFill>
                  <a:srgbClr val="F6C700"/>
                </a:solidFill>
                <a:latin typeface="Arial"/>
                <a:cs typeface="Arial"/>
              </a:rPr>
              <a:t>AMERICA</a:t>
            </a:r>
            <a:r>
              <a:rPr lang="en-US" b="1" spc="-5" dirty="0">
                <a:solidFill>
                  <a:srgbClr val="F6C700"/>
                </a:solidFill>
                <a:latin typeface="MS PGothic"/>
                <a:cs typeface="MS PGothic"/>
              </a:rPr>
              <a:t>’</a:t>
            </a:r>
            <a:r>
              <a:rPr lang="en-US" b="1" spc="-5" dirty="0">
                <a:solidFill>
                  <a:srgbClr val="F6C700"/>
                </a:solidFill>
                <a:latin typeface="Arial"/>
                <a:cs typeface="Arial"/>
              </a:rPr>
              <a:t>S</a:t>
            </a:r>
            <a:r>
              <a:rPr lang="en-US" b="1" spc="-130" dirty="0">
                <a:solidFill>
                  <a:srgbClr val="F6C700"/>
                </a:solidFill>
                <a:latin typeface="Arial"/>
                <a:cs typeface="Arial"/>
              </a:rPr>
              <a:t> </a:t>
            </a:r>
            <a:r>
              <a:rPr lang="en-US" b="1" spc="-30" dirty="0">
                <a:solidFill>
                  <a:srgbClr val="F6C700"/>
                </a:solidFill>
                <a:latin typeface="Arial"/>
                <a:cs typeface="Arial"/>
              </a:rPr>
              <a:t>ARMY:</a:t>
            </a:r>
            <a:endParaRPr lang="en-US" dirty="0">
              <a:latin typeface="Arial"/>
              <a:cs typeface="Arial"/>
            </a:endParaRPr>
          </a:p>
          <a:p>
            <a:pPr algn="ctr">
              <a:lnSpc>
                <a:spcPts val="2030"/>
              </a:lnSpc>
            </a:pPr>
            <a:r>
              <a:rPr lang="en-US" sz="1700" b="1" spc="-5" dirty="0">
                <a:solidFill>
                  <a:srgbClr val="979797"/>
                </a:solidFill>
                <a:latin typeface="Arial"/>
                <a:cs typeface="Arial"/>
              </a:rPr>
              <a:t>THE STRENGTH OF THE</a:t>
            </a:r>
            <a:r>
              <a:rPr lang="en-US" sz="1700" b="1" spc="-20" dirty="0">
                <a:solidFill>
                  <a:srgbClr val="979797"/>
                </a:solidFill>
                <a:latin typeface="Arial"/>
                <a:cs typeface="Arial"/>
              </a:rPr>
              <a:t> </a:t>
            </a:r>
            <a:r>
              <a:rPr lang="en-US" sz="1700" b="1" spc="-25" dirty="0">
                <a:solidFill>
                  <a:srgbClr val="979797"/>
                </a:solidFill>
                <a:latin typeface="Arial"/>
                <a:cs typeface="Arial"/>
              </a:rPr>
              <a:t>NATION</a:t>
            </a:r>
            <a:endParaRPr lang="en-US" sz="1700" dirty="0">
              <a:latin typeface="Arial"/>
              <a:cs typeface="Aria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37465">
              <a:lnSpc>
                <a:spcPts val="1864"/>
              </a:lnSpc>
            </a:pPr>
            <a:fld id="{81D60167-4931-47E6-BA6A-407CBD079E47}" type="slidenum">
              <a:rPr spc="-5" dirty="0"/>
              <a:t>32</a:t>
            </a:fld>
            <a:endParaRPr spc="-5" dirty="0"/>
          </a:p>
        </p:txBody>
      </p:sp>
      <p:sp>
        <p:nvSpPr>
          <p:cNvPr id="3" name="object 3"/>
          <p:cNvSpPr txBox="1"/>
          <p:nvPr/>
        </p:nvSpPr>
        <p:spPr>
          <a:xfrm>
            <a:off x="536066" y="1071435"/>
            <a:ext cx="8256905" cy="5291192"/>
          </a:xfrm>
          <a:prstGeom prst="rect">
            <a:avLst/>
          </a:prstGeom>
        </p:spPr>
        <p:txBody>
          <a:bodyPr vert="horz" wrap="square" lIns="0" tIns="0" rIns="0" bIns="0" rtlCol="0">
            <a:spAutoFit/>
          </a:bodyPr>
          <a:lstStyle/>
          <a:p>
            <a:pPr marL="12700">
              <a:lnSpc>
                <a:spcPct val="100000"/>
              </a:lnSpc>
            </a:pPr>
            <a:r>
              <a:rPr sz="2800" b="1" spc="-5" dirty="0">
                <a:latin typeface="Arial"/>
                <a:cs typeface="Arial"/>
              </a:rPr>
              <a:t>Competence Assessment of Candidates </a:t>
            </a:r>
            <a:r>
              <a:rPr sz="2800" b="1" dirty="0">
                <a:latin typeface="Arial"/>
                <a:cs typeface="Arial"/>
              </a:rPr>
              <a:t>(4 </a:t>
            </a:r>
            <a:r>
              <a:rPr sz="2800" b="1" spc="-5" dirty="0">
                <a:latin typeface="Arial"/>
                <a:cs typeface="Arial"/>
              </a:rPr>
              <a:t>of</a:t>
            </a:r>
            <a:r>
              <a:rPr sz="2800" b="1" spc="65" dirty="0">
                <a:latin typeface="Arial"/>
                <a:cs typeface="Arial"/>
              </a:rPr>
              <a:t> </a:t>
            </a:r>
            <a:r>
              <a:rPr sz="2800" b="1" dirty="0">
                <a:latin typeface="Arial"/>
                <a:cs typeface="Arial"/>
              </a:rPr>
              <a:t>7</a:t>
            </a:r>
            <a:r>
              <a:rPr sz="2800" b="1" dirty="0" smtClean="0">
                <a:latin typeface="Arial"/>
                <a:cs typeface="Arial"/>
              </a:rPr>
              <a:t>)</a:t>
            </a:r>
            <a:r>
              <a:rPr lang="en-US" sz="2800" b="1" dirty="0" smtClean="0">
                <a:latin typeface="Arial"/>
                <a:cs typeface="Arial"/>
              </a:rPr>
              <a:t> </a:t>
            </a:r>
            <a:endParaRPr lang="en-US" sz="1200" b="1" dirty="0" smtClean="0">
              <a:latin typeface="Arial"/>
              <a:cs typeface="Arial"/>
            </a:endParaRPr>
          </a:p>
          <a:p>
            <a:pPr marL="12700">
              <a:lnSpc>
                <a:spcPct val="100000"/>
              </a:lnSpc>
            </a:pPr>
            <a:endParaRPr lang="en-US" sz="1200" b="1" dirty="0" smtClean="0">
              <a:latin typeface="Arial"/>
              <a:cs typeface="Arial"/>
            </a:endParaRPr>
          </a:p>
          <a:p>
            <a:pPr marL="288290" indent="-275590">
              <a:lnSpc>
                <a:spcPct val="100000"/>
              </a:lnSpc>
              <a:spcBef>
                <a:spcPts val="1345"/>
              </a:spcBef>
              <a:buFont typeface="Arial"/>
              <a:buChar char="•"/>
              <a:tabLst>
                <a:tab pos="288290" algn="l"/>
                <a:tab pos="288925" algn="l"/>
              </a:tabLst>
            </a:pPr>
            <a:r>
              <a:rPr sz="2400" b="1" spc="-5" dirty="0" smtClean="0">
                <a:latin typeface="Arial"/>
                <a:cs typeface="Arial"/>
              </a:rPr>
              <a:t>Endorser’s</a:t>
            </a:r>
            <a:r>
              <a:rPr sz="2400" b="1" spc="-170" dirty="0" smtClean="0">
                <a:latin typeface="Arial"/>
                <a:cs typeface="Arial"/>
              </a:rPr>
              <a:t> </a:t>
            </a:r>
            <a:r>
              <a:rPr sz="2400" b="1" spc="-5" dirty="0" smtClean="0">
                <a:latin typeface="Arial"/>
                <a:cs typeface="Arial"/>
              </a:rPr>
              <a:t>Assessment</a:t>
            </a:r>
            <a:r>
              <a:rPr lang="en-US" sz="2400" b="1" spc="-5" dirty="0" smtClean="0">
                <a:latin typeface="Arial"/>
                <a:cs typeface="Arial"/>
              </a:rPr>
              <a:t>: </a:t>
            </a:r>
            <a:endParaRPr lang="en-US" sz="1200" b="1" spc="-5" dirty="0">
              <a:latin typeface="Arial"/>
              <a:cs typeface="Arial"/>
            </a:endParaRPr>
          </a:p>
          <a:p>
            <a:pPr marL="12700">
              <a:lnSpc>
                <a:spcPct val="100000"/>
              </a:lnSpc>
              <a:spcBef>
                <a:spcPts val="1345"/>
              </a:spcBef>
              <a:tabLst>
                <a:tab pos="288290" algn="l"/>
                <a:tab pos="288925" algn="l"/>
              </a:tabLst>
            </a:pPr>
            <a:endParaRPr sz="1200" dirty="0">
              <a:latin typeface="Arial"/>
              <a:cs typeface="Arial"/>
            </a:endParaRPr>
          </a:p>
          <a:p>
            <a:pPr marL="469900" marR="78105" lvl="1">
              <a:lnSpc>
                <a:spcPts val="2600"/>
              </a:lnSpc>
              <a:spcBef>
                <a:spcPts val="365"/>
              </a:spcBef>
              <a:buChar char="•"/>
              <a:tabLst>
                <a:tab pos="723900" algn="l"/>
                <a:tab pos="724535" algn="l"/>
              </a:tabLst>
            </a:pPr>
            <a:r>
              <a:rPr lang="en-US" sz="2200" spc="-5" dirty="0" smtClean="0">
                <a:latin typeface="Arial"/>
                <a:cs typeface="Arial"/>
              </a:rPr>
              <a:t> </a:t>
            </a:r>
            <a:r>
              <a:rPr sz="2200" spc="-5" dirty="0" smtClean="0">
                <a:latin typeface="Arial"/>
                <a:cs typeface="Arial"/>
              </a:rPr>
              <a:t>Carried </a:t>
            </a:r>
            <a:r>
              <a:rPr sz="2200" spc="-5" dirty="0">
                <a:latin typeface="Arial"/>
                <a:cs typeface="Arial"/>
              </a:rPr>
              <a:t>a lot of weight when the verbiage correlated with the  </a:t>
            </a:r>
            <a:r>
              <a:rPr sz="2200" dirty="0">
                <a:latin typeface="Arial"/>
                <a:cs typeface="Arial"/>
              </a:rPr>
              <a:t>score </a:t>
            </a:r>
            <a:r>
              <a:rPr sz="2200" spc="-5" dirty="0">
                <a:latin typeface="Arial"/>
                <a:cs typeface="Arial"/>
              </a:rPr>
              <a:t>assigned to each</a:t>
            </a:r>
            <a:r>
              <a:rPr sz="2200" spc="-10" dirty="0">
                <a:latin typeface="Arial"/>
                <a:cs typeface="Arial"/>
              </a:rPr>
              <a:t> </a:t>
            </a:r>
            <a:r>
              <a:rPr sz="2200" spc="-20" dirty="0">
                <a:latin typeface="Arial"/>
                <a:cs typeface="Arial"/>
              </a:rPr>
              <a:t>competency.</a:t>
            </a:r>
            <a:endParaRPr sz="2200" dirty="0">
              <a:latin typeface="Arial"/>
              <a:cs typeface="Arial"/>
            </a:endParaRPr>
          </a:p>
          <a:p>
            <a:pPr lvl="1">
              <a:lnSpc>
                <a:spcPct val="100000"/>
              </a:lnSpc>
              <a:spcBef>
                <a:spcPts val="25"/>
              </a:spcBef>
              <a:buFont typeface="Arial"/>
              <a:buChar char="•"/>
            </a:pPr>
            <a:endParaRPr sz="2200" dirty="0">
              <a:latin typeface="Times New Roman"/>
              <a:cs typeface="Times New Roman"/>
            </a:endParaRPr>
          </a:p>
          <a:p>
            <a:pPr marL="469265" marR="5080" lvl="1" indent="635">
              <a:lnSpc>
                <a:spcPct val="100000"/>
              </a:lnSpc>
              <a:spcBef>
                <a:spcPts val="5"/>
              </a:spcBef>
              <a:buChar char="•"/>
              <a:tabLst>
                <a:tab pos="724535" algn="l"/>
                <a:tab pos="725170" algn="l"/>
              </a:tabLst>
            </a:pPr>
            <a:r>
              <a:rPr lang="en-US" sz="2200" spc="-5" dirty="0" smtClean="0">
                <a:latin typeface="Arial"/>
                <a:cs typeface="Arial"/>
              </a:rPr>
              <a:t> </a:t>
            </a:r>
            <a:r>
              <a:rPr sz="2200" spc="-5" dirty="0" smtClean="0">
                <a:latin typeface="Arial"/>
                <a:cs typeface="Arial"/>
              </a:rPr>
              <a:t>Endorsers </a:t>
            </a:r>
            <a:r>
              <a:rPr sz="2200" spc="-5" dirty="0">
                <a:latin typeface="Arial"/>
                <a:cs typeface="Arial"/>
              </a:rPr>
              <a:t>were most </a:t>
            </a:r>
            <a:r>
              <a:rPr sz="2200" spc="-10" dirty="0">
                <a:latin typeface="Arial"/>
                <a:cs typeface="Arial"/>
              </a:rPr>
              <a:t>effective </a:t>
            </a:r>
            <a:r>
              <a:rPr sz="2200" spc="-5" dirty="0">
                <a:latin typeface="Arial"/>
                <a:cs typeface="Arial"/>
              </a:rPr>
              <a:t>when their rating reflected the  competency demonstrated by the applicants as major parts of  their</a:t>
            </a:r>
            <a:r>
              <a:rPr sz="2200" spc="-50" dirty="0">
                <a:latin typeface="Arial"/>
                <a:cs typeface="Arial"/>
              </a:rPr>
              <a:t> </a:t>
            </a:r>
            <a:r>
              <a:rPr sz="2200" spc="-15" dirty="0" smtClean="0">
                <a:latin typeface="Arial"/>
                <a:cs typeface="Arial"/>
              </a:rPr>
              <a:t>responsibility.</a:t>
            </a:r>
            <a:endParaRPr lang="en-US" sz="2200" dirty="0">
              <a:latin typeface="Arial"/>
              <a:cs typeface="Arial"/>
            </a:endParaRPr>
          </a:p>
          <a:p>
            <a:pPr marL="469265" marR="5080" lvl="1" indent="635">
              <a:lnSpc>
                <a:spcPct val="100000"/>
              </a:lnSpc>
              <a:spcBef>
                <a:spcPts val="5"/>
              </a:spcBef>
              <a:buChar char="•"/>
              <a:tabLst>
                <a:tab pos="724535" algn="l"/>
                <a:tab pos="725170" algn="l"/>
              </a:tabLst>
            </a:pPr>
            <a:endParaRPr lang="en-US" sz="2200" spc="-5" dirty="0">
              <a:latin typeface="Arial"/>
              <a:cs typeface="Arial"/>
            </a:endParaRPr>
          </a:p>
          <a:p>
            <a:pPr marL="469265" marR="5080" lvl="1" indent="635">
              <a:lnSpc>
                <a:spcPct val="100000"/>
              </a:lnSpc>
              <a:spcBef>
                <a:spcPts val="5"/>
              </a:spcBef>
              <a:buChar char="•"/>
              <a:tabLst>
                <a:tab pos="724535" algn="l"/>
                <a:tab pos="725170" algn="l"/>
              </a:tabLst>
            </a:pPr>
            <a:r>
              <a:rPr lang="en-US" sz="2200" spc="-5" dirty="0">
                <a:latin typeface="Arial"/>
                <a:cs typeface="Arial"/>
              </a:rPr>
              <a:t> </a:t>
            </a:r>
            <a:r>
              <a:rPr sz="2200" spc="-5" dirty="0" smtClean="0">
                <a:latin typeface="Arial"/>
                <a:cs typeface="Arial"/>
              </a:rPr>
              <a:t>The </a:t>
            </a:r>
            <a:r>
              <a:rPr sz="2200" spc="-5" dirty="0">
                <a:latin typeface="Arial"/>
                <a:cs typeface="Arial"/>
              </a:rPr>
              <a:t>Board weighs heavily on endorsers’</a:t>
            </a:r>
            <a:r>
              <a:rPr sz="2200" spc="-15" dirty="0">
                <a:latin typeface="Arial"/>
                <a:cs typeface="Arial"/>
              </a:rPr>
              <a:t> </a:t>
            </a:r>
            <a:r>
              <a:rPr sz="2200" spc="-5" dirty="0">
                <a:latin typeface="Arial"/>
                <a:cs typeface="Arial"/>
              </a:rPr>
              <a:t>inputs.</a:t>
            </a:r>
            <a:endParaRPr sz="2200" dirty="0">
              <a:latin typeface="Arial"/>
              <a:cs typeface="Arial"/>
            </a:endParaRPr>
          </a:p>
          <a:p>
            <a:pPr lvl="1">
              <a:lnSpc>
                <a:spcPct val="100000"/>
              </a:lnSpc>
              <a:spcBef>
                <a:spcPts val="30"/>
              </a:spcBef>
              <a:buFont typeface="Arial"/>
              <a:buChar char="•"/>
            </a:pPr>
            <a:endParaRPr sz="2350" dirty="0">
              <a:latin typeface="Times New Roman"/>
              <a:cs typeface="Times New Roman"/>
            </a:endParaRPr>
          </a:p>
          <a:p>
            <a:pPr marL="469265" marR="775970" lvl="1">
              <a:lnSpc>
                <a:spcPct val="100000"/>
              </a:lnSpc>
              <a:spcBef>
                <a:spcPts val="5"/>
              </a:spcBef>
              <a:buChar char="•"/>
              <a:tabLst>
                <a:tab pos="723900" algn="l"/>
                <a:tab pos="724535" algn="l"/>
              </a:tabLst>
            </a:pPr>
            <a:r>
              <a:rPr lang="en-US" sz="2200" spc="-5" dirty="0" smtClean="0">
                <a:latin typeface="Arial"/>
                <a:cs typeface="Arial"/>
              </a:rPr>
              <a:t> </a:t>
            </a:r>
            <a:r>
              <a:rPr sz="2200" spc="-5" dirty="0" smtClean="0">
                <a:latin typeface="Arial"/>
                <a:cs typeface="Arial"/>
              </a:rPr>
              <a:t>Endorsers </a:t>
            </a:r>
            <a:r>
              <a:rPr sz="2200" spc="-5" dirty="0">
                <a:latin typeface="Arial"/>
                <a:cs typeface="Arial"/>
              </a:rPr>
              <a:t>are encouraged to help manage their highly  performing employees’</a:t>
            </a:r>
            <a:r>
              <a:rPr sz="2200" spc="-55" dirty="0">
                <a:latin typeface="Arial"/>
                <a:cs typeface="Arial"/>
              </a:rPr>
              <a:t> </a:t>
            </a:r>
            <a:r>
              <a:rPr sz="2200" spc="-5" dirty="0">
                <a:latin typeface="Arial"/>
                <a:cs typeface="Arial"/>
              </a:rPr>
              <a:t>careers.</a:t>
            </a:r>
            <a:endParaRPr sz="2200" dirty="0">
              <a:latin typeface="Arial"/>
              <a:cs typeface="Arial"/>
            </a:endParaRPr>
          </a:p>
        </p:txBody>
      </p:sp>
      <p:sp>
        <p:nvSpPr>
          <p:cNvPr id="7" name="object 4"/>
          <p:cNvSpPr txBox="1">
            <a:spLocks noGrp="1"/>
          </p:cNvSpPr>
          <p:nvPr>
            <p:ph type="title"/>
          </p:nvPr>
        </p:nvSpPr>
        <p:spPr>
          <a:xfrm>
            <a:off x="4507991" y="143764"/>
            <a:ext cx="4042410" cy="430887"/>
          </a:xfrm>
          <a:prstGeom prst="rect">
            <a:avLst/>
          </a:prstGeom>
        </p:spPr>
        <p:txBody>
          <a:bodyPr vert="horz" wrap="square" lIns="0" tIns="0" rIns="0" bIns="0" rtlCol="0">
            <a:spAutoFit/>
          </a:bodyPr>
          <a:lstStyle/>
          <a:p>
            <a:pPr marL="12700">
              <a:lnSpc>
                <a:spcPct val="100000"/>
              </a:lnSpc>
            </a:pPr>
            <a:r>
              <a:rPr lang="en-US" sz="2800" spc="-10" dirty="0"/>
              <a:t>Board Review </a:t>
            </a:r>
            <a:r>
              <a:rPr lang="en-US" sz="2800" spc="-5" dirty="0"/>
              <a:t>and</a:t>
            </a:r>
            <a:r>
              <a:rPr lang="en-US" sz="2800" spc="-160" dirty="0"/>
              <a:t> </a:t>
            </a:r>
            <a:r>
              <a:rPr lang="en-US" sz="2800" spc="-5" dirty="0"/>
              <a:t>Analysis</a:t>
            </a:r>
            <a:endParaRPr sz="2600" dirty="0">
              <a:latin typeface="Arial"/>
              <a:cs typeface="Arial"/>
            </a:endParaRPr>
          </a:p>
        </p:txBody>
      </p:sp>
      <p:sp>
        <p:nvSpPr>
          <p:cNvPr id="8" name="object 2"/>
          <p:cNvSpPr txBox="1"/>
          <p:nvPr/>
        </p:nvSpPr>
        <p:spPr>
          <a:xfrm>
            <a:off x="533400" y="91630"/>
            <a:ext cx="3657600" cy="512961"/>
          </a:xfrm>
          <a:prstGeom prst="rect">
            <a:avLst/>
          </a:prstGeom>
        </p:spPr>
        <p:txBody>
          <a:bodyPr vert="horz" wrap="square" lIns="0" tIns="0" rIns="0" bIns="0" rtlCol="0">
            <a:spAutoFit/>
          </a:bodyPr>
          <a:lstStyle/>
          <a:p>
            <a:pPr algn="ctr">
              <a:lnSpc>
                <a:spcPts val="2030"/>
              </a:lnSpc>
            </a:pPr>
            <a:r>
              <a:rPr lang="en-US" b="1" spc="-5" dirty="0">
                <a:solidFill>
                  <a:srgbClr val="F6C700"/>
                </a:solidFill>
                <a:latin typeface="Arial"/>
                <a:cs typeface="Arial"/>
              </a:rPr>
              <a:t>AMERICA</a:t>
            </a:r>
            <a:r>
              <a:rPr lang="en-US" b="1" spc="-5" dirty="0">
                <a:solidFill>
                  <a:srgbClr val="F6C700"/>
                </a:solidFill>
                <a:latin typeface="MS PGothic"/>
                <a:cs typeface="MS PGothic"/>
              </a:rPr>
              <a:t>’</a:t>
            </a:r>
            <a:r>
              <a:rPr lang="en-US" b="1" spc="-5" dirty="0">
                <a:solidFill>
                  <a:srgbClr val="F6C700"/>
                </a:solidFill>
                <a:latin typeface="Arial"/>
                <a:cs typeface="Arial"/>
              </a:rPr>
              <a:t>S</a:t>
            </a:r>
            <a:r>
              <a:rPr lang="en-US" b="1" spc="-130" dirty="0">
                <a:solidFill>
                  <a:srgbClr val="F6C700"/>
                </a:solidFill>
                <a:latin typeface="Arial"/>
                <a:cs typeface="Arial"/>
              </a:rPr>
              <a:t> </a:t>
            </a:r>
            <a:r>
              <a:rPr lang="en-US" b="1" spc="-30" dirty="0">
                <a:solidFill>
                  <a:srgbClr val="F6C700"/>
                </a:solidFill>
                <a:latin typeface="Arial"/>
                <a:cs typeface="Arial"/>
              </a:rPr>
              <a:t>ARMY:</a:t>
            </a:r>
            <a:endParaRPr lang="en-US" dirty="0">
              <a:latin typeface="Arial"/>
              <a:cs typeface="Arial"/>
            </a:endParaRPr>
          </a:p>
          <a:p>
            <a:pPr algn="ctr">
              <a:lnSpc>
                <a:spcPts val="2030"/>
              </a:lnSpc>
            </a:pPr>
            <a:r>
              <a:rPr lang="en-US" sz="1700" b="1" spc="-5" dirty="0">
                <a:solidFill>
                  <a:srgbClr val="979797"/>
                </a:solidFill>
                <a:latin typeface="Arial"/>
                <a:cs typeface="Arial"/>
              </a:rPr>
              <a:t>THE STRENGTH OF THE</a:t>
            </a:r>
            <a:r>
              <a:rPr lang="en-US" sz="1700" b="1" spc="-20" dirty="0">
                <a:solidFill>
                  <a:srgbClr val="979797"/>
                </a:solidFill>
                <a:latin typeface="Arial"/>
                <a:cs typeface="Arial"/>
              </a:rPr>
              <a:t> </a:t>
            </a:r>
            <a:r>
              <a:rPr lang="en-US" sz="1700" b="1" spc="-25" dirty="0">
                <a:solidFill>
                  <a:srgbClr val="979797"/>
                </a:solidFill>
                <a:latin typeface="Arial"/>
                <a:cs typeface="Arial"/>
              </a:rPr>
              <a:t>NATION</a:t>
            </a:r>
            <a:endParaRPr lang="en-US" sz="1700" dirty="0">
              <a:latin typeface="Arial"/>
              <a:cs typeface="Aria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37465">
              <a:lnSpc>
                <a:spcPts val="1864"/>
              </a:lnSpc>
            </a:pPr>
            <a:fld id="{81D60167-4931-47E6-BA6A-407CBD079E47}" type="slidenum">
              <a:rPr spc="-5" dirty="0"/>
              <a:t>33</a:t>
            </a:fld>
            <a:endParaRPr spc="-5" dirty="0"/>
          </a:p>
        </p:txBody>
      </p:sp>
      <p:sp>
        <p:nvSpPr>
          <p:cNvPr id="3" name="object 3"/>
          <p:cNvSpPr txBox="1">
            <a:spLocks noGrp="1"/>
          </p:cNvSpPr>
          <p:nvPr>
            <p:ph type="body" idx="1"/>
          </p:nvPr>
        </p:nvSpPr>
        <p:spPr>
          <a:xfrm>
            <a:off x="535813" y="1071435"/>
            <a:ext cx="8072373" cy="3547125"/>
          </a:xfrm>
          <a:prstGeom prst="rect">
            <a:avLst/>
          </a:prstGeom>
        </p:spPr>
        <p:txBody>
          <a:bodyPr vert="horz" wrap="square" lIns="0" tIns="0" rIns="0" bIns="0" rtlCol="0">
            <a:spAutoFit/>
          </a:bodyPr>
          <a:lstStyle/>
          <a:p>
            <a:pPr marL="12700">
              <a:lnSpc>
                <a:spcPct val="100000"/>
              </a:lnSpc>
            </a:pPr>
            <a:r>
              <a:rPr spc="-5" dirty="0"/>
              <a:t>Competence Assessment of Candidates </a:t>
            </a:r>
            <a:r>
              <a:rPr dirty="0"/>
              <a:t>(5 </a:t>
            </a:r>
            <a:r>
              <a:rPr spc="-5" dirty="0"/>
              <a:t>of</a:t>
            </a:r>
            <a:r>
              <a:rPr spc="65" dirty="0"/>
              <a:t> </a:t>
            </a:r>
            <a:r>
              <a:rPr dirty="0"/>
              <a:t>7</a:t>
            </a:r>
            <a:r>
              <a:rPr dirty="0" smtClean="0"/>
              <a:t>)</a:t>
            </a:r>
            <a:endParaRPr lang="en-US" dirty="0" smtClean="0"/>
          </a:p>
          <a:p>
            <a:pPr marL="12700">
              <a:lnSpc>
                <a:spcPct val="100000"/>
              </a:lnSpc>
            </a:pPr>
            <a:endParaRPr dirty="0"/>
          </a:p>
          <a:p>
            <a:pPr marL="288290" indent="-275590">
              <a:lnSpc>
                <a:spcPct val="100000"/>
              </a:lnSpc>
              <a:spcBef>
                <a:spcPts val="600"/>
              </a:spcBef>
              <a:buFont typeface="Arial"/>
              <a:buChar char="•"/>
              <a:tabLst>
                <a:tab pos="288290" algn="l"/>
                <a:tab pos="288925" algn="l"/>
              </a:tabLst>
            </a:pPr>
            <a:r>
              <a:rPr sz="2400" spc="-5" dirty="0"/>
              <a:t>Functional Chief Representative</a:t>
            </a:r>
            <a:r>
              <a:rPr sz="2400" spc="-45" dirty="0"/>
              <a:t> </a:t>
            </a:r>
            <a:r>
              <a:rPr sz="2400" spc="-5" dirty="0"/>
              <a:t>(FCR</a:t>
            </a:r>
            <a:r>
              <a:rPr sz="2400" spc="-5" dirty="0" smtClean="0"/>
              <a:t>)</a:t>
            </a:r>
            <a:r>
              <a:rPr lang="en-US" sz="2400" spc="-5" dirty="0" smtClean="0"/>
              <a:t>:</a:t>
            </a:r>
          </a:p>
          <a:p>
            <a:pPr marL="12700">
              <a:lnSpc>
                <a:spcPct val="100000"/>
              </a:lnSpc>
              <a:spcBef>
                <a:spcPts val="600"/>
              </a:spcBef>
              <a:tabLst>
                <a:tab pos="288290" algn="l"/>
                <a:tab pos="288925" algn="l"/>
              </a:tabLst>
            </a:pPr>
            <a:endParaRPr sz="2400" dirty="0"/>
          </a:p>
          <a:p>
            <a:pPr marL="469265" lvl="1" indent="635">
              <a:lnSpc>
                <a:spcPct val="100000"/>
              </a:lnSpc>
              <a:spcBef>
                <a:spcPts val="600"/>
              </a:spcBef>
              <a:buChar char="•"/>
              <a:tabLst>
                <a:tab pos="723900" algn="l"/>
                <a:tab pos="724535" algn="l"/>
              </a:tabLst>
            </a:pPr>
            <a:r>
              <a:rPr lang="en-US" sz="2200" spc="-5" dirty="0" smtClean="0">
                <a:latin typeface="Arial"/>
                <a:cs typeface="Arial"/>
              </a:rPr>
              <a:t> </a:t>
            </a:r>
            <a:r>
              <a:rPr sz="2200" spc="-5" dirty="0" smtClean="0">
                <a:latin typeface="Arial"/>
                <a:cs typeface="Arial"/>
              </a:rPr>
              <a:t>FCR </a:t>
            </a:r>
            <a:r>
              <a:rPr sz="2200" spc="-5" dirty="0">
                <a:latin typeface="Arial"/>
                <a:cs typeface="Arial"/>
              </a:rPr>
              <a:t>endorsements are an </a:t>
            </a:r>
            <a:r>
              <a:rPr sz="2200" dirty="0">
                <a:latin typeface="Arial"/>
                <a:cs typeface="Arial"/>
              </a:rPr>
              <a:t>asset </a:t>
            </a:r>
            <a:r>
              <a:rPr sz="2200" spc="-5" dirty="0">
                <a:latin typeface="Arial"/>
                <a:cs typeface="Arial"/>
              </a:rPr>
              <a:t>to the</a:t>
            </a:r>
            <a:r>
              <a:rPr sz="2200" spc="50" dirty="0">
                <a:latin typeface="Arial"/>
                <a:cs typeface="Arial"/>
              </a:rPr>
              <a:t> </a:t>
            </a:r>
            <a:r>
              <a:rPr sz="2200" spc="-5" dirty="0">
                <a:latin typeface="Arial"/>
                <a:cs typeface="Arial"/>
              </a:rPr>
              <a:t>board.</a:t>
            </a:r>
            <a:endParaRPr sz="2200" dirty="0">
              <a:latin typeface="Arial"/>
              <a:cs typeface="Arial"/>
            </a:endParaRPr>
          </a:p>
          <a:p>
            <a:pPr marL="0" lvl="1">
              <a:lnSpc>
                <a:spcPct val="100000"/>
              </a:lnSpc>
              <a:spcBef>
                <a:spcPts val="25"/>
              </a:spcBef>
              <a:buFont typeface="Arial"/>
              <a:buChar char="•"/>
            </a:pPr>
            <a:endParaRPr sz="2350" dirty="0">
              <a:latin typeface="Times New Roman"/>
              <a:cs typeface="Times New Roman"/>
            </a:endParaRPr>
          </a:p>
          <a:p>
            <a:pPr marL="469265" marR="39370" lvl="1" indent="635">
              <a:lnSpc>
                <a:spcPct val="100000"/>
              </a:lnSpc>
              <a:spcBef>
                <a:spcPts val="5"/>
              </a:spcBef>
              <a:buChar char="•"/>
              <a:tabLst>
                <a:tab pos="723900" algn="l"/>
                <a:tab pos="724535" algn="l"/>
              </a:tabLst>
            </a:pPr>
            <a:r>
              <a:rPr lang="en-US" sz="2200" spc="-5" dirty="0" smtClean="0">
                <a:latin typeface="Arial"/>
                <a:cs typeface="Arial"/>
              </a:rPr>
              <a:t> </a:t>
            </a:r>
            <a:r>
              <a:rPr sz="2200" spc="-5" dirty="0" smtClean="0">
                <a:latin typeface="Arial"/>
                <a:cs typeface="Arial"/>
              </a:rPr>
              <a:t>FCR </a:t>
            </a:r>
            <a:r>
              <a:rPr sz="2200" spc="-5" dirty="0">
                <a:latin typeface="Arial"/>
                <a:cs typeface="Arial"/>
              </a:rPr>
              <a:t>endorsements that expressed the applicant’s  accomplishments, developmental needs and rating within the  career program was informative to the</a:t>
            </a:r>
            <a:r>
              <a:rPr sz="2200" spc="85" dirty="0">
                <a:latin typeface="Arial"/>
                <a:cs typeface="Arial"/>
              </a:rPr>
              <a:t> </a:t>
            </a:r>
            <a:r>
              <a:rPr sz="2200" spc="-5" dirty="0">
                <a:latin typeface="Arial"/>
                <a:cs typeface="Arial"/>
              </a:rPr>
              <a:t>board.</a:t>
            </a:r>
            <a:endParaRPr sz="2200" dirty="0">
              <a:latin typeface="Arial"/>
              <a:cs typeface="Arial"/>
            </a:endParaRPr>
          </a:p>
        </p:txBody>
      </p:sp>
      <p:sp>
        <p:nvSpPr>
          <p:cNvPr id="7" name="object 4"/>
          <p:cNvSpPr txBox="1">
            <a:spLocks noGrp="1"/>
          </p:cNvSpPr>
          <p:nvPr>
            <p:ph type="title"/>
          </p:nvPr>
        </p:nvSpPr>
        <p:spPr>
          <a:xfrm>
            <a:off x="4507991" y="143764"/>
            <a:ext cx="4042410" cy="430887"/>
          </a:xfrm>
          <a:prstGeom prst="rect">
            <a:avLst/>
          </a:prstGeom>
        </p:spPr>
        <p:txBody>
          <a:bodyPr vert="horz" wrap="square" lIns="0" tIns="0" rIns="0" bIns="0" rtlCol="0">
            <a:spAutoFit/>
          </a:bodyPr>
          <a:lstStyle/>
          <a:p>
            <a:pPr marL="12700">
              <a:lnSpc>
                <a:spcPct val="100000"/>
              </a:lnSpc>
            </a:pPr>
            <a:r>
              <a:rPr lang="en-US" sz="2800" spc="-10" dirty="0"/>
              <a:t>Board Review </a:t>
            </a:r>
            <a:r>
              <a:rPr lang="en-US" sz="2800" spc="-5" dirty="0"/>
              <a:t>and</a:t>
            </a:r>
            <a:r>
              <a:rPr lang="en-US" sz="2800" spc="-160" dirty="0"/>
              <a:t> </a:t>
            </a:r>
            <a:r>
              <a:rPr lang="en-US" sz="2800" spc="-5" dirty="0"/>
              <a:t>Analysis</a:t>
            </a:r>
            <a:endParaRPr sz="2600" dirty="0">
              <a:latin typeface="Arial"/>
              <a:cs typeface="Arial"/>
            </a:endParaRPr>
          </a:p>
        </p:txBody>
      </p:sp>
      <p:sp>
        <p:nvSpPr>
          <p:cNvPr id="8" name="object 2"/>
          <p:cNvSpPr txBox="1"/>
          <p:nvPr/>
        </p:nvSpPr>
        <p:spPr>
          <a:xfrm>
            <a:off x="533400" y="91630"/>
            <a:ext cx="3657600" cy="512961"/>
          </a:xfrm>
          <a:prstGeom prst="rect">
            <a:avLst/>
          </a:prstGeom>
        </p:spPr>
        <p:txBody>
          <a:bodyPr vert="horz" wrap="square" lIns="0" tIns="0" rIns="0" bIns="0" rtlCol="0">
            <a:spAutoFit/>
          </a:bodyPr>
          <a:lstStyle/>
          <a:p>
            <a:pPr algn="ctr">
              <a:lnSpc>
                <a:spcPts val="2030"/>
              </a:lnSpc>
            </a:pPr>
            <a:r>
              <a:rPr lang="en-US" b="1" spc="-5" dirty="0">
                <a:solidFill>
                  <a:srgbClr val="F6C700"/>
                </a:solidFill>
                <a:latin typeface="Arial"/>
                <a:cs typeface="Arial"/>
              </a:rPr>
              <a:t>AMERICA</a:t>
            </a:r>
            <a:r>
              <a:rPr lang="en-US" b="1" spc="-5" dirty="0">
                <a:solidFill>
                  <a:srgbClr val="F6C700"/>
                </a:solidFill>
                <a:latin typeface="MS PGothic"/>
                <a:cs typeface="MS PGothic"/>
              </a:rPr>
              <a:t>’</a:t>
            </a:r>
            <a:r>
              <a:rPr lang="en-US" b="1" spc="-5" dirty="0">
                <a:solidFill>
                  <a:srgbClr val="F6C700"/>
                </a:solidFill>
                <a:latin typeface="Arial"/>
                <a:cs typeface="Arial"/>
              </a:rPr>
              <a:t>S</a:t>
            </a:r>
            <a:r>
              <a:rPr lang="en-US" b="1" spc="-130" dirty="0">
                <a:solidFill>
                  <a:srgbClr val="F6C700"/>
                </a:solidFill>
                <a:latin typeface="Arial"/>
                <a:cs typeface="Arial"/>
              </a:rPr>
              <a:t> </a:t>
            </a:r>
            <a:r>
              <a:rPr lang="en-US" b="1" spc="-30" dirty="0">
                <a:solidFill>
                  <a:srgbClr val="F6C700"/>
                </a:solidFill>
                <a:latin typeface="Arial"/>
                <a:cs typeface="Arial"/>
              </a:rPr>
              <a:t>ARMY:</a:t>
            </a:r>
            <a:endParaRPr lang="en-US" dirty="0">
              <a:latin typeface="Arial"/>
              <a:cs typeface="Arial"/>
            </a:endParaRPr>
          </a:p>
          <a:p>
            <a:pPr algn="ctr">
              <a:lnSpc>
                <a:spcPts val="2030"/>
              </a:lnSpc>
            </a:pPr>
            <a:r>
              <a:rPr lang="en-US" sz="1700" b="1" spc="-5" dirty="0">
                <a:solidFill>
                  <a:srgbClr val="979797"/>
                </a:solidFill>
                <a:latin typeface="Arial"/>
                <a:cs typeface="Arial"/>
              </a:rPr>
              <a:t>THE STRENGTH OF THE</a:t>
            </a:r>
            <a:r>
              <a:rPr lang="en-US" sz="1700" b="1" spc="-20" dirty="0">
                <a:solidFill>
                  <a:srgbClr val="979797"/>
                </a:solidFill>
                <a:latin typeface="Arial"/>
                <a:cs typeface="Arial"/>
              </a:rPr>
              <a:t> </a:t>
            </a:r>
            <a:r>
              <a:rPr lang="en-US" sz="1700" b="1" spc="-25" dirty="0">
                <a:solidFill>
                  <a:srgbClr val="979797"/>
                </a:solidFill>
                <a:latin typeface="Arial"/>
                <a:cs typeface="Arial"/>
              </a:rPr>
              <a:t>NATION</a:t>
            </a:r>
            <a:endParaRPr lang="en-US" sz="1700" dirty="0">
              <a:latin typeface="Arial"/>
              <a:cs typeface="Aria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37465">
              <a:lnSpc>
                <a:spcPts val="1864"/>
              </a:lnSpc>
            </a:pPr>
            <a:fld id="{81D60167-4931-47E6-BA6A-407CBD079E47}" type="slidenum">
              <a:rPr spc="-5" dirty="0"/>
              <a:t>34</a:t>
            </a:fld>
            <a:endParaRPr spc="-5" dirty="0"/>
          </a:p>
        </p:txBody>
      </p:sp>
      <p:sp>
        <p:nvSpPr>
          <p:cNvPr id="3" name="object 3"/>
          <p:cNvSpPr txBox="1"/>
          <p:nvPr/>
        </p:nvSpPr>
        <p:spPr>
          <a:xfrm>
            <a:off x="381000" y="1071435"/>
            <a:ext cx="8154392" cy="5698227"/>
          </a:xfrm>
          <a:prstGeom prst="rect">
            <a:avLst/>
          </a:prstGeom>
        </p:spPr>
        <p:txBody>
          <a:bodyPr vert="horz" wrap="square" lIns="0" tIns="0" rIns="0" bIns="0" rtlCol="0">
            <a:spAutoFit/>
          </a:bodyPr>
          <a:lstStyle/>
          <a:p>
            <a:pPr marL="12700">
              <a:lnSpc>
                <a:spcPct val="100000"/>
              </a:lnSpc>
            </a:pPr>
            <a:r>
              <a:rPr sz="2800" b="1" spc="-5" dirty="0">
                <a:latin typeface="Arial"/>
                <a:cs typeface="Arial"/>
              </a:rPr>
              <a:t>Competence Assessment of Candidates </a:t>
            </a:r>
            <a:r>
              <a:rPr sz="2800" b="1" dirty="0">
                <a:latin typeface="Arial"/>
                <a:cs typeface="Arial"/>
              </a:rPr>
              <a:t>(6 </a:t>
            </a:r>
            <a:r>
              <a:rPr sz="2800" b="1" spc="-5" dirty="0">
                <a:latin typeface="Arial"/>
                <a:cs typeface="Arial"/>
              </a:rPr>
              <a:t>of</a:t>
            </a:r>
            <a:r>
              <a:rPr sz="2800" b="1" spc="65" dirty="0">
                <a:latin typeface="Arial"/>
                <a:cs typeface="Arial"/>
              </a:rPr>
              <a:t> </a:t>
            </a:r>
            <a:r>
              <a:rPr sz="2800" b="1" dirty="0">
                <a:latin typeface="Arial"/>
                <a:cs typeface="Arial"/>
              </a:rPr>
              <a:t>7)</a:t>
            </a:r>
            <a:endParaRPr sz="2800" dirty="0">
              <a:latin typeface="Arial"/>
              <a:cs typeface="Arial"/>
            </a:endParaRPr>
          </a:p>
          <a:p>
            <a:pPr marL="288290" indent="-275590">
              <a:lnSpc>
                <a:spcPct val="100000"/>
              </a:lnSpc>
              <a:spcBef>
                <a:spcPts val="745"/>
              </a:spcBef>
              <a:buFont typeface="Arial"/>
              <a:buChar char="•"/>
              <a:tabLst>
                <a:tab pos="288290" algn="l"/>
                <a:tab pos="288925" algn="l"/>
              </a:tabLst>
            </a:pPr>
            <a:r>
              <a:rPr sz="2400" b="1" spc="-5" dirty="0">
                <a:latin typeface="Arial"/>
                <a:cs typeface="Arial"/>
              </a:rPr>
              <a:t>Executive Core Qualifications</a:t>
            </a:r>
            <a:r>
              <a:rPr sz="2400" b="1" spc="-50" dirty="0">
                <a:latin typeface="Arial"/>
                <a:cs typeface="Arial"/>
              </a:rPr>
              <a:t> </a:t>
            </a:r>
            <a:r>
              <a:rPr sz="2400" b="1" spc="-5" dirty="0">
                <a:latin typeface="Arial"/>
                <a:cs typeface="Arial"/>
              </a:rPr>
              <a:t>(ECQs</a:t>
            </a:r>
            <a:r>
              <a:rPr sz="2400" b="1" spc="-5" dirty="0" smtClean="0">
                <a:latin typeface="Arial"/>
                <a:cs typeface="Arial"/>
              </a:rPr>
              <a:t>)</a:t>
            </a:r>
            <a:r>
              <a:rPr lang="en-US" sz="2400" b="1" spc="-5" dirty="0" smtClean="0">
                <a:latin typeface="Arial"/>
                <a:cs typeface="Arial"/>
              </a:rPr>
              <a:t>:</a:t>
            </a:r>
            <a:endParaRPr sz="2400" dirty="0">
              <a:latin typeface="Arial"/>
              <a:cs typeface="Arial"/>
            </a:endParaRPr>
          </a:p>
          <a:p>
            <a:pPr marL="469900" marR="149860" lvl="1">
              <a:lnSpc>
                <a:spcPct val="98500"/>
              </a:lnSpc>
              <a:spcBef>
                <a:spcPts val="284"/>
              </a:spcBef>
              <a:buChar char="•"/>
              <a:tabLst>
                <a:tab pos="719455" algn="l"/>
                <a:tab pos="720090" algn="l"/>
              </a:tabLst>
            </a:pPr>
            <a:r>
              <a:rPr lang="en-US" sz="2200" spc="-5" dirty="0" smtClean="0">
                <a:latin typeface="Arial"/>
                <a:cs typeface="Arial"/>
              </a:rPr>
              <a:t> </a:t>
            </a:r>
            <a:r>
              <a:rPr sz="2200" spc="-5" dirty="0" smtClean="0">
                <a:latin typeface="Arial"/>
                <a:cs typeface="Arial"/>
              </a:rPr>
              <a:t>The </a:t>
            </a:r>
            <a:r>
              <a:rPr sz="2200" spc="-10" dirty="0">
                <a:latin typeface="Arial"/>
                <a:cs typeface="Arial"/>
              </a:rPr>
              <a:t>ECQs </a:t>
            </a:r>
            <a:r>
              <a:rPr sz="2200" spc="-5" dirty="0">
                <a:latin typeface="Arial"/>
                <a:cs typeface="Arial"/>
              </a:rPr>
              <a:t>define the competencies needed to build a  federal corporate culture that drives for results, serves  customers and builds </a:t>
            </a:r>
            <a:r>
              <a:rPr sz="2200" dirty="0">
                <a:latin typeface="Arial"/>
                <a:cs typeface="Arial"/>
              </a:rPr>
              <a:t>successful </a:t>
            </a:r>
            <a:r>
              <a:rPr sz="2200" spc="-5" dirty="0">
                <a:latin typeface="Arial"/>
                <a:cs typeface="Arial"/>
              </a:rPr>
              <a:t>teams and coalitions within  and outside the organization.</a:t>
            </a:r>
            <a:endParaRPr sz="2200" dirty="0">
              <a:latin typeface="Arial"/>
              <a:cs typeface="Arial"/>
            </a:endParaRPr>
          </a:p>
          <a:p>
            <a:pPr lvl="1">
              <a:lnSpc>
                <a:spcPct val="100000"/>
              </a:lnSpc>
              <a:spcBef>
                <a:spcPts val="50"/>
              </a:spcBef>
              <a:buFont typeface="Arial"/>
              <a:buChar char="•"/>
            </a:pPr>
            <a:endParaRPr sz="2250" dirty="0">
              <a:latin typeface="Times New Roman"/>
              <a:cs typeface="Times New Roman"/>
            </a:endParaRPr>
          </a:p>
          <a:p>
            <a:pPr marL="469265" marR="149860" lvl="1" indent="635">
              <a:lnSpc>
                <a:spcPct val="100000"/>
              </a:lnSpc>
              <a:buChar char="•"/>
              <a:tabLst>
                <a:tab pos="723900" algn="l"/>
                <a:tab pos="725170" algn="l"/>
                <a:tab pos="6443980" algn="l"/>
              </a:tabLst>
            </a:pPr>
            <a:r>
              <a:rPr lang="en-US" sz="2200" spc="-5" dirty="0" smtClean="0">
                <a:latin typeface="Arial"/>
                <a:cs typeface="Arial"/>
              </a:rPr>
              <a:t> </a:t>
            </a:r>
            <a:r>
              <a:rPr sz="2200" spc="-5" dirty="0" smtClean="0">
                <a:latin typeface="Arial"/>
                <a:cs typeface="Arial"/>
              </a:rPr>
              <a:t>Each </a:t>
            </a:r>
            <a:r>
              <a:rPr sz="2200" spc="-5" dirty="0">
                <a:latin typeface="Arial"/>
                <a:cs typeface="Arial"/>
              </a:rPr>
              <a:t>core qualification</a:t>
            </a:r>
            <a:r>
              <a:rPr sz="2200" spc="90" dirty="0">
                <a:latin typeface="Arial"/>
                <a:cs typeface="Arial"/>
              </a:rPr>
              <a:t> </a:t>
            </a:r>
            <a:r>
              <a:rPr sz="2200" spc="-5" dirty="0">
                <a:latin typeface="Arial"/>
                <a:cs typeface="Arial"/>
              </a:rPr>
              <a:t>has</a:t>
            </a:r>
            <a:r>
              <a:rPr sz="2200" spc="35" dirty="0">
                <a:latin typeface="Arial"/>
                <a:cs typeface="Arial"/>
              </a:rPr>
              <a:t> </a:t>
            </a:r>
            <a:r>
              <a:rPr sz="2200" spc="-5" dirty="0" smtClean="0">
                <a:latin typeface="Arial"/>
                <a:cs typeface="Arial"/>
              </a:rPr>
              <a:t>sub-components.</a:t>
            </a:r>
            <a:r>
              <a:rPr lang="en-US" sz="2200" spc="-5" dirty="0" smtClean="0">
                <a:latin typeface="Arial"/>
                <a:cs typeface="Arial"/>
              </a:rPr>
              <a:t>  </a:t>
            </a:r>
            <a:r>
              <a:rPr sz="2200" spc="-5" dirty="0" smtClean="0">
                <a:latin typeface="Arial"/>
                <a:cs typeface="Arial"/>
              </a:rPr>
              <a:t>Each</a:t>
            </a:r>
            <a:r>
              <a:rPr sz="2200" spc="-75" dirty="0" smtClean="0">
                <a:latin typeface="Arial"/>
                <a:cs typeface="Arial"/>
              </a:rPr>
              <a:t> </a:t>
            </a:r>
            <a:r>
              <a:rPr sz="2200" spc="-5" dirty="0">
                <a:latin typeface="Arial"/>
                <a:cs typeface="Arial"/>
              </a:rPr>
              <a:t>sub-  component of the </a:t>
            </a:r>
            <a:r>
              <a:rPr sz="2200" spc="-10" dirty="0">
                <a:latin typeface="Arial"/>
                <a:cs typeface="Arial"/>
              </a:rPr>
              <a:t>ECQs </a:t>
            </a:r>
            <a:r>
              <a:rPr sz="2200" spc="-5" dirty="0">
                <a:latin typeface="Arial"/>
                <a:cs typeface="Arial"/>
              </a:rPr>
              <a:t>should be addressed as completely  as</a:t>
            </a:r>
            <a:r>
              <a:rPr sz="2200" spc="-55" dirty="0">
                <a:latin typeface="Arial"/>
                <a:cs typeface="Arial"/>
              </a:rPr>
              <a:t> </a:t>
            </a:r>
            <a:r>
              <a:rPr sz="2200" spc="-5" dirty="0">
                <a:latin typeface="Arial"/>
                <a:cs typeface="Arial"/>
              </a:rPr>
              <a:t>possible.</a:t>
            </a:r>
            <a:endParaRPr sz="2200" dirty="0">
              <a:latin typeface="Arial"/>
              <a:cs typeface="Arial"/>
            </a:endParaRPr>
          </a:p>
          <a:p>
            <a:pPr lvl="1">
              <a:lnSpc>
                <a:spcPct val="100000"/>
              </a:lnSpc>
              <a:spcBef>
                <a:spcPts val="30"/>
              </a:spcBef>
              <a:buFont typeface="Arial"/>
              <a:buChar char="•"/>
            </a:pPr>
            <a:endParaRPr sz="2350" dirty="0">
              <a:latin typeface="Times New Roman"/>
              <a:cs typeface="Times New Roman"/>
            </a:endParaRPr>
          </a:p>
          <a:p>
            <a:pPr marL="469265" marR="9525" lvl="1">
              <a:lnSpc>
                <a:spcPct val="100000"/>
              </a:lnSpc>
              <a:buChar char="•"/>
              <a:tabLst>
                <a:tab pos="723900" algn="l"/>
                <a:tab pos="724535" algn="l"/>
              </a:tabLst>
            </a:pPr>
            <a:r>
              <a:rPr lang="en-US" sz="2200" spc="-5" dirty="0" smtClean="0">
                <a:latin typeface="Arial"/>
                <a:cs typeface="Arial"/>
              </a:rPr>
              <a:t> </a:t>
            </a:r>
            <a:r>
              <a:rPr sz="2200" spc="-5" dirty="0" smtClean="0">
                <a:latin typeface="Arial"/>
                <a:cs typeface="Arial"/>
              </a:rPr>
              <a:t>In </a:t>
            </a:r>
            <a:r>
              <a:rPr sz="2200" spc="-10" dirty="0">
                <a:latin typeface="Arial"/>
                <a:cs typeface="Arial"/>
              </a:rPr>
              <a:t>many </a:t>
            </a:r>
            <a:r>
              <a:rPr sz="2200" dirty="0">
                <a:latin typeface="Arial"/>
                <a:cs typeface="Arial"/>
              </a:rPr>
              <a:t>cases, </a:t>
            </a:r>
            <a:r>
              <a:rPr sz="2200" spc="-5" dirty="0">
                <a:latin typeface="Arial"/>
                <a:cs typeface="Arial"/>
              </a:rPr>
              <a:t>candidates’ </a:t>
            </a:r>
            <a:r>
              <a:rPr sz="2200" spc="-10" dirty="0">
                <a:latin typeface="Arial"/>
                <a:cs typeface="Arial"/>
              </a:rPr>
              <a:t>ECQs </a:t>
            </a:r>
            <a:r>
              <a:rPr sz="2200" spc="-5" dirty="0">
                <a:latin typeface="Arial"/>
                <a:cs typeface="Arial"/>
              </a:rPr>
              <a:t>were not complete and  did not correlate with their individual accomplishments verses  accomplishments of a team or group. </a:t>
            </a:r>
            <a:r>
              <a:rPr sz="2200" spc="-10" dirty="0" smtClean="0">
                <a:latin typeface="Arial"/>
                <a:cs typeface="Arial"/>
              </a:rPr>
              <a:t>CL</a:t>
            </a:r>
            <a:r>
              <a:rPr lang="en-US" sz="2200" spc="-10" dirty="0" smtClean="0">
                <a:latin typeface="Arial"/>
                <a:cs typeface="Arial"/>
              </a:rPr>
              <a:t>D</a:t>
            </a:r>
            <a:r>
              <a:rPr sz="2200" spc="-10" dirty="0" smtClean="0">
                <a:latin typeface="Arial"/>
                <a:cs typeface="Arial"/>
              </a:rPr>
              <a:t>O </a:t>
            </a:r>
            <a:r>
              <a:rPr sz="2200" spc="-5" dirty="0">
                <a:latin typeface="Arial"/>
                <a:cs typeface="Arial"/>
              </a:rPr>
              <a:t>recommends  candidate and rating chain seek </a:t>
            </a:r>
            <a:r>
              <a:rPr sz="2200" spc="-10" dirty="0">
                <a:latin typeface="Arial"/>
                <a:cs typeface="Arial"/>
              </a:rPr>
              <a:t>SES </a:t>
            </a:r>
            <a:r>
              <a:rPr sz="2200" spc="-5" dirty="0">
                <a:latin typeface="Arial"/>
                <a:cs typeface="Arial"/>
              </a:rPr>
              <a:t>involvement to properly  prepare</a:t>
            </a:r>
            <a:r>
              <a:rPr sz="2200" spc="-70" dirty="0">
                <a:latin typeface="Arial"/>
                <a:cs typeface="Arial"/>
              </a:rPr>
              <a:t> </a:t>
            </a:r>
            <a:r>
              <a:rPr sz="2200" spc="-5" dirty="0">
                <a:latin typeface="Arial"/>
                <a:cs typeface="Arial"/>
              </a:rPr>
              <a:t>ECQs.</a:t>
            </a:r>
            <a:endParaRPr sz="2200" dirty="0">
              <a:latin typeface="Arial"/>
              <a:cs typeface="Arial"/>
            </a:endParaRPr>
          </a:p>
        </p:txBody>
      </p:sp>
      <p:sp>
        <p:nvSpPr>
          <p:cNvPr id="7" name="object 4"/>
          <p:cNvSpPr txBox="1">
            <a:spLocks noGrp="1"/>
          </p:cNvSpPr>
          <p:nvPr>
            <p:ph type="title"/>
          </p:nvPr>
        </p:nvSpPr>
        <p:spPr>
          <a:xfrm>
            <a:off x="4507991" y="143764"/>
            <a:ext cx="4042410" cy="430887"/>
          </a:xfrm>
          <a:prstGeom prst="rect">
            <a:avLst/>
          </a:prstGeom>
        </p:spPr>
        <p:txBody>
          <a:bodyPr vert="horz" wrap="square" lIns="0" tIns="0" rIns="0" bIns="0" rtlCol="0">
            <a:spAutoFit/>
          </a:bodyPr>
          <a:lstStyle/>
          <a:p>
            <a:pPr marL="12700">
              <a:lnSpc>
                <a:spcPct val="100000"/>
              </a:lnSpc>
            </a:pPr>
            <a:r>
              <a:rPr lang="en-US" sz="2800" spc="-10" dirty="0"/>
              <a:t>Board Review </a:t>
            </a:r>
            <a:r>
              <a:rPr lang="en-US" sz="2800" spc="-5" dirty="0"/>
              <a:t>and</a:t>
            </a:r>
            <a:r>
              <a:rPr lang="en-US" sz="2800" spc="-160" dirty="0"/>
              <a:t> </a:t>
            </a:r>
            <a:r>
              <a:rPr lang="en-US" sz="2800" spc="-5" dirty="0"/>
              <a:t>Analysis</a:t>
            </a:r>
            <a:endParaRPr sz="2600" dirty="0">
              <a:latin typeface="Arial"/>
              <a:cs typeface="Arial"/>
            </a:endParaRPr>
          </a:p>
        </p:txBody>
      </p:sp>
      <p:sp>
        <p:nvSpPr>
          <p:cNvPr id="8" name="object 2"/>
          <p:cNvSpPr txBox="1"/>
          <p:nvPr/>
        </p:nvSpPr>
        <p:spPr>
          <a:xfrm>
            <a:off x="533400" y="91630"/>
            <a:ext cx="3657600" cy="512961"/>
          </a:xfrm>
          <a:prstGeom prst="rect">
            <a:avLst/>
          </a:prstGeom>
        </p:spPr>
        <p:txBody>
          <a:bodyPr vert="horz" wrap="square" lIns="0" tIns="0" rIns="0" bIns="0" rtlCol="0">
            <a:spAutoFit/>
          </a:bodyPr>
          <a:lstStyle/>
          <a:p>
            <a:pPr algn="ctr">
              <a:lnSpc>
                <a:spcPts val="2030"/>
              </a:lnSpc>
            </a:pPr>
            <a:r>
              <a:rPr lang="en-US" b="1" spc="-5" dirty="0">
                <a:solidFill>
                  <a:srgbClr val="F6C700"/>
                </a:solidFill>
                <a:latin typeface="Arial"/>
                <a:cs typeface="Arial"/>
              </a:rPr>
              <a:t>AMERICA</a:t>
            </a:r>
            <a:r>
              <a:rPr lang="en-US" b="1" spc="-5" dirty="0">
                <a:solidFill>
                  <a:srgbClr val="F6C700"/>
                </a:solidFill>
                <a:latin typeface="MS PGothic"/>
                <a:cs typeface="MS PGothic"/>
              </a:rPr>
              <a:t>’</a:t>
            </a:r>
            <a:r>
              <a:rPr lang="en-US" b="1" spc="-5" dirty="0">
                <a:solidFill>
                  <a:srgbClr val="F6C700"/>
                </a:solidFill>
                <a:latin typeface="Arial"/>
                <a:cs typeface="Arial"/>
              </a:rPr>
              <a:t>S</a:t>
            </a:r>
            <a:r>
              <a:rPr lang="en-US" b="1" spc="-130" dirty="0">
                <a:solidFill>
                  <a:srgbClr val="F6C700"/>
                </a:solidFill>
                <a:latin typeface="Arial"/>
                <a:cs typeface="Arial"/>
              </a:rPr>
              <a:t> </a:t>
            </a:r>
            <a:r>
              <a:rPr lang="en-US" b="1" spc="-30" dirty="0">
                <a:solidFill>
                  <a:srgbClr val="F6C700"/>
                </a:solidFill>
                <a:latin typeface="Arial"/>
                <a:cs typeface="Arial"/>
              </a:rPr>
              <a:t>ARMY:</a:t>
            </a:r>
            <a:endParaRPr lang="en-US" dirty="0">
              <a:latin typeface="Arial"/>
              <a:cs typeface="Arial"/>
            </a:endParaRPr>
          </a:p>
          <a:p>
            <a:pPr algn="ctr">
              <a:lnSpc>
                <a:spcPts val="2030"/>
              </a:lnSpc>
            </a:pPr>
            <a:r>
              <a:rPr lang="en-US" sz="1700" b="1" spc="-5" dirty="0">
                <a:solidFill>
                  <a:srgbClr val="979797"/>
                </a:solidFill>
                <a:latin typeface="Arial"/>
                <a:cs typeface="Arial"/>
              </a:rPr>
              <a:t>THE STRENGTH OF THE</a:t>
            </a:r>
            <a:r>
              <a:rPr lang="en-US" sz="1700" b="1" spc="-20" dirty="0">
                <a:solidFill>
                  <a:srgbClr val="979797"/>
                </a:solidFill>
                <a:latin typeface="Arial"/>
                <a:cs typeface="Arial"/>
              </a:rPr>
              <a:t> </a:t>
            </a:r>
            <a:r>
              <a:rPr lang="en-US" sz="1700" b="1" spc="-25" dirty="0">
                <a:solidFill>
                  <a:srgbClr val="979797"/>
                </a:solidFill>
                <a:latin typeface="Arial"/>
                <a:cs typeface="Arial"/>
              </a:rPr>
              <a:t>NATION</a:t>
            </a:r>
            <a:endParaRPr lang="en-US" sz="1700" dirty="0">
              <a:latin typeface="Arial"/>
              <a:cs typeface="Aria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8752597" y="6596093"/>
            <a:ext cx="286385" cy="255904"/>
          </a:xfrm>
          <a:prstGeom prst="rect">
            <a:avLst/>
          </a:prstGeom>
        </p:spPr>
        <p:txBody>
          <a:bodyPr vert="horz" wrap="square" lIns="0" tIns="0" rIns="0" bIns="0" rtlCol="0">
            <a:spAutoFit/>
          </a:bodyPr>
          <a:lstStyle/>
          <a:p>
            <a:pPr marL="26670">
              <a:lnSpc>
                <a:spcPts val="1895"/>
              </a:lnSpc>
            </a:pPr>
            <a:fld id="{81D60167-4931-47E6-BA6A-407CBD079E47}" type="slidenum">
              <a:rPr sz="1600" spc="-5" dirty="0">
                <a:solidFill>
                  <a:srgbClr val="8A8A8A"/>
                </a:solidFill>
                <a:latin typeface="Arial"/>
                <a:cs typeface="Arial"/>
              </a:rPr>
              <a:t>35</a:t>
            </a:fld>
            <a:endParaRPr sz="1600">
              <a:latin typeface="Arial"/>
              <a:cs typeface="Arial"/>
            </a:endParaRPr>
          </a:p>
        </p:txBody>
      </p:sp>
      <p:sp>
        <p:nvSpPr>
          <p:cNvPr id="3" name="object 3"/>
          <p:cNvSpPr txBox="1"/>
          <p:nvPr/>
        </p:nvSpPr>
        <p:spPr>
          <a:xfrm>
            <a:off x="536066" y="1071435"/>
            <a:ext cx="8072120" cy="5455340"/>
          </a:xfrm>
          <a:prstGeom prst="rect">
            <a:avLst/>
          </a:prstGeom>
        </p:spPr>
        <p:txBody>
          <a:bodyPr vert="horz" wrap="square" lIns="0" tIns="0" rIns="0" bIns="0" rtlCol="0">
            <a:spAutoFit/>
          </a:bodyPr>
          <a:lstStyle/>
          <a:p>
            <a:pPr marL="12700">
              <a:lnSpc>
                <a:spcPct val="100000"/>
              </a:lnSpc>
            </a:pPr>
            <a:r>
              <a:rPr sz="2800" b="1" spc="-5" dirty="0">
                <a:latin typeface="Arial"/>
                <a:cs typeface="Arial"/>
              </a:rPr>
              <a:t>Competence Assessment of Candidates </a:t>
            </a:r>
            <a:r>
              <a:rPr sz="2800" b="1" dirty="0">
                <a:latin typeface="Arial"/>
                <a:cs typeface="Arial"/>
              </a:rPr>
              <a:t>(7 </a:t>
            </a:r>
            <a:r>
              <a:rPr sz="2800" b="1" spc="-5" dirty="0">
                <a:latin typeface="Arial"/>
                <a:cs typeface="Arial"/>
              </a:rPr>
              <a:t>of</a:t>
            </a:r>
            <a:r>
              <a:rPr sz="2800" b="1" spc="65" dirty="0">
                <a:latin typeface="Arial"/>
                <a:cs typeface="Arial"/>
              </a:rPr>
              <a:t> </a:t>
            </a:r>
            <a:r>
              <a:rPr sz="2800" b="1" dirty="0">
                <a:latin typeface="Arial"/>
                <a:cs typeface="Arial"/>
              </a:rPr>
              <a:t>7)</a:t>
            </a:r>
            <a:endParaRPr sz="2800" dirty="0">
              <a:latin typeface="Arial"/>
              <a:cs typeface="Arial"/>
            </a:endParaRPr>
          </a:p>
          <a:p>
            <a:pPr marL="288290" indent="-275590">
              <a:lnSpc>
                <a:spcPct val="100000"/>
              </a:lnSpc>
              <a:spcBef>
                <a:spcPts val="1345"/>
              </a:spcBef>
              <a:buFont typeface="Arial"/>
              <a:buChar char="•"/>
              <a:tabLst>
                <a:tab pos="288290" algn="l"/>
                <a:tab pos="288925" algn="l"/>
              </a:tabLst>
            </a:pPr>
            <a:r>
              <a:rPr sz="2400" b="1" spc="-5" dirty="0">
                <a:latin typeface="Arial"/>
                <a:cs typeface="Arial"/>
              </a:rPr>
              <a:t>Candidates’</a:t>
            </a:r>
            <a:r>
              <a:rPr sz="2400" b="1" spc="-215" dirty="0">
                <a:latin typeface="Arial"/>
                <a:cs typeface="Arial"/>
              </a:rPr>
              <a:t> </a:t>
            </a:r>
            <a:r>
              <a:rPr sz="2400" b="1" spc="-5" dirty="0" smtClean="0">
                <a:latin typeface="Arial"/>
                <a:cs typeface="Arial"/>
              </a:rPr>
              <a:t>Resumes</a:t>
            </a:r>
            <a:r>
              <a:rPr lang="en-US" sz="2400" b="1" spc="-5" dirty="0" smtClean="0">
                <a:latin typeface="Arial"/>
                <a:cs typeface="Arial"/>
              </a:rPr>
              <a:t>:</a:t>
            </a:r>
            <a:endParaRPr sz="2400" dirty="0">
              <a:latin typeface="Arial"/>
              <a:cs typeface="Arial"/>
            </a:endParaRPr>
          </a:p>
          <a:p>
            <a:pPr marL="469265" marR="772795" lvl="1" indent="635">
              <a:lnSpc>
                <a:spcPts val="2600"/>
              </a:lnSpc>
              <a:spcBef>
                <a:spcPts val="365"/>
              </a:spcBef>
              <a:buChar char="•"/>
              <a:tabLst>
                <a:tab pos="723900" algn="l"/>
                <a:tab pos="724535" algn="l"/>
              </a:tabLst>
            </a:pPr>
            <a:r>
              <a:rPr lang="en-US" sz="2200" spc="-5" dirty="0" smtClean="0">
                <a:latin typeface="Arial"/>
                <a:cs typeface="Arial"/>
              </a:rPr>
              <a:t> </a:t>
            </a:r>
            <a:r>
              <a:rPr sz="2200" spc="-5" dirty="0" smtClean="0">
                <a:latin typeface="Arial"/>
                <a:cs typeface="Arial"/>
              </a:rPr>
              <a:t>Having </a:t>
            </a:r>
            <a:r>
              <a:rPr sz="2200" spc="-5" dirty="0">
                <a:latin typeface="Arial"/>
                <a:cs typeface="Arial"/>
              </a:rPr>
              <a:t>a solid and </a:t>
            </a:r>
            <a:r>
              <a:rPr sz="2200" spc="-10" dirty="0">
                <a:latin typeface="Arial"/>
                <a:cs typeface="Arial"/>
              </a:rPr>
              <a:t>effective </a:t>
            </a:r>
            <a:r>
              <a:rPr sz="2200" spc="-5" dirty="0">
                <a:latin typeface="Arial"/>
                <a:cs typeface="Arial"/>
              </a:rPr>
              <a:t>resume greatly improved  applicant chances for</a:t>
            </a:r>
            <a:r>
              <a:rPr sz="2200" spc="15" dirty="0">
                <a:latin typeface="Arial"/>
                <a:cs typeface="Arial"/>
              </a:rPr>
              <a:t> </a:t>
            </a:r>
            <a:r>
              <a:rPr sz="2200" spc="-5" dirty="0">
                <a:latin typeface="Arial"/>
                <a:cs typeface="Arial"/>
              </a:rPr>
              <a:t>selection.</a:t>
            </a:r>
            <a:endParaRPr sz="2200" dirty="0">
              <a:latin typeface="Arial"/>
              <a:cs typeface="Arial"/>
            </a:endParaRPr>
          </a:p>
          <a:p>
            <a:pPr lvl="1">
              <a:lnSpc>
                <a:spcPct val="100000"/>
              </a:lnSpc>
              <a:spcBef>
                <a:spcPts val="25"/>
              </a:spcBef>
              <a:buFont typeface="Arial"/>
              <a:buChar char="•"/>
            </a:pPr>
            <a:endParaRPr sz="2200" dirty="0">
              <a:latin typeface="Times New Roman"/>
              <a:cs typeface="Times New Roman"/>
            </a:endParaRPr>
          </a:p>
          <a:p>
            <a:pPr marL="469265" marR="203835" lvl="1">
              <a:lnSpc>
                <a:spcPct val="100000"/>
              </a:lnSpc>
              <a:spcBef>
                <a:spcPts val="5"/>
              </a:spcBef>
              <a:buChar char="•"/>
              <a:tabLst>
                <a:tab pos="723900" algn="l"/>
                <a:tab pos="724535" algn="l"/>
              </a:tabLst>
            </a:pPr>
            <a:r>
              <a:rPr lang="en-US" sz="2200" spc="-5" dirty="0" smtClean="0">
                <a:latin typeface="Arial"/>
                <a:cs typeface="Arial"/>
              </a:rPr>
              <a:t> </a:t>
            </a:r>
            <a:r>
              <a:rPr sz="2200" spc="-5" dirty="0" smtClean="0">
                <a:latin typeface="Arial"/>
                <a:cs typeface="Arial"/>
              </a:rPr>
              <a:t>Putting </a:t>
            </a:r>
            <a:r>
              <a:rPr sz="2200" spc="-5" dirty="0">
                <a:latin typeface="Arial"/>
                <a:cs typeface="Arial"/>
              </a:rPr>
              <a:t>the most important information first; previous work  experience, generally was the most </a:t>
            </a:r>
            <a:r>
              <a:rPr sz="2200" spc="-10" dirty="0">
                <a:latin typeface="Arial"/>
                <a:cs typeface="Arial"/>
              </a:rPr>
              <a:t>effective</a:t>
            </a:r>
            <a:r>
              <a:rPr sz="2200" spc="90" dirty="0">
                <a:latin typeface="Arial"/>
                <a:cs typeface="Arial"/>
              </a:rPr>
              <a:t> </a:t>
            </a:r>
            <a:r>
              <a:rPr sz="2200" spc="-5" dirty="0">
                <a:latin typeface="Arial"/>
                <a:cs typeface="Arial"/>
              </a:rPr>
              <a:t>resumes.</a:t>
            </a:r>
            <a:endParaRPr sz="2200" dirty="0">
              <a:latin typeface="Arial"/>
              <a:cs typeface="Arial"/>
            </a:endParaRPr>
          </a:p>
          <a:p>
            <a:pPr lvl="1">
              <a:lnSpc>
                <a:spcPct val="100000"/>
              </a:lnSpc>
              <a:spcBef>
                <a:spcPts val="30"/>
              </a:spcBef>
              <a:buFont typeface="Arial"/>
              <a:buChar char="•"/>
            </a:pPr>
            <a:endParaRPr sz="2350" dirty="0">
              <a:latin typeface="Times New Roman"/>
              <a:cs typeface="Times New Roman"/>
            </a:endParaRPr>
          </a:p>
          <a:p>
            <a:pPr marL="469265" marR="199390" lvl="1">
              <a:lnSpc>
                <a:spcPct val="100000"/>
              </a:lnSpc>
              <a:spcBef>
                <a:spcPts val="5"/>
              </a:spcBef>
              <a:buChar char="•"/>
              <a:tabLst>
                <a:tab pos="723900" algn="l"/>
                <a:tab pos="724535" algn="l"/>
              </a:tabLst>
            </a:pPr>
            <a:r>
              <a:rPr lang="en-US" sz="2200" spc="-5" dirty="0" smtClean="0">
                <a:latin typeface="Arial"/>
                <a:cs typeface="Arial"/>
              </a:rPr>
              <a:t> </a:t>
            </a:r>
            <a:r>
              <a:rPr sz="2200" spc="-5" dirty="0" smtClean="0">
                <a:latin typeface="Arial"/>
                <a:cs typeface="Arial"/>
              </a:rPr>
              <a:t>Back </a:t>
            </a:r>
            <a:r>
              <a:rPr sz="2200" spc="-5" dirty="0">
                <a:latin typeface="Arial"/>
                <a:cs typeface="Arial"/>
              </a:rPr>
              <a:t>up qualities and strengths, instead of listing  responsibilities, </a:t>
            </a:r>
            <a:r>
              <a:rPr sz="2200" dirty="0">
                <a:latin typeface="Arial"/>
                <a:cs typeface="Arial"/>
              </a:rPr>
              <a:t>list </a:t>
            </a:r>
            <a:r>
              <a:rPr sz="2200" spc="-5" dirty="0">
                <a:latin typeface="Arial"/>
                <a:cs typeface="Arial"/>
              </a:rPr>
              <a:t>and describe professional achievements  with quantifiable and tangible examples that demonstrate  results and</a:t>
            </a:r>
            <a:r>
              <a:rPr sz="2200" spc="-30" dirty="0">
                <a:latin typeface="Arial"/>
                <a:cs typeface="Arial"/>
              </a:rPr>
              <a:t> </a:t>
            </a:r>
            <a:r>
              <a:rPr sz="2200" spc="-5" dirty="0">
                <a:latin typeface="Arial"/>
                <a:cs typeface="Arial"/>
              </a:rPr>
              <a:t>outcomes.</a:t>
            </a:r>
            <a:endParaRPr sz="2200" dirty="0">
              <a:latin typeface="Arial"/>
              <a:cs typeface="Arial"/>
            </a:endParaRPr>
          </a:p>
          <a:p>
            <a:pPr lvl="1">
              <a:lnSpc>
                <a:spcPct val="100000"/>
              </a:lnSpc>
              <a:spcBef>
                <a:spcPts val="35"/>
              </a:spcBef>
              <a:buFont typeface="Arial"/>
              <a:buChar char="•"/>
            </a:pPr>
            <a:endParaRPr sz="2350" dirty="0">
              <a:latin typeface="Times New Roman"/>
              <a:cs typeface="Times New Roman"/>
            </a:endParaRPr>
          </a:p>
          <a:p>
            <a:pPr marL="469265" marR="94615" lvl="1">
              <a:lnSpc>
                <a:spcPct val="100000"/>
              </a:lnSpc>
              <a:buChar char="•"/>
              <a:tabLst>
                <a:tab pos="723900" algn="l"/>
                <a:tab pos="724535" algn="l"/>
              </a:tabLst>
            </a:pPr>
            <a:r>
              <a:rPr lang="en-US" sz="2200" spc="-5" dirty="0" smtClean="0">
                <a:latin typeface="Arial"/>
                <a:cs typeface="Arial"/>
              </a:rPr>
              <a:t> </a:t>
            </a:r>
            <a:r>
              <a:rPr sz="2200" spc="-5" dirty="0" smtClean="0">
                <a:latin typeface="Arial"/>
                <a:cs typeface="Arial"/>
              </a:rPr>
              <a:t>Incomplete </a:t>
            </a:r>
            <a:r>
              <a:rPr sz="2200" spc="-5" dirty="0">
                <a:latin typeface="Arial"/>
                <a:cs typeface="Arial"/>
              </a:rPr>
              <a:t>documentation sent a negative message to the  Board.</a:t>
            </a:r>
            <a:endParaRPr sz="2200" dirty="0">
              <a:latin typeface="Arial"/>
              <a:cs typeface="Arial"/>
            </a:endParaRPr>
          </a:p>
        </p:txBody>
      </p:sp>
      <p:sp>
        <p:nvSpPr>
          <p:cNvPr id="7" name="object 4"/>
          <p:cNvSpPr txBox="1">
            <a:spLocks noGrp="1"/>
          </p:cNvSpPr>
          <p:nvPr>
            <p:ph type="title"/>
          </p:nvPr>
        </p:nvSpPr>
        <p:spPr>
          <a:xfrm>
            <a:off x="4507991" y="143764"/>
            <a:ext cx="4042410" cy="430887"/>
          </a:xfrm>
          <a:prstGeom prst="rect">
            <a:avLst/>
          </a:prstGeom>
        </p:spPr>
        <p:txBody>
          <a:bodyPr vert="horz" wrap="square" lIns="0" tIns="0" rIns="0" bIns="0" rtlCol="0">
            <a:spAutoFit/>
          </a:bodyPr>
          <a:lstStyle/>
          <a:p>
            <a:pPr marL="12700">
              <a:lnSpc>
                <a:spcPct val="100000"/>
              </a:lnSpc>
            </a:pPr>
            <a:r>
              <a:rPr lang="en-US" sz="2800" spc="-10" dirty="0"/>
              <a:t>Board Review </a:t>
            </a:r>
            <a:r>
              <a:rPr lang="en-US" sz="2800" spc="-5" dirty="0"/>
              <a:t>and</a:t>
            </a:r>
            <a:r>
              <a:rPr lang="en-US" sz="2800" spc="-160" dirty="0"/>
              <a:t> </a:t>
            </a:r>
            <a:r>
              <a:rPr lang="en-US" sz="2800" spc="-5" dirty="0"/>
              <a:t>Analysis</a:t>
            </a:r>
            <a:endParaRPr sz="2600" dirty="0">
              <a:latin typeface="Arial"/>
              <a:cs typeface="Arial"/>
            </a:endParaRPr>
          </a:p>
        </p:txBody>
      </p:sp>
      <p:sp>
        <p:nvSpPr>
          <p:cNvPr id="8" name="object 2"/>
          <p:cNvSpPr txBox="1"/>
          <p:nvPr/>
        </p:nvSpPr>
        <p:spPr>
          <a:xfrm>
            <a:off x="533400" y="91630"/>
            <a:ext cx="3657600" cy="512961"/>
          </a:xfrm>
          <a:prstGeom prst="rect">
            <a:avLst/>
          </a:prstGeom>
        </p:spPr>
        <p:txBody>
          <a:bodyPr vert="horz" wrap="square" lIns="0" tIns="0" rIns="0" bIns="0" rtlCol="0">
            <a:spAutoFit/>
          </a:bodyPr>
          <a:lstStyle/>
          <a:p>
            <a:pPr algn="ctr">
              <a:lnSpc>
                <a:spcPts val="2030"/>
              </a:lnSpc>
            </a:pPr>
            <a:r>
              <a:rPr lang="en-US" b="1" spc="-5" dirty="0">
                <a:solidFill>
                  <a:srgbClr val="F6C700"/>
                </a:solidFill>
                <a:latin typeface="Arial"/>
                <a:cs typeface="Arial"/>
              </a:rPr>
              <a:t>AMERICA</a:t>
            </a:r>
            <a:r>
              <a:rPr lang="en-US" b="1" spc="-5" dirty="0">
                <a:solidFill>
                  <a:srgbClr val="F6C700"/>
                </a:solidFill>
                <a:latin typeface="MS PGothic"/>
                <a:cs typeface="MS PGothic"/>
              </a:rPr>
              <a:t>’</a:t>
            </a:r>
            <a:r>
              <a:rPr lang="en-US" b="1" spc="-5" dirty="0">
                <a:solidFill>
                  <a:srgbClr val="F6C700"/>
                </a:solidFill>
                <a:latin typeface="Arial"/>
                <a:cs typeface="Arial"/>
              </a:rPr>
              <a:t>S</a:t>
            </a:r>
            <a:r>
              <a:rPr lang="en-US" b="1" spc="-130" dirty="0">
                <a:solidFill>
                  <a:srgbClr val="F6C700"/>
                </a:solidFill>
                <a:latin typeface="Arial"/>
                <a:cs typeface="Arial"/>
              </a:rPr>
              <a:t> </a:t>
            </a:r>
            <a:r>
              <a:rPr lang="en-US" b="1" spc="-30" dirty="0">
                <a:solidFill>
                  <a:srgbClr val="F6C700"/>
                </a:solidFill>
                <a:latin typeface="Arial"/>
                <a:cs typeface="Arial"/>
              </a:rPr>
              <a:t>ARMY:</a:t>
            </a:r>
            <a:endParaRPr lang="en-US" dirty="0">
              <a:latin typeface="Arial"/>
              <a:cs typeface="Arial"/>
            </a:endParaRPr>
          </a:p>
          <a:p>
            <a:pPr algn="ctr">
              <a:lnSpc>
                <a:spcPts val="2030"/>
              </a:lnSpc>
            </a:pPr>
            <a:r>
              <a:rPr lang="en-US" sz="1700" b="1" spc="-5" dirty="0">
                <a:solidFill>
                  <a:srgbClr val="979797"/>
                </a:solidFill>
                <a:latin typeface="Arial"/>
                <a:cs typeface="Arial"/>
              </a:rPr>
              <a:t>THE STRENGTH OF THE</a:t>
            </a:r>
            <a:r>
              <a:rPr lang="en-US" sz="1700" b="1" spc="-20" dirty="0">
                <a:solidFill>
                  <a:srgbClr val="979797"/>
                </a:solidFill>
                <a:latin typeface="Arial"/>
                <a:cs typeface="Arial"/>
              </a:rPr>
              <a:t> </a:t>
            </a:r>
            <a:r>
              <a:rPr lang="en-US" sz="1700" b="1" spc="-25" dirty="0">
                <a:solidFill>
                  <a:srgbClr val="979797"/>
                </a:solidFill>
                <a:latin typeface="Arial"/>
                <a:cs typeface="Arial"/>
              </a:rPr>
              <a:t>NATION</a:t>
            </a:r>
            <a:endParaRPr lang="en-US" sz="1700" dirty="0">
              <a:latin typeface="Arial"/>
              <a:cs typeface="Aria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8752597" y="6596093"/>
            <a:ext cx="286385" cy="255904"/>
          </a:xfrm>
          <a:prstGeom prst="rect">
            <a:avLst/>
          </a:prstGeom>
        </p:spPr>
        <p:txBody>
          <a:bodyPr vert="horz" wrap="square" lIns="0" tIns="0" rIns="0" bIns="0" rtlCol="0">
            <a:spAutoFit/>
          </a:bodyPr>
          <a:lstStyle/>
          <a:p>
            <a:pPr marL="26670">
              <a:lnSpc>
                <a:spcPts val="1895"/>
              </a:lnSpc>
            </a:pPr>
            <a:fld id="{81D60167-4931-47E6-BA6A-407CBD079E47}" type="slidenum">
              <a:rPr sz="1600" spc="-5" dirty="0">
                <a:solidFill>
                  <a:srgbClr val="8A8A8A"/>
                </a:solidFill>
                <a:latin typeface="Arial"/>
                <a:cs typeface="Arial"/>
              </a:rPr>
              <a:t>36</a:t>
            </a:fld>
            <a:endParaRPr sz="1600">
              <a:latin typeface="Arial"/>
              <a:cs typeface="Arial"/>
            </a:endParaRPr>
          </a:p>
        </p:txBody>
      </p:sp>
      <p:sp>
        <p:nvSpPr>
          <p:cNvPr id="3" name="object 3"/>
          <p:cNvSpPr txBox="1"/>
          <p:nvPr/>
        </p:nvSpPr>
        <p:spPr>
          <a:xfrm>
            <a:off x="875770" y="1117600"/>
            <a:ext cx="7863205" cy="3849772"/>
          </a:xfrm>
          <a:prstGeom prst="rect">
            <a:avLst/>
          </a:prstGeom>
        </p:spPr>
        <p:txBody>
          <a:bodyPr vert="horz" wrap="square" lIns="0" tIns="0" rIns="0" bIns="0" rtlCol="0">
            <a:spAutoFit/>
          </a:bodyPr>
          <a:lstStyle/>
          <a:p>
            <a:pPr marL="1853564">
              <a:lnSpc>
                <a:spcPct val="100000"/>
              </a:lnSpc>
            </a:pPr>
            <a:r>
              <a:rPr sz="3200" b="1" spc="-30" dirty="0">
                <a:latin typeface="Calibri"/>
                <a:cs typeface="Calibri"/>
              </a:rPr>
              <a:t>Training </a:t>
            </a:r>
            <a:r>
              <a:rPr sz="3200" b="1" dirty="0">
                <a:latin typeface="Calibri"/>
                <a:cs typeface="Calibri"/>
              </a:rPr>
              <a:t>and</a:t>
            </a:r>
            <a:r>
              <a:rPr sz="3200" b="1" spc="-105" dirty="0">
                <a:latin typeface="Calibri"/>
                <a:cs typeface="Calibri"/>
              </a:rPr>
              <a:t> </a:t>
            </a:r>
            <a:r>
              <a:rPr sz="3200" b="1" spc="-10" dirty="0">
                <a:latin typeface="Calibri"/>
                <a:cs typeface="Calibri"/>
              </a:rPr>
              <a:t>Education</a:t>
            </a:r>
            <a:endParaRPr sz="3200" dirty="0">
              <a:latin typeface="Calibri"/>
              <a:cs typeface="Calibri"/>
            </a:endParaRPr>
          </a:p>
          <a:p>
            <a:pPr marL="12700" marR="261620">
              <a:lnSpc>
                <a:spcPct val="100000"/>
              </a:lnSpc>
              <a:spcBef>
                <a:spcPts val="1635"/>
              </a:spcBef>
              <a:buChar char="•"/>
              <a:tabLst>
                <a:tab pos="251460" algn="l"/>
                <a:tab pos="252095" algn="l"/>
              </a:tabLst>
            </a:pPr>
            <a:r>
              <a:rPr lang="en-US" sz="2200" spc="-5" dirty="0" smtClean="0">
                <a:latin typeface="Arial"/>
                <a:cs typeface="Arial"/>
              </a:rPr>
              <a:t> </a:t>
            </a:r>
            <a:r>
              <a:rPr sz="2200" spc="-5" dirty="0" smtClean="0">
                <a:latin typeface="Arial"/>
                <a:cs typeface="Arial"/>
              </a:rPr>
              <a:t>Although </a:t>
            </a:r>
            <a:r>
              <a:rPr sz="2200" spc="-5" dirty="0">
                <a:latin typeface="Arial"/>
                <a:cs typeface="Arial"/>
              </a:rPr>
              <a:t>Civilian education is a prerequisite and Bachelor's  Degree is a requirement for Professional Military Education  </a:t>
            </a:r>
            <a:r>
              <a:rPr sz="2200" spc="-10" dirty="0">
                <a:latin typeface="Arial"/>
                <a:cs typeface="Arial"/>
              </a:rPr>
              <a:t>(PME) </a:t>
            </a:r>
            <a:r>
              <a:rPr sz="2200" spc="-5" dirty="0">
                <a:latin typeface="Arial"/>
                <a:cs typeface="Arial"/>
              </a:rPr>
              <a:t>programs, higher degrees did not impact candidates  negatively or</a:t>
            </a:r>
            <a:r>
              <a:rPr sz="2200" spc="-35" dirty="0">
                <a:latin typeface="Arial"/>
                <a:cs typeface="Arial"/>
              </a:rPr>
              <a:t> </a:t>
            </a:r>
            <a:r>
              <a:rPr sz="2200" spc="-20" dirty="0">
                <a:latin typeface="Arial"/>
                <a:cs typeface="Arial"/>
              </a:rPr>
              <a:t>positively.</a:t>
            </a:r>
            <a:endParaRPr sz="2200" dirty="0">
              <a:latin typeface="Arial"/>
              <a:cs typeface="Arial"/>
            </a:endParaRPr>
          </a:p>
          <a:p>
            <a:pPr>
              <a:lnSpc>
                <a:spcPct val="100000"/>
              </a:lnSpc>
              <a:spcBef>
                <a:spcPts val="55"/>
              </a:spcBef>
              <a:buFont typeface="Arial"/>
              <a:buChar char="•"/>
            </a:pPr>
            <a:endParaRPr sz="2800" dirty="0">
              <a:latin typeface="Times New Roman"/>
              <a:cs typeface="Times New Roman"/>
            </a:endParaRPr>
          </a:p>
          <a:p>
            <a:pPr marL="12700" marR="5080">
              <a:lnSpc>
                <a:spcPct val="100000"/>
              </a:lnSpc>
              <a:buChar char="•"/>
              <a:tabLst>
                <a:tab pos="262255" algn="l"/>
                <a:tab pos="262890" algn="l"/>
              </a:tabLst>
            </a:pPr>
            <a:r>
              <a:rPr lang="en-US" sz="2200" spc="-5" dirty="0" smtClean="0">
                <a:latin typeface="Arial"/>
                <a:cs typeface="Arial"/>
              </a:rPr>
              <a:t> </a:t>
            </a:r>
            <a:r>
              <a:rPr sz="2200" spc="-5" dirty="0" smtClean="0">
                <a:latin typeface="Arial"/>
                <a:cs typeface="Arial"/>
              </a:rPr>
              <a:t>The </a:t>
            </a:r>
            <a:r>
              <a:rPr sz="2200" spc="-5" dirty="0">
                <a:latin typeface="Arial"/>
                <a:cs typeface="Arial"/>
              </a:rPr>
              <a:t>Board tended to view developmental courses completed,  </a:t>
            </a:r>
            <a:r>
              <a:rPr sz="2200" dirty="0">
                <a:latin typeface="Arial"/>
                <a:cs typeface="Arial"/>
              </a:rPr>
              <a:t>like </a:t>
            </a:r>
            <a:r>
              <a:rPr sz="2200" spc="-5" dirty="0">
                <a:latin typeface="Arial"/>
                <a:cs typeface="Arial"/>
              </a:rPr>
              <a:t>the Civilian Education System Advanced Course, </a:t>
            </a:r>
            <a:r>
              <a:rPr sz="2200" spc="-20" dirty="0">
                <a:latin typeface="Arial"/>
                <a:cs typeface="Arial"/>
              </a:rPr>
              <a:t>positively,  </a:t>
            </a:r>
            <a:r>
              <a:rPr sz="2200" spc="-5" dirty="0">
                <a:latin typeface="Arial"/>
                <a:cs typeface="Arial"/>
              </a:rPr>
              <a:t>showing that individuals were lifelong learners and concerned  with their professional development.</a:t>
            </a:r>
            <a:endParaRPr sz="2200" dirty="0">
              <a:latin typeface="Arial"/>
              <a:cs typeface="Arial"/>
            </a:endParaRPr>
          </a:p>
        </p:txBody>
      </p:sp>
      <p:sp>
        <p:nvSpPr>
          <p:cNvPr id="7" name="object 4"/>
          <p:cNvSpPr txBox="1">
            <a:spLocks noGrp="1"/>
          </p:cNvSpPr>
          <p:nvPr>
            <p:ph type="title"/>
          </p:nvPr>
        </p:nvSpPr>
        <p:spPr>
          <a:xfrm>
            <a:off x="4507991" y="143764"/>
            <a:ext cx="4042410" cy="430887"/>
          </a:xfrm>
          <a:prstGeom prst="rect">
            <a:avLst/>
          </a:prstGeom>
        </p:spPr>
        <p:txBody>
          <a:bodyPr vert="horz" wrap="square" lIns="0" tIns="0" rIns="0" bIns="0" rtlCol="0">
            <a:spAutoFit/>
          </a:bodyPr>
          <a:lstStyle/>
          <a:p>
            <a:pPr marL="12700">
              <a:lnSpc>
                <a:spcPct val="100000"/>
              </a:lnSpc>
            </a:pPr>
            <a:r>
              <a:rPr lang="en-US" sz="2800" spc="-10" dirty="0"/>
              <a:t>Board Review </a:t>
            </a:r>
            <a:r>
              <a:rPr lang="en-US" sz="2800" spc="-5" dirty="0"/>
              <a:t>and</a:t>
            </a:r>
            <a:r>
              <a:rPr lang="en-US" sz="2800" spc="-160" dirty="0"/>
              <a:t> </a:t>
            </a:r>
            <a:r>
              <a:rPr lang="en-US" sz="2800" spc="-5" dirty="0"/>
              <a:t>Analysis</a:t>
            </a:r>
            <a:endParaRPr sz="2600" dirty="0">
              <a:latin typeface="Arial"/>
              <a:cs typeface="Arial"/>
            </a:endParaRPr>
          </a:p>
        </p:txBody>
      </p:sp>
      <p:sp>
        <p:nvSpPr>
          <p:cNvPr id="8" name="object 2"/>
          <p:cNvSpPr txBox="1"/>
          <p:nvPr/>
        </p:nvSpPr>
        <p:spPr>
          <a:xfrm>
            <a:off x="533400" y="91630"/>
            <a:ext cx="3657600" cy="512961"/>
          </a:xfrm>
          <a:prstGeom prst="rect">
            <a:avLst/>
          </a:prstGeom>
        </p:spPr>
        <p:txBody>
          <a:bodyPr vert="horz" wrap="square" lIns="0" tIns="0" rIns="0" bIns="0" rtlCol="0">
            <a:spAutoFit/>
          </a:bodyPr>
          <a:lstStyle/>
          <a:p>
            <a:pPr algn="ctr">
              <a:lnSpc>
                <a:spcPts val="2030"/>
              </a:lnSpc>
            </a:pPr>
            <a:r>
              <a:rPr lang="en-US" b="1" spc="-5" dirty="0">
                <a:solidFill>
                  <a:srgbClr val="F6C700"/>
                </a:solidFill>
                <a:latin typeface="Arial"/>
                <a:cs typeface="Arial"/>
              </a:rPr>
              <a:t>AMERICA</a:t>
            </a:r>
            <a:r>
              <a:rPr lang="en-US" b="1" spc="-5" dirty="0">
                <a:solidFill>
                  <a:srgbClr val="F6C700"/>
                </a:solidFill>
                <a:latin typeface="MS PGothic"/>
                <a:cs typeface="MS PGothic"/>
              </a:rPr>
              <a:t>’</a:t>
            </a:r>
            <a:r>
              <a:rPr lang="en-US" b="1" spc="-5" dirty="0">
                <a:solidFill>
                  <a:srgbClr val="F6C700"/>
                </a:solidFill>
                <a:latin typeface="Arial"/>
                <a:cs typeface="Arial"/>
              </a:rPr>
              <a:t>S</a:t>
            </a:r>
            <a:r>
              <a:rPr lang="en-US" b="1" spc="-130" dirty="0">
                <a:solidFill>
                  <a:srgbClr val="F6C700"/>
                </a:solidFill>
                <a:latin typeface="Arial"/>
                <a:cs typeface="Arial"/>
              </a:rPr>
              <a:t> </a:t>
            </a:r>
            <a:r>
              <a:rPr lang="en-US" b="1" spc="-30" dirty="0">
                <a:solidFill>
                  <a:srgbClr val="F6C700"/>
                </a:solidFill>
                <a:latin typeface="Arial"/>
                <a:cs typeface="Arial"/>
              </a:rPr>
              <a:t>ARMY:</a:t>
            </a:r>
            <a:endParaRPr lang="en-US" dirty="0">
              <a:latin typeface="Arial"/>
              <a:cs typeface="Arial"/>
            </a:endParaRPr>
          </a:p>
          <a:p>
            <a:pPr algn="ctr">
              <a:lnSpc>
                <a:spcPts val="2030"/>
              </a:lnSpc>
            </a:pPr>
            <a:r>
              <a:rPr lang="en-US" sz="1700" b="1" spc="-5" dirty="0">
                <a:solidFill>
                  <a:srgbClr val="979797"/>
                </a:solidFill>
                <a:latin typeface="Arial"/>
                <a:cs typeface="Arial"/>
              </a:rPr>
              <a:t>THE STRENGTH OF THE</a:t>
            </a:r>
            <a:r>
              <a:rPr lang="en-US" sz="1700" b="1" spc="-20" dirty="0">
                <a:solidFill>
                  <a:srgbClr val="979797"/>
                </a:solidFill>
                <a:latin typeface="Arial"/>
                <a:cs typeface="Arial"/>
              </a:rPr>
              <a:t> </a:t>
            </a:r>
            <a:r>
              <a:rPr lang="en-US" sz="1700" b="1" spc="-25" dirty="0">
                <a:solidFill>
                  <a:srgbClr val="979797"/>
                </a:solidFill>
                <a:latin typeface="Arial"/>
                <a:cs typeface="Arial"/>
              </a:rPr>
              <a:t>NATION</a:t>
            </a:r>
            <a:endParaRPr lang="en-US" sz="1700" dirty="0">
              <a:latin typeface="Arial"/>
              <a:cs typeface="Aria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8752597" y="6596093"/>
            <a:ext cx="286385" cy="255904"/>
          </a:xfrm>
          <a:prstGeom prst="rect">
            <a:avLst/>
          </a:prstGeom>
        </p:spPr>
        <p:txBody>
          <a:bodyPr vert="horz" wrap="square" lIns="0" tIns="0" rIns="0" bIns="0" rtlCol="0">
            <a:spAutoFit/>
          </a:bodyPr>
          <a:lstStyle/>
          <a:p>
            <a:pPr marL="26670">
              <a:lnSpc>
                <a:spcPts val="1895"/>
              </a:lnSpc>
            </a:pPr>
            <a:fld id="{81D60167-4931-47E6-BA6A-407CBD079E47}" type="slidenum">
              <a:rPr sz="1600" spc="-5" dirty="0">
                <a:solidFill>
                  <a:srgbClr val="8A8A8A"/>
                </a:solidFill>
                <a:latin typeface="Arial"/>
                <a:cs typeface="Arial"/>
              </a:rPr>
              <a:t>37</a:t>
            </a:fld>
            <a:endParaRPr sz="1600">
              <a:latin typeface="Arial"/>
              <a:cs typeface="Arial"/>
            </a:endParaRPr>
          </a:p>
        </p:txBody>
      </p:sp>
      <p:sp>
        <p:nvSpPr>
          <p:cNvPr id="3" name="object 3"/>
          <p:cNvSpPr txBox="1"/>
          <p:nvPr/>
        </p:nvSpPr>
        <p:spPr>
          <a:xfrm>
            <a:off x="381000" y="1141286"/>
            <a:ext cx="8169401" cy="5432256"/>
          </a:xfrm>
          <a:prstGeom prst="rect">
            <a:avLst/>
          </a:prstGeom>
        </p:spPr>
        <p:txBody>
          <a:bodyPr vert="horz" wrap="square" lIns="0" tIns="0" rIns="0" bIns="0" rtlCol="0">
            <a:spAutoFit/>
          </a:bodyPr>
          <a:lstStyle/>
          <a:p>
            <a:pPr marL="1292860">
              <a:lnSpc>
                <a:spcPct val="100000"/>
              </a:lnSpc>
            </a:pPr>
            <a:r>
              <a:rPr sz="2800" b="1" spc="-5" dirty="0">
                <a:latin typeface="Arial"/>
                <a:cs typeface="Arial"/>
              </a:rPr>
              <a:t>Utilization and</a:t>
            </a:r>
            <a:r>
              <a:rPr sz="2800" b="1" spc="-125" dirty="0">
                <a:latin typeface="Arial"/>
                <a:cs typeface="Arial"/>
              </a:rPr>
              <a:t> </a:t>
            </a:r>
            <a:r>
              <a:rPr sz="2800" b="1" spc="-5" dirty="0">
                <a:latin typeface="Arial"/>
                <a:cs typeface="Arial"/>
              </a:rPr>
              <a:t>Assignments</a:t>
            </a:r>
            <a:endParaRPr sz="2800" dirty="0">
              <a:latin typeface="Arial"/>
              <a:cs typeface="Arial"/>
            </a:endParaRPr>
          </a:p>
          <a:p>
            <a:pPr marL="12700" marR="551815">
              <a:lnSpc>
                <a:spcPct val="100000"/>
              </a:lnSpc>
              <a:spcBef>
                <a:spcPts val="1510"/>
              </a:spcBef>
              <a:buChar char="•"/>
              <a:tabLst>
                <a:tab pos="262255" algn="l"/>
                <a:tab pos="262890" algn="l"/>
              </a:tabLst>
            </a:pPr>
            <a:r>
              <a:rPr lang="en-US" sz="2200" spc="-5" dirty="0" smtClean="0">
                <a:latin typeface="Arial"/>
                <a:cs typeface="Arial"/>
              </a:rPr>
              <a:t> </a:t>
            </a:r>
            <a:r>
              <a:rPr sz="2200" spc="-5" dirty="0" smtClean="0">
                <a:latin typeface="Arial"/>
                <a:cs typeface="Arial"/>
              </a:rPr>
              <a:t>The </a:t>
            </a:r>
            <a:r>
              <a:rPr sz="2200" spc="-5" dirty="0">
                <a:latin typeface="Arial"/>
                <a:cs typeface="Arial"/>
              </a:rPr>
              <a:t>Board viewed applicants’ records that displayed  outstanding service in a range of diverse assignments, which  showed normal progression, to include special</a:t>
            </a:r>
            <a:r>
              <a:rPr sz="2200" spc="105" dirty="0">
                <a:latin typeface="Arial"/>
                <a:cs typeface="Arial"/>
              </a:rPr>
              <a:t> </a:t>
            </a:r>
            <a:r>
              <a:rPr sz="2200" spc="-5" dirty="0">
                <a:latin typeface="Arial"/>
                <a:cs typeface="Arial"/>
              </a:rPr>
              <a:t>assignments.</a:t>
            </a:r>
            <a:endParaRPr sz="2200" dirty="0">
              <a:latin typeface="Arial"/>
              <a:cs typeface="Arial"/>
            </a:endParaRPr>
          </a:p>
          <a:p>
            <a:pPr>
              <a:lnSpc>
                <a:spcPct val="100000"/>
              </a:lnSpc>
              <a:spcBef>
                <a:spcPts val="40"/>
              </a:spcBef>
              <a:buFont typeface="Arial"/>
              <a:buChar char="•"/>
            </a:pPr>
            <a:endParaRPr sz="2350" dirty="0">
              <a:latin typeface="Times New Roman"/>
              <a:cs typeface="Times New Roman"/>
            </a:endParaRPr>
          </a:p>
          <a:p>
            <a:pPr marL="12700" marR="563245">
              <a:lnSpc>
                <a:spcPct val="100000"/>
              </a:lnSpc>
              <a:spcBef>
                <a:spcPts val="5"/>
              </a:spcBef>
              <a:buChar char="•"/>
              <a:tabLst>
                <a:tab pos="267335" algn="l"/>
                <a:tab pos="267970" algn="l"/>
              </a:tabLst>
            </a:pPr>
            <a:r>
              <a:rPr lang="en-US" sz="2200" spc="-5" dirty="0" smtClean="0">
                <a:latin typeface="Arial"/>
                <a:cs typeface="Arial"/>
              </a:rPr>
              <a:t> </a:t>
            </a:r>
            <a:r>
              <a:rPr sz="2200" spc="-5" dirty="0" smtClean="0">
                <a:latin typeface="Arial"/>
                <a:cs typeface="Arial"/>
              </a:rPr>
              <a:t>It </a:t>
            </a:r>
            <a:r>
              <a:rPr sz="2200" spc="-5" dirty="0">
                <a:latin typeface="Arial"/>
                <a:cs typeface="Arial"/>
              </a:rPr>
              <a:t>is essential that leaders in the field place high performing  subordinates in career enhancing and professional growth  assignments.</a:t>
            </a:r>
            <a:endParaRPr sz="2200" dirty="0">
              <a:latin typeface="Arial"/>
              <a:cs typeface="Arial"/>
            </a:endParaRPr>
          </a:p>
          <a:p>
            <a:pPr>
              <a:lnSpc>
                <a:spcPct val="100000"/>
              </a:lnSpc>
              <a:spcBef>
                <a:spcPts val="30"/>
              </a:spcBef>
              <a:buFont typeface="Arial"/>
              <a:buChar char="•"/>
            </a:pPr>
            <a:endParaRPr sz="2350" dirty="0">
              <a:latin typeface="Times New Roman"/>
              <a:cs typeface="Times New Roman"/>
            </a:endParaRPr>
          </a:p>
          <a:p>
            <a:pPr marL="12700" marR="5080">
              <a:lnSpc>
                <a:spcPct val="100000"/>
              </a:lnSpc>
              <a:buChar char="•"/>
              <a:tabLst>
                <a:tab pos="262255" algn="l"/>
                <a:tab pos="262890" algn="l"/>
              </a:tabLst>
            </a:pPr>
            <a:r>
              <a:rPr lang="en-US" sz="2200" spc="-5" dirty="0" smtClean="0">
                <a:latin typeface="Arial"/>
                <a:cs typeface="Arial"/>
              </a:rPr>
              <a:t> </a:t>
            </a:r>
            <a:r>
              <a:rPr sz="2200" spc="-5" dirty="0" smtClean="0">
                <a:latin typeface="Arial"/>
                <a:cs typeface="Arial"/>
              </a:rPr>
              <a:t>The </a:t>
            </a:r>
            <a:r>
              <a:rPr sz="2200" spc="-5" dirty="0">
                <a:latin typeface="Arial"/>
                <a:cs typeface="Arial"/>
              </a:rPr>
              <a:t>board considered the length of time the applicant has been </a:t>
            </a:r>
            <a:r>
              <a:rPr sz="2200" spc="-5" dirty="0" smtClean="0">
                <a:latin typeface="Arial"/>
                <a:cs typeface="Arial"/>
              </a:rPr>
              <a:t>in </a:t>
            </a:r>
            <a:r>
              <a:rPr sz="2200" spc="-5" dirty="0">
                <a:latin typeface="Arial"/>
                <a:cs typeface="Arial"/>
              </a:rPr>
              <a:t>their current assignment to see if they had enough time to  make contributions and accomplish organizational</a:t>
            </a:r>
            <a:r>
              <a:rPr sz="2200" spc="90" dirty="0">
                <a:latin typeface="Arial"/>
                <a:cs typeface="Arial"/>
              </a:rPr>
              <a:t> </a:t>
            </a:r>
            <a:r>
              <a:rPr sz="2200" spc="-5" dirty="0">
                <a:latin typeface="Arial"/>
                <a:cs typeface="Arial"/>
              </a:rPr>
              <a:t>goals.</a:t>
            </a:r>
            <a:endParaRPr sz="2200" dirty="0">
              <a:latin typeface="Arial"/>
              <a:cs typeface="Arial"/>
            </a:endParaRPr>
          </a:p>
          <a:p>
            <a:pPr>
              <a:lnSpc>
                <a:spcPct val="100000"/>
              </a:lnSpc>
              <a:spcBef>
                <a:spcPts val="25"/>
              </a:spcBef>
            </a:pPr>
            <a:endParaRPr sz="2350" dirty="0">
              <a:latin typeface="Times New Roman"/>
              <a:cs typeface="Times New Roman"/>
            </a:endParaRPr>
          </a:p>
          <a:p>
            <a:pPr marL="12700" marR="1464945">
              <a:lnSpc>
                <a:spcPct val="100000"/>
              </a:lnSpc>
              <a:spcBef>
                <a:spcPts val="5"/>
              </a:spcBef>
            </a:pPr>
            <a:r>
              <a:rPr sz="2200" spc="-5" dirty="0" smtClean="0">
                <a:latin typeface="Arial"/>
                <a:cs typeface="Arial"/>
              </a:rPr>
              <a:t>•</a:t>
            </a:r>
            <a:r>
              <a:rPr lang="en-US" sz="2200" spc="-5" dirty="0" smtClean="0">
                <a:latin typeface="Arial"/>
                <a:cs typeface="Arial"/>
              </a:rPr>
              <a:t> </a:t>
            </a:r>
            <a:r>
              <a:rPr sz="2200" spc="-5" dirty="0" smtClean="0">
                <a:latin typeface="Arial"/>
                <a:cs typeface="Arial"/>
              </a:rPr>
              <a:t>Accomplishments </a:t>
            </a:r>
            <a:r>
              <a:rPr sz="2200" spc="-5" dirty="0">
                <a:latin typeface="Arial"/>
                <a:cs typeface="Arial"/>
              </a:rPr>
              <a:t>should have been </a:t>
            </a:r>
            <a:r>
              <a:rPr sz="2200" spc="-5" dirty="0" smtClean="0">
                <a:latin typeface="Arial"/>
                <a:cs typeface="Arial"/>
              </a:rPr>
              <a:t>quantifiable</a:t>
            </a:r>
            <a:r>
              <a:rPr lang="en-US" sz="2200" spc="-5" dirty="0" smtClean="0">
                <a:latin typeface="Arial"/>
                <a:cs typeface="Arial"/>
              </a:rPr>
              <a:t> a</a:t>
            </a:r>
            <a:r>
              <a:rPr sz="2200" spc="-5" dirty="0" smtClean="0">
                <a:latin typeface="Arial"/>
                <a:cs typeface="Arial"/>
              </a:rPr>
              <a:t>nd measurable</a:t>
            </a:r>
            <a:r>
              <a:rPr sz="2200" spc="-5" dirty="0">
                <a:latin typeface="Arial"/>
                <a:cs typeface="Arial"/>
              </a:rPr>
              <a:t>.</a:t>
            </a:r>
            <a:endParaRPr sz="2200" dirty="0">
              <a:latin typeface="Arial"/>
              <a:cs typeface="Arial"/>
            </a:endParaRPr>
          </a:p>
        </p:txBody>
      </p:sp>
      <p:sp>
        <p:nvSpPr>
          <p:cNvPr id="7" name="object 4"/>
          <p:cNvSpPr txBox="1">
            <a:spLocks noGrp="1"/>
          </p:cNvSpPr>
          <p:nvPr>
            <p:ph type="title"/>
          </p:nvPr>
        </p:nvSpPr>
        <p:spPr>
          <a:xfrm>
            <a:off x="4507991" y="143764"/>
            <a:ext cx="4042410" cy="430887"/>
          </a:xfrm>
          <a:prstGeom prst="rect">
            <a:avLst/>
          </a:prstGeom>
        </p:spPr>
        <p:txBody>
          <a:bodyPr vert="horz" wrap="square" lIns="0" tIns="0" rIns="0" bIns="0" rtlCol="0">
            <a:spAutoFit/>
          </a:bodyPr>
          <a:lstStyle/>
          <a:p>
            <a:pPr marL="12700">
              <a:lnSpc>
                <a:spcPct val="100000"/>
              </a:lnSpc>
            </a:pPr>
            <a:r>
              <a:rPr lang="en-US" sz="2800" spc="-10" dirty="0"/>
              <a:t>Board Review </a:t>
            </a:r>
            <a:r>
              <a:rPr lang="en-US" sz="2800" spc="-5" dirty="0"/>
              <a:t>and</a:t>
            </a:r>
            <a:r>
              <a:rPr lang="en-US" sz="2800" spc="-160" dirty="0"/>
              <a:t> </a:t>
            </a:r>
            <a:r>
              <a:rPr lang="en-US" sz="2800" spc="-5" dirty="0"/>
              <a:t>Analysis</a:t>
            </a:r>
            <a:endParaRPr sz="2600" dirty="0">
              <a:latin typeface="Arial"/>
              <a:cs typeface="Arial"/>
            </a:endParaRPr>
          </a:p>
        </p:txBody>
      </p:sp>
      <p:sp>
        <p:nvSpPr>
          <p:cNvPr id="8" name="object 2"/>
          <p:cNvSpPr txBox="1"/>
          <p:nvPr/>
        </p:nvSpPr>
        <p:spPr>
          <a:xfrm>
            <a:off x="533400" y="91630"/>
            <a:ext cx="3657600" cy="512961"/>
          </a:xfrm>
          <a:prstGeom prst="rect">
            <a:avLst/>
          </a:prstGeom>
        </p:spPr>
        <p:txBody>
          <a:bodyPr vert="horz" wrap="square" lIns="0" tIns="0" rIns="0" bIns="0" rtlCol="0">
            <a:spAutoFit/>
          </a:bodyPr>
          <a:lstStyle/>
          <a:p>
            <a:pPr algn="ctr">
              <a:lnSpc>
                <a:spcPts val="2030"/>
              </a:lnSpc>
            </a:pPr>
            <a:r>
              <a:rPr lang="en-US" b="1" spc="-5" dirty="0">
                <a:solidFill>
                  <a:srgbClr val="F6C700"/>
                </a:solidFill>
                <a:latin typeface="Arial"/>
                <a:cs typeface="Arial"/>
              </a:rPr>
              <a:t>AMERICA</a:t>
            </a:r>
            <a:r>
              <a:rPr lang="en-US" b="1" spc="-5" dirty="0">
                <a:solidFill>
                  <a:srgbClr val="F6C700"/>
                </a:solidFill>
                <a:latin typeface="MS PGothic"/>
                <a:cs typeface="MS PGothic"/>
              </a:rPr>
              <a:t>’</a:t>
            </a:r>
            <a:r>
              <a:rPr lang="en-US" b="1" spc="-5" dirty="0">
                <a:solidFill>
                  <a:srgbClr val="F6C700"/>
                </a:solidFill>
                <a:latin typeface="Arial"/>
                <a:cs typeface="Arial"/>
              </a:rPr>
              <a:t>S</a:t>
            </a:r>
            <a:r>
              <a:rPr lang="en-US" b="1" spc="-130" dirty="0">
                <a:solidFill>
                  <a:srgbClr val="F6C700"/>
                </a:solidFill>
                <a:latin typeface="Arial"/>
                <a:cs typeface="Arial"/>
              </a:rPr>
              <a:t> </a:t>
            </a:r>
            <a:r>
              <a:rPr lang="en-US" b="1" spc="-30" dirty="0">
                <a:solidFill>
                  <a:srgbClr val="F6C700"/>
                </a:solidFill>
                <a:latin typeface="Arial"/>
                <a:cs typeface="Arial"/>
              </a:rPr>
              <a:t>ARMY:</a:t>
            </a:r>
            <a:endParaRPr lang="en-US" dirty="0">
              <a:latin typeface="Arial"/>
              <a:cs typeface="Arial"/>
            </a:endParaRPr>
          </a:p>
          <a:p>
            <a:pPr algn="ctr">
              <a:lnSpc>
                <a:spcPts val="2030"/>
              </a:lnSpc>
            </a:pPr>
            <a:r>
              <a:rPr lang="en-US" sz="1700" b="1" spc="-5" dirty="0">
                <a:solidFill>
                  <a:srgbClr val="979797"/>
                </a:solidFill>
                <a:latin typeface="Arial"/>
                <a:cs typeface="Arial"/>
              </a:rPr>
              <a:t>THE STRENGTH OF THE</a:t>
            </a:r>
            <a:r>
              <a:rPr lang="en-US" sz="1700" b="1" spc="-20" dirty="0">
                <a:solidFill>
                  <a:srgbClr val="979797"/>
                </a:solidFill>
                <a:latin typeface="Arial"/>
                <a:cs typeface="Arial"/>
              </a:rPr>
              <a:t> </a:t>
            </a:r>
            <a:r>
              <a:rPr lang="en-US" sz="1700" b="1" spc="-25" dirty="0">
                <a:solidFill>
                  <a:srgbClr val="979797"/>
                </a:solidFill>
                <a:latin typeface="Arial"/>
                <a:cs typeface="Arial"/>
              </a:rPr>
              <a:t>NATION</a:t>
            </a:r>
            <a:endParaRPr lang="en-US" sz="1700" dirty="0">
              <a:latin typeface="Arial"/>
              <a:cs typeface="Aria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8752597" y="6596093"/>
            <a:ext cx="286385" cy="255904"/>
          </a:xfrm>
          <a:prstGeom prst="rect">
            <a:avLst/>
          </a:prstGeom>
        </p:spPr>
        <p:txBody>
          <a:bodyPr vert="horz" wrap="square" lIns="0" tIns="0" rIns="0" bIns="0" rtlCol="0">
            <a:spAutoFit/>
          </a:bodyPr>
          <a:lstStyle/>
          <a:p>
            <a:pPr marL="26670">
              <a:lnSpc>
                <a:spcPts val="1895"/>
              </a:lnSpc>
            </a:pPr>
            <a:fld id="{81D60167-4931-47E6-BA6A-407CBD079E47}" type="slidenum">
              <a:rPr sz="1600" spc="-5" dirty="0">
                <a:solidFill>
                  <a:srgbClr val="8A8A8A"/>
                </a:solidFill>
                <a:latin typeface="Arial"/>
                <a:cs typeface="Arial"/>
              </a:rPr>
              <a:t>38</a:t>
            </a:fld>
            <a:endParaRPr sz="1600">
              <a:latin typeface="Arial"/>
              <a:cs typeface="Arial"/>
            </a:endParaRPr>
          </a:p>
        </p:txBody>
      </p:sp>
      <p:sp>
        <p:nvSpPr>
          <p:cNvPr id="3" name="object 3"/>
          <p:cNvSpPr txBox="1"/>
          <p:nvPr/>
        </p:nvSpPr>
        <p:spPr>
          <a:xfrm>
            <a:off x="304800" y="1071435"/>
            <a:ext cx="8534400" cy="5355312"/>
          </a:xfrm>
          <a:prstGeom prst="rect">
            <a:avLst/>
          </a:prstGeom>
        </p:spPr>
        <p:txBody>
          <a:bodyPr vert="horz" wrap="square" lIns="0" tIns="0" rIns="0" bIns="0" rtlCol="0">
            <a:spAutoFit/>
          </a:bodyPr>
          <a:lstStyle/>
          <a:p>
            <a:pPr marL="25400" algn="ctr">
              <a:lnSpc>
                <a:spcPct val="100000"/>
              </a:lnSpc>
            </a:pPr>
            <a:r>
              <a:rPr sz="2800" b="1" spc="-10" dirty="0">
                <a:latin typeface="Arial"/>
                <a:cs typeface="Arial"/>
              </a:rPr>
              <a:t>SETM</a:t>
            </a:r>
            <a:r>
              <a:rPr sz="2800" b="1" spc="-70" dirty="0">
                <a:latin typeface="Arial"/>
                <a:cs typeface="Arial"/>
              </a:rPr>
              <a:t> </a:t>
            </a:r>
            <a:r>
              <a:rPr sz="2800" b="1" dirty="0" smtClean="0">
                <a:latin typeface="Arial"/>
                <a:cs typeface="Arial"/>
              </a:rPr>
              <a:t>Packets</a:t>
            </a:r>
            <a:endParaRPr sz="2800" dirty="0">
              <a:latin typeface="Arial"/>
              <a:cs typeface="Arial"/>
            </a:endParaRPr>
          </a:p>
          <a:p>
            <a:pPr marL="12700" marR="1605280">
              <a:lnSpc>
                <a:spcPct val="100000"/>
              </a:lnSpc>
              <a:spcBef>
                <a:spcPts val="910"/>
              </a:spcBef>
              <a:buChar char="•"/>
              <a:tabLst>
                <a:tab pos="262255" algn="l"/>
                <a:tab pos="262890" algn="l"/>
              </a:tabLst>
            </a:pPr>
            <a:r>
              <a:rPr lang="en-US" sz="2200" spc="-5" dirty="0" smtClean="0">
                <a:latin typeface="Arial"/>
                <a:cs typeface="Arial"/>
              </a:rPr>
              <a:t> </a:t>
            </a:r>
            <a:r>
              <a:rPr sz="2200" spc="-5" dirty="0" smtClean="0">
                <a:latin typeface="Arial"/>
                <a:cs typeface="Arial"/>
              </a:rPr>
              <a:t>The </a:t>
            </a:r>
            <a:r>
              <a:rPr sz="2200" spc="-5" dirty="0">
                <a:latin typeface="Arial"/>
                <a:cs typeface="Arial"/>
              </a:rPr>
              <a:t>overall quality and content of a packet is the first  representation of a candidate view by the</a:t>
            </a:r>
            <a:r>
              <a:rPr sz="2200" spc="70" dirty="0">
                <a:latin typeface="Arial"/>
                <a:cs typeface="Arial"/>
              </a:rPr>
              <a:t> </a:t>
            </a:r>
            <a:r>
              <a:rPr sz="2200" spc="-5" dirty="0">
                <a:latin typeface="Arial"/>
                <a:cs typeface="Arial"/>
              </a:rPr>
              <a:t>Board.</a:t>
            </a:r>
            <a:endParaRPr sz="2200" dirty="0">
              <a:latin typeface="Arial"/>
              <a:cs typeface="Arial"/>
            </a:endParaRPr>
          </a:p>
          <a:p>
            <a:pPr>
              <a:lnSpc>
                <a:spcPct val="100000"/>
              </a:lnSpc>
              <a:spcBef>
                <a:spcPts val="40"/>
              </a:spcBef>
              <a:buFont typeface="Arial"/>
              <a:buChar char="•"/>
            </a:pPr>
            <a:endParaRPr sz="2350" dirty="0">
              <a:latin typeface="Times New Roman"/>
              <a:cs typeface="Times New Roman"/>
            </a:endParaRPr>
          </a:p>
          <a:p>
            <a:pPr marL="12700" marR="93980">
              <a:lnSpc>
                <a:spcPct val="100000"/>
              </a:lnSpc>
              <a:spcBef>
                <a:spcPts val="5"/>
              </a:spcBef>
              <a:buChar char="•"/>
              <a:tabLst>
                <a:tab pos="267335" algn="l"/>
                <a:tab pos="267970" algn="l"/>
                <a:tab pos="3246755" algn="l"/>
              </a:tabLst>
            </a:pPr>
            <a:r>
              <a:rPr lang="en-US" sz="2200" spc="-5" dirty="0" smtClean="0">
                <a:latin typeface="Arial"/>
                <a:cs typeface="Arial"/>
              </a:rPr>
              <a:t> </a:t>
            </a:r>
            <a:r>
              <a:rPr sz="2200" spc="-5" dirty="0" smtClean="0">
                <a:latin typeface="Arial"/>
                <a:cs typeface="Arial"/>
              </a:rPr>
              <a:t>Packets </a:t>
            </a:r>
            <a:r>
              <a:rPr sz="2200" spc="-5" dirty="0">
                <a:latin typeface="Arial"/>
                <a:cs typeface="Arial"/>
              </a:rPr>
              <a:t>missing documents were considered incomplete and not  considered by</a:t>
            </a:r>
            <a:r>
              <a:rPr sz="2200" spc="50" dirty="0">
                <a:latin typeface="Arial"/>
                <a:cs typeface="Arial"/>
              </a:rPr>
              <a:t> </a:t>
            </a:r>
            <a:r>
              <a:rPr sz="2200" spc="-5" dirty="0">
                <a:latin typeface="Arial"/>
                <a:cs typeface="Arial"/>
              </a:rPr>
              <a:t>the</a:t>
            </a:r>
            <a:r>
              <a:rPr sz="2200" spc="20" dirty="0">
                <a:latin typeface="Arial"/>
                <a:cs typeface="Arial"/>
              </a:rPr>
              <a:t> </a:t>
            </a:r>
            <a:r>
              <a:rPr sz="2200" spc="-5" dirty="0">
                <a:latin typeface="Arial"/>
                <a:cs typeface="Arial"/>
              </a:rPr>
              <a:t>board.	</a:t>
            </a:r>
            <a:r>
              <a:rPr sz="2200" spc="-25" dirty="0">
                <a:solidFill>
                  <a:srgbClr val="FF0000"/>
                </a:solidFill>
                <a:latin typeface="Arial"/>
                <a:cs typeface="Arial"/>
              </a:rPr>
              <a:t>We </a:t>
            </a:r>
            <a:r>
              <a:rPr sz="2200" spc="-5" dirty="0">
                <a:solidFill>
                  <a:srgbClr val="FF0000"/>
                </a:solidFill>
                <a:latin typeface="Arial"/>
                <a:cs typeface="Arial"/>
              </a:rPr>
              <a:t>strongly recommend</a:t>
            </a:r>
            <a:r>
              <a:rPr sz="2200" spc="45" dirty="0">
                <a:solidFill>
                  <a:srgbClr val="FF0000"/>
                </a:solidFill>
                <a:latin typeface="Arial"/>
                <a:cs typeface="Arial"/>
              </a:rPr>
              <a:t> </a:t>
            </a:r>
            <a:r>
              <a:rPr sz="2200" spc="-5" dirty="0">
                <a:solidFill>
                  <a:srgbClr val="FF0000"/>
                </a:solidFill>
                <a:latin typeface="Arial"/>
                <a:cs typeface="Arial"/>
              </a:rPr>
              <a:t>candidates</a:t>
            </a:r>
            <a:r>
              <a:rPr sz="2200" dirty="0">
                <a:solidFill>
                  <a:srgbClr val="FF0000"/>
                </a:solidFill>
                <a:latin typeface="Arial"/>
                <a:cs typeface="Arial"/>
              </a:rPr>
              <a:t> </a:t>
            </a:r>
            <a:r>
              <a:rPr sz="2200" spc="-5" dirty="0">
                <a:solidFill>
                  <a:srgbClr val="FF0000"/>
                </a:solidFill>
                <a:latin typeface="Arial"/>
                <a:cs typeface="Arial"/>
              </a:rPr>
              <a:t>to  request their transcripts </a:t>
            </a:r>
            <a:r>
              <a:rPr sz="2200" spc="-20" dirty="0">
                <a:solidFill>
                  <a:srgbClr val="FF0000"/>
                </a:solidFill>
                <a:latin typeface="Arial"/>
                <a:cs typeface="Arial"/>
              </a:rPr>
              <a:t>immediately. </a:t>
            </a:r>
            <a:r>
              <a:rPr sz="2200" spc="-10" dirty="0">
                <a:solidFill>
                  <a:srgbClr val="FF0000"/>
                </a:solidFill>
                <a:latin typeface="Arial"/>
                <a:cs typeface="Arial"/>
              </a:rPr>
              <a:t>Transcripts </a:t>
            </a:r>
            <a:r>
              <a:rPr sz="2200" spc="-5" dirty="0">
                <a:solidFill>
                  <a:srgbClr val="FF0000"/>
                </a:solidFill>
                <a:latin typeface="Arial"/>
                <a:cs typeface="Arial"/>
              </a:rPr>
              <a:t>received after  </a:t>
            </a:r>
            <a:r>
              <a:rPr sz="2200" spc="-15" dirty="0" smtClean="0">
                <a:solidFill>
                  <a:srgbClr val="FF0000"/>
                </a:solidFill>
                <a:latin typeface="Arial"/>
                <a:cs typeface="Arial"/>
              </a:rPr>
              <a:t>CL</a:t>
            </a:r>
            <a:r>
              <a:rPr lang="en-US" sz="2200" spc="-15" dirty="0">
                <a:solidFill>
                  <a:srgbClr val="FF0000"/>
                </a:solidFill>
                <a:latin typeface="Arial"/>
                <a:cs typeface="Arial"/>
              </a:rPr>
              <a:t>D</a:t>
            </a:r>
            <a:r>
              <a:rPr sz="2200" spc="-15" dirty="0" smtClean="0">
                <a:solidFill>
                  <a:srgbClr val="FF0000"/>
                </a:solidFill>
                <a:latin typeface="Arial"/>
                <a:cs typeface="Arial"/>
              </a:rPr>
              <a:t>O’s </a:t>
            </a:r>
            <a:r>
              <a:rPr sz="2200" spc="-5" dirty="0">
                <a:solidFill>
                  <a:srgbClr val="FF0000"/>
                </a:solidFill>
                <a:latin typeface="Arial"/>
                <a:cs typeface="Arial"/>
              </a:rPr>
              <a:t>deadline are viewed as an incomplete</a:t>
            </a:r>
            <a:r>
              <a:rPr sz="2200" spc="105" dirty="0">
                <a:solidFill>
                  <a:srgbClr val="FF0000"/>
                </a:solidFill>
                <a:latin typeface="Arial"/>
                <a:cs typeface="Arial"/>
              </a:rPr>
              <a:t> </a:t>
            </a:r>
            <a:r>
              <a:rPr sz="2200" spc="-5" dirty="0">
                <a:solidFill>
                  <a:srgbClr val="FF0000"/>
                </a:solidFill>
                <a:latin typeface="Arial"/>
                <a:cs typeface="Arial"/>
              </a:rPr>
              <a:t>packet.</a:t>
            </a:r>
            <a:endParaRPr sz="2200" dirty="0">
              <a:latin typeface="Arial"/>
              <a:cs typeface="Arial"/>
            </a:endParaRPr>
          </a:p>
          <a:p>
            <a:pPr>
              <a:lnSpc>
                <a:spcPct val="100000"/>
              </a:lnSpc>
              <a:spcBef>
                <a:spcPts val="35"/>
              </a:spcBef>
              <a:buFont typeface="Arial"/>
              <a:buChar char="•"/>
            </a:pPr>
            <a:endParaRPr sz="2350" dirty="0">
              <a:latin typeface="Times New Roman"/>
              <a:cs typeface="Times New Roman"/>
            </a:endParaRPr>
          </a:p>
          <a:p>
            <a:pPr marL="12700" marR="5080">
              <a:lnSpc>
                <a:spcPct val="100000"/>
              </a:lnSpc>
              <a:buChar char="•"/>
              <a:tabLst>
                <a:tab pos="267335" algn="l"/>
                <a:tab pos="267970" algn="l"/>
              </a:tabLst>
            </a:pPr>
            <a:r>
              <a:rPr lang="en-US" sz="2200" spc="-5" dirty="0" smtClean="0">
                <a:latin typeface="Arial"/>
                <a:cs typeface="Arial"/>
              </a:rPr>
              <a:t> </a:t>
            </a:r>
            <a:r>
              <a:rPr sz="2200" spc="-5" dirty="0" smtClean="0">
                <a:latin typeface="Arial"/>
                <a:cs typeface="Arial"/>
              </a:rPr>
              <a:t>It </a:t>
            </a:r>
            <a:r>
              <a:rPr sz="2200" spc="-5" dirty="0">
                <a:latin typeface="Arial"/>
                <a:cs typeface="Arial"/>
              </a:rPr>
              <a:t>was imperative that candidates, leaders, and </a:t>
            </a:r>
            <a:r>
              <a:rPr sz="2200" spc="-10" dirty="0">
                <a:latin typeface="Arial"/>
                <a:cs typeface="Arial"/>
              </a:rPr>
              <a:t>Command  </a:t>
            </a:r>
            <a:r>
              <a:rPr sz="2200" spc="-5" dirty="0">
                <a:latin typeface="Arial"/>
                <a:cs typeface="Arial"/>
              </a:rPr>
              <a:t>representatives started the packets early and paid </a:t>
            </a:r>
            <a:r>
              <a:rPr sz="2200" dirty="0">
                <a:latin typeface="Arial"/>
                <a:cs typeface="Arial"/>
              </a:rPr>
              <a:t>close </a:t>
            </a:r>
            <a:r>
              <a:rPr sz="2200" spc="-5" dirty="0">
                <a:latin typeface="Arial"/>
                <a:cs typeface="Arial"/>
              </a:rPr>
              <a:t>attention to  detail to the general content of each</a:t>
            </a:r>
            <a:r>
              <a:rPr sz="2200" spc="85" dirty="0">
                <a:latin typeface="Arial"/>
                <a:cs typeface="Arial"/>
              </a:rPr>
              <a:t> </a:t>
            </a:r>
            <a:r>
              <a:rPr sz="2200" spc="-5" dirty="0">
                <a:latin typeface="Arial"/>
                <a:cs typeface="Arial"/>
              </a:rPr>
              <a:t>packet.</a:t>
            </a:r>
            <a:endParaRPr sz="2200" dirty="0">
              <a:latin typeface="Arial"/>
              <a:cs typeface="Arial"/>
            </a:endParaRPr>
          </a:p>
          <a:p>
            <a:pPr>
              <a:lnSpc>
                <a:spcPct val="100000"/>
              </a:lnSpc>
              <a:spcBef>
                <a:spcPts val="30"/>
              </a:spcBef>
            </a:pPr>
            <a:endParaRPr sz="2350" dirty="0">
              <a:latin typeface="Times New Roman"/>
              <a:cs typeface="Times New Roman"/>
            </a:endParaRPr>
          </a:p>
          <a:p>
            <a:pPr marL="12700" marR="1102995">
              <a:lnSpc>
                <a:spcPct val="100000"/>
              </a:lnSpc>
              <a:buChar char="•"/>
              <a:tabLst>
                <a:tab pos="251460" algn="l"/>
                <a:tab pos="252095" algn="l"/>
              </a:tabLst>
            </a:pPr>
            <a:r>
              <a:rPr lang="en-US" sz="2200" spc="-5" dirty="0" smtClean="0">
                <a:latin typeface="Arial"/>
                <a:cs typeface="Arial"/>
              </a:rPr>
              <a:t> </a:t>
            </a:r>
            <a:r>
              <a:rPr sz="2200" spc="-5" dirty="0" smtClean="0">
                <a:latin typeface="Arial"/>
                <a:cs typeface="Arial"/>
              </a:rPr>
              <a:t>Applicants </a:t>
            </a:r>
            <a:r>
              <a:rPr sz="2200" spc="-5" dirty="0">
                <a:latin typeface="Arial"/>
                <a:cs typeface="Arial"/>
              </a:rPr>
              <a:t>are highly encouraged to compete for </a:t>
            </a:r>
            <a:r>
              <a:rPr sz="2200" spc="-5" dirty="0" smtClean="0">
                <a:latin typeface="Arial"/>
                <a:cs typeface="Arial"/>
              </a:rPr>
              <a:t>multiple</a:t>
            </a:r>
            <a:r>
              <a:rPr lang="en-US" sz="2200" spc="-5" dirty="0" smtClean="0">
                <a:latin typeface="Arial"/>
                <a:cs typeface="Arial"/>
              </a:rPr>
              <a:t> </a:t>
            </a:r>
            <a:r>
              <a:rPr sz="2200" spc="-5" dirty="0" smtClean="0">
                <a:latin typeface="Arial"/>
                <a:cs typeface="Arial"/>
              </a:rPr>
              <a:t>programs</a:t>
            </a:r>
            <a:r>
              <a:rPr sz="2200" spc="-5" dirty="0">
                <a:latin typeface="Arial"/>
                <a:cs typeface="Arial"/>
              </a:rPr>
              <a:t>.</a:t>
            </a:r>
            <a:endParaRPr sz="2200" dirty="0">
              <a:latin typeface="Arial"/>
              <a:cs typeface="Arial"/>
            </a:endParaRPr>
          </a:p>
        </p:txBody>
      </p:sp>
      <p:sp>
        <p:nvSpPr>
          <p:cNvPr id="7" name="object 4"/>
          <p:cNvSpPr txBox="1">
            <a:spLocks noGrp="1"/>
          </p:cNvSpPr>
          <p:nvPr>
            <p:ph type="title"/>
          </p:nvPr>
        </p:nvSpPr>
        <p:spPr>
          <a:xfrm>
            <a:off x="4507991" y="143764"/>
            <a:ext cx="4042410" cy="430887"/>
          </a:xfrm>
          <a:prstGeom prst="rect">
            <a:avLst/>
          </a:prstGeom>
        </p:spPr>
        <p:txBody>
          <a:bodyPr vert="horz" wrap="square" lIns="0" tIns="0" rIns="0" bIns="0" rtlCol="0">
            <a:spAutoFit/>
          </a:bodyPr>
          <a:lstStyle/>
          <a:p>
            <a:pPr marL="12700">
              <a:lnSpc>
                <a:spcPct val="100000"/>
              </a:lnSpc>
            </a:pPr>
            <a:r>
              <a:rPr lang="en-US" sz="2800" spc="-10" dirty="0"/>
              <a:t>Board Review </a:t>
            </a:r>
            <a:r>
              <a:rPr lang="en-US" sz="2800" spc="-5" dirty="0"/>
              <a:t>and</a:t>
            </a:r>
            <a:r>
              <a:rPr lang="en-US" sz="2800" spc="-160" dirty="0"/>
              <a:t> </a:t>
            </a:r>
            <a:r>
              <a:rPr lang="en-US" sz="2800" spc="-5" dirty="0"/>
              <a:t>Analysis</a:t>
            </a:r>
            <a:endParaRPr sz="2600" dirty="0">
              <a:latin typeface="Arial"/>
              <a:cs typeface="Arial"/>
            </a:endParaRPr>
          </a:p>
        </p:txBody>
      </p:sp>
      <p:sp>
        <p:nvSpPr>
          <p:cNvPr id="8" name="object 2"/>
          <p:cNvSpPr txBox="1"/>
          <p:nvPr/>
        </p:nvSpPr>
        <p:spPr>
          <a:xfrm>
            <a:off x="533400" y="91630"/>
            <a:ext cx="3657600" cy="512961"/>
          </a:xfrm>
          <a:prstGeom prst="rect">
            <a:avLst/>
          </a:prstGeom>
        </p:spPr>
        <p:txBody>
          <a:bodyPr vert="horz" wrap="square" lIns="0" tIns="0" rIns="0" bIns="0" rtlCol="0">
            <a:spAutoFit/>
          </a:bodyPr>
          <a:lstStyle/>
          <a:p>
            <a:pPr algn="ctr">
              <a:lnSpc>
                <a:spcPts val="2030"/>
              </a:lnSpc>
            </a:pPr>
            <a:r>
              <a:rPr lang="en-US" b="1" spc="-5" dirty="0">
                <a:solidFill>
                  <a:srgbClr val="F6C700"/>
                </a:solidFill>
                <a:latin typeface="Arial"/>
                <a:cs typeface="Arial"/>
              </a:rPr>
              <a:t>AMERICA</a:t>
            </a:r>
            <a:r>
              <a:rPr lang="en-US" b="1" spc="-5" dirty="0">
                <a:solidFill>
                  <a:srgbClr val="F6C700"/>
                </a:solidFill>
                <a:latin typeface="MS PGothic"/>
                <a:cs typeface="MS PGothic"/>
              </a:rPr>
              <a:t>’</a:t>
            </a:r>
            <a:r>
              <a:rPr lang="en-US" b="1" spc="-5" dirty="0">
                <a:solidFill>
                  <a:srgbClr val="F6C700"/>
                </a:solidFill>
                <a:latin typeface="Arial"/>
                <a:cs typeface="Arial"/>
              </a:rPr>
              <a:t>S</a:t>
            </a:r>
            <a:r>
              <a:rPr lang="en-US" b="1" spc="-130" dirty="0">
                <a:solidFill>
                  <a:srgbClr val="F6C700"/>
                </a:solidFill>
                <a:latin typeface="Arial"/>
                <a:cs typeface="Arial"/>
              </a:rPr>
              <a:t> </a:t>
            </a:r>
            <a:r>
              <a:rPr lang="en-US" b="1" spc="-30" dirty="0">
                <a:solidFill>
                  <a:srgbClr val="F6C700"/>
                </a:solidFill>
                <a:latin typeface="Arial"/>
                <a:cs typeface="Arial"/>
              </a:rPr>
              <a:t>ARMY:</a:t>
            </a:r>
            <a:endParaRPr lang="en-US" dirty="0">
              <a:latin typeface="Arial"/>
              <a:cs typeface="Arial"/>
            </a:endParaRPr>
          </a:p>
          <a:p>
            <a:pPr algn="ctr">
              <a:lnSpc>
                <a:spcPts val="2030"/>
              </a:lnSpc>
            </a:pPr>
            <a:r>
              <a:rPr lang="en-US" sz="1700" b="1" spc="-5" dirty="0">
                <a:solidFill>
                  <a:srgbClr val="979797"/>
                </a:solidFill>
                <a:latin typeface="Arial"/>
                <a:cs typeface="Arial"/>
              </a:rPr>
              <a:t>THE STRENGTH OF THE</a:t>
            </a:r>
            <a:r>
              <a:rPr lang="en-US" sz="1700" b="1" spc="-20" dirty="0">
                <a:solidFill>
                  <a:srgbClr val="979797"/>
                </a:solidFill>
                <a:latin typeface="Arial"/>
                <a:cs typeface="Arial"/>
              </a:rPr>
              <a:t> </a:t>
            </a:r>
            <a:r>
              <a:rPr lang="en-US" sz="1700" b="1" spc="-25" dirty="0">
                <a:solidFill>
                  <a:srgbClr val="979797"/>
                </a:solidFill>
                <a:latin typeface="Arial"/>
                <a:cs typeface="Arial"/>
              </a:rPr>
              <a:t>NATION</a:t>
            </a:r>
            <a:endParaRPr lang="en-US" sz="1700" dirty="0">
              <a:latin typeface="Arial"/>
              <a:cs typeface="Aria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4939442" y="190500"/>
            <a:ext cx="3531235" cy="382270"/>
          </a:xfrm>
          <a:prstGeom prst="rect">
            <a:avLst/>
          </a:prstGeom>
        </p:spPr>
        <p:txBody>
          <a:bodyPr vert="horz" wrap="square" lIns="0" tIns="0" rIns="0" bIns="0" rtlCol="0">
            <a:spAutoFit/>
          </a:bodyPr>
          <a:lstStyle/>
          <a:p>
            <a:pPr marL="12700">
              <a:lnSpc>
                <a:spcPct val="100000"/>
              </a:lnSpc>
            </a:pPr>
            <a:r>
              <a:rPr spc="-5" dirty="0">
                <a:latin typeface="Arial"/>
                <a:cs typeface="Arial"/>
              </a:rPr>
              <a:t>SETM Program</a:t>
            </a:r>
            <a:r>
              <a:rPr spc="-55" dirty="0">
                <a:latin typeface="Arial"/>
                <a:cs typeface="Arial"/>
              </a:rPr>
              <a:t> </a:t>
            </a:r>
            <a:r>
              <a:rPr spc="-5" dirty="0">
                <a:latin typeface="Arial"/>
                <a:cs typeface="Arial"/>
              </a:rPr>
              <a:t>Modules</a:t>
            </a:r>
          </a:p>
        </p:txBody>
      </p:sp>
      <p:sp>
        <p:nvSpPr>
          <p:cNvPr id="18" name="object 18"/>
          <p:cNvSpPr/>
          <p:nvPr/>
        </p:nvSpPr>
        <p:spPr>
          <a:xfrm flipH="1">
            <a:off x="4538100" y="1274811"/>
            <a:ext cx="45719" cy="5280633"/>
          </a:xfrm>
          <a:custGeom>
            <a:avLst/>
            <a:gdLst/>
            <a:ahLst/>
            <a:cxnLst/>
            <a:rect l="l" t="t" r="r" b="b"/>
            <a:pathLst>
              <a:path h="4876800">
                <a:moveTo>
                  <a:pt x="0" y="0"/>
                </a:moveTo>
                <a:lnTo>
                  <a:pt x="0" y="4876800"/>
                </a:lnTo>
              </a:path>
            </a:pathLst>
          </a:custGeom>
          <a:ln w="22860">
            <a:solidFill>
              <a:srgbClr val="000000"/>
            </a:solidFill>
          </a:ln>
        </p:spPr>
        <p:txBody>
          <a:bodyPr wrap="square" lIns="0" tIns="0" rIns="0" bIns="0" rtlCol="0"/>
          <a:lstStyle/>
          <a:p>
            <a:endParaRPr/>
          </a:p>
        </p:txBody>
      </p:sp>
      <p:sp>
        <p:nvSpPr>
          <p:cNvPr id="25" name="object 25"/>
          <p:cNvSpPr txBox="1"/>
          <p:nvPr/>
        </p:nvSpPr>
        <p:spPr>
          <a:xfrm>
            <a:off x="8912859" y="6555445"/>
            <a:ext cx="163830" cy="252095"/>
          </a:xfrm>
          <a:prstGeom prst="rect">
            <a:avLst/>
          </a:prstGeom>
        </p:spPr>
        <p:txBody>
          <a:bodyPr vert="horz" wrap="square" lIns="0" tIns="0" rIns="0" bIns="0" rtlCol="0">
            <a:spAutoFit/>
          </a:bodyPr>
          <a:lstStyle/>
          <a:p>
            <a:pPr marL="25400">
              <a:lnSpc>
                <a:spcPts val="1864"/>
              </a:lnSpc>
            </a:pPr>
            <a:fld id="{81D60167-4931-47E6-BA6A-407CBD079E47}" type="slidenum">
              <a:rPr sz="1600" spc="-5" dirty="0">
                <a:latin typeface="Arial"/>
                <a:cs typeface="Arial"/>
              </a:rPr>
              <a:t>4</a:t>
            </a:fld>
            <a:endParaRPr sz="1600">
              <a:latin typeface="Arial"/>
              <a:cs typeface="Arial"/>
            </a:endParaRPr>
          </a:p>
        </p:txBody>
      </p:sp>
      <p:sp>
        <p:nvSpPr>
          <p:cNvPr id="26" name="object 5"/>
          <p:cNvSpPr/>
          <p:nvPr/>
        </p:nvSpPr>
        <p:spPr>
          <a:xfrm>
            <a:off x="7171182" y="6706361"/>
            <a:ext cx="995044" cy="0"/>
          </a:xfrm>
          <a:custGeom>
            <a:avLst/>
            <a:gdLst/>
            <a:ahLst/>
            <a:cxnLst/>
            <a:rect l="l" t="t" r="r" b="b"/>
            <a:pathLst>
              <a:path w="995045">
                <a:moveTo>
                  <a:pt x="0" y="0"/>
                </a:moveTo>
                <a:lnTo>
                  <a:pt x="994917" y="0"/>
                </a:lnTo>
              </a:path>
            </a:pathLst>
          </a:custGeom>
          <a:ln w="19812">
            <a:solidFill>
              <a:srgbClr val="000000"/>
            </a:solidFill>
          </a:ln>
        </p:spPr>
        <p:txBody>
          <a:bodyPr wrap="square" lIns="0" tIns="0" rIns="0" bIns="0" rtlCol="0"/>
          <a:lstStyle/>
          <a:p>
            <a:endParaRPr/>
          </a:p>
        </p:txBody>
      </p:sp>
      <p:sp>
        <p:nvSpPr>
          <p:cNvPr id="27" name="object 6"/>
          <p:cNvSpPr/>
          <p:nvPr/>
        </p:nvSpPr>
        <p:spPr>
          <a:xfrm>
            <a:off x="304800" y="6706361"/>
            <a:ext cx="1561465" cy="0"/>
          </a:xfrm>
          <a:custGeom>
            <a:avLst/>
            <a:gdLst/>
            <a:ahLst/>
            <a:cxnLst/>
            <a:rect l="l" t="t" r="r" b="b"/>
            <a:pathLst>
              <a:path w="1561464">
                <a:moveTo>
                  <a:pt x="0" y="0"/>
                </a:moveTo>
                <a:lnTo>
                  <a:pt x="1561338" y="0"/>
                </a:lnTo>
              </a:path>
            </a:pathLst>
          </a:custGeom>
          <a:ln w="19812">
            <a:solidFill>
              <a:srgbClr val="000000"/>
            </a:solidFill>
          </a:ln>
        </p:spPr>
        <p:txBody>
          <a:bodyPr wrap="square" lIns="0" tIns="0" rIns="0" bIns="0" rtlCol="0"/>
          <a:lstStyle/>
          <a:p>
            <a:endParaRPr/>
          </a:p>
        </p:txBody>
      </p:sp>
      <p:sp>
        <p:nvSpPr>
          <p:cNvPr id="28" name="object 7"/>
          <p:cNvSpPr/>
          <p:nvPr/>
        </p:nvSpPr>
        <p:spPr>
          <a:xfrm>
            <a:off x="7171182" y="6630161"/>
            <a:ext cx="995044" cy="0"/>
          </a:xfrm>
          <a:custGeom>
            <a:avLst/>
            <a:gdLst/>
            <a:ahLst/>
            <a:cxnLst/>
            <a:rect l="l" t="t" r="r" b="b"/>
            <a:pathLst>
              <a:path w="995045">
                <a:moveTo>
                  <a:pt x="0" y="0"/>
                </a:moveTo>
                <a:lnTo>
                  <a:pt x="994917" y="0"/>
                </a:lnTo>
              </a:path>
            </a:pathLst>
          </a:custGeom>
          <a:ln w="19812">
            <a:solidFill>
              <a:srgbClr val="000000"/>
            </a:solidFill>
          </a:ln>
        </p:spPr>
        <p:txBody>
          <a:bodyPr wrap="square" lIns="0" tIns="0" rIns="0" bIns="0" rtlCol="0"/>
          <a:lstStyle/>
          <a:p>
            <a:endParaRPr/>
          </a:p>
        </p:txBody>
      </p:sp>
      <p:sp>
        <p:nvSpPr>
          <p:cNvPr id="29" name="object 8"/>
          <p:cNvSpPr/>
          <p:nvPr/>
        </p:nvSpPr>
        <p:spPr>
          <a:xfrm>
            <a:off x="304800" y="6630161"/>
            <a:ext cx="1561465" cy="0"/>
          </a:xfrm>
          <a:custGeom>
            <a:avLst/>
            <a:gdLst/>
            <a:ahLst/>
            <a:cxnLst/>
            <a:rect l="l" t="t" r="r" b="b"/>
            <a:pathLst>
              <a:path w="1561464">
                <a:moveTo>
                  <a:pt x="0" y="0"/>
                </a:moveTo>
                <a:lnTo>
                  <a:pt x="1561338" y="0"/>
                </a:lnTo>
              </a:path>
            </a:pathLst>
          </a:custGeom>
          <a:ln w="19812">
            <a:solidFill>
              <a:srgbClr val="000000"/>
            </a:solidFill>
          </a:ln>
        </p:spPr>
        <p:txBody>
          <a:bodyPr wrap="square" lIns="0" tIns="0" rIns="0" bIns="0" rtlCol="0"/>
          <a:lstStyle/>
          <a:p>
            <a:endParaRPr/>
          </a:p>
        </p:txBody>
      </p:sp>
      <p:sp>
        <p:nvSpPr>
          <p:cNvPr id="30" name="object 9"/>
          <p:cNvSpPr/>
          <p:nvPr/>
        </p:nvSpPr>
        <p:spPr>
          <a:xfrm>
            <a:off x="7171182" y="6671309"/>
            <a:ext cx="995044" cy="0"/>
          </a:xfrm>
          <a:custGeom>
            <a:avLst/>
            <a:gdLst/>
            <a:ahLst/>
            <a:cxnLst/>
            <a:rect l="l" t="t" r="r" b="b"/>
            <a:pathLst>
              <a:path w="995045">
                <a:moveTo>
                  <a:pt x="0" y="0"/>
                </a:moveTo>
                <a:lnTo>
                  <a:pt x="994917" y="0"/>
                </a:lnTo>
              </a:path>
            </a:pathLst>
          </a:custGeom>
          <a:ln w="28956">
            <a:solidFill>
              <a:srgbClr val="FFC000"/>
            </a:solidFill>
          </a:ln>
        </p:spPr>
        <p:txBody>
          <a:bodyPr wrap="square" lIns="0" tIns="0" rIns="0" bIns="0" rtlCol="0"/>
          <a:lstStyle/>
          <a:p>
            <a:endParaRPr/>
          </a:p>
        </p:txBody>
      </p:sp>
      <p:sp>
        <p:nvSpPr>
          <p:cNvPr id="31" name="object 10"/>
          <p:cNvSpPr/>
          <p:nvPr/>
        </p:nvSpPr>
        <p:spPr>
          <a:xfrm>
            <a:off x="304800" y="6671309"/>
            <a:ext cx="1561465" cy="0"/>
          </a:xfrm>
          <a:custGeom>
            <a:avLst/>
            <a:gdLst/>
            <a:ahLst/>
            <a:cxnLst/>
            <a:rect l="l" t="t" r="r" b="b"/>
            <a:pathLst>
              <a:path w="1561464">
                <a:moveTo>
                  <a:pt x="0" y="0"/>
                </a:moveTo>
                <a:lnTo>
                  <a:pt x="1561338" y="0"/>
                </a:lnTo>
              </a:path>
            </a:pathLst>
          </a:custGeom>
          <a:ln w="28956">
            <a:solidFill>
              <a:srgbClr val="FFC000"/>
            </a:solidFill>
          </a:ln>
        </p:spPr>
        <p:txBody>
          <a:bodyPr wrap="square" lIns="0" tIns="0" rIns="0" bIns="0" rtlCol="0"/>
          <a:lstStyle/>
          <a:p>
            <a:endParaRPr/>
          </a:p>
        </p:txBody>
      </p:sp>
      <p:sp>
        <p:nvSpPr>
          <p:cNvPr id="32" name="object 11"/>
          <p:cNvSpPr/>
          <p:nvPr/>
        </p:nvSpPr>
        <p:spPr>
          <a:xfrm>
            <a:off x="8162438" y="6635903"/>
            <a:ext cx="1905" cy="76200"/>
          </a:xfrm>
          <a:custGeom>
            <a:avLst/>
            <a:gdLst/>
            <a:ahLst/>
            <a:cxnLst/>
            <a:rect l="l" t="t" r="r" b="b"/>
            <a:pathLst>
              <a:path w="1904" h="76200">
                <a:moveTo>
                  <a:pt x="63" y="0"/>
                </a:moveTo>
                <a:lnTo>
                  <a:pt x="292" y="12699"/>
                </a:lnTo>
                <a:lnTo>
                  <a:pt x="63" y="0"/>
                </a:lnTo>
                <a:close/>
              </a:path>
              <a:path w="1904" h="76200">
                <a:moveTo>
                  <a:pt x="647" y="25387"/>
                </a:moveTo>
                <a:lnTo>
                  <a:pt x="1155" y="50787"/>
                </a:lnTo>
                <a:lnTo>
                  <a:pt x="647" y="25387"/>
                </a:lnTo>
                <a:close/>
              </a:path>
              <a:path w="1904" h="76200">
                <a:moveTo>
                  <a:pt x="1511" y="63487"/>
                </a:moveTo>
                <a:lnTo>
                  <a:pt x="1739" y="76187"/>
                </a:lnTo>
                <a:lnTo>
                  <a:pt x="1511" y="63487"/>
                </a:lnTo>
                <a:close/>
              </a:path>
            </a:pathLst>
          </a:custGeom>
          <a:solidFill>
            <a:srgbClr val="000000"/>
          </a:solidFill>
        </p:spPr>
        <p:txBody>
          <a:bodyPr wrap="square" lIns="0" tIns="0" rIns="0" bIns="0" rtlCol="0"/>
          <a:lstStyle/>
          <a:p>
            <a:endParaRPr/>
          </a:p>
        </p:txBody>
      </p:sp>
      <p:sp>
        <p:nvSpPr>
          <p:cNvPr id="33" name="object 12"/>
          <p:cNvSpPr/>
          <p:nvPr/>
        </p:nvSpPr>
        <p:spPr>
          <a:xfrm>
            <a:off x="8084621" y="6561437"/>
            <a:ext cx="231140" cy="228600"/>
          </a:xfrm>
          <a:custGeom>
            <a:avLst/>
            <a:gdLst/>
            <a:ahLst/>
            <a:cxnLst/>
            <a:rect l="l" t="t" r="r" b="b"/>
            <a:pathLst>
              <a:path w="231140" h="228600">
                <a:moveTo>
                  <a:pt x="0" y="0"/>
                </a:moveTo>
                <a:lnTo>
                  <a:pt x="78752" y="112547"/>
                </a:lnTo>
                <a:lnTo>
                  <a:pt x="5143" y="228536"/>
                </a:lnTo>
                <a:lnTo>
                  <a:pt x="231114" y="109105"/>
                </a:lnTo>
                <a:lnTo>
                  <a:pt x="0" y="0"/>
                </a:lnTo>
                <a:close/>
              </a:path>
            </a:pathLst>
          </a:custGeom>
          <a:solidFill>
            <a:srgbClr val="000000"/>
          </a:solidFill>
        </p:spPr>
        <p:txBody>
          <a:bodyPr wrap="square" lIns="0" tIns="0" rIns="0" bIns="0" rtlCol="0"/>
          <a:lstStyle/>
          <a:p>
            <a:endParaRPr/>
          </a:p>
        </p:txBody>
      </p:sp>
      <p:sp>
        <p:nvSpPr>
          <p:cNvPr id="22" name="object 2"/>
          <p:cNvSpPr txBox="1"/>
          <p:nvPr/>
        </p:nvSpPr>
        <p:spPr>
          <a:xfrm>
            <a:off x="533400" y="91630"/>
            <a:ext cx="3657600" cy="512961"/>
          </a:xfrm>
          <a:prstGeom prst="rect">
            <a:avLst/>
          </a:prstGeom>
        </p:spPr>
        <p:txBody>
          <a:bodyPr vert="horz" wrap="square" lIns="0" tIns="0" rIns="0" bIns="0" rtlCol="0">
            <a:spAutoFit/>
          </a:bodyPr>
          <a:lstStyle/>
          <a:p>
            <a:pPr algn="ctr">
              <a:lnSpc>
                <a:spcPts val="2030"/>
              </a:lnSpc>
            </a:pPr>
            <a:r>
              <a:rPr lang="en-US" b="1" spc="-5" dirty="0">
                <a:solidFill>
                  <a:srgbClr val="F6C700"/>
                </a:solidFill>
                <a:latin typeface="Arial"/>
                <a:cs typeface="Arial"/>
              </a:rPr>
              <a:t>AMERICA</a:t>
            </a:r>
            <a:r>
              <a:rPr lang="en-US" b="1" spc="-5" dirty="0">
                <a:solidFill>
                  <a:srgbClr val="F6C700"/>
                </a:solidFill>
                <a:latin typeface="MS PGothic"/>
                <a:cs typeface="MS PGothic"/>
              </a:rPr>
              <a:t>’</a:t>
            </a:r>
            <a:r>
              <a:rPr lang="en-US" b="1" spc="-5" dirty="0">
                <a:solidFill>
                  <a:srgbClr val="F6C700"/>
                </a:solidFill>
                <a:latin typeface="Arial"/>
                <a:cs typeface="Arial"/>
              </a:rPr>
              <a:t>S</a:t>
            </a:r>
            <a:r>
              <a:rPr lang="en-US" b="1" spc="-130" dirty="0">
                <a:solidFill>
                  <a:srgbClr val="F6C700"/>
                </a:solidFill>
                <a:latin typeface="Arial"/>
                <a:cs typeface="Arial"/>
              </a:rPr>
              <a:t> </a:t>
            </a:r>
            <a:r>
              <a:rPr lang="en-US" b="1" spc="-30" dirty="0">
                <a:solidFill>
                  <a:srgbClr val="F6C700"/>
                </a:solidFill>
                <a:latin typeface="Arial"/>
                <a:cs typeface="Arial"/>
              </a:rPr>
              <a:t>ARMY:</a:t>
            </a:r>
            <a:endParaRPr lang="en-US" dirty="0">
              <a:latin typeface="Arial"/>
              <a:cs typeface="Arial"/>
            </a:endParaRPr>
          </a:p>
          <a:p>
            <a:pPr algn="ctr">
              <a:lnSpc>
                <a:spcPts val="2030"/>
              </a:lnSpc>
            </a:pPr>
            <a:r>
              <a:rPr lang="en-US" sz="1700" b="1" spc="-5" dirty="0">
                <a:solidFill>
                  <a:srgbClr val="979797"/>
                </a:solidFill>
                <a:latin typeface="Arial"/>
                <a:cs typeface="Arial"/>
              </a:rPr>
              <a:t>THE STRENGTH OF THE</a:t>
            </a:r>
            <a:r>
              <a:rPr lang="en-US" sz="1700" b="1" spc="-20" dirty="0">
                <a:solidFill>
                  <a:srgbClr val="979797"/>
                </a:solidFill>
                <a:latin typeface="Arial"/>
                <a:cs typeface="Arial"/>
              </a:rPr>
              <a:t> </a:t>
            </a:r>
            <a:r>
              <a:rPr lang="en-US" sz="1700" b="1" spc="-25" dirty="0">
                <a:solidFill>
                  <a:srgbClr val="979797"/>
                </a:solidFill>
                <a:latin typeface="Arial"/>
                <a:cs typeface="Arial"/>
              </a:rPr>
              <a:t>NATION</a:t>
            </a:r>
            <a:endParaRPr lang="en-US" sz="1700" dirty="0">
              <a:latin typeface="Arial"/>
              <a:cs typeface="Arial"/>
            </a:endParaRPr>
          </a:p>
        </p:txBody>
      </p:sp>
      <p:sp>
        <p:nvSpPr>
          <p:cNvPr id="24" name="object 21"/>
          <p:cNvSpPr/>
          <p:nvPr/>
        </p:nvSpPr>
        <p:spPr>
          <a:xfrm>
            <a:off x="1737361" y="6477000"/>
            <a:ext cx="5882640" cy="457200"/>
          </a:xfrm>
          <a:prstGeom prst="rect">
            <a:avLst/>
          </a:prstGeom>
          <a:blipFill>
            <a:blip r:embed="rId3" cstate="print"/>
            <a:stretch>
              <a:fillRect/>
            </a:stretch>
          </a:blipFill>
        </p:spPr>
        <p:txBody>
          <a:bodyPr wrap="square" lIns="0" tIns="0" rIns="0" bIns="0" rtlCol="0"/>
          <a:lstStyle/>
          <a:p>
            <a:pPr marL="12700">
              <a:lnSpc>
                <a:spcPct val="100000"/>
              </a:lnSpc>
              <a:spcBef>
                <a:spcPts val="240"/>
              </a:spcBef>
            </a:pPr>
            <a:r>
              <a:rPr lang="en-US" i="1" spc="-5" dirty="0" smtClean="0">
                <a:latin typeface="Arial"/>
                <a:cs typeface="Arial"/>
              </a:rPr>
              <a:t>    </a:t>
            </a:r>
            <a:r>
              <a:rPr lang="en-US" sz="1500" b="1" i="1" spc="-5" dirty="0" smtClean="0">
                <a:latin typeface="Arial"/>
                <a:cs typeface="Arial"/>
              </a:rPr>
              <a:t>Senior </a:t>
            </a:r>
            <a:r>
              <a:rPr lang="en-US" sz="1500" b="1" i="1" spc="-5" dirty="0">
                <a:latin typeface="Arial"/>
                <a:cs typeface="Arial"/>
              </a:rPr>
              <a:t>Civilian </a:t>
            </a:r>
            <a:r>
              <a:rPr lang="en-US" sz="1500" b="1" i="1" spc="-10" dirty="0">
                <a:latin typeface="Arial"/>
                <a:cs typeface="Arial"/>
              </a:rPr>
              <a:t>Army </a:t>
            </a:r>
            <a:r>
              <a:rPr lang="en-US" sz="1500" b="1" i="1" spc="-30" dirty="0">
                <a:latin typeface="Arial"/>
                <a:cs typeface="Arial"/>
              </a:rPr>
              <a:t>Talent </a:t>
            </a:r>
            <a:r>
              <a:rPr lang="en-US" sz="1500" b="1" i="1" spc="-5" dirty="0">
                <a:latin typeface="Arial"/>
                <a:cs typeface="Arial"/>
              </a:rPr>
              <a:t>Management – </a:t>
            </a:r>
            <a:r>
              <a:rPr lang="en-US" sz="1500" b="1" i="1" spc="-10" dirty="0">
                <a:latin typeface="Arial"/>
                <a:cs typeface="Arial"/>
              </a:rPr>
              <a:t>Army</a:t>
            </a:r>
            <a:r>
              <a:rPr lang="en-US" sz="1500" b="1" i="1" spc="45" dirty="0">
                <a:latin typeface="Arial"/>
                <a:cs typeface="Arial"/>
              </a:rPr>
              <a:t> </a:t>
            </a:r>
            <a:r>
              <a:rPr lang="en-US" sz="1500" b="1" i="1" spc="-5" dirty="0">
                <a:latin typeface="Arial"/>
                <a:cs typeface="Arial"/>
              </a:rPr>
              <a:t>Strong!</a:t>
            </a:r>
            <a:endParaRPr lang="en-US" sz="1500" b="1" dirty="0">
              <a:latin typeface="Arial"/>
              <a:cs typeface="Arial"/>
            </a:endParaRPr>
          </a:p>
        </p:txBody>
      </p:sp>
      <p:sp>
        <p:nvSpPr>
          <p:cNvPr id="17" name="object 4"/>
          <p:cNvSpPr txBox="1"/>
          <p:nvPr/>
        </p:nvSpPr>
        <p:spPr>
          <a:xfrm>
            <a:off x="307340" y="1298511"/>
            <a:ext cx="4142104" cy="4242187"/>
          </a:xfrm>
          <a:prstGeom prst="rect">
            <a:avLst/>
          </a:prstGeom>
        </p:spPr>
        <p:txBody>
          <a:bodyPr vert="horz" wrap="square" lIns="0" tIns="0" rIns="0" bIns="0" rtlCol="0">
            <a:spAutoFit/>
          </a:bodyPr>
          <a:lstStyle/>
          <a:p>
            <a:pPr marL="1112520" marR="72390" indent="-1021715">
              <a:lnSpc>
                <a:spcPct val="100000"/>
              </a:lnSpc>
            </a:pPr>
            <a:r>
              <a:rPr sz="1800" b="1" spc="-10" dirty="0">
                <a:solidFill>
                  <a:srgbClr val="006600"/>
                </a:solidFill>
                <a:latin typeface="Arial"/>
                <a:cs typeface="Arial"/>
              </a:rPr>
              <a:t>Defense </a:t>
            </a:r>
            <a:r>
              <a:rPr sz="1800" b="1" spc="-5" dirty="0">
                <a:solidFill>
                  <a:srgbClr val="006600"/>
                </a:solidFill>
                <a:latin typeface="Arial"/>
                <a:cs typeface="Arial"/>
              </a:rPr>
              <a:t>Senior Leader </a:t>
            </a:r>
            <a:r>
              <a:rPr sz="1800" b="1" spc="-10" dirty="0">
                <a:solidFill>
                  <a:srgbClr val="006600"/>
                </a:solidFill>
                <a:latin typeface="Arial"/>
                <a:cs typeface="Arial"/>
              </a:rPr>
              <a:t>Development  </a:t>
            </a:r>
            <a:r>
              <a:rPr sz="1800" b="1" spc="-5" dirty="0">
                <a:solidFill>
                  <a:srgbClr val="006600"/>
                </a:solidFill>
                <a:latin typeface="Arial"/>
                <a:cs typeface="Arial"/>
              </a:rPr>
              <a:t>Program</a:t>
            </a:r>
            <a:r>
              <a:rPr sz="1800" b="1" spc="-75" dirty="0">
                <a:solidFill>
                  <a:srgbClr val="006600"/>
                </a:solidFill>
                <a:latin typeface="Arial"/>
                <a:cs typeface="Arial"/>
              </a:rPr>
              <a:t> </a:t>
            </a:r>
            <a:r>
              <a:rPr sz="1800" b="1" spc="-5" dirty="0">
                <a:solidFill>
                  <a:srgbClr val="006600"/>
                </a:solidFill>
                <a:latin typeface="Arial"/>
                <a:cs typeface="Arial"/>
              </a:rPr>
              <a:t>(DSLDP)</a:t>
            </a:r>
            <a:endParaRPr sz="1800" dirty="0">
              <a:latin typeface="Arial"/>
              <a:cs typeface="Arial"/>
            </a:endParaRPr>
          </a:p>
          <a:p>
            <a:pPr marL="184785" marR="352425" indent="-172085">
              <a:spcBef>
                <a:spcPts val="5"/>
              </a:spcBef>
              <a:buFontTx/>
              <a:buChar char="•"/>
              <a:tabLst>
                <a:tab pos="198755" algn="l"/>
              </a:tabLst>
            </a:pPr>
            <a:r>
              <a:rPr sz="1600" spc="-5" dirty="0">
                <a:latin typeface="Arial"/>
                <a:cs typeface="Arial"/>
              </a:rPr>
              <a:t>Open to Army senior Civilians</a:t>
            </a:r>
            <a:r>
              <a:rPr sz="1600" spc="-75" dirty="0">
                <a:latin typeface="Arial"/>
                <a:cs typeface="Arial"/>
              </a:rPr>
              <a:t> </a:t>
            </a:r>
            <a:r>
              <a:rPr sz="1600" b="1" spc="-5" dirty="0">
                <a:latin typeface="Arial"/>
                <a:cs typeface="Arial"/>
              </a:rPr>
              <a:t>GS-14/15  </a:t>
            </a:r>
            <a:r>
              <a:rPr sz="1600" b="1" spc="-10" dirty="0">
                <a:latin typeface="Arial"/>
                <a:cs typeface="Arial"/>
              </a:rPr>
              <a:t>(or</a:t>
            </a:r>
            <a:r>
              <a:rPr sz="1600" b="1" spc="-20" dirty="0">
                <a:latin typeface="Arial"/>
                <a:cs typeface="Arial"/>
              </a:rPr>
              <a:t> </a:t>
            </a:r>
            <a:r>
              <a:rPr sz="1600" b="1" spc="-10" dirty="0">
                <a:latin typeface="Arial"/>
                <a:cs typeface="Arial"/>
              </a:rPr>
              <a:t>equivalent</a:t>
            </a:r>
            <a:r>
              <a:rPr sz="1600" b="1" spc="-10" dirty="0" smtClean="0">
                <a:latin typeface="Arial"/>
                <a:cs typeface="Arial"/>
              </a:rPr>
              <a:t>)</a:t>
            </a:r>
            <a:r>
              <a:rPr lang="en-US" sz="1600" b="1" spc="-10" dirty="0" smtClean="0">
                <a:latin typeface="Arial"/>
                <a:cs typeface="Arial"/>
              </a:rPr>
              <a:t> </a:t>
            </a:r>
            <a:r>
              <a:rPr lang="en-US" sz="1600" spc="-5" dirty="0">
                <a:latin typeface="Arial"/>
                <a:cs typeface="Arial"/>
              </a:rPr>
              <a:t>with 3+ </a:t>
            </a:r>
            <a:r>
              <a:rPr lang="en-US" sz="1600" spc="-10" dirty="0">
                <a:latin typeface="Arial"/>
                <a:cs typeface="Arial"/>
              </a:rPr>
              <a:t>years </a:t>
            </a:r>
            <a:r>
              <a:rPr lang="en-US" sz="1600" spc="-5" dirty="0">
                <a:latin typeface="Arial"/>
                <a:cs typeface="Arial"/>
              </a:rPr>
              <a:t>of Army </a:t>
            </a:r>
            <a:r>
              <a:rPr lang="en-US" sz="1600" dirty="0">
                <a:latin typeface="Arial"/>
                <a:cs typeface="Arial"/>
              </a:rPr>
              <a:t>service</a:t>
            </a:r>
            <a:r>
              <a:rPr lang="en-US" sz="1600" dirty="0" smtClean="0">
                <a:latin typeface="Arial"/>
                <a:cs typeface="Arial"/>
              </a:rPr>
              <a:t>.</a:t>
            </a:r>
            <a:endParaRPr sz="1600" dirty="0">
              <a:latin typeface="Arial"/>
              <a:cs typeface="Arial"/>
            </a:endParaRPr>
          </a:p>
          <a:p>
            <a:pPr marL="184785" marR="242570" indent="-172085">
              <a:lnSpc>
                <a:spcPct val="100000"/>
              </a:lnSpc>
              <a:buChar char="•"/>
              <a:tabLst>
                <a:tab pos="198755" algn="l"/>
              </a:tabLst>
            </a:pPr>
            <a:r>
              <a:rPr sz="1600" spc="-5" dirty="0">
                <a:latin typeface="Arial"/>
                <a:cs typeface="Arial"/>
              </a:rPr>
              <a:t>2-year program: Attend Senior Service  College (SSC) at </a:t>
            </a:r>
            <a:r>
              <a:rPr sz="1600" spc="-25" dirty="0">
                <a:latin typeface="Arial"/>
                <a:cs typeface="Arial"/>
              </a:rPr>
              <a:t>Air, </a:t>
            </a:r>
            <a:r>
              <a:rPr sz="1600" spc="-30" dirty="0">
                <a:latin typeface="Arial"/>
                <a:cs typeface="Arial"/>
              </a:rPr>
              <a:t>Navy, </a:t>
            </a:r>
            <a:r>
              <a:rPr sz="1600" spc="-5" dirty="0">
                <a:latin typeface="Arial"/>
                <a:cs typeface="Arial"/>
              </a:rPr>
              <a:t>National War  College or Eisenhower School plus 4 to 6  month </a:t>
            </a:r>
            <a:r>
              <a:rPr lang="en-US" sz="1600" spc="-5" dirty="0" smtClean="0">
                <a:latin typeface="Arial"/>
                <a:cs typeface="Arial"/>
              </a:rPr>
              <a:t>d</a:t>
            </a:r>
            <a:r>
              <a:rPr sz="1600" spc="-5" dirty="0" smtClean="0">
                <a:latin typeface="Arial"/>
                <a:cs typeface="Arial"/>
              </a:rPr>
              <a:t>evelopmental</a:t>
            </a:r>
            <a:r>
              <a:rPr sz="1600" spc="-10" dirty="0" smtClean="0">
                <a:latin typeface="Arial"/>
                <a:cs typeface="Arial"/>
              </a:rPr>
              <a:t> </a:t>
            </a:r>
            <a:r>
              <a:rPr sz="1600" spc="-5" dirty="0">
                <a:latin typeface="Arial"/>
                <a:cs typeface="Arial"/>
              </a:rPr>
              <a:t>assignment.</a:t>
            </a:r>
            <a:endParaRPr sz="1600" dirty="0">
              <a:latin typeface="Arial"/>
              <a:cs typeface="Arial"/>
            </a:endParaRPr>
          </a:p>
          <a:p>
            <a:pPr marL="198120" indent="-185420">
              <a:lnSpc>
                <a:spcPct val="100000"/>
              </a:lnSpc>
              <a:buChar char="•"/>
              <a:tabLst>
                <a:tab pos="198755" algn="l"/>
              </a:tabLst>
            </a:pPr>
            <a:r>
              <a:rPr sz="1600" spc="-5" dirty="0">
                <a:latin typeface="Arial"/>
                <a:cs typeface="Arial"/>
              </a:rPr>
              <a:t>Baccalaureate Degree required.</a:t>
            </a:r>
            <a:endParaRPr sz="1600" dirty="0">
              <a:latin typeface="Arial"/>
              <a:cs typeface="Arial"/>
            </a:endParaRPr>
          </a:p>
          <a:p>
            <a:pPr marL="198120" indent="-185420">
              <a:lnSpc>
                <a:spcPts val="1920"/>
              </a:lnSpc>
              <a:buFont typeface="Arial"/>
              <a:buChar char="•"/>
              <a:tabLst>
                <a:tab pos="198755" algn="l"/>
              </a:tabLst>
            </a:pPr>
            <a:r>
              <a:rPr sz="1600" b="1" spc="-5" dirty="0">
                <a:latin typeface="Arial"/>
                <a:cs typeface="Arial"/>
              </a:rPr>
              <a:t>Can earn a Masters’</a:t>
            </a:r>
            <a:r>
              <a:rPr sz="1600" b="1" spc="-75" dirty="0">
                <a:latin typeface="Arial"/>
                <a:cs typeface="Arial"/>
              </a:rPr>
              <a:t> </a:t>
            </a:r>
            <a:r>
              <a:rPr sz="1600" b="1" spc="-5" dirty="0">
                <a:latin typeface="Arial"/>
                <a:cs typeface="Arial"/>
              </a:rPr>
              <a:t>Degree.</a:t>
            </a:r>
            <a:endParaRPr sz="1600" dirty="0">
              <a:latin typeface="Arial"/>
              <a:cs typeface="Arial"/>
            </a:endParaRPr>
          </a:p>
          <a:p>
            <a:pPr marL="198120" indent="-185420">
              <a:lnSpc>
                <a:spcPts val="1920"/>
              </a:lnSpc>
              <a:buFont typeface="Arial"/>
              <a:buChar char="•"/>
              <a:tabLst>
                <a:tab pos="198755" algn="l"/>
              </a:tabLst>
            </a:pPr>
            <a:r>
              <a:rPr sz="1600" b="1" spc="-5" dirty="0">
                <a:latin typeface="Arial"/>
                <a:cs typeface="Arial"/>
              </a:rPr>
              <a:t>Reassigned to HQDA</a:t>
            </a:r>
            <a:r>
              <a:rPr sz="1600" b="1" spc="-55" dirty="0">
                <a:latin typeface="Arial"/>
                <a:cs typeface="Arial"/>
              </a:rPr>
              <a:t> </a:t>
            </a:r>
            <a:r>
              <a:rPr sz="1600" b="1" spc="-5" dirty="0">
                <a:latin typeface="Arial"/>
                <a:cs typeface="Arial"/>
              </a:rPr>
              <a:t>CPTA.</a:t>
            </a:r>
            <a:endParaRPr sz="1600" dirty="0">
              <a:latin typeface="Arial"/>
              <a:cs typeface="Arial"/>
            </a:endParaRPr>
          </a:p>
          <a:p>
            <a:pPr marL="184785" marR="5080" indent="-172085">
              <a:lnSpc>
                <a:spcPct val="100000"/>
              </a:lnSpc>
              <a:buChar char="•"/>
              <a:tabLst>
                <a:tab pos="198755" algn="l"/>
              </a:tabLst>
            </a:pPr>
            <a:r>
              <a:rPr sz="1600" spc="-5" dirty="0">
                <a:latin typeface="Arial"/>
                <a:cs typeface="Arial"/>
              </a:rPr>
              <a:t>Mobility and Continued Service</a:t>
            </a:r>
            <a:r>
              <a:rPr sz="1600" spc="-95" dirty="0">
                <a:latin typeface="Arial"/>
                <a:cs typeface="Arial"/>
              </a:rPr>
              <a:t> </a:t>
            </a:r>
            <a:r>
              <a:rPr sz="1600" spc="-5" dirty="0">
                <a:latin typeface="Arial"/>
                <a:cs typeface="Arial"/>
              </a:rPr>
              <a:t>Agreements  required.</a:t>
            </a:r>
            <a:endParaRPr sz="1600" dirty="0">
              <a:latin typeface="Arial"/>
              <a:cs typeface="Arial"/>
            </a:endParaRPr>
          </a:p>
          <a:p>
            <a:pPr marL="198120" indent="-185420">
              <a:lnSpc>
                <a:spcPct val="100000"/>
              </a:lnSpc>
              <a:spcBef>
                <a:spcPts val="5"/>
              </a:spcBef>
              <a:buFont typeface="Arial"/>
              <a:buChar char="•"/>
              <a:tabLst>
                <a:tab pos="198755" algn="l"/>
              </a:tabLst>
            </a:pPr>
            <a:r>
              <a:rPr sz="1600" b="1" spc="-5" dirty="0">
                <a:latin typeface="Arial"/>
                <a:cs typeface="Arial"/>
              </a:rPr>
              <a:t>TDY funded at 55% Flat Rate per</a:t>
            </a:r>
            <a:r>
              <a:rPr sz="1600" b="1" spc="55" dirty="0">
                <a:latin typeface="Arial"/>
                <a:cs typeface="Arial"/>
              </a:rPr>
              <a:t> </a:t>
            </a:r>
            <a:r>
              <a:rPr sz="1600" b="1" spc="-5" dirty="0">
                <a:latin typeface="Arial"/>
                <a:cs typeface="Arial"/>
              </a:rPr>
              <a:t>JTR.</a:t>
            </a:r>
            <a:endParaRPr sz="1600" dirty="0">
              <a:latin typeface="Arial"/>
              <a:cs typeface="Arial"/>
            </a:endParaRPr>
          </a:p>
          <a:p>
            <a:pPr marL="184785" marR="720090" indent="-172085">
              <a:lnSpc>
                <a:spcPct val="100000"/>
              </a:lnSpc>
              <a:buChar char="•"/>
              <a:tabLst>
                <a:tab pos="198755" algn="l"/>
              </a:tabLst>
            </a:pPr>
            <a:r>
              <a:rPr sz="1600" spc="-5" dirty="0">
                <a:latin typeface="Arial"/>
                <a:cs typeface="Arial"/>
              </a:rPr>
              <a:t>Graduate Placement/Reassignment  Worldwide.</a:t>
            </a:r>
            <a:endParaRPr sz="1600" dirty="0">
              <a:latin typeface="Arial"/>
              <a:cs typeface="Arial"/>
            </a:endParaRPr>
          </a:p>
        </p:txBody>
      </p:sp>
      <p:sp>
        <p:nvSpPr>
          <p:cNvPr id="19" name="object 23"/>
          <p:cNvSpPr txBox="1"/>
          <p:nvPr/>
        </p:nvSpPr>
        <p:spPr>
          <a:xfrm>
            <a:off x="4684077" y="1300098"/>
            <a:ext cx="4358640" cy="4293483"/>
          </a:xfrm>
          <a:prstGeom prst="rect">
            <a:avLst/>
          </a:prstGeom>
        </p:spPr>
        <p:txBody>
          <a:bodyPr vert="horz" wrap="square" lIns="0" tIns="0" rIns="0" bIns="0" rtlCol="0">
            <a:spAutoFit/>
          </a:bodyPr>
          <a:lstStyle/>
          <a:p>
            <a:pPr marL="33655">
              <a:lnSpc>
                <a:spcPct val="100000"/>
              </a:lnSpc>
            </a:pPr>
            <a:r>
              <a:rPr sz="1800" b="1" spc="-15" dirty="0">
                <a:solidFill>
                  <a:srgbClr val="006600"/>
                </a:solidFill>
                <a:latin typeface="Arial"/>
                <a:cs typeface="Arial"/>
              </a:rPr>
              <a:t>Army </a:t>
            </a:r>
            <a:r>
              <a:rPr sz="1800" b="1" spc="-5" dirty="0">
                <a:solidFill>
                  <a:srgbClr val="006600"/>
                </a:solidFill>
                <a:latin typeface="Arial"/>
                <a:cs typeface="Arial"/>
              </a:rPr>
              <a:t>Senior </a:t>
            </a:r>
            <a:r>
              <a:rPr sz="1800" b="1" spc="-10" dirty="0">
                <a:solidFill>
                  <a:srgbClr val="006600"/>
                </a:solidFill>
                <a:latin typeface="Arial"/>
                <a:cs typeface="Arial"/>
              </a:rPr>
              <a:t>Civilian </a:t>
            </a:r>
            <a:r>
              <a:rPr sz="1800" b="1" dirty="0">
                <a:solidFill>
                  <a:srgbClr val="006600"/>
                </a:solidFill>
                <a:latin typeface="Arial"/>
                <a:cs typeface="Arial"/>
              </a:rPr>
              <a:t>Fellowship</a:t>
            </a:r>
            <a:r>
              <a:rPr sz="1800" b="1" spc="40" dirty="0">
                <a:solidFill>
                  <a:srgbClr val="006600"/>
                </a:solidFill>
                <a:latin typeface="Arial"/>
                <a:cs typeface="Arial"/>
              </a:rPr>
              <a:t> </a:t>
            </a:r>
            <a:r>
              <a:rPr sz="1800" b="1" spc="-15" dirty="0">
                <a:solidFill>
                  <a:srgbClr val="006600"/>
                </a:solidFill>
                <a:latin typeface="Arial"/>
                <a:cs typeface="Arial"/>
              </a:rPr>
              <a:t>(ASCF)</a:t>
            </a:r>
            <a:endParaRPr sz="1800" dirty="0">
              <a:latin typeface="Arial"/>
              <a:cs typeface="Arial"/>
            </a:endParaRPr>
          </a:p>
          <a:p>
            <a:pPr marL="182880" marR="567690" indent="-170180">
              <a:spcBef>
                <a:spcPts val="605"/>
              </a:spcBef>
              <a:buFontTx/>
              <a:buChar char="•"/>
              <a:tabLst>
                <a:tab pos="198755" algn="l"/>
              </a:tabLst>
            </a:pPr>
            <a:r>
              <a:rPr sz="1600" spc="-5" dirty="0">
                <a:latin typeface="Arial"/>
                <a:cs typeface="Arial"/>
              </a:rPr>
              <a:t>Open to Army senior Civilians</a:t>
            </a:r>
            <a:r>
              <a:rPr sz="1600" spc="-75" dirty="0">
                <a:latin typeface="Arial"/>
                <a:cs typeface="Arial"/>
              </a:rPr>
              <a:t> </a:t>
            </a:r>
            <a:r>
              <a:rPr sz="1600" b="1" spc="-5" dirty="0">
                <a:latin typeface="Arial"/>
                <a:cs typeface="Arial"/>
              </a:rPr>
              <a:t>GS-14/15  </a:t>
            </a:r>
            <a:r>
              <a:rPr sz="1600" b="1" spc="-10" dirty="0">
                <a:latin typeface="Arial"/>
                <a:cs typeface="Arial"/>
              </a:rPr>
              <a:t>(or</a:t>
            </a:r>
            <a:r>
              <a:rPr sz="1600" b="1" spc="-20" dirty="0">
                <a:latin typeface="Arial"/>
                <a:cs typeface="Arial"/>
              </a:rPr>
              <a:t> </a:t>
            </a:r>
            <a:r>
              <a:rPr sz="1600" b="1" spc="-10" dirty="0">
                <a:latin typeface="Arial"/>
                <a:cs typeface="Arial"/>
              </a:rPr>
              <a:t>equivalent</a:t>
            </a:r>
            <a:r>
              <a:rPr sz="1600" b="1" spc="-10" dirty="0" smtClean="0">
                <a:latin typeface="Arial"/>
                <a:cs typeface="Arial"/>
              </a:rPr>
              <a:t>)</a:t>
            </a:r>
            <a:r>
              <a:rPr lang="en-US" sz="1600" spc="-5" dirty="0">
                <a:latin typeface="Arial"/>
                <a:cs typeface="Arial"/>
              </a:rPr>
              <a:t> with 3+ </a:t>
            </a:r>
            <a:r>
              <a:rPr lang="en-US" sz="1600" spc="-10" dirty="0">
                <a:latin typeface="Arial"/>
                <a:cs typeface="Arial"/>
              </a:rPr>
              <a:t>years </a:t>
            </a:r>
            <a:r>
              <a:rPr lang="en-US" sz="1600" spc="-5" dirty="0">
                <a:latin typeface="Arial"/>
                <a:cs typeface="Arial"/>
              </a:rPr>
              <a:t>of Army </a:t>
            </a:r>
            <a:r>
              <a:rPr lang="en-US" sz="1600" dirty="0">
                <a:latin typeface="Arial"/>
                <a:cs typeface="Arial"/>
              </a:rPr>
              <a:t>service</a:t>
            </a:r>
            <a:r>
              <a:rPr lang="en-US" sz="1600" dirty="0" smtClean="0">
                <a:latin typeface="Arial"/>
                <a:cs typeface="Arial"/>
              </a:rPr>
              <a:t>.</a:t>
            </a:r>
            <a:endParaRPr sz="1600" dirty="0">
              <a:latin typeface="Arial"/>
              <a:cs typeface="Arial"/>
            </a:endParaRPr>
          </a:p>
          <a:p>
            <a:pPr marL="182880" marR="293370" indent="-170180">
              <a:lnSpc>
                <a:spcPct val="100000"/>
              </a:lnSpc>
              <a:buChar char="•"/>
              <a:tabLst>
                <a:tab pos="198755" algn="l"/>
              </a:tabLst>
            </a:pPr>
            <a:r>
              <a:rPr sz="1600" spc="-5" dirty="0">
                <a:latin typeface="Arial"/>
                <a:cs typeface="Arial"/>
              </a:rPr>
              <a:t>Part I - 12-month study at different types of  organizations/agencies.</a:t>
            </a:r>
            <a:endParaRPr sz="1600" dirty="0">
              <a:latin typeface="Arial"/>
              <a:cs typeface="Arial"/>
            </a:endParaRPr>
          </a:p>
          <a:p>
            <a:pPr marL="182880" marR="390525" indent="-170180">
              <a:lnSpc>
                <a:spcPct val="100000"/>
              </a:lnSpc>
              <a:buChar char="•"/>
              <a:tabLst>
                <a:tab pos="198755" algn="l"/>
              </a:tabLst>
            </a:pPr>
            <a:r>
              <a:rPr sz="1600" spc="-5" dirty="0">
                <a:latin typeface="Arial"/>
                <a:cs typeface="Arial"/>
              </a:rPr>
              <a:t>Part II - 12-month fellowship (i.e. Chief of  Staff of the Army Strategic Study Group in  Crystal </a:t>
            </a:r>
            <a:r>
              <a:rPr sz="1600" spc="-30" dirty="0">
                <a:latin typeface="Arial"/>
                <a:cs typeface="Arial"/>
              </a:rPr>
              <a:t>City,</a:t>
            </a:r>
            <a:r>
              <a:rPr sz="1600" dirty="0">
                <a:latin typeface="Arial"/>
                <a:cs typeface="Arial"/>
              </a:rPr>
              <a:t> </a:t>
            </a:r>
            <a:r>
              <a:rPr sz="1600" spc="-35" dirty="0">
                <a:latin typeface="Arial"/>
                <a:cs typeface="Arial"/>
              </a:rPr>
              <a:t>VA).</a:t>
            </a:r>
            <a:endParaRPr sz="1600" dirty="0">
              <a:latin typeface="Arial"/>
              <a:cs typeface="Arial"/>
            </a:endParaRPr>
          </a:p>
          <a:p>
            <a:pPr marL="182880" marR="1205865" indent="-170180">
              <a:lnSpc>
                <a:spcPct val="100000"/>
              </a:lnSpc>
              <a:buChar char="•"/>
              <a:tabLst>
                <a:tab pos="198755" algn="l"/>
              </a:tabLst>
            </a:pPr>
            <a:r>
              <a:rPr sz="1600" spc="-5" dirty="0">
                <a:latin typeface="Arial"/>
                <a:cs typeface="Arial"/>
              </a:rPr>
              <a:t>Phase III – Graduate Placement/  Reassignment</a:t>
            </a:r>
            <a:r>
              <a:rPr sz="1600" spc="-45" dirty="0">
                <a:latin typeface="Arial"/>
                <a:cs typeface="Arial"/>
              </a:rPr>
              <a:t> </a:t>
            </a:r>
            <a:r>
              <a:rPr sz="1600" spc="-5" dirty="0">
                <a:latin typeface="Arial"/>
                <a:cs typeface="Arial"/>
              </a:rPr>
              <a:t>Worldwide.</a:t>
            </a:r>
            <a:endParaRPr sz="1600" dirty="0">
              <a:latin typeface="Arial"/>
              <a:cs typeface="Arial"/>
            </a:endParaRPr>
          </a:p>
          <a:p>
            <a:pPr marL="198120" indent="-185420">
              <a:lnSpc>
                <a:spcPct val="100000"/>
              </a:lnSpc>
              <a:buChar char="•"/>
              <a:tabLst>
                <a:tab pos="198755" algn="l"/>
              </a:tabLst>
            </a:pPr>
            <a:r>
              <a:rPr sz="1600" spc="-5" dirty="0">
                <a:latin typeface="Arial"/>
                <a:cs typeface="Arial"/>
              </a:rPr>
              <a:t>Baccalaureate Degree</a:t>
            </a:r>
            <a:r>
              <a:rPr sz="1600" spc="-10" dirty="0">
                <a:latin typeface="Arial"/>
                <a:cs typeface="Arial"/>
              </a:rPr>
              <a:t> </a:t>
            </a:r>
            <a:r>
              <a:rPr sz="1600" spc="-5" dirty="0">
                <a:latin typeface="Arial"/>
                <a:cs typeface="Arial"/>
              </a:rPr>
              <a:t>required.</a:t>
            </a:r>
            <a:endParaRPr sz="1600" dirty="0">
              <a:latin typeface="Arial"/>
              <a:cs typeface="Arial"/>
            </a:endParaRPr>
          </a:p>
          <a:p>
            <a:pPr marL="198120" indent="-185420">
              <a:lnSpc>
                <a:spcPct val="100000"/>
              </a:lnSpc>
              <a:buChar char="•"/>
              <a:tabLst>
                <a:tab pos="198755" algn="l"/>
              </a:tabLst>
            </a:pPr>
            <a:r>
              <a:rPr sz="1600" b="1" spc="-5" dirty="0">
                <a:latin typeface="Arial"/>
                <a:cs typeface="Arial"/>
              </a:rPr>
              <a:t>Reassigned to HQDA</a:t>
            </a:r>
            <a:r>
              <a:rPr sz="1600" b="1" spc="-125" dirty="0">
                <a:latin typeface="Arial"/>
                <a:cs typeface="Arial"/>
              </a:rPr>
              <a:t> </a:t>
            </a:r>
            <a:r>
              <a:rPr sz="1600" b="1" spc="-30" dirty="0">
                <a:latin typeface="Arial"/>
                <a:cs typeface="Arial"/>
              </a:rPr>
              <a:t>CPTA.</a:t>
            </a:r>
            <a:endParaRPr sz="1600" b="1" dirty="0">
              <a:latin typeface="Arial"/>
              <a:cs typeface="Arial"/>
            </a:endParaRPr>
          </a:p>
          <a:p>
            <a:pPr marL="182880" marR="220979" indent="-170180">
              <a:lnSpc>
                <a:spcPct val="100000"/>
              </a:lnSpc>
              <a:buChar char="•"/>
              <a:tabLst>
                <a:tab pos="198755" algn="l"/>
              </a:tabLst>
            </a:pPr>
            <a:r>
              <a:rPr sz="1600" spc="-5" dirty="0">
                <a:latin typeface="Arial"/>
                <a:cs typeface="Arial"/>
              </a:rPr>
              <a:t>Mobility and Continued Service</a:t>
            </a:r>
            <a:r>
              <a:rPr sz="1600" spc="-90" dirty="0">
                <a:latin typeface="Arial"/>
                <a:cs typeface="Arial"/>
              </a:rPr>
              <a:t> </a:t>
            </a:r>
            <a:r>
              <a:rPr sz="1600" spc="-5" dirty="0">
                <a:latin typeface="Arial"/>
                <a:cs typeface="Arial"/>
              </a:rPr>
              <a:t>Agreements  required.</a:t>
            </a:r>
            <a:endParaRPr sz="1600" dirty="0">
              <a:latin typeface="Arial"/>
              <a:cs typeface="Arial"/>
            </a:endParaRPr>
          </a:p>
          <a:p>
            <a:pPr marL="182880" marR="300990" indent="-170180">
              <a:lnSpc>
                <a:spcPct val="100000"/>
              </a:lnSpc>
              <a:buFont typeface="Arial"/>
              <a:buChar char="•"/>
              <a:tabLst>
                <a:tab pos="198755" algn="l"/>
              </a:tabLst>
            </a:pPr>
            <a:r>
              <a:rPr sz="1600" b="1" spc="-5" dirty="0">
                <a:latin typeface="Arial"/>
                <a:cs typeface="Arial"/>
              </a:rPr>
              <a:t>PCS or </a:t>
            </a:r>
            <a:r>
              <a:rPr sz="1600" b="1" spc="-20" dirty="0">
                <a:latin typeface="Arial"/>
                <a:cs typeface="Arial"/>
              </a:rPr>
              <a:t>TDY </a:t>
            </a:r>
            <a:r>
              <a:rPr sz="1600" b="1" spc="-10" dirty="0">
                <a:latin typeface="Arial"/>
                <a:cs typeface="Arial"/>
              </a:rPr>
              <a:t>funded </a:t>
            </a:r>
            <a:r>
              <a:rPr sz="1600" b="1" spc="-5" dirty="0">
                <a:latin typeface="Arial"/>
                <a:cs typeface="Arial"/>
              </a:rPr>
              <a:t>at </a:t>
            </a:r>
            <a:r>
              <a:rPr sz="1600" b="1" spc="-10" dirty="0">
                <a:latin typeface="Arial"/>
                <a:cs typeface="Arial"/>
              </a:rPr>
              <a:t>55% Flat Rate per  </a:t>
            </a:r>
            <a:r>
              <a:rPr sz="1600" b="1" spc="-5" dirty="0">
                <a:latin typeface="Arial"/>
                <a:cs typeface="Arial"/>
              </a:rPr>
              <a:t>JTR.</a:t>
            </a:r>
            <a:endParaRPr sz="1600" dirty="0">
              <a:latin typeface="Arial"/>
              <a:cs typeface="Aria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4939442" y="190500"/>
            <a:ext cx="3531235" cy="382270"/>
          </a:xfrm>
          <a:prstGeom prst="rect">
            <a:avLst/>
          </a:prstGeom>
        </p:spPr>
        <p:txBody>
          <a:bodyPr vert="horz" wrap="square" lIns="0" tIns="0" rIns="0" bIns="0" rtlCol="0">
            <a:spAutoFit/>
          </a:bodyPr>
          <a:lstStyle/>
          <a:p>
            <a:pPr marL="12700">
              <a:lnSpc>
                <a:spcPct val="100000"/>
              </a:lnSpc>
            </a:pPr>
            <a:r>
              <a:rPr spc="-5" dirty="0">
                <a:latin typeface="Arial"/>
                <a:cs typeface="Arial"/>
              </a:rPr>
              <a:t>SETM Program</a:t>
            </a:r>
            <a:r>
              <a:rPr spc="-55" dirty="0">
                <a:latin typeface="Arial"/>
                <a:cs typeface="Arial"/>
              </a:rPr>
              <a:t> </a:t>
            </a:r>
            <a:r>
              <a:rPr spc="-5" dirty="0">
                <a:latin typeface="Arial"/>
                <a:cs typeface="Arial"/>
              </a:rPr>
              <a:t>Modules</a:t>
            </a:r>
          </a:p>
        </p:txBody>
      </p:sp>
      <p:sp>
        <p:nvSpPr>
          <p:cNvPr id="5" name="object 5"/>
          <p:cNvSpPr/>
          <p:nvPr/>
        </p:nvSpPr>
        <p:spPr>
          <a:xfrm>
            <a:off x="7324343" y="6706361"/>
            <a:ext cx="995044" cy="0"/>
          </a:xfrm>
          <a:custGeom>
            <a:avLst/>
            <a:gdLst/>
            <a:ahLst/>
            <a:cxnLst/>
            <a:rect l="l" t="t" r="r" b="b"/>
            <a:pathLst>
              <a:path w="995045">
                <a:moveTo>
                  <a:pt x="0" y="0"/>
                </a:moveTo>
                <a:lnTo>
                  <a:pt x="994917" y="0"/>
                </a:lnTo>
              </a:path>
            </a:pathLst>
          </a:custGeom>
          <a:ln w="19812">
            <a:solidFill>
              <a:srgbClr val="000000"/>
            </a:solidFill>
          </a:ln>
        </p:spPr>
        <p:txBody>
          <a:bodyPr wrap="square" lIns="0" tIns="0" rIns="0" bIns="0" rtlCol="0"/>
          <a:lstStyle/>
          <a:p>
            <a:endParaRPr/>
          </a:p>
        </p:txBody>
      </p:sp>
      <p:sp>
        <p:nvSpPr>
          <p:cNvPr id="6" name="object 6"/>
          <p:cNvSpPr/>
          <p:nvPr/>
        </p:nvSpPr>
        <p:spPr>
          <a:xfrm>
            <a:off x="457961" y="6706361"/>
            <a:ext cx="1561465" cy="0"/>
          </a:xfrm>
          <a:custGeom>
            <a:avLst/>
            <a:gdLst/>
            <a:ahLst/>
            <a:cxnLst/>
            <a:rect l="l" t="t" r="r" b="b"/>
            <a:pathLst>
              <a:path w="1561464">
                <a:moveTo>
                  <a:pt x="0" y="0"/>
                </a:moveTo>
                <a:lnTo>
                  <a:pt x="1561338" y="0"/>
                </a:lnTo>
              </a:path>
            </a:pathLst>
          </a:custGeom>
          <a:ln w="19812">
            <a:solidFill>
              <a:srgbClr val="000000"/>
            </a:solidFill>
          </a:ln>
        </p:spPr>
        <p:txBody>
          <a:bodyPr wrap="square" lIns="0" tIns="0" rIns="0" bIns="0" rtlCol="0"/>
          <a:lstStyle/>
          <a:p>
            <a:endParaRPr/>
          </a:p>
        </p:txBody>
      </p:sp>
      <p:sp>
        <p:nvSpPr>
          <p:cNvPr id="7" name="object 7"/>
          <p:cNvSpPr/>
          <p:nvPr/>
        </p:nvSpPr>
        <p:spPr>
          <a:xfrm>
            <a:off x="7324343" y="6630161"/>
            <a:ext cx="995044" cy="0"/>
          </a:xfrm>
          <a:custGeom>
            <a:avLst/>
            <a:gdLst/>
            <a:ahLst/>
            <a:cxnLst/>
            <a:rect l="l" t="t" r="r" b="b"/>
            <a:pathLst>
              <a:path w="995045">
                <a:moveTo>
                  <a:pt x="0" y="0"/>
                </a:moveTo>
                <a:lnTo>
                  <a:pt x="994917" y="0"/>
                </a:lnTo>
              </a:path>
            </a:pathLst>
          </a:custGeom>
          <a:ln w="19812">
            <a:solidFill>
              <a:srgbClr val="000000"/>
            </a:solidFill>
          </a:ln>
        </p:spPr>
        <p:txBody>
          <a:bodyPr wrap="square" lIns="0" tIns="0" rIns="0" bIns="0" rtlCol="0"/>
          <a:lstStyle/>
          <a:p>
            <a:endParaRPr/>
          </a:p>
        </p:txBody>
      </p:sp>
      <p:sp>
        <p:nvSpPr>
          <p:cNvPr id="8" name="object 8"/>
          <p:cNvSpPr/>
          <p:nvPr/>
        </p:nvSpPr>
        <p:spPr>
          <a:xfrm>
            <a:off x="457961" y="6630161"/>
            <a:ext cx="1561465" cy="0"/>
          </a:xfrm>
          <a:custGeom>
            <a:avLst/>
            <a:gdLst/>
            <a:ahLst/>
            <a:cxnLst/>
            <a:rect l="l" t="t" r="r" b="b"/>
            <a:pathLst>
              <a:path w="1561464">
                <a:moveTo>
                  <a:pt x="0" y="0"/>
                </a:moveTo>
                <a:lnTo>
                  <a:pt x="1561338" y="0"/>
                </a:lnTo>
              </a:path>
            </a:pathLst>
          </a:custGeom>
          <a:ln w="19812">
            <a:solidFill>
              <a:srgbClr val="000000"/>
            </a:solidFill>
          </a:ln>
        </p:spPr>
        <p:txBody>
          <a:bodyPr wrap="square" lIns="0" tIns="0" rIns="0" bIns="0" rtlCol="0"/>
          <a:lstStyle/>
          <a:p>
            <a:endParaRPr/>
          </a:p>
        </p:txBody>
      </p:sp>
      <p:sp>
        <p:nvSpPr>
          <p:cNvPr id="9" name="object 9"/>
          <p:cNvSpPr/>
          <p:nvPr/>
        </p:nvSpPr>
        <p:spPr>
          <a:xfrm>
            <a:off x="7324343" y="6671309"/>
            <a:ext cx="995044" cy="0"/>
          </a:xfrm>
          <a:custGeom>
            <a:avLst/>
            <a:gdLst/>
            <a:ahLst/>
            <a:cxnLst/>
            <a:rect l="l" t="t" r="r" b="b"/>
            <a:pathLst>
              <a:path w="995045">
                <a:moveTo>
                  <a:pt x="0" y="0"/>
                </a:moveTo>
                <a:lnTo>
                  <a:pt x="994917" y="0"/>
                </a:lnTo>
              </a:path>
            </a:pathLst>
          </a:custGeom>
          <a:ln w="28956">
            <a:solidFill>
              <a:srgbClr val="FFC000"/>
            </a:solidFill>
          </a:ln>
        </p:spPr>
        <p:txBody>
          <a:bodyPr wrap="square" lIns="0" tIns="0" rIns="0" bIns="0" rtlCol="0"/>
          <a:lstStyle/>
          <a:p>
            <a:endParaRPr/>
          </a:p>
        </p:txBody>
      </p:sp>
      <p:sp>
        <p:nvSpPr>
          <p:cNvPr id="10" name="object 10"/>
          <p:cNvSpPr/>
          <p:nvPr/>
        </p:nvSpPr>
        <p:spPr>
          <a:xfrm>
            <a:off x="457961" y="6671309"/>
            <a:ext cx="1561465" cy="0"/>
          </a:xfrm>
          <a:custGeom>
            <a:avLst/>
            <a:gdLst/>
            <a:ahLst/>
            <a:cxnLst/>
            <a:rect l="l" t="t" r="r" b="b"/>
            <a:pathLst>
              <a:path w="1561464">
                <a:moveTo>
                  <a:pt x="0" y="0"/>
                </a:moveTo>
                <a:lnTo>
                  <a:pt x="1561338" y="0"/>
                </a:lnTo>
              </a:path>
            </a:pathLst>
          </a:custGeom>
          <a:ln w="28956">
            <a:solidFill>
              <a:srgbClr val="FFC000"/>
            </a:solidFill>
          </a:ln>
        </p:spPr>
        <p:txBody>
          <a:bodyPr wrap="square" lIns="0" tIns="0" rIns="0" bIns="0" rtlCol="0"/>
          <a:lstStyle/>
          <a:p>
            <a:endParaRPr/>
          </a:p>
        </p:txBody>
      </p:sp>
      <p:sp>
        <p:nvSpPr>
          <p:cNvPr id="11" name="object 11"/>
          <p:cNvSpPr/>
          <p:nvPr/>
        </p:nvSpPr>
        <p:spPr>
          <a:xfrm>
            <a:off x="8315599" y="6635903"/>
            <a:ext cx="1905" cy="76200"/>
          </a:xfrm>
          <a:custGeom>
            <a:avLst/>
            <a:gdLst/>
            <a:ahLst/>
            <a:cxnLst/>
            <a:rect l="l" t="t" r="r" b="b"/>
            <a:pathLst>
              <a:path w="1904" h="76200">
                <a:moveTo>
                  <a:pt x="63" y="0"/>
                </a:moveTo>
                <a:lnTo>
                  <a:pt x="292" y="12699"/>
                </a:lnTo>
                <a:lnTo>
                  <a:pt x="63" y="0"/>
                </a:lnTo>
                <a:close/>
              </a:path>
              <a:path w="1904" h="76200">
                <a:moveTo>
                  <a:pt x="647" y="25387"/>
                </a:moveTo>
                <a:lnTo>
                  <a:pt x="1155" y="50787"/>
                </a:lnTo>
                <a:lnTo>
                  <a:pt x="647" y="25387"/>
                </a:lnTo>
                <a:close/>
              </a:path>
              <a:path w="1904" h="76200">
                <a:moveTo>
                  <a:pt x="1511" y="63487"/>
                </a:moveTo>
                <a:lnTo>
                  <a:pt x="1739" y="76187"/>
                </a:lnTo>
                <a:lnTo>
                  <a:pt x="1511" y="63487"/>
                </a:lnTo>
                <a:close/>
              </a:path>
            </a:pathLst>
          </a:custGeom>
          <a:solidFill>
            <a:srgbClr val="000000"/>
          </a:solidFill>
        </p:spPr>
        <p:txBody>
          <a:bodyPr wrap="square" lIns="0" tIns="0" rIns="0" bIns="0" rtlCol="0"/>
          <a:lstStyle/>
          <a:p>
            <a:endParaRPr/>
          </a:p>
        </p:txBody>
      </p:sp>
      <p:sp>
        <p:nvSpPr>
          <p:cNvPr id="12" name="object 12"/>
          <p:cNvSpPr/>
          <p:nvPr/>
        </p:nvSpPr>
        <p:spPr>
          <a:xfrm>
            <a:off x="8237782" y="6561437"/>
            <a:ext cx="231140" cy="228600"/>
          </a:xfrm>
          <a:custGeom>
            <a:avLst/>
            <a:gdLst/>
            <a:ahLst/>
            <a:cxnLst/>
            <a:rect l="l" t="t" r="r" b="b"/>
            <a:pathLst>
              <a:path w="231140" h="228600">
                <a:moveTo>
                  <a:pt x="0" y="0"/>
                </a:moveTo>
                <a:lnTo>
                  <a:pt x="78752" y="112547"/>
                </a:lnTo>
                <a:lnTo>
                  <a:pt x="5143" y="228536"/>
                </a:lnTo>
                <a:lnTo>
                  <a:pt x="231114" y="109105"/>
                </a:lnTo>
                <a:lnTo>
                  <a:pt x="0" y="0"/>
                </a:lnTo>
                <a:close/>
              </a:path>
            </a:pathLst>
          </a:custGeom>
          <a:solidFill>
            <a:srgbClr val="000000"/>
          </a:solidFill>
        </p:spPr>
        <p:txBody>
          <a:bodyPr wrap="square" lIns="0" tIns="0" rIns="0" bIns="0" rtlCol="0"/>
          <a:lstStyle/>
          <a:p>
            <a:endParaRPr/>
          </a:p>
        </p:txBody>
      </p:sp>
      <p:sp>
        <p:nvSpPr>
          <p:cNvPr id="21" name="object 21"/>
          <p:cNvSpPr/>
          <p:nvPr/>
        </p:nvSpPr>
        <p:spPr>
          <a:xfrm>
            <a:off x="1905000" y="6477000"/>
            <a:ext cx="5888845" cy="457200"/>
          </a:xfrm>
          <a:prstGeom prst="rect">
            <a:avLst/>
          </a:prstGeom>
          <a:blipFill>
            <a:blip r:embed="rId3" cstate="print"/>
            <a:stretch>
              <a:fillRect/>
            </a:stretch>
          </a:blipFill>
        </p:spPr>
        <p:txBody>
          <a:bodyPr wrap="square" lIns="0" tIns="0" rIns="0" bIns="0" rtlCol="0"/>
          <a:lstStyle/>
          <a:p>
            <a:pPr marL="12700">
              <a:lnSpc>
                <a:spcPct val="100000"/>
              </a:lnSpc>
              <a:spcBef>
                <a:spcPts val="240"/>
              </a:spcBef>
            </a:pPr>
            <a:r>
              <a:rPr lang="en-US" i="1" spc="-5" dirty="0" smtClean="0">
                <a:latin typeface="Arial"/>
                <a:cs typeface="Arial"/>
              </a:rPr>
              <a:t>    </a:t>
            </a:r>
            <a:r>
              <a:rPr lang="en-US" sz="1500" b="1" i="1" spc="-5" dirty="0" smtClean="0">
                <a:latin typeface="Arial"/>
                <a:cs typeface="Arial"/>
              </a:rPr>
              <a:t>Senior </a:t>
            </a:r>
            <a:r>
              <a:rPr lang="en-US" sz="1500" b="1" i="1" spc="-5" dirty="0">
                <a:latin typeface="Arial"/>
                <a:cs typeface="Arial"/>
              </a:rPr>
              <a:t>Civilian </a:t>
            </a:r>
            <a:r>
              <a:rPr lang="en-US" sz="1500" b="1" i="1" spc="-10" dirty="0">
                <a:latin typeface="Arial"/>
                <a:cs typeface="Arial"/>
              </a:rPr>
              <a:t>Army </a:t>
            </a:r>
            <a:r>
              <a:rPr lang="en-US" sz="1500" b="1" i="1" spc="-30" dirty="0">
                <a:latin typeface="Arial"/>
                <a:cs typeface="Arial"/>
              </a:rPr>
              <a:t>Talent </a:t>
            </a:r>
            <a:r>
              <a:rPr lang="en-US" sz="1500" b="1" i="1" spc="-5" dirty="0">
                <a:latin typeface="Arial"/>
                <a:cs typeface="Arial"/>
              </a:rPr>
              <a:t>Management – </a:t>
            </a:r>
            <a:r>
              <a:rPr lang="en-US" sz="1500" b="1" i="1" spc="-10" dirty="0">
                <a:latin typeface="Arial"/>
                <a:cs typeface="Arial"/>
              </a:rPr>
              <a:t>Army</a:t>
            </a:r>
            <a:r>
              <a:rPr lang="en-US" sz="1500" b="1" i="1" spc="45" dirty="0">
                <a:latin typeface="Arial"/>
                <a:cs typeface="Arial"/>
              </a:rPr>
              <a:t> </a:t>
            </a:r>
            <a:r>
              <a:rPr lang="en-US" sz="1500" b="1" i="1" spc="-5" dirty="0">
                <a:latin typeface="Arial"/>
                <a:cs typeface="Arial"/>
              </a:rPr>
              <a:t>Strong!</a:t>
            </a:r>
            <a:endParaRPr lang="en-US" sz="1500" b="1" dirty="0">
              <a:latin typeface="Arial"/>
              <a:cs typeface="Arial"/>
            </a:endParaRPr>
          </a:p>
        </p:txBody>
      </p:sp>
      <p:sp>
        <p:nvSpPr>
          <p:cNvPr id="22" name="object 22"/>
          <p:cNvSpPr/>
          <p:nvPr/>
        </p:nvSpPr>
        <p:spPr>
          <a:xfrm>
            <a:off x="4495800" y="1131570"/>
            <a:ext cx="45719" cy="5345430"/>
          </a:xfrm>
          <a:custGeom>
            <a:avLst/>
            <a:gdLst/>
            <a:ahLst/>
            <a:cxnLst/>
            <a:rect l="l" t="t" r="r" b="b"/>
            <a:pathLst>
              <a:path w="34925" h="5116830">
                <a:moveTo>
                  <a:pt x="0" y="0"/>
                </a:moveTo>
                <a:lnTo>
                  <a:pt x="34925" y="5116512"/>
                </a:lnTo>
              </a:path>
            </a:pathLst>
          </a:custGeom>
          <a:ln w="22860">
            <a:solidFill>
              <a:srgbClr val="000000"/>
            </a:solidFill>
          </a:ln>
        </p:spPr>
        <p:txBody>
          <a:bodyPr wrap="square" lIns="0" tIns="0" rIns="0" bIns="0" rtlCol="0"/>
          <a:lstStyle/>
          <a:p>
            <a:endParaRPr/>
          </a:p>
        </p:txBody>
      </p:sp>
      <p:sp>
        <p:nvSpPr>
          <p:cNvPr id="24" name="object 24"/>
          <p:cNvSpPr txBox="1"/>
          <p:nvPr/>
        </p:nvSpPr>
        <p:spPr>
          <a:xfrm>
            <a:off x="8912859" y="6555445"/>
            <a:ext cx="163830" cy="252095"/>
          </a:xfrm>
          <a:prstGeom prst="rect">
            <a:avLst/>
          </a:prstGeom>
        </p:spPr>
        <p:txBody>
          <a:bodyPr vert="horz" wrap="square" lIns="0" tIns="0" rIns="0" bIns="0" rtlCol="0">
            <a:spAutoFit/>
          </a:bodyPr>
          <a:lstStyle/>
          <a:p>
            <a:pPr marL="25400">
              <a:lnSpc>
                <a:spcPts val="1864"/>
              </a:lnSpc>
            </a:pPr>
            <a:fld id="{81D60167-4931-47E6-BA6A-407CBD079E47}" type="slidenum">
              <a:rPr sz="1600" spc="-5" dirty="0">
                <a:latin typeface="Arial"/>
                <a:cs typeface="Arial"/>
              </a:rPr>
              <a:t>5</a:t>
            </a:fld>
            <a:endParaRPr sz="1600">
              <a:latin typeface="Arial"/>
              <a:cs typeface="Arial"/>
            </a:endParaRPr>
          </a:p>
        </p:txBody>
      </p:sp>
      <p:sp>
        <p:nvSpPr>
          <p:cNvPr id="25" name="object 2"/>
          <p:cNvSpPr txBox="1"/>
          <p:nvPr/>
        </p:nvSpPr>
        <p:spPr>
          <a:xfrm>
            <a:off x="533400" y="91630"/>
            <a:ext cx="3657600" cy="512961"/>
          </a:xfrm>
          <a:prstGeom prst="rect">
            <a:avLst/>
          </a:prstGeom>
        </p:spPr>
        <p:txBody>
          <a:bodyPr vert="horz" wrap="square" lIns="0" tIns="0" rIns="0" bIns="0" rtlCol="0">
            <a:spAutoFit/>
          </a:bodyPr>
          <a:lstStyle/>
          <a:p>
            <a:pPr algn="ctr">
              <a:lnSpc>
                <a:spcPts val="2030"/>
              </a:lnSpc>
            </a:pPr>
            <a:r>
              <a:rPr lang="en-US" b="1" spc="-5" dirty="0">
                <a:solidFill>
                  <a:srgbClr val="F6C700"/>
                </a:solidFill>
                <a:latin typeface="Arial"/>
                <a:cs typeface="Arial"/>
              </a:rPr>
              <a:t>AMERICA</a:t>
            </a:r>
            <a:r>
              <a:rPr lang="en-US" b="1" spc="-5" dirty="0">
                <a:solidFill>
                  <a:srgbClr val="F6C700"/>
                </a:solidFill>
                <a:latin typeface="MS PGothic"/>
                <a:cs typeface="MS PGothic"/>
              </a:rPr>
              <a:t>’</a:t>
            </a:r>
            <a:r>
              <a:rPr lang="en-US" b="1" spc="-5" dirty="0">
                <a:solidFill>
                  <a:srgbClr val="F6C700"/>
                </a:solidFill>
                <a:latin typeface="Arial"/>
                <a:cs typeface="Arial"/>
              </a:rPr>
              <a:t>S</a:t>
            </a:r>
            <a:r>
              <a:rPr lang="en-US" b="1" spc="-130" dirty="0">
                <a:solidFill>
                  <a:srgbClr val="F6C700"/>
                </a:solidFill>
                <a:latin typeface="Arial"/>
                <a:cs typeface="Arial"/>
              </a:rPr>
              <a:t> </a:t>
            </a:r>
            <a:r>
              <a:rPr lang="en-US" b="1" spc="-30" dirty="0">
                <a:solidFill>
                  <a:srgbClr val="F6C700"/>
                </a:solidFill>
                <a:latin typeface="Arial"/>
                <a:cs typeface="Arial"/>
              </a:rPr>
              <a:t>ARMY:</a:t>
            </a:r>
            <a:endParaRPr lang="en-US" dirty="0">
              <a:latin typeface="Arial"/>
              <a:cs typeface="Arial"/>
            </a:endParaRPr>
          </a:p>
          <a:p>
            <a:pPr algn="ctr">
              <a:lnSpc>
                <a:spcPts val="2030"/>
              </a:lnSpc>
            </a:pPr>
            <a:r>
              <a:rPr lang="en-US" sz="1700" b="1" spc="-5" dirty="0">
                <a:solidFill>
                  <a:srgbClr val="979797"/>
                </a:solidFill>
                <a:latin typeface="Arial"/>
                <a:cs typeface="Arial"/>
              </a:rPr>
              <a:t>THE STRENGTH OF THE</a:t>
            </a:r>
            <a:r>
              <a:rPr lang="en-US" sz="1700" b="1" spc="-20" dirty="0">
                <a:solidFill>
                  <a:srgbClr val="979797"/>
                </a:solidFill>
                <a:latin typeface="Arial"/>
                <a:cs typeface="Arial"/>
              </a:rPr>
              <a:t> </a:t>
            </a:r>
            <a:r>
              <a:rPr lang="en-US" sz="1700" b="1" spc="-25" dirty="0">
                <a:solidFill>
                  <a:srgbClr val="979797"/>
                </a:solidFill>
                <a:latin typeface="Arial"/>
                <a:cs typeface="Arial"/>
              </a:rPr>
              <a:t>NATION</a:t>
            </a:r>
            <a:endParaRPr lang="en-US" sz="1700" dirty="0">
              <a:latin typeface="Arial"/>
              <a:cs typeface="Arial"/>
            </a:endParaRPr>
          </a:p>
        </p:txBody>
      </p:sp>
      <p:sp>
        <p:nvSpPr>
          <p:cNvPr id="18" name="object 4"/>
          <p:cNvSpPr txBox="1">
            <a:spLocks noGrp="1"/>
          </p:cNvSpPr>
          <p:nvPr>
            <p:ph sz="half" idx="2"/>
          </p:nvPr>
        </p:nvSpPr>
        <p:spPr>
          <a:xfrm>
            <a:off x="381000" y="1182623"/>
            <a:ext cx="3968115" cy="4001095"/>
          </a:xfrm>
          <a:prstGeom prst="rect">
            <a:avLst/>
          </a:prstGeom>
        </p:spPr>
        <p:txBody>
          <a:bodyPr vert="horz" wrap="square" lIns="0" tIns="0" rIns="0" bIns="0" rtlCol="0">
            <a:spAutoFit/>
          </a:bodyPr>
          <a:lstStyle/>
          <a:p>
            <a:pPr marL="1536700" marR="360045" indent="-1099185">
              <a:lnSpc>
                <a:spcPct val="100000"/>
              </a:lnSpc>
            </a:pPr>
            <a:r>
              <a:rPr spc="-5" dirty="0"/>
              <a:t>Senior </a:t>
            </a:r>
            <a:r>
              <a:rPr spc="-15" dirty="0"/>
              <a:t>Service </a:t>
            </a:r>
            <a:r>
              <a:rPr spc="-5" dirty="0"/>
              <a:t>College (SSC)  Resident</a:t>
            </a:r>
          </a:p>
          <a:p>
            <a:pPr marL="182880" marR="177800" indent="-170180">
              <a:spcBef>
                <a:spcPts val="5"/>
              </a:spcBef>
              <a:buFontTx/>
              <a:buChar char="•"/>
              <a:tabLst>
                <a:tab pos="198755" algn="l"/>
              </a:tabLst>
            </a:pPr>
            <a:r>
              <a:rPr sz="1600" b="0" spc="-5" dirty="0">
                <a:solidFill>
                  <a:srgbClr val="000000"/>
                </a:solidFill>
                <a:latin typeface="Arial"/>
                <a:cs typeface="Arial"/>
              </a:rPr>
              <a:t>Open to Army senior Civilians</a:t>
            </a:r>
            <a:r>
              <a:rPr sz="1600" b="0" spc="-75" dirty="0">
                <a:solidFill>
                  <a:srgbClr val="000000"/>
                </a:solidFill>
                <a:latin typeface="Arial"/>
                <a:cs typeface="Arial"/>
              </a:rPr>
              <a:t> </a:t>
            </a:r>
            <a:r>
              <a:rPr sz="1600" spc="-5" dirty="0">
                <a:solidFill>
                  <a:srgbClr val="000000"/>
                </a:solidFill>
              </a:rPr>
              <a:t>GS-14/15  </a:t>
            </a:r>
            <a:r>
              <a:rPr sz="1600" spc="-10" dirty="0">
                <a:solidFill>
                  <a:srgbClr val="000000"/>
                </a:solidFill>
              </a:rPr>
              <a:t>(or</a:t>
            </a:r>
            <a:r>
              <a:rPr sz="1600" spc="-20" dirty="0">
                <a:solidFill>
                  <a:srgbClr val="000000"/>
                </a:solidFill>
              </a:rPr>
              <a:t> </a:t>
            </a:r>
            <a:r>
              <a:rPr sz="1600" spc="-10" dirty="0">
                <a:solidFill>
                  <a:srgbClr val="000000"/>
                </a:solidFill>
              </a:rPr>
              <a:t>equivalent</a:t>
            </a:r>
            <a:r>
              <a:rPr sz="1600" spc="-10" dirty="0" smtClean="0">
                <a:solidFill>
                  <a:srgbClr val="000000"/>
                </a:solidFill>
              </a:rPr>
              <a:t>)</a:t>
            </a:r>
            <a:r>
              <a:rPr lang="en-US" sz="1600" spc="-5" dirty="0"/>
              <a:t> </a:t>
            </a:r>
            <a:r>
              <a:rPr lang="en-US" sz="1600" b="0" spc="-5" dirty="0">
                <a:solidFill>
                  <a:schemeClr val="tx1"/>
                </a:solidFill>
              </a:rPr>
              <a:t>with 3+ </a:t>
            </a:r>
            <a:r>
              <a:rPr lang="en-US" sz="1600" b="0" spc="-10" dirty="0">
                <a:solidFill>
                  <a:schemeClr val="tx1"/>
                </a:solidFill>
              </a:rPr>
              <a:t>years </a:t>
            </a:r>
            <a:r>
              <a:rPr lang="en-US" sz="1600" b="0" spc="-5" dirty="0">
                <a:solidFill>
                  <a:schemeClr val="tx1"/>
                </a:solidFill>
              </a:rPr>
              <a:t>of Army </a:t>
            </a:r>
            <a:r>
              <a:rPr lang="en-US" sz="1600" b="0" dirty="0" smtClean="0">
                <a:solidFill>
                  <a:schemeClr val="tx1"/>
                </a:solidFill>
              </a:rPr>
              <a:t>service by the start date of the program</a:t>
            </a:r>
            <a:r>
              <a:rPr sz="1600" b="0" spc="-10" dirty="0" smtClean="0">
                <a:solidFill>
                  <a:schemeClr val="tx1"/>
                </a:solidFill>
              </a:rPr>
              <a:t>.</a:t>
            </a:r>
            <a:endParaRPr sz="1600" b="0" dirty="0">
              <a:solidFill>
                <a:schemeClr val="tx1"/>
              </a:solidFill>
            </a:endParaRPr>
          </a:p>
          <a:p>
            <a:pPr marL="182880" marR="5080" indent="-170180">
              <a:lnSpc>
                <a:spcPct val="100000"/>
              </a:lnSpc>
              <a:buChar char="•"/>
              <a:tabLst>
                <a:tab pos="198755" algn="l"/>
              </a:tabLst>
            </a:pPr>
            <a:r>
              <a:rPr sz="1600" b="0" spc="-5" dirty="0">
                <a:solidFill>
                  <a:srgbClr val="000000"/>
                </a:solidFill>
                <a:latin typeface="Arial"/>
                <a:cs typeface="Arial"/>
              </a:rPr>
              <a:t>1-year </a:t>
            </a:r>
            <a:r>
              <a:rPr sz="1600" b="0" spc="-5" dirty="0" smtClean="0">
                <a:solidFill>
                  <a:srgbClr val="000000"/>
                </a:solidFill>
                <a:latin typeface="Arial"/>
                <a:cs typeface="Arial"/>
              </a:rPr>
              <a:t>program</a:t>
            </a:r>
            <a:r>
              <a:rPr lang="en-US" sz="1600" b="0" spc="-5" dirty="0" smtClean="0">
                <a:solidFill>
                  <a:srgbClr val="000000"/>
                </a:solidFill>
                <a:latin typeface="Arial"/>
                <a:cs typeface="Arial"/>
              </a:rPr>
              <a:t> (July to June)</a:t>
            </a:r>
            <a:r>
              <a:rPr sz="1600" b="0" spc="-5" dirty="0" smtClean="0">
                <a:solidFill>
                  <a:srgbClr val="000000"/>
                </a:solidFill>
                <a:latin typeface="Arial"/>
                <a:cs typeface="Arial"/>
              </a:rPr>
              <a:t>: </a:t>
            </a:r>
            <a:r>
              <a:rPr sz="1600" b="0" spc="-5" dirty="0">
                <a:solidFill>
                  <a:srgbClr val="000000"/>
                </a:solidFill>
                <a:latin typeface="Arial"/>
                <a:cs typeface="Arial"/>
              </a:rPr>
              <a:t>Attend Army War </a:t>
            </a:r>
            <a:r>
              <a:rPr sz="1600" b="0" spc="-5" dirty="0" smtClean="0">
                <a:solidFill>
                  <a:srgbClr val="000000"/>
                </a:solidFill>
                <a:latin typeface="Arial"/>
                <a:cs typeface="Arial"/>
              </a:rPr>
              <a:t>College</a:t>
            </a:r>
            <a:r>
              <a:rPr lang="en-US" sz="1600" b="0" spc="-5" dirty="0" smtClean="0">
                <a:solidFill>
                  <a:srgbClr val="000000"/>
                </a:solidFill>
                <a:latin typeface="Arial"/>
                <a:cs typeface="Arial"/>
              </a:rPr>
              <a:t> </a:t>
            </a:r>
            <a:r>
              <a:rPr lang="en-US" sz="1600" b="0" spc="-5" dirty="0">
                <a:solidFill>
                  <a:srgbClr val="000000"/>
                </a:solidFill>
                <a:latin typeface="Arial"/>
                <a:cs typeface="Arial"/>
              </a:rPr>
              <a:t>(Carlisle, PA) or</a:t>
            </a:r>
            <a:r>
              <a:rPr sz="1600" b="0" spc="-5" dirty="0">
                <a:solidFill>
                  <a:srgbClr val="000000"/>
                </a:solidFill>
                <a:latin typeface="Arial"/>
                <a:cs typeface="Arial"/>
              </a:rPr>
              <a:t> Eisenhower School</a:t>
            </a:r>
            <a:r>
              <a:rPr lang="en-US" sz="1600" b="0" spc="-5" dirty="0">
                <a:solidFill>
                  <a:srgbClr val="000000"/>
                </a:solidFill>
                <a:latin typeface="Arial"/>
                <a:cs typeface="Arial"/>
              </a:rPr>
              <a:t> </a:t>
            </a:r>
            <a:r>
              <a:rPr lang="en-US" sz="1600" b="0" spc="-5" dirty="0" smtClean="0">
                <a:solidFill>
                  <a:srgbClr val="000000"/>
                </a:solidFill>
                <a:latin typeface="Arial"/>
                <a:cs typeface="Arial"/>
              </a:rPr>
              <a:t>at National Defense University (Fort </a:t>
            </a:r>
            <a:r>
              <a:rPr lang="en-US" sz="1600" b="0" spc="-5" dirty="0">
                <a:solidFill>
                  <a:srgbClr val="000000"/>
                </a:solidFill>
                <a:latin typeface="Arial"/>
                <a:cs typeface="Arial"/>
              </a:rPr>
              <a:t>McNair, DC).</a:t>
            </a:r>
            <a:endParaRPr sz="1600" dirty="0">
              <a:latin typeface="Arial"/>
              <a:cs typeface="Arial"/>
            </a:endParaRPr>
          </a:p>
          <a:p>
            <a:pPr marL="198120" indent="-185420">
              <a:lnSpc>
                <a:spcPct val="100000"/>
              </a:lnSpc>
              <a:buChar char="•"/>
              <a:tabLst>
                <a:tab pos="198755" algn="l"/>
              </a:tabLst>
            </a:pPr>
            <a:r>
              <a:rPr sz="1600" spc="-5" dirty="0">
                <a:solidFill>
                  <a:srgbClr val="000000"/>
                </a:solidFill>
                <a:latin typeface="Arial"/>
                <a:cs typeface="Arial"/>
              </a:rPr>
              <a:t>Reassigned to HQDA</a:t>
            </a:r>
            <a:r>
              <a:rPr sz="1600" spc="-125" dirty="0">
                <a:solidFill>
                  <a:srgbClr val="000000"/>
                </a:solidFill>
                <a:latin typeface="Arial"/>
                <a:cs typeface="Arial"/>
              </a:rPr>
              <a:t> </a:t>
            </a:r>
            <a:r>
              <a:rPr sz="1600" spc="-30" dirty="0">
                <a:solidFill>
                  <a:srgbClr val="000000"/>
                </a:solidFill>
                <a:latin typeface="Arial"/>
                <a:cs typeface="Arial"/>
              </a:rPr>
              <a:t>CPTA.</a:t>
            </a:r>
            <a:endParaRPr sz="1600" dirty="0">
              <a:latin typeface="Arial"/>
              <a:cs typeface="Arial"/>
            </a:endParaRPr>
          </a:p>
          <a:p>
            <a:pPr marL="182880" marR="968375" indent="-170180">
              <a:lnSpc>
                <a:spcPct val="100000"/>
              </a:lnSpc>
              <a:buChar char="•"/>
              <a:tabLst>
                <a:tab pos="198755" algn="l"/>
              </a:tabLst>
            </a:pPr>
            <a:r>
              <a:rPr sz="1600" b="0" spc="-5" dirty="0">
                <a:solidFill>
                  <a:srgbClr val="000000"/>
                </a:solidFill>
                <a:latin typeface="Arial"/>
                <a:cs typeface="Arial"/>
              </a:rPr>
              <a:t>Mobility and Continued</a:t>
            </a:r>
            <a:r>
              <a:rPr sz="1600" b="0" spc="-35" dirty="0">
                <a:solidFill>
                  <a:srgbClr val="000000"/>
                </a:solidFill>
                <a:latin typeface="Arial"/>
                <a:cs typeface="Arial"/>
              </a:rPr>
              <a:t> </a:t>
            </a:r>
            <a:r>
              <a:rPr sz="1600" b="0" spc="-5" dirty="0">
                <a:solidFill>
                  <a:srgbClr val="000000"/>
                </a:solidFill>
                <a:latin typeface="Arial"/>
                <a:cs typeface="Arial"/>
              </a:rPr>
              <a:t>Service  Agreements</a:t>
            </a:r>
            <a:r>
              <a:rPr sz="1600" b="0" spc="-30" dirty="0">
                <a:solidFill>
                  <a:srgbClr val="000000"/>
                </a:solidFill>
                <a:latin typeface="Arial"/>
                <a:cs typeface="Arial"/>
              </a:rPr>
              <a:t> </a:t>
            </a:r>
            <a:r>
              <a:rPr sz="1600" b="0" spc="-5" dirty="0">
                <a:solidFill>
                  <a:srgbClr val="000000"/>
                </a:solidFill>
                <a:latin typeface="Arial"/>
                <a:cs typeface="Arial"/>
              </a:rPr>
              <a:t>required.</a:t>
            </a:r>
            <a:endParaRPr sz="1600" dirty="0">
              <a:latin typeface="Arial"/>
              <a:cs typeface="Arial"/>
            </a:endParaRPr>
          </a:p>
          <a:p>
            <a:pPr marL="182880" marR="278765" indent="-170180">
              <a:lnSpc>
                <a:spcPct val="100000"/>
              </a:lnSpc>
              <a:buFont typeface="Arial"/>
              <a:buChar char="•"/>
              <a:tabLst>
                <a:tab pos="198755" algn="l"/>
              </a:tabLst>
            </a:pPr>
            <a:r>
              <a:rPr sz="1600" spc="-5" dirty="0">
                <a:solidFill>
                  <a:srgbClr val="000000"/>
                </a:solidFill>
              </a:rPr>
              <a:t>PCS or </a:t>
            </a:r>
            <a:r>
              <a:rPr sz="1600" spc="-10" dirty="0">
                <a:solidFill>
                  <a:srgbClr val="000000"/>
                </a:solidFill>
              </a:rPr>
              <a:t>TDY funded </a:t>
            </a:r>
            <a:r>
              <a:rPr sz="1600" spc="-5" dirty="0">
                <a:solidFill>
                  <a:srgbClr val="000000"/>
                </a:solidFill>
              </a:rPr>
              <a:t>at </a:t>
            </a:r>
            <a:r>
              <a:rPr sz="1600" spc="-10" dirty="0">
                <a:solidFill>
                  <a:srgbClr val="000000"/>
                </a:solidFill>
              </a:rPr>
              <a:t>55% Flat Rate  </a:t>
            </a:r>
            <a:r>
              <a:rPr sz="1600" spc="-5" dirty="0">
                <a:solidFill>
                  <a:srgbClr val="000000"/>
                </a:solidFill>
              </a:rPr>
              <a:t>per</a:t>
            </a:r>
            <a:r>
              <a:rPr sz="1600" spc="-70" dirty="0">
                <a:solidFill>
                  <a:srgbClr val="000000"/>
                </a:solidFill>
              </a:rPr>
              <a:t> </a:t>
            </a:r>
            <a:r>
              <a:rPr sz="1600" spc="-5" dirty="0">
                <a:solidFill>
                  <a:srgbClr val="000000"/>
                </a:solidFill>
              </a:rPr>
              <a:t>JTR.</a:t>
            </a:r>
            <a:endParaRPr sz="1600" dirty="0"/>
          </a:p>
          <a:p>
            <a:pPr marL="182880" marR="546100" indent="-170180">
              <a:lnSpc>
                <a:spcPct val="100000"/>
              </a:lnSpc>
              <a:buChar char="•"/>
              <a:tabLst>
                <a:tab pos="198755" algn="l"/>
              </a:tabLst>
            </a:pPr>
            <a:r>
              <a:rPr sz="1600" b="0" spc="-5" dirty="0">
                <a:solidFill>
                  <a:srgbClr val="000000"/>
                </a:solidFill>
                <a:latin typeface="Arial"/>
                <a:cs typeface="Arial"/>
              </a:rPr>
              <a:t>Graduate Placement/Reassignment  Worldwide.</a:t>
            </a:r>
            <a:endParaRPr sz="1600" dirty="0">
              <a:latin typeface="Arial"/>
              <a:cs typeface="Arial"/>
            </a:endParaRPr>
          </a:p>
        </p:txBody>
      </p:sp>
      <p:sp>
        <p:nvSpPr>
          <p:cNvPr id="19" name="object 16"/>
          <p:cNvSpPr txBox="1"/>
          <p:nvPr/>
        </p:nvSpPr>
        <p:spPr>
          <a:xfrm>
            <a:off x="4724400" y="1184211"/>
            <a:ext cx="4343400" cy="3754874"/>
          </a:xfrm>
          <a:prstGeom prst="rect">
            <a:avLst/>
          </a:prstGeom>
        </p:spPr>
        <p:txBody>
          <a:bodyPr vert="horz" wrap="square" lIns="0" tIns="0" rIns="0" bIns="0" rtlCol="0">
            <a:spAutoFit/>
          </a:bodyPr>
          <a:lstStyle/>
          <a:p>
            <a:pPr marL="840105" marR="304800" indent="-520065">
              <a:lnSpc>
                <a:spcPct val="100000"/>
              </a:lnSpc>
            </a:pPr>
            <a:r>
              <a:rPr sz="1800" b="1" spc="-5" dirty="0">
                <a:solidFill>
                  <a:srgbClr val="006600"/>
                </a:solidFill>
                <a:latin typeface="Arial"/>
                <a:cs typeface="Arial"/>
              </a:rPr>
              <a:t>Senior </a:t>
            </a:r>
            <a:r>
              <a:rPr sz="1800" b="1" spc="-15" dirty="0">
                <a:solidFill>
                  <a:srgbClr val="006600"/>
                </a:solidFill>
                <a:latin typeface="Arial"/>
                <a:cs typeface="Arial"/>
              </a:rPr>
              <a:t>Service </a:t>
            </a:r>
            <a:r>
              <a:rPr sz="1800" b="1" spc="-5" dirty="0">
                <a:solidFill>
                  <a:srgbClr val="006600"/>
                </a:solidFill>
                <a:latin typeface="Arial"/>
                <a:cs typeface="Arial"/>
              </a:rPr>
              <a:t>College (SSC)  Distance</a:t>
            </a:r>
            <a:r>
              <a:rPr sz="1800" b="1" spc="-65" dirty="0">
                <a:solidFill>
                  <a:srgbClr val="006600"/>
                </a:solidFill>
                <a:latin typeface="Arial"/>
                <a:cs typeface="Arial"/>
              </a:rPr>
              <a:t> </a:t>
            </a:r>
            <a:r>
              <a:rPr sz="1800" b="1" spc="-5" dirty="0">
                <a:solidFill>
                  <a:srgbClr val="006600"/>
                </a:solidFill>
                <a:latin typeface="Arial"/>
                <a:cs typeface="Arial"/>
              </a:rPr>
              <a:t>Education</a:t>
            </a:r>
            <a:endParaRPr sz="1800" dirty="0">
              <a:latin typeface="Arial"/>
              <a:cs typeface="Arial"/>
            </a:endParaRPr>
          </a:p>
          <a:p>
            <a:pPr marL="182880" marR="5080" indent="-170180">
              <a:spcBef>
                <a:spcPts val="5"/>
              </a:spcBef>
              <a:buFontTx/>
              <a:buChar char="•"/>
              <a:tabLst>
                <a:tab pos="198755" algn="l"/>
              </a:tabLst>
            </a:pPr>
            <a:r>
              <a:rPr lang="en-US" sz="1600" spc="-5" dirty="0">
                <a:solidFill>
                  <a:srgbClr val="000000"/>
                </a:solidFill>
                <a:latin typeface="Arial" panose="020B0604020202020204" pitchFamily="34" charset="0"/>
                <a:cs typeface="Arial" panose="020B0604020202020204" pitchFamily="34" charset="0"/>
              </a:rPr>
              <a:t>Open to Army senior Civilians</a:t>
            </a:r>
            <a:r>
              <a:rPr lang="en-US" sz="1600" spc="-75" dirty="0">
                <a:solidFill>
                  <a:srgbClr val="000000"/>
                </a:solidFill>
                <a:latin typeface="Arial" panose="020B0604020202020204" pitchFamily="34" charset="0"/>
                <a:cs typeface="Arial" panose="020B0604020202020204" pitchFamily="34" charset="0"/>
              </a:rPr>
              <a:t> </a:t>
            </a:r>
            <a:r>
              <a:rPr lang="en-US" sz="1600" b="1" spc="-5" dirty="0" smtClean="0">
                <a:solidFill>
                  <a:srgbClr val="000000"/>
                </a:solidFill>
                <a:latin typeface="Arial" panose="020B0604020202020204" pitchFamily="34" charset="0"/>
                <a:cs typeface="Arial" panose="020B0604020202020204" pitchFamily="34" charset="0"/>
              </a:rPr>
              <a:t>GS-14/15</a:t>
            </a:r>
            <a:r>
              <a:rPr lang="en-US" sz="1600" spc="-5" dirty="0" smtClean="0">
                <a:solidFill>
                  <a:srgbClr val="000000"/>
                </a:solidFill>
                <a:latin typeface="Arial" panose="020B0604020202020204" pitchFamily="34" charset="0"/>
                <a:cs typeface="Arial" panose="020B0604020202020204" pitchFamily="34" charset="0"/>
              </a:rPr>
              <a:t>     </a:t>
            </a:r>
            <a:r>
              <a:rPr lang="en-US" sz="1600" b="1" spc="-5" dirty="0" smtClean="0">
                <a:solidFill>
                  <a:srgbClr val="000000"/>
                </a:solidFill>
                <a:latin typeface="Arial" panose="020B0604020202020204" pitchFamily="34" charset="0"/>
                <a:cs typeface="Arial" panose="020B0604020202020204" pitchFamily="34" charset="0"/>
              </a:rPr>
              <a:t> </a:t>
            </a:r>
            <a:r>
              <a:rPr lang="en-US" sz="1600" b="1" spc="-10" dirty="0">
                <a:solidFill>
                  <a:srgbClr val="000000"/>
                </a:solidFill>
                <a:latin typeface="Arial" panose="020B0604020202020204" pitchFamily="34" charset="0"/>
                <a:cs typeface="Arial" panose="020B0604020202020204" pitchFamily="34" charset="0"/>
              </a:rPr>
              <a:t>(or</a:t>
            </a:r>
            <a:r>
              <a:rPr lang="en-US" sz="1600" b="1" spc="-20" dirty="0">
                <a:solidFill>
                  <a:srgbClr val="000000"/>
                </a:solidFill>
                <a:latin typeface="Arial" panose="020B0604020202020204" pitchFamily="34" charset="0"/>
                <a:cs typeface="Arial" panose="020B0604020202020204" pitchFamily="34" charset="0"/>
              </a:rPr>
              <a:t> </a:t>
            </a:r>
            <a:r>
              <a:rPr lang="en-US" sz="1600" b="1" spc="-10" dirty="0">
                <a:solidFill>
                  <a:srgbClr val="000000"/>
                </a:solidFill>
                <a:latin typeface="Arial" panose="020B0604020202020204" pitchFamily="34" charset="0"/>
                <a:cs typeface="Arial" panose="020B0604020202020204" pitchFamily="34" charset="0"/>
              </a:rPr>
              <a:t>equivalent)</a:t>
            </a:r>
            <a:r>
              <a:rPr lang="en-US" sz="1600" b="1" spc="-5" dirty="0">
                <a:latin typeface="Arial" panose="020B0604020202020204" pitchFamily="34" charset="0"/>
                <a:cs typeface="Arial" panose="020B0604020202020204" pitchFamily="34" charset="0"/>
              </a:rPr>
              <a:t> </a:t>
            </a:r>
            <a:r>
              <a:rPr lang="en-US" sz="1600" spc="-5" dirty="0">
                <a:latin typeface="Arial" panose="020B0604020202020204" pitchFamily="34" charset="0"/>
                <a:cs typeface="Arial" panose="020B0604020202020204" pitchFamily="34" charset="0"/>
              </a:rPr>
              <a:t>with 3+ </a:t>
            </a:r>
            <a:r>
              <a:rPr lang="en-US" sz="1600" spc="-10" dirty="0">
                <a:latin typeface="Arial" panose="020B0604020202020204" pitchFamily="34" charset="0"/>
                <a:cs typeface="Arial" panose="020B0604020202020204" pitchFamily="34" charset="0"/>
              </a:rPr>
              <a:t>years </a:t>
            </a:r>
            <a:r>
              <a:rPr lang="en-US" sz="1600" spc="-5" dirty="0">
                <a:latin typeface="Arial" panose="020B0604020202020204" pitchFamily="34" charset="0"/>
                <a:cs typeface="Arial" panose="020B0604020202020204" pitchFamily="34" charset="0"/>
              </a:rPr>
              <a:t>of </a:t>
            </a:r>
            <a:r>
              <a:rPr lang="en-US" sz="1600" spc="-5" dirty="0" smtClean="0">
                <a:latin typeface="Arial" panose="020B0604020202020204" pitchFamily="34" charset="0"/>
                <a:cs typeface="Arial" panose="020B0604020202020204" pitchFamily="34" charset="0"/>
              </a:rPr>
              <a:t>Army   </a:t>
            </a:r>
            <a:r>
              <a:rPr lang="en-US" sz="1600" dirty="0">
                <a:latin typeface="Arial" panose="020B0604020202020204" pitchFamily="34" charset="0"/>
                <a:cs typeface="Arial" panose="020B0604020202020204" pitchFamily="34" charset="0"/>
              </a:rPr>
              <a:t>service by the start date of the program</a:t>
            </a:r>
            <a:r>
              <a:rPr lang="en-US" sz="1600" spc="-10" dirty="0" smtClean="0"/>
              <a:t>.</a:t>
            </a:r>
            <a:endParaRPr sz="1600" dirty="0">
              <a:latin typeface="Arial"/>
              <a:cs typeface="Arial"/>
            </a:endParaRPr>
          </a:p>
          <a:p>
            <a:pPr marL="198120" indent="-185420">
              <a:lnSpc>
                <a:spcPct val="100000"/>
              </a:lnSpc>
              <a:buChar char="•"/>
              <a:tabLst>
                <a:tab pos="198755" algn="l"/>
              </a:tabLst>
            </a:pPr>
            <a:r>
              <a:rPr sz="1600" spc="-5" dirty="0">
                <a:latin typeface="Arial"/>
                <a:cs typeface="Arial"/>
              </a:rPr>
              <a:t>2-year program:  Attend</a:t>
            </a:r>
            <a:r>
              <a:rPr sz="1600" spc="10" dirty="0">
                <a:latin typeface="Arial"/>
                <a:cs typeface="Arial"/>
              </a:rPr>
              <a:t> </a:t>
            </a:r>
            <a:r>
              <a:rPr sz="1600" spc="-5" dirty="0" smtClean="0">
                <a:latin typeface="Arial"/>
                <a:cs typeface="Arial"/>
              </a:rPr>
              <a:t>Orientation</a:t>
            </a:r>
            <a:r>
              <a:rPr lang="en-US" sz="1600" spc="-5" dirty="0" smtClean="0">
                <a:latin typeface="Arial"/>
                <a:cs typeface="Arial"/>
              </a:rPr>
              <a:t> (May)</a:t>
            </a:r>
            <a:r>
              <a:rPr sz="1600" spc="-5" dirty="0" smtClean="0">
                <a:latin typeface="Arial"/>
                <a:cs typeface="Arial"/>
              </a:rPr>
              <a:t>,</a:t>
            </a:r>
            <a:endParaRPr sz="1600" dirty="0">
              <a:latin typeface="Arial"/>
              <a:cs typeface="Arial"/>
            </a:endParaRPr>
          </a:p>
          <a:p>
            <a:pPr marL="182880" marR="81915">
              <a:lnSpc>
                <a:spcPct val="100000"/>
              </a:lnSpc>
            </a:pPr>
            <a:r>
              <a:rPr sz="1600" spc="-5" dirty="0">
                <a:latin typeface="Arial"/>
                <a:cs typeface="Arial"/>
              </a:rPr>
              <a:t>2 week TDY at the end of first year </a:t>
            </a:r>
            <a:r>
              <a:rPr lang="en-US" sz="1600" spc="-5" dirty="0" smtClean="0">
                <a:latin typeface="Arial"/>
                <a:cs typeface="Arial"/>
              </a:rPr>
              <a:t>(June) </a:t>
            </a:r>
            <a:r>
              <a:rPr sz="1600" spc="-5" dirty="0" smtClean="0">
                <a:latin typeface="Arial"/>
                <a:cs typeface="Arial"/>
              </a:rPr>
              <a:t>and 2 </a:t>
            </a:r>
            <a:r>
              <a:rPr sz="1600" spc="-5" dirty="0">
                <a:latin typeface="Arial"/>
                <a:cs typeface="Arial"/>
              </a:rPr>
              <a:t>week TDY at the end of program that </a:t>
            </a:r>
            <a:r>
              <a:rPr sz="1600" spc="-5" dirty="0" smtClean="0">
                <a:latin typeface="Arial"/>
                <a:cs typeface="Arial"/>
              </a:rPr>
              <a:t>includes </a:t>
            </a:r>
            <a:r>
              <a:rPr sz="1600" u="sng" spc="-5" dirty="0" smtClean="0">
                <a:latin typeface="Arial"/>
                <a:cs typeface="Arial"/>
              </a:rPr>
              <a:t>CAPSTONE/Graduation</a:t>
            </a:r>
            <a:r>
              <a:rPr lang="en-US" sz="1600" spc="-5" dirty="0" smtClean="0">
                <a:latin typeface="Arial"/>
                <a:cs typeface="Arial"/>
              </a:rPr>
              <a:t> </a:t>
            </a:r>
            <a:r>
              <a:rPr sz="1600" spc="-5" dirty="0" smtClean="0">
                <a:latin typeface="Arial"/>
                <a:cs typeface="Arial"/>
              </a:rPr>
              <a:t>at </a:t>
            </a:r>
            <a:r>
              <a:rPr sz="1600" spc="-50" dirty="0" smtClean="0">
                <a:latin typeface="Arial"/>
                <a:cs typeface="Arial"/>
              </a:rPr>
              <a:t>AWC</a:t>
            </a:r>
            <a:r>
              <a:rPr lang="en-US" sz="1600" spc="-50" dirty="0" smtClean="0">
                <a:latin typeface="Arial"/>
                <a:cs typeface="Arial"/>
              </a:rPr>
              <a:t> (June)</a:t>
            </a:r>
            <a:r>
              <a:rPr sz="1600" spc="-50" dirty="0" smtClean="0">
                <a:latin typeface="Arial"/>
                <a:cs typeface="Arial"/>
              </a:rPr>
              <a:t>.</a:t>
            </a:r>
            <a:endParaRPr sz="1600" dirty="0">
              <a:latin typeface="Arial"/>
              <a:cs typeface="Arial"/>
            </a:endParaRPr>
          </a:p>
          <a:p>
            <a:pPr marL="182880" marR="234950" indent="-170180">
              <a:lnSpc>
                <a:spcPct val="100000"/>
              </a:lnSpc>
              <a:buChar char="•"/>
              <a:tabLst>
                <a:tab pos="198755" algn="l"/>
              </a:tabLst>
            </a:pPr>
            <a:r>
              <a:rPr sz="1600" spc="-5" dirty="0">
                <a:latin typeface="Arial"/>
                <a:cs typeface="Arial"/>
              </a:rPr>
              <a:t>Mobility optional, if so </a:t>
            </a:r>
            <a:r>
              <a:rPr sz="1600" spc="-5" dirty="0" smtClean="0">
                <a:latin typeface="Arial"/>
                <a:cs typeface="Arial"/>
              </a:rPr>
              <a:t>Graduate</a:t>
            </a:r>
            <a:r>
              <a:rPr lang="en-US" sz="1600" spc="-5" dirty="0" smtClean="0">
                <a:latin typeface="Arial"/>
                <a:cs typeface="Arial"/>
              </a:rPr>
              <a:t> </a:t>
            </a:r>
            <a:r>
              <a:rPr sz="1600" spc="-5" dirty="0" smtClean="0">
                <a:latin typeface="Arial"/>
                <a:cs typeface="Arial"/>
              </a:rPr>
              <a:t>Placement/</a:t>
            </a:r>
            <a:r>
              <a:rPr lang="en-US" sz="1600" spc="-5" dirty="0" smtClean="0">
                <a:latin typeface="Arial"/>
                <a:cs typeface="Arial"/>
              </a:rPr>
              <a:t> </a:t>
            </a:r>
            <a:r>
              <a:rPr sz="1600" spc="-5" dirty="0" smtClean="0">
                <a:latin typeface="Arial"/>
                <a:cs typeface="Arial"/>
              </a:rPr>
              <a:t>Reassignment</a:t>
            </a:r>
            <a:r>
              <a:rPr sz="1600" spc="-15" dirty="0" smtClean="0">
                <a:latin typeface="Arial"/>
                <a:cs typeface="Arial"/>
              </a:rPr>
              <a:t> </a:t>
            </a:r>
            <a:r>
              <a:rPr sz="1600" spc="-5" dirty="0">
                <a:latin typeface="Arial"/>
                <a:cs typeface="Arial"/>
              </a:rPr>
              <a:t>Worldwide.</a:t>
            </a:r>
            <a:endParaRPr lang="en-US" sz="1600" spc="-5" dirty="0">
              <a:latin typeface="Arial"/>
              <a:cs typeface="Arial"/>
            </a:endParaRPr>
          </a:p>
          <a:p>
            <a:pPr marL="182880" marR="234950" indent="-170180">
              <a:buFontTx/>
              <a:buChar char="•"/>
              <a:tabLst>
                <a:tab pos="198755" algn="l"/>
              </a:tabLst>
            </a:pPr>
            <a:r>
              <a:rPr lang="en-US" sz="1600" b="1" spc="-5" dirty="0">
                <a:latin typeface="Arial"/>
                <a:cs typeface="Arial"/>
              </a:rPr>
              <a:t>Stay assigned to parent</a:t>
            </a:r>
            <a:r>
              <a:rPr lang="en-US" sz="1600" b="1" spc="40" dirty="0">
                <a:latin typeface="Arial"/>
                <a:cs typeface="Arial"/>
              </a:rPr>
              <a:t> </a:t>
            </a:r>
            <a:r>
              <a:rPr lang="en-US" sz="1600" b="1" spc="-5" dirty="0">
                <a:latin typeface="Arial"/>
                <a:cs typeface="Arial"/>
              </a:rPr>
              <a:t>organization.</a:t>
            </a:r>
          </a:p>
          <a:p>
            <a:pPr marL="198120" indent="-185420">
              <a:lnSpc>
                <a:spcPct val="100000"/>
              </a:lnSpc>
              <a:buChar char="•"/>
              <a:tabLst>
                <a:tab pos="198755" algn="l"/>
              </a:tabLst>
            </a:pPr>
            <a:r>
              <a:rPr sz="1600" spc="-5" dirty="0" smtClean="0">
                <a:latin typeface="Arial"/>
                <a:cs typeface="Arial"/>
              </a:rPr>
              <a:t>Continued </a:t>
            </a:r>
            <a:r>
              <a:rPr sz="1600" spc="-5" dirty="0">
                <a:latin typeface="Arial"/>
                <a:cs typeface="Arial"/>
              </a:rPr>
              <a:t>Service Agreement</a:t>
            </a:r>
            <a:r>
              <a:rPr sz="1600" spc="-85" dirty="0">
                <a:latin typeface="Arial"/>
                <a:cs typeface="Arial"/>
              </a:rPr>
              <a:t> </a:t>
            </a:r>
            <a:r>
              <a:rPr sz="1600" spc="-5" dirty="0">
                <a:latin typeface="Arial"/>
                <a:cs typeface="Arial"/>
              </a:rPr>
              <a:t>required.</a:t>
            </a:r>
            <a:endParaRPr sz="1600" dirty="0">
              <a:latin typeface="Arial"/>
              <a:cs typeface="Arial"/>
            </a:endParaRPr>
          </a:p>
          <a:p>
            <a:pPr marL="182880" marR="349250" indent="-170180">
              <a:lnSpc>
                <a:spcPct val="100000"/>
              </a:lnSpc>
              <a:buFont typeface="Arial"/>
              <a:buChar char="•"/>
              <a:tabLst>
                <a:tab pos="198755" algn="l"/>
              </a:tabLst>
            </a:pPr>
            <a:r>
              <a:rPr sz="1600" b="1" spc="-5" dirty="0">
                <a:latin typeface="Arial"/>
                <a:cs typeface="Arial"/>
              </a:rPr>
              <a:t>TDY funded at 100% Flat Rate per </a:t>
            </a:r>
            <a:r>
              <a:rPr sz="1600" b="1" spc="-5" dirty="0" smtClean="0">
                <a:latin typeface="Arial"/>
                <a:cs typeface="Arial"/>
              </a:rPr>
              <a:t>JTR</a:t>
            </a:r>
            <a:r>
              <a:rPr sz="1600" b="1" spc="-5" dirty="0">
                <a:latin typeface="Arial"/>
                <a:cs typeface="Arial"/>
              </a:rPr>
              <a:t>.</a:t>
            </a:r>
            <a:endParaRPr sz="1600" dirty="0">
              <a:latin typeface="Arial"/>
              <a:cs typeface="Aria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4939442" y="190500"/>
            <a:ext cx="3531235" cy="382270"/>
          </a:xfrm>
          <a:prstGeom prst="rect">
            <a:avLst/>
          </a:prstGeom>
        </p:spPr>
        <p:txBody>
          <a:bodyPr vert="horz" wrap="square" lIns="0" tIns="0" rIns="0" bIns="0" rtlCol="0">
            <a:spAutoFit/>
          </a:bodyPr>
          <a:lstStyle/>
          <a:p>
            <a:pPr marL="12700">
              <a:lnSpc>
                <a:spcPct val="100000"/>
              </a:lnSpc>
            </a:pPr>
            <a:r>
              <a:rPr spc="-5" dirty="0">
                <a:latin typeface="Arial"/>
                <a:cs typeface="Arial"/>
              </a:rPr>
              <a:t>SETM Program</a:t>
            </a:r>
            <a:r>
              <a:rPr spc="-55" dirty="0">
                <a:latin typeface="Arial"/>
                <a:cs typeface="Arial"/>
              </a:rPr>
              <a:t> </a:t>
            </a:r>
            <a:r>
              <a:rPr spc="-5" dirty="0">
                <a:latin typeface="Arial"/>
                <a:cs typeface="Arial"/>
              </a:rPr>
              <a:t>Modules</a:t>
            </a:r>
          </a:p>
        </p:txBody>
      </p:sp>
      <p:sp>
        <p:nvSpPr>
          <p:cNvPr id="24" name="object 24"/>
          <p:cNvSpPr txBox="1"/>
          <p:nvPr/>
        </p:nvSpPr>
        <p:spPr>
          <a:xfrm>
            <a:off x="8912859" y="6555445"/>
            <a:ext cx="163830" cy="252095"/>
          </a:xfrm>
          <a:prstGeom prst="rect">
            <a:avLst/>
          </a:prstGeom>
        </p:spPr>
        <p:txBody>
          <a:bodyPr vert="horz" wrap="square" lIns="0" tIns="0" rIns="0" bIns="0" rtlCol="0">
            <a:spAutoFit/>
          </a:bodyPr>
          <a:lstStyle/>
          <a:p>
            <a:pPr marL="25400">
              <a:lnSpc>
                <a:spcPts val="1864"/>
              </a:lnSpc>
            </a:pPr>
            <a:fld id="{81D60167-4931-47E6-BA6A-407CBD079E47}" type="slidenum">
              <a:rPr sz="1600" spc="-5" dirty="0">
                <a:latin typeface="Arial"/>
                <a:cs typeface="Arial"/>
              </a:rPr>
              <a:t>6</a:t>
            </a:fld>
            <a:endParaRPr sz="1600">
              <a:latin typeface="Arial"/>
              <a:cs typeface="Arial"/>
            </a:endParaRPr>
          </a:p>
        </p:txBody>
      </p:sp>
      <p:sp>
        <p:nvSpPr>
          <p:cNvPr id="25" name="object 5"/>
          <p:cNvSpPr/>
          <p:nvPr/>
        </p:nvSpPr>
        <p:spPr>
          <a:xfrm>
            <a:off x="7247382" y="6706361"/>
            <a:ext cx="995044" cy="0"/>
          </a:xfrm>
          <a:custGeom>
            <a:avLst/>
            <a:gdLst/>
            <a:ahLst/>
            <a:cxnLst/>
            <a:rect l="l" t="t" r="r" b="b"/>
            <a:pathLst>
              <a:path w="995045">
                <a:moveTo>
                  <a:pt x="0" y="0"/>
                </a:moveTo>
                <a:lnTo>
                  <a:pt x="994917" y="0"/>
                </a:lnTo>
              </a:path>
            </a:pathLst>
          </a:custGeom>
          <a:ln w="19812">
            <a:solidFill>
              <a:srgbClr val="000000"/>
            </a:solidFill>
          </a:ln>
        </p:spPr>
        <p:txBody>
          <a:bodyPr wrap="square" lIns="0" tIns="0" rIns="0" bIns="0" rtlCol="0"/>
          <a:lstStyle/>
          <a:p>
            <a:endParaRPr/>
          </a:p>
        </p:txBody>
      </p:sp>
      <p:sp>
        <p:nvSpPr>
          <p:cNvPr id="26" name="object 6"/>
          <p:cNvSpPr/>
          <p:nvPr/>
        </p:nvSpPr>
        <p:spPr>
          <a:xfrm>
            <a:off x="381000" y="6706361"/>
            <a:ext cx="1561465" cy="0"/>
          </a:xfrm>
          <a:custGeom>
            <a:avLst/>
            <a:gdLst/>
            <a:ahLst/>
            <a:cxnLst/>
            <a:rect l="l" t="t" r="r" b="b"/>
            <a:pathLst>
              <a:path w="1561464">
                <a:moveTo>
                  <a:pt x="0" y="0"/>
                </a:moveTo>
                <a:lnTo>
                  <a:pt x="1561338" y="0"/>
                </a:lnTo>
              </a:path>
            </a:pathLst>
          </a:custGeom>
          <a:ln w="19812">
            <a:solidFill>
              <a:srgbClr val="000000"/>
            </a:solidFill>
          </a:ln>
        </p:spPr>
        <p:txBody>
          <a:bodyPr wrap="square" lIns="0" tIns="0" rIns="0" bIns="0" rtlCol="0"/>
          <a:lstStyle/>
          <a:p>
            <a:endParaRPr/>
          </a:p>
        </p:txBody>
      </p:sp>
      <p:sp>
        <p:nvSpPr>
          <p:cNvPr id="27" name="object 7"/>
          <p:cNvSpPr/>
          <p:nvPr/>
        </p:nvSpPr>
        <p:spPr>
          <a:xfrm>
            <a:off x="7247382" y="6630161"/>
            <a:ext cx="995044" cy="0"/>
          </a:xfrm>
          <a:custGeom>
            <a:avLst/>
            <a:gdLst/>
            <a:ahLst/>
            <a:cxnLst/>
            <a:rect l="l" t="t" r="r" b="b"/>
            <a:pathLst>
              <a:path w="995045">
                <a:moveTo>
                  <a:pt x="0" y="0"/>
                </a:moveTo>
                <a:lnTo>
                  <a:pt x="994917" y="0"/>
                </a:lnTo>
              </a:path>
            </a:pathLst>
          </a:custGeom>
          <a:ln w="19812">
            <a:solidFill>
              <a:srgbClr val="000000"/>
            </a:solidFill>
          </a:ln>
        </p:spPr>
        <p:txBody>
          <a:bodyPr wrap="square" lIns="0" tIns="0" rIns="0" bIns="0" rtlCol="0"/>
          <a:lstStyle/>
          <a:p>
            <a:endParaRPr/>
          </a:p>
        </p:txBody>
      </p:sp>
      <p:sp>
        <p:nvSpPr>
          <p:cNvPr id="28" name="object 8"/>
          <p:cNvSpPr/>
          <p:nvPr/>
        </p:nvSpPr>
        <p:spPr>
          <a:xfrm>
            <a:off x="381000" y="6630161"/>
            <a:ext cx="1561465" cy="0"/>
          </a:xfrm>
          <a:custGeom>
            <a:avLst/>
            <a:gdLst/>
            <a:ahLst/>
            <a:cxnLst/>
            <a:rect l="l" t="t" r="r" b="b"/>
            <a:pathLst>
              <a:path w="1561464">
                <a:moveTo>
                  <a:pt x="0" y="0"/>
                </a:moveTo>
                <a:lnTo>
                  <a:pt x="1561338" y="0"/>
                </a:lnTo>
              </a:path>
            </a:pathLst>
          </a:custGeom>
          <a:ln w="19812">
            <a:solidFill>
              <a:srgbClr val="000000"/>
            </a:solidFill>
          </a:ln>
        </p:spPr>
        <p:txBody>
          <a:bodyPr wrap="square" lIns="0" tIns="0" rIns="0" bIns="0" rtlCol="0"/>
          <a:lstStyle/>
          <a:p>
            <a:endParaRPr/>
          </a:p>
        </p:txBody>
      </p:sp>
      <p:sp>
        <p:nvSpPr>
          <p:cNvPr id="29" name="object 9"/>
          <p:cNvSpPr/>
          <p:nvPr/>
        </p:nvSpPr>
        <p:spPr>
          <a:xfrm>
            <a:off x="7247382" y="6671309"/>
            <a:ext cx="995044" cy="0"/>
          </a:xfrm>
          <a:custGeom>
            <a:avLst/>
            <a:gdLst/>
            <a:ahLst/>
            <a:cxnLst/>
            <a:rect l="l" t="t" r="r" b="b"/>
            <a:pathLst>
              <a:path w="995045">
                <a:moveTo>
                  <a:pt x="0" y="0"/>
                </a:moveTo>
                <a:lnTo>
                  <a:pt x="994917" y="0"/>
                </a:lnTo>
              </a:path>
            </a:pathLst>
          </a:custGeom>
          <a:ln w="28956">
            <a:solidFill>
              <a:srgbClr val="FFC000"/>
            </a:solidFill>
          </a:ln>
        </p:spPr>
        <p:txBody>
          <a:bodyPr wrap="square" lIns="0" tIns="0" rIns="0" bIns="0" rtlCol="0"/>
          <a:lstStyle/>
          <a:p>
            <a:endParaRPr/>
          </a:p>
        </p:txBody>
      </p:sp>
      <p:sp>
        <p:nvSpPr>
          <p:cNvPr id="30" name="object 10"/>
          <p:cNvSpPr/>
          <p:nvPr/>
        </p:nvSpPr>
        <p:spPr>
          <a:xfrm>
            <a:off x="381000" y="6671309"/>
            <a:ext cx="1561465" cy="0"/>
          </a:xfrm>
          <a:custGeom>
            <a:avLst/>
            <a:gdLst/>
            <a:ahLst/>
            <a:cxnLst/>
            <a:rect l="l" t="t" r="r" b="b"/>
            <a:pathLst>
              <a:path w="1561464">
                <a:moveTo>
                  <a:pt x="0" y="0"/>
                </a:moveTo>
                <a:lnTo>
                  <a:pt x="1561338" y="0"/>
                </a:lnTo>
              </a:path>
            </a:pathLst>
          </a:custGeom>
          <a:ln w="28956">
            <a:solidFill>
              <a:srgbClr val="FFC000"/>
            </a:solidFill>
          </a:ln>
        </p:spPr>
        <p:txBody>
          <a:bodyPr wrap="square" lIns="0" tIns="0" rIns="0" bIns="0" rtlCol="0"/>
          <a:lstStyle/>
          <a:p>
            <a:endParaRPr/>
          </a:p>
        </p:txBody>
      </p:sp>
      <p:sp>
        <p:nvSpPr>
          <p:cNvPr id="31" name="object 11"/>
          <p:cNvSpPr/>
          <p:nvPr/>
        </p:nvSpPr>
        <p:spPr>
          <a:xfrm>
            <a:off x="8238638" y="6635903"/>
            <a:ext cx="1905" cy="76200"/>
          </a:xfrm>
          <a:custGeom>
            <a:avLst/>
            <a:gdLst/>
            <a:ahLst/>
            <a:cxnLst/>
            <a:rect l="l" t="t" r="r" b="b"/>
            <a:pathLst>
              <a:path w="1904" h="76200">
                <a:moveTo>
                  <a:pt x="63" y="0"/>
                </a:moveTo>
                <a:lnTo>
                  <a:pt x="292" y="12699"/>
                </a:lnTo>
                <a:lnTo>
                  <a:pt x="63" y="0"/>
                </a:lnTo>
                <a:close/>
              </a:path>
              <a:path w="1904" h="76200">
                <a:moveTo>
                  <a:pt x="647" y="25387"/>
                </a:moveTo>
                <a:lnTo>
                  <a:pt x="1155" y="50787"/>
                </a:lnTo>
                <a:lnTo>
                  <a:pt x="647" y="25387"/>
                </a:lnTo>
                <a:close/>
              </a:path>
              <a:path w="1904" h="76200">
                <a:moveTo>
                  <a:pt x="1511" y="63487"/>
                </a:moveTo>
                <a:lnTo>
                  <a:pt x="1739" y="76187"/>
                </a:lnTo>
                <a:lnTo>
                  <a:pt x="1511" y="63487"/>
                </a:lnTo>
                <a:close/>
              </a:path>
            </a:pathLst>
          </a:custGeom>
          <a:solidFill>
            <a:srgbClr val="000000"/>
          </a:solidFill>
        </p:spPr>
        <p:txBody>
          <a:bodyPr wrap="square" lIns="0" tIns="0" rIns="0" bIns="0" rtlCol="0"/>
          <a:lstStyle/>
          <a:p>
            <a:endParaRPr/>
          </a:p>
        </p:txBody>
      </p:sp>
      <p:sp>
        <p:nvSpPr>
          <p:cNvPr id="32" name="object 12"/>
          <p:cNvSpPr/>
          <p:nvPr/>
        </p:nvSpPr>
        <p:spPr>
          <a:xfrm>
            <a:off x="8160821" y="6561437"/>
            <a:ext cx="231140" cy="228600"/>
          </a:xfrm>
          <a:custGeom>
            <a:avLst/>
            <a:gdLst/>
            <a:ahLst/>
            <a:cxnLst/>
            <a:rect l="l" t="t" r="r" b="b"/>
            <a:pathLst>
              <a:path w="231140" h="228600">
                <a:moveTo>
                  <a:pt x="0" y="0"/>
                </a:moveTo>
                <a:lnTo>
                  <a:pt x="78752" y="112547"/>
                </a:lnTo>
                <a:lnTo>
                  <a:pt x="5143" y="228536"/>
                </a:lnTo>
                <a:lnTo>
                  <a:pt x="231114" y="109105"/>
                </a:lnTo>
                <a:lnTo>
                  <a:pt x="0" y="0"/>
                </a:lnTo>
                <a:close/>
              </a:path>
            </a:pathLst>
          </a:custGeom>
          <a:solidFill>
            <a:srgbClr val="000000"/>
          </a:solidFill>
        </p:spPr>
        <p:txBody>
          <a:bodyPr wrap="square" lIns="0" tIns="0" rIns="0" bIns="0" rtlCol="0"/>
          <a:lstStyle/>
          <a:p>
            <a:endParaRPr/>
          </a:p>
        </p:txBody>
      </p:sp>
      <p:sp>
        <p:nvSpPr>
          <p:cNvPr id="19" name="object 2"/>
          <p:cNvSpPr txBox="1"/>
          <p:nvPr/>
        </p:nvSpPr>
        <p:spPr>
          <a:xfrm>
            <a:off x="533400" y="91630"/>
            <a:ext cx="3657600" cy="512961"/>
          </a:xfrm>
          <a:prstGeom prst="rect">
            <a:avLst/>
          </a:prstGeom>
        </p:spPr>
        <p:txBody>
          <a:bodyPr vert="horz" wrap="square" lIns="0" tIns="0" rIns="0" bIns="0" rtlCol="0">
            <a:spAutoFit/>
          </a:bodyPr>
          <a:lstStyle/>
          <a:p>
            <a:pPr algn="ctr">
              <a:lnSpc>
                <a:spcPts val="2030"/>
              </a:lnSpc>
            </a:pPr>
            <a:r>
              <a:rPr lang="en-US" b="1" spc="-5" dirty="0">
                <a:solidFill>
                  <a:srgbClr val="F6C700"/>
                </a:solidFill>
                <a:latin typeface="Arial"/>
                <a:cs typeface="Arial"/>
              </a:rPr>
              <a:t>AMERICA</a:t>
            </a:r>
            <a:r>
              <a:rPr lang="en-US" b="1" spc="-5" dirty="0">
                <a:solidFill>
                  <a:srgbClr val="F6C700"/>
                </a:solidFill>
                <a:latin typeface="MS PGothic"/>
                <a:cs typeface="MS PGothic"/>
              </a:rPr>
              <a:t>’</a:t>
            </a:r>
            <a:r>
              <a:rPr lang="en-US" b="1" spc="-5" dirty="0">
                <a:solidFill>
                  <a:srgbClr val="F6C700"/>
                </a:solidFill>
                <a:latin typeface="Arial"/>
                <a:cs typeface="Arial"/>
              </a:rPr>
              <a:t>S</a:t>
            </a:r>
            <a:r>
              <a:rPr lang="en-US" b="1" spc="-130" dirty="0">
                <a:solidFill>
                  <a:srgbClr val="F6C700"/>
                </a:solidFill>
                <a:latin typeface="Arial"/>
                <a:cs typeface="Arial"/>
              </a:rPr>
              <a:t> </a:t>
            </a:r>
            <a:r>
              <a:rPr lang="en-US" b="1" spc="-30" dirty="0">
                <a:solidFill>
                  <a:srgbClr val="F6C700"/>
                </a:solidFill>
                <a:latin typeface="Arial"/>
                <a:cs typeface="Arial"/>
              </a:rPr>
              <a:t>ARMY:</a:t>
            </a:r>
            <a:endParaRPr lang="en-US" dirty="0">
              <a:latin typeface="Arial"/>
              <a:cs typeface="Arial"/>
            </a:endParaRPr>
          </a:p>
          <a:p>
            <a:pPr algn="ctr">
              <a:lnSpc>
                <a:spcPts val="2030"/>
              </a:lnSpc>
            </a:pPr>
            <a:r>
              <a:rPr lang="en-US" sz="1700" b="1" spc="-5" dirty="0">
                <a:solidFill>
                  <a:srgbClr val="979797"/>
                </a:solidFill>
                <a:latin typeface="Arial"/>
                <a:cs typeface="Arial"/>
              </a:rPr>
              <a:t>THE STRENGTH OF THE</a:t>
            </a:r>
            <a:r>
              <a:rPr lang="en-US" sz="1700" b="1" spc="-20" dirty="0">
                <a:solidFill>
                  <a:srgbClr val="979797"/>
                </a:solidFill>
                <a:latin typeface="Arial"/>
                <a:cs typeface="Arial"/>
              </a:rPr>
              <a:t> </a:t>
            </a:r>
            <a:r>
              <a:rPr lang="en-US" sz="1700" b="1" spc="-25" dirty="0">
                <a:solidFill>
                  <a:srgbClr val="979797"/>
                </a:solidFill>
                <a:latin typeface="Arial"/>
                <a:cs typeface="Arial"/>
              </a:rPr>
              <a:t>NATION</a:t>
            </a:r>
            <a:endParaRPr lang="en-US" sz="1700" dirty="0">
              <a:latin typeface="Arial"/>
              <a:cs typeface="Arial"/>
            </a:endParaRPr>
          </a:p>
        </p:txBody>
      </p:sp>
      <p:sp>
        <p:nvSpPr>
          <p:cNvPr id="20" name="object 21"/>
          <p:cNvSpPr/>
          <p:nvPr/>
        </p:nvSpPr>
        <p:spPr>
          <a:xfrm>
            <a:off x="1752599" y="6477000"/>
            <a:ext cx="5943601" cy="457200"/>
          </a:xfrm>
          <a:prstGeom prst="rect">
            <a:avLst/>
          </a:prstGeom>
          <a:blipFill>
            <a:blip r:embed="rId3" cstate="print"/>
            <a:stretch>
              <a:fillRect/>
            </a:stretch>
          </a:blipFill>
        </p:spPr>
        <p:txBody>
          <a:bodyPr wrap="square" lIns="0" tIns="0" rIns="0" bIns="0" rtlCol="0"/>
          <a:lstStyle/>
          <a:p>
            <a:pPr marL="12700">
              <a:lnSpc>
                <a:spcPct val="100000"/>
              </a:lnSpc>
              <a:spcBef>
                <a:spcPts val="240"/>
              </a:spcBef>
            </a:pPr>
            <a:r>
              <a:rPr lang="en-US" i="1" spc="-5" dirty="0" smtClean="0">
                <a:latin typeface="Arial"/>
                <a:cs typeface="Arial"/>
              </a:rPr>
              <a:t>    </a:t>
            </a:r>
            <a:r>
              <a:rPr lang="en-US" sz="1500" b="1" i="1" spc="-5" dirty="0" smtClean="0">
                <a:latin typeface="Arial"/>
                <a:cs typeface="Arial"/>
              </a:rPr>
              <a:t>Senior </a:t>
            </a:r>
            <a:r>
              <a:rPr lang="en-US" sz="1500" b="1" i="1" spc="-5" dirty="0">
                <a:latin typeface="Arial"/>
                <a:cs typeface="Arial"/>
              </a:rPr>
              <a:t>Civilian </a:t>
            </a:r>
            <a:r>
              <a:rPr lang="en-US" sz="1500" b="1" i="1" spc="-10" dirty="0">
                <a:latin typeface="Arial"/>
                <a:cs typeface="Arial"/>
              </a:rPr>
              <a:t>Army </a:t>
            </a:r>
            <a:r>
              <a:rPr lang="en-US" sz="1500" b="1" i="1" spc="-30" dirty="0">
                <a:latin typeface="Arial"/>
                <a:cs typeface="Arial"/>
              </a:rPr>
              <a:t>Talent </a:t>
            </a:r>
            <a:r>
              <a:rPr lang="en-US" sz="1500" b="1" i="1" spc="-5" dirty="0">
                <a:latin typeface="Arial"/>
                <a:cs typeface="Arial"/>
              </a:rPr>
              <a:t>Management – </a:t>
            </a:r>
            <a:r>
              <a:rPr lang="en-US" sz="1500" b="1" i="1" spc="-10" dirty="0">
                <a:latin typeface="Arial"/>
                <a:cs typeface="Arial"/>
              </a:rPr>
              <a:t>Army</a:t>
            </a:r>
            <a:r>
              <a:rPr lang="en-US" sz="1500" b="1" i="1" spc="45" dirty="0">
                <a:latin typeface="Arial"/>
                <a:cs typeface="Arial"/>
              </a:rPr>
              <a:t> </a:t>
            </a:r>
            <a:r>
              <a:rPr lang="en-US" sz="1500" b="1" i="1" spc="-5" dirty="0">
                <a:latin typeface="Arial"/>
                <a:cs typeface="Arial"/>
              </a:rPr>
              <a:t>Strong!</a:t>
            </a:r>
            <a:endParaRPr lang="en-US" sz="1500" b="1" dirty="0">
              <a:latin typeface="Arial"/>
              <a:cs typeface="Arial"/>
            </a:endParaRPr>
          </a:p>
        </p:txBody>
      </p:sp>
      <p:sp>
        <p:nvSpPr>
          <p:cNvPr id="15" name="object 22"/>
          <p:cNvSpPr txBox="1"/>
          <p:nvPr/>
        </p:nvSpPr>
        <p:spPr>
          <a:xfrm>
            <a:off x="4758655" y="1175196"/>
            <a:ext cx="4211955" cy="3239348"/>
          </a:xfrm>
          <a:prstGeom prst="rect">
            <a:avLst/>
          </a:prstGeom>
        </p:spPr>
        <p:txBody>
          <a:bodyPr vert="horz" wrap="square" lIns="0" tIns="0" rIns="0" bIns="0" rtlCol="0">
            <a:spAutoFit/>
          </a:bodyPr>
          <a:lstStyle/>
          <a:p>
            <a:pPr marL="12700">
              <a:lnSpc>
                <a:spcPct val="100000"/>
              </a:lnSpc>
            </a:pPr>
            <a:r>
              <a:rPr sz="1800" b="1" dirty="0">
                <a:solidFill>
                  <a:srgbClr val="006600"/>
                </a:solidFill>
                <a:latin typeface="Arial"/>
                <a:cs typeface="Arial"/>
              </a:rPr>
              <a:t>SETM </a:t>
            </a:r>
            <a:r>
              <a:rPr sz="1800" b="1" spc="-5" dirty="0">
                <a:solidFill>
                  <a:srgbClr val="006600"/>
                </a:solidFill>
                <a:latin typeface="Arial"/>
                <a:cs typeface="Arial"/>
              </a:rPr>
              <a:t>– </a:t>
            </a:r>
            <a:r>
              <a:rPr sz="1800" b="1" spc="-20" dirty="0">
                <a:solidFill>
                  <a:srgbClr val="006600"/>
                </a:solidFill>
                <a:latin typeface="Arial"/>
                <a:cs typeface="Arial"/>
              </a:rPr>
              <a:t>Temporary </a:t>
            </a:r>
            <a:r>
              <a:rPr sz="1800" b="1" spc="-5" dirty="0">
                <a:solidFill>
                  <a:srgbClr val="006600"/>
                </a:solidFill>
                <a:latin typeface="Arial"/>
                <a:cs typeface="Arial"/>
              </a:rPr>
              <a:t>Duty </a:t>
            </a:r>
            <a:r>
              <a:rPr sz="1800" b="1" dirty="0">
                <a:solidFill>
                  <a:srgbClr val="006600"/>
                </a:solidFill>
                <a:latin typeface="Arial"/>
                <a:cs typeface="Arial"/>
              </a:rPr>
              <a:t>(SETM </a:t>
            </a:r>
            <a:r>
              <a:rPr sz="1800" b="1" spc="-5" dirty="0">
                <a:solidFill>
                  <a:srgbClr val="006600"/>
                </a:solidFill>
                <a:latin typeface="Arial"/>
                <a:cs typeface="Arial"/>
              </a:rPr>
              <a:t>–</a:t>
            </a:r>
            <a:r>
              <a:rPr sz="1800" b="1" spc="-40" dirty="0">
                <a:solidFill>
                  <a:srgbClr val="006600"/>
                </a:solidFill>
                <a:latin typeface="Arial"/>
                <a:cs typeface="Arial"/>
              </a:rPr>
              <a:t> </a:t>
            </a:r>
            <a:r>
              <a:rPr sz="1800" b="1" spc="-5" dirty="0">
                <a:solidFill>
                  <a:srgbClr val="006600"/>
                </a:solidFill>
                <a:latin typeface="Arial"/>
                <a:cs typeface="Arial"/>
              </a:rPr>
              <a:t>TDY)</a:t>
            </a:r>
            <a:endParaRPr sz="1800" dirty="0">
              <a:latin typeface="Arial"/>
              <a:cs typeface="Arial"/>
            </a:endParaRPr>
          </a:p>
          <a:p>
            <a:pPr>
              <a:lnSpc>
                <a:spcPct val="100000"/>
              </a:lnSpc>
              <a:spcBef>
                <a:spcPts val="30"/>
              </a:spcBef>
            </a:pPr>
            <a:r>
              <a:rPr lang="en-US" sz="1650" dirty="0" smtClean="0">
                <a:latin typeface="Times New Roman"/>
                <a:cs typeface="Times New Roman"/>
              </a:rPr>
              <a:t> </a:t>
            </a:r>
            <a:endParaRPr sz="1100" dirty="0">
              <a:latin typeface="Times New Roman"/>
              <a:cs typeface="Times New Roman"/>
            </a:endParaRPr>
          </a:p>
          <a:p>
            <a:pPr marL="50165" marR="52705">
              <a:lnSpc>
                <a:spcPct val="100000"/>
              </a:lnSpc>
              <a:buChar char="•"/>
              <a:tabLst>
                <a:tab pos="236220" algn="l"/>
              </a:tabLst>
            </a:pPr>
            <a:r>
              <a:rPr lang="en-US" sz="1600" spc="-5" dirty="0">
                <a:latin typeface="Arial"/>
                <a:cs typeface="Arial"/>
              </a:rPr>
              <a:t> </a:t>
            </a:r>
            <a:r>
              <a:rPr sz="1600" spc="-5" dirty="0">
                <a:latin typeface="Arial"/>
                <a:cs typeface="Arial"/>
              </a:rPr>
              <a:t>Open to Army senior Civilians </a:t>
            </a:r>
            <a:r>
              <a:rPr sz="1600" b="1" spc="-5" dirty="0">
                <a:latin typeface="Arial"/>
                <a:cs typeface="Arial"/>
              </a:rPr>
              <a:t>GS-14/15 </a:t>
            </a:r>
            <a:endParaRPr lang="en-US" sz="1600" b="1" spc="-5" dirty="0">
              <a:latin typeface="Arial"/>
              <a:cs typeface="Arial"/>
            </a:endParaRPr>
          </a:p>
          <a:p>
            <a:pPr marL="50165" marR="52705">
              <a:lnSpc>
                <a:spcPct val="100000"/>
              </a:lnSpc>
              <a:tabLst>
                <a:tab pos="236220" algn="l"/>
              </a:tabLst>
            </a:pPr>
            <a:r>
              <a:rPr lang="en-US" sz="1600" b="1" spc="-5" dirty="0">
                <a:latin typeface="Arial"/>
                <a:cs typeface="Arial"/>
              </a:rPr>
              <a:t>   </a:t>
            </a:r>
            <a:r>
              <a:rPr sz="1600" b="1" spc="-5" dirty="0">
                <a:latin typeface="Arial"/>
                <a:cs typeface="Arial"/>
              </a:rPr>
              <a:t>(or  equivalent)</a:t>
            </a:r>
            <a:r>
              <a:rPr sz="1600" spc="-5" dirty="0">
                <a:latin typeface="Arial"/>
                <a:cs typeface="Arial"/>
              </a:rPr>
              <a:t>.</a:t>
            </a:r>
            <a:endParaRPr sz="1600" dirty="0">
              <a:latin typeface="Arial"/>
              <a:cs typeface="Arial"/>
            </a:endParaRPr>
          </a:p>
          <a:p>
            <a:pPr marL="235585" indent="-185420">
              <a:lnSpc>
                <a:spcPct val="100000"/>
              </a:lnSpc>
              <a:buChar char="•"/>
              <a:tabLst>
                <a:tab pos="236220" algn="l"/>
              </a:tabLst>
            </a:pPr>
            <a:r>
              <a:rPr sz="1600" spc="-5" dirty="0">
                <a:latin typeface="Arial"/>
                <a:cs typeface="Arial"/>
              </a:rPr>
              <a:t>Detail not to exceed 179</a:t>
            </a:r>
            <a:r>
              <a:rPr sz="1600" spc="15" dirty="0">
                <a:latin typeface="Arial"/>
                <a:cs typeface="Arial"/>
              </a:rPr>
              <a:t> </a:t>
            </a:r>
            <a:r>
              <a:rPr sz="1600" spc="-5" dirty="0">
                <a:latin typeface="Arial"/>
                <a:cs typeface="Arial"/>
              </a:rPr>
              <a:t>days.</a:t>
            </a:r>
            <a:endParaRPr sz="1600" dirty="0">
              <a:latin typeface="Arial"/>
              <a:cs typeface="Arial"/>
            </a:endParaRPr>
          </a:p>
          <a:p>
            <a:pPr marL="235585" indent="-185420">
              <a:lnSpc>
                <a:spcPct val="100000"/>
              </a:lnSpc>
              <a:buChar char="•"/>
              <a:tabLst>
                <a:tab pos="236220" algn="l"/>
              </a:tabLst>
            </a:pPr>
            <a:r>
              <a:rPr sz="1600" spc="-5" dirty="0">
                <a:latin typeface="Arial"/>
                <a:cs typeface="Arial"/>
              </a:rPr>
              <a:t>TDY</a:t>
            </a:r>
            <a:r>
              <a:rPr sz="1600" spc="-90" dirty="0">
                <a:latin typeface="Arial"/>
                <a:cs typeface="Arial"/>
              </a:rPr>
              <a:t> </a:t>
            </a:r>
            <a:r>
              <a:rPr sz="1600" spc="-5" dirty="0">
                <a:latin typeface="Arial"/>
                <a:cs typeface="Arial"/>
              </a:rPr>
              <a:t>Worldwide.</a:t>
            </a:r>
            <a:endParaRPr sz="1600" dirty="0">
              <a:latin typeface="Arial"/>
              <a:cs typeface="Arial"/>
            </a:endParaRPr>
          </a:p>
          <a:p>
            <a:pPr marL="235585" indent="-185420">
              <a:lnSpc>
                <a:spcPct val="100000"/>
              </a:lnSpc>
              <a:buChar char="•"/>
              <a:tabLst>
                <a:tab pos="236220" algn="l"/>
              </a:tabLst>
            </a:pPr>
            <a:r>
              <a:rPr sz="1600" spc="-5" dirty="0">
                <a:latin typeface="Arial"/>
                <a:cs typeface="Arial"/>
              </a:rPr>
              <a:t>Commands submit projects using Encl</a:t>
            </a:r>
            <a:r>
              <a:rPr sz="1600" spc="15" dirty="0">
                <a:latin typeface="Arial"/>
                <a:cs typeface="Arial"/>
              </a:rPr>
              <a:t> </a:t>
            </a:r>
            <a:r>
              <a:rPr sz="1600" spc="-5" dirty="0">
                <a:latin typeface="Arial"/>
                <a:cs typeface="Arial"/>
              </a:rPr>
              <a:t>10.</a:t>
            </a:r>
            <a:endParaRPr sz="1600" dirty="0">
              <a:latin typeface="Arial"/>
              <a:cs typeface="Arial"/>
            </a:endParaRPr>
          </a:p>
          <a:p>
            <a:pPr marL="235585" indent="-185420">
              <a:lnSpc>
                <a:spcPct val="100000"/>
              </a:lnSpc>
              <a:buChar char="•"/>
              <a:tabLst>
                <a:tab pos="236220" algn="l"/>
              </a:tabLst>
            </a:pPr>
            <a:r>
              <a:rPr sz="1600" spc="-5" dirty="0" smtClean="0">
                <a:latin typeface="Arial"/>
                <a:cs typeface="Arial"/>
              </a:rPr>
              <a:t>C</a:t>
            </a:r>
            <a:r>
              <a:rPr lang="en-US" sz="1600" spc="-5" dirty="0" smtClean="0">
                <a:latin typeface="Arial"/>
                <a:cs typeface="Arial"/>
              </a:rPr>
              <a:t>LD</a:t>
            </a:r>
            <a:r>
              <a:rPr sz="1600" spc="-5" dirty="0" smtClean="0">
                <a:latin typeface="Arial"/>
                <a:cs typeface="Arial"/>
              </a:rPr>
              <a:t>O </a:t>
            </a:r>
            <a:r>
              <a:rPr sz="1600" spc="-5" dirty="0">
                <a:latin typeface="Arial"/>
                <a:cs typeface="Arial"/>
              </a:rPr>
              <a:t>validates</a:t>
            </a:r>
            <a:r>
              <a:rPr sz="1600" spc="-35" dirty="0">
                <a:latin typeface="Arial"/>
                <a:cs typeface="Arial"/>
              </a:rPr>
              <a:t> </a:t>
            </a:r>
            <a:r>
              <a:rPr sz="1600" spc="-5" dirty="0">
                <a:latin typeface="Arial"/>
                <a:cs typeface="Arial"/>
              </a:rPr>
              <a:t>projects.</a:t>
            </a:r>
            <a:endParaRPr sz="1600" dirty="0">
              <a:latin typeface="Arial"/>
              <a:cs typeface="Arial"/>
            </a:endParaRPr>
          </a:p>
          <a:p>
            <a:pPr marL="235585" indent="-185420">
              <a:lnSpc>
                <a:spcPct val="100000"/>
              </a:lnSpc>
              <a:buChar char="•"/>
              <a:tabLst>
                <a:tab pos="236220" algn="l"/>
              </a:tabLst>
            </a:pPr>
            <a:r>
              <a:rPr sz="1600" spc="-5" dirty="0">
                <a:latin typeface="Arial"/>
                <a:cs typeface="Arial"/>
              </a:rPr>
              <a:t>FCRs match selectees to</a:t>
            </a:r>
            <a:r>
              <a:rPr sz="1600" spc="20" dirty="0">
                <a:latin typeface="Arial"/>
                <a:cs typeface="Arial"/>
              </a:rPr>
              <a:t> </a:t>
            </a:r>
            <a:r>
              <a:rPr sz="1600" spc="-5" dirty="0">
                <a:latin typeface="Arial"/>
                <a:cs typeface="Arial"/>
              </a:rPr>
              <a:t>projects.</a:t>
            </a:r>
            <a:endParaRPr sz="1600" dirty="0">
              <a:latin typeface="Arial"/>
              <a:cs typeface="Arial"/>
            </a:endParaRPr>
          </a:p>
          <a:p>
            <a:pPr marL="235585" indent="-185420">
              <a:buFontTx/>
              <a:buChar char="•"/>
              <a:tabLst>
                <a:tab pos="236220" algn="l"/>
              </a:tabLst>
            </a:pPr>
            <a:r>
              <a:rPr lang="en-US" sz="1600" b="1" spc="-5" dirty="0">
                <a:latin typeface="Arial"/>
                <a:cs typeface="Arial"/>
              </a:rPr>
              <a:t>Stay assigned to parent</a:t>
            </a:r>
            <a:r>
              <a:rPr lang="en-US" sz="1600" b="1" spc="40" dirty="0">
                <a:latin typeface="Arial"/>
                <a:cs typeface="Arial"/>
              </a:rPr>
              <a:t> </a:t>
            </a:r>
            <a:r>
              <a:rPr lang="en-US" sz="1600" b="1" spc="-5" dirty="0">
                <a:latin typeface="Arial"/>
                <a:cs typeface="Arial"/>
              </a:rPr>
              <a:t>organization.</a:t>
            </a:r>
            <a:endParaRPr lang="en-US" sz="1600" b="1" dirty="0">
              <a:latin typeface="Arial"/>
              <a:cs typeface="Arial"/>
            </a:endParaRPr>
          </a:p>
          <a:p>
            <a:pPr marL="235585" indent="-185420">
              <a:lnSpc>
                <a:spcPct val="100000"/>
              </a:lnSpc>
              <a:buChar char="•"/>
              <a:tabLst>
                <a:tab pos="236220" algn="l"/>
              </a:tabLst>
            </a:pPr>
            <a:r>
              <a:rPr sz="1600" spc="-5" dirty="0">
                <a:latin typeface="Arial"/>
                <a:cs typeface="Arial"/>
              </a:rPr>
              <a:t>Continued Service Agreement</a:t>
            </a:r>
            <a:r>
              <a:rPr sz="1600" spc="-80" dirty="0">
                <a:latin typeface="Arial"/>
                <a:cs typeface="Arial"/>
              </a:rPr>
              <a:t> </a:t>
            </a:r>
            <a:r>
              <a:rPr sz="1600" spc="-5" dirty="0">
                <a:latin typeface="Arial"/>
                <a:cs typeface="Arial"/>
              </a:rPr>
              <a:t>required.</a:t>
            </a:r>
            <a:endParaRPr sz="1600" dirty="0">
              <a:latin typeface="Arial"/>
              <a:cs typeface="Arial"/>
            </a:endParaRPr>
          </a:p>
          <a:p>
            <a:pPr marL="235585" indent="-185420">
              <a:buFont typeface="Arial"/>
              <a:buChar char="•"/>
              <a:tabLst>
                <a:tab pos="236220" algn="l"/>
              </a:tabLst>
            </a:pPr>
            <a:r>
              <a:rPr lang="en-US" sz="1600" spc="-5" dirty="0" smtClean="0">
                <a:latin typeface="Arial"/>
                <a:cs typeface="Arial"/>
              </a:rPr>
              <a:t>CLDO </a:t>
            </a:r>
            <a:r>
              <a:rPr lang="en-US" sz="1600" spc="-5" dirty="0">
                <a:latin typeface="Arial"/>
                <a:cs typeface="Arial"/>
              </a:rPr>
              <a:t>pays TDY</a:t>
            </a:r>
            <a:r>
              <a:rPr lang="en-US" sz="1600" spc="-60" dirty="0">
                <a:latin typeface="Arial"/>
                <a:cs typeface="Arial"/>
              </a:rPr>
              <a:t> </a:t>
            </a:r>
            <a:r>
              <a:rPr lang="en-US" sz="1600" spc="-5" dirty="0">
                <a:latin typeface="Arial"/>
                <a:cs typeface="Arial"/>
              </a:rPr>
              <a:t>costs.</a:t>
            </a:r>
            <a:endParaRPr lang="en-US" sz="1600" dirty="0">
              <a:latin typeface="Arial"/>
              <a:cs typeface="Arial"/>
            </a:endParaRPr>
          </a:p>
          <a:p>
            <a:pPr marL="235585" indent="-185420">
              <a:lnSpc>
                <a:spcPct val="100000"/>
              </a:lnSpc>
              <a:buFont typeface="Arial"/>
              <a:buChar char="•"/>
              <a:tabLst>
                <a:tab pos="236220" algn="l"/>
              </a:tabLst>
            </a:pPr>
            <a:r>
              <a:rPr sz="1600" b="1" spc="-20" dirty="0">
                <a:latin typeface="Arial"/>
                <a:cs typeface="Arial"/>
              </a:rPr>
              <a:t>TDY </a:t>
            </a:r>
            <a:r>
              <a:rPr sz="1600" b="1" spc="-10" dirty="0">
                <a:latin typeface="Arial"/>
                <a:cs typeface="Arial"/>
              </a:rPr>
              <a:t>funded </a:t>
            </a:r>
            <a:r>
              <a:rPr sz="1600" b="1" spc="-5" dirty="0">
                <a:latin typeface="Arial"/>
                <a:cs typeface="Arial"/>
              </a:rPr>
              <a:t>at 75% Flat Rate per</a:t>
            </a:r>
            <a:r>
              <a:rPr sz="1600" b="1" spc="65" dirty="0">
                <a:latin typeface="Arial"/>
                <a:cs typeface="Arial"/>
              </a:rPr>
              <a:t> </a:t>
            </a:r>
            <a:r>
              <a:rPr sz="1600" b="1" spc="-5" dirty="0">
                <a:latin typeface="Arial"/>
                <a:cs typeface="Arial"/>
              </a:rPr>
              <a:t>JTR.</a:t>
            </a:r>
            <a:endParaRPr sz="1600" dirty="0">
              <a:latin typeface="Arial"/>
              <a:cs typeface="Arial"/>
            </a:endParaRPr>
          </a:p>
        </p:txBody>
      </p:sp>
      <p:sp>
        <p:nvSpPr>
          <p:cNvPr id="16" name="object 4">
            <a:extLst>
              <a:ext uri="{FF2B5EF4-FFF2-40B4-BE49-F238E27FC236}">
                <a16:creationId xmlns:a16="http://schemas.microsoft.com/office/drawing/2014/main" id="{6B898231-B302-416B-A2A4-281BDE19B77A}"/>
              </a:ext>
            </a:extLst>
          </p:cNvPr>
          <p:cNvSpPr txBox="1">
            <a:spLocks noGrp="1"/>
          </p:cNvSpPr>
          <p:nvPr>
            <p:ph sz="half" idx="2"/>
          </p:nvPr>
        </p:nvSpPr>
        <p:spPr>
          <a:xfrm>
            <a:off x="194345" y="1125670"/>
            <a:ext cx="4247804" cy="5109091"/>
          </a:xfrm>
          <a:prstGeom prst="rect">
            <a:avLst/>
          </a:prstGeom>
        </p:spPr>
        <p:txBody>
          <a:bodyPr vert="horz" wrap="square" lIns="0" tIns="0" rIns="0" bIns="0" rtlCol="0">
            <a:spAutoFit/>
          </a:bodyPr>
          <a:lstStyle/>
          <a:p>
            <a:pPr algn="ctr">
              <a:lnSpc>
                <a:spcPct val="100000"/>
              </a:lnSpc>
            </a:pPr>
            <a:r>
              <a:rPr lang="en-US" spc="-5" dirty="0"/>
              <a:t>Naval </a:t>
            </a:r>
            <a:r>
              <a:rPr lang="en-US" spc="-25" dirty="0"/>
              <a:t>War </a:t>
            </a:r>
            <a:r>
              <a:rPr lang="en-US" spc="-5" dirty="0"/>
              <a:t>College</a:t>
            </a:r>
          </a:p>
          <a:p>
            <a:pPr algn="ctr">
              <a:lnSpc>
                <a:spcPct val="100000"/>
              </a:lnSpc>
            </a:pPr>
            <a:r>
              <a:rPr lang="en-US" spc="-5" dirty="0"/>
              <a:t>Senior Level</a:t>
            </a:r>
            <a:r>
              <a:rPr lang="en-US" spc="-45" dirty="0"/>
              <a:t> </a:t>
            </a:r>
            <a:r>
              <a:rPr lang="en-US" dirty="0" smtClean="0"/>
              <a:t>Course</a:t>
            </a:r>
          </a:p>
          <a:p>
            <a:pPr algn="ctr">
              <a:lnSpc>
                <a:spcPct val="100000"/>
              </a:lnSpc>
            </a:pPr>
            <a:r>
              <a:rPr lang="en-US" sz="800" dirty="0" smtClean="0"/>
              <a:t> </a:t>
            </a:r>
            <a:endParaRPr lang="en-US" sz="800" dirty="0"/>
          </a:p>
          <a:p>
            <a:pPr marL="182880" marR="177800" indent="-170180">
              <a:spcBef>
                <a:spcPts val="5"/>
              </a:spcBef>
              <a:buFontTx/>
              <a:buChar char="•"/>
              <a:tabLst>
                <a:tab pos="198755" algn="l"/>
              </a:tabLst>
            </a:pPr>
            <a:r>
              <a:rPr lang="en-US" sz="1600" b="0" spc="-5" dirty="0">
                <a:solidFill>
                  <a:srgbClr val="000000"/>
                </a:solidFill>
              </a:rPr>
              <a:t>Open to Army senior Civilians</a:t>
            </a:r>
            <a:r>
              <a:rPr lang="en-US" sz="1600" b="0" spc="-75" dirty="0">
                <a:solidFill>
                  <a:srgbClr val="000000"/>
                </a:solidFill>
              </a:rPr>
              <a:t> </a:t>
            </a:r>
            <a:r>
              <a:rPr lang="en-US" sz="1600" spc="-5" dirty="0">
                <a:solidFill>
                  <a:srgbClr val="000000"/>
                </a:solidFill>
              </a:rPr>
              <a:t>GS-14/15  </a:t>
            </a:r>
            <a:r>
              <a:rPr lang="en-US" sz="1600" spc="-10" dirty="0">
                <a:solidFill>
                  <a:srgbClr val="000000"/>
                </a:solidFill>
              </a:rPr>
              <a:t>(or</a:t>
            </a:r>
            <a:r>
              <a:rPr lang="en-US" sz="1600" spc="-20" dirty="0">
                <a:solidFill>
                  <a:srgbClr val="000000"/>
                </a:solidFill>
              </a:rPr>
              <a:t> </a:t>
            </a:r>
            <a:r>
              <a:rPr lang="en-US" sz="1600" spc="-10" dirty="0">
                <a:solidFill>
                  <a:srgbClr val="000000"/>
                </a:solidFill>
              </a:rPr>
              <a:t>equivalent)</a:t>
            </a:r>
            <a:r>
              <a:rPr lang="en-US" sz="1600" spc="-5" dirty="0"/>
              <a:t> </a:t>
            </a:r>
            <a:r>
              <a:rPr lang="en-US" sz="1600" b="0" spc="-5" dirty="0">
                <a:solidFill>
                  <a:schemeClr val="tx1"/>
                </a:solidFill>
              </a:rPr>
              <a:t>with 3+ </a:t>
            </a:r>
            <a:r>
              <a:rPr lang="en-US" sz="1600" b="0" spc="-10" dirty="0">
                <a:solidFill>
                  <a:schemeClr val="tx1"/>
                </a:solidFill>
              </a:rPr>
              <a:t>years </a:t>
            </a:r>
            <a:r>
              <a:rPr lang="en-US" sz="1600" b="0" spc="-5" dirty="0">
                <a:solidFill>
                  <a:schemeClr val="tx1"/>
                </a:solidFill>
              </a:rPr>
              <a:t>of Army </a:t>
            </a:r>
            <a:r>
              <a:rPr lang="en-US" sz="1600" b="0" dirty="0">
                <a:solidFill>
                  <a:schemeClr val="tx1"/>
                </a:solidFill>
              </a:rPr>
              <a:t>service by the start date of the program</a:t>
            </a:r>
            <a:r>
              <a:rPr lang="en-US" sz="1600" b="0" spc="-10" dirty="0">
                <a:solidFill>
                  <a:schemeClr val="tx1"/>
                </a:solidFill>
              </a:rPr>
              <a:t>.</a:t>
            </a:r>
            <a:endParaRPr lang="en-US" sz="1600" b="0" dirty="0">
              <a:solidFill>
                <a:schemeClr val="tx1"/>
              </a:solidFill>
            </a:endParaRPr>
          </a:p>
          <a:p>
            <a:pPr marL="182880" marR="5080" indent="-170180">
              <a:lnSpc>
                <a:spcPct val="100000"/>
              </a:lnSpc>
              <a:buChar char="•"/>
              <a:tabLst>
                <a:tab pos="198755" algn="l"/>
              </a:tabLst>
            </a:pPr>
            <a:r>
              <a:rPr sz="1600" b="0" spc="-5" dirty="0" smtClean="0">
                <a:solidFill>
                  <a:schemeClr val="tx1"/>
                </a:solidFill>
              </a:rPr>
              <a:t>1-year program</a:t>
            </a:r>
            <a:r>
              <a:rPr lang="en-US" sz="1600" b="0" spc="-5" dirty="0" smtClean="0">
                <a:solidFill>
                  <a:schemeClr val="tx1"/>
                </a:solidFill>
              </a:rPr>
              <a:t> </a:t>
            </a:r>
            <a:r>
              <a:rPr lang="en-US" sz="1600" b="0" spc="-5" dirty="0" smtClean="0">
                <a:solidFill>
                  <a:srgbClr val="000000"/>
                </a:solidFill>
              </a:rPr>
              <a:t>(July to </a:t>
            </a:r>
            <a:r>
              <a:rPr lang="en-US" sz="1600" b="0" spc="-5" dirty="0">
                <a:solidFill>
                  <a:srgbClr val="000000"/>
                </a:solidFill>
              </a:rPr>
              <a:t>June)</a:t>
            </a:r>
            <a:r>
              <a:rPr lang="en-US" sz="1600" b="0" spc="-5" dirty="0" smtClean="0">
                <a:solidFill>
                  <a:schemeClr val="tx1"/>
                </a:solidFill>
              </a:rPr>
              <a:t> </a:t>
            </a:r>
            <a:r>
              <a:rPr lang="en-US" sz="1600" b="0" spc="-5" dirty="0">
                <a:solidFill>
                  <a:srgbClr val="000000"/>
                </a:solidFill>
                <a:latin typeface="Arial"/>
                <a:cs typeface="Arial"/>
              </a:rPr>
              <a:t>at Newpor</a:t>
            </a:r>
            <a:r>
              <a:rPr lang="en-US" sz="1600" b="0" spc="-5" dirty="0">
                <a:solidFill>
                  <a:srgbClr val="000000"/>
                </a:solidFill>
              </a:rPr>
              <a:t>t, RI.</a:t>
            </a:r>
          </a:p>
          <a:p>
            <a:pPr marL="182880" marR="5080" indent="-170180">
              <a:buFontTx/>
              <a:buChar char="•"/>
              <a:tabLst>
                <a:tab pos="198755" algn="l"/>
              </a:tabLst>
            </a:pPr>
            <a:r>
              <a:rPr lang="en-US" sz="1600" b="0" spc="-5" dirty="0">
                <a:solidFill>
                  <a:schemeClr val="tx1"/>
                </a:solidFill>
              </a:rPr>
              <a:t>Have experience in DA </a:t>
            </a:r>
            <a:r>
              <a:rPr lang="en-US" sz="1600" b="0" spc="-5" dirty="0" smtClean="0">
                <a:solidFill>
                  <a:schemeClr val="tx1"/>
                </a:solidFill>
              </a:rPr>
              <a:t>National </a:t>
            </a:r>
            <a:r>
              <a:rPr lang="en-US" sz="1600" b="0" spc="-5" dirty="0">
                <a:solidFill>
                  <a:schemeClr val="tx1"/>
                </a:solidFill>
              </a:rPr>
              <a:t>Security  policy and Defense agencies interaction Have a minimum Secret level</a:t>
            </a:r>
            <a:r>
              <a:rPr lang="en-US" sz="1600" b="0" dirty="0">
                <a:solidFill>
                  <a:schemeClr val="tx1"/>
                </a:solidFill>
              </a:rPr>
              <a:t> </a:t>
            </a:r>
            <a:r>
              <a:rPr lang="en-US" sz="1600" b="0" spc="-5" dirty="0">
                <a:solidFill>
                  <a:schemeClr val="tx1"/>
                </a:solidFill>
              </a:rPr>
              <a:t>clearance.</a:t>
            </a:r>
          </a:p>
          <a:p>
            <a:pPr marL="182880" marR="5080" indent="-170180">
              <a:buFontTx/>
              <a:buChar char="•"/>
              <a:tabLst>
                <a:tab pos="198755" algn="l"/>
              </a:tabLst>
            </a:pPr>
            <a:r>
              <a:rPr lang="en-US" sz="1600" b="0" spc="-5" dirty="0" smtClean="0">
                <a:solidFill>
                  <a:schemeClr val="tx1"/>
                </a:solidFill>
              </a:rPr>
              <a:t>College of Naval Warfare </a:t>
            </a:r>
            <a:r>
              <a:rPr lang="en-US" sz="1600" b="0" spc="-5" dirty="0">
                <a:solidFill>
                  <a:schemeClr val="tx1"/>
                </a:solidFill>
              </a:rPr>
              <a:t>graduates are </a:t>
            </a:r>
            <a:r>
              <a:rPr lang="en-US" sz="1600" b="0" dirty="0">
                <a:solidFill>
                  <a:schemeClr val="tx1"/>
                </a:solidFill>
              </a:rPr>
              <a:t>awarded </a:t>
            </a:r>
            <a:r>
              <a:rPr lang="en-US" sz="1600" b="0" spc="-5" dirty="0">
                <a:solidFill>
                  <a:schemeClr val="tx1"/>
                </a:solidFill>
              </a:rPr>
              <a:t>a Master’s </a:t>
            </a:r>
            <a:r>
              <a:rPr lang="en-US" sz="1600" b="0" spc="-5" dirty="0" smtClean="0">
                <a:solidFill>
                  <a:schemeClr val="tx1"/>
                </a:solidFill>
              </a:rPr>
              <a:t>degree </a:t>
            </a:r>
            <a:r>
              <a:rPr lang="en-US" sz="1600" b="0" spc="-5" dirty="0">
                <a:solidFill>
                  <a:schemeClr val="tx1"/>
                </a:solidFill>
              </a:rPr>
              <a:t>in </a:t>
            </a:r>
            <a:r>
              <a:rPr lang="en-US" sz="1600" b="0" spc="-5" dirty="0" smtClean="0">
                <a:solidFill>
                  <a:schemeClr val="tx1"/>
                </a:solidFill>
              </a:rPr>
              <a:t>Defense and </a:t>
            </a:r>
            <a:r>
              <a:rPr lang="en-US" sz="1600" b="0" spc="-5" dirty="0">
                <a:solidFill>
                  <a:schemeClr val="tx1"/>
                </a:solidFill>
              </a:rPr>
              <a:t>Strategic  Studies </a:t>
            </a:r>
            <a:r>
              <a:rPr lang="en-US" sz="1600" b="0" spc="-10" dirty="0">
                <a:solidFill>
                  <a:schemeClr val="tx1"/>
                </a:solidFill>
              </a:rPr>
              <a:t>(most </a:t>
            </a:r>
            <a:r>
              <a:rPr lang="en-US" sz="1600" b="0" spc="-5" dirty="0">
                <a:solidFill>
                  <a:schemeClr val="tx1"/>
                </a:solidFill>
              </a:rPr>
              <a:t>agree to curriculum attendance </a:t>
            </a:r>
            <a:r>
              <a:rPr lang="en-US" sz="1600" b="0" spc="-5" dirty="0" smtClean="0">
                <a:solidFill>
                  <a:schemeClr val="tx1"/>
                </a:solidFill>
              </a:rPr>
              <a:t>and </a:t>
            </a:r>
            <a:r>
              <a:rPr lang="en-US" sz="1600" b="0" spc="-10" dirty="0" smtClean="0">
                <a:solidFill>
                  <a:schemeClr val="tx1"/>
                </a:solidFill>
              </a:rPr>
              <a:t>completion</a:t>
            </a:r>
            <a:r>
              <a:rPr lang="en-US" sz="1600" b="0" spc="-10" dirty="0">
                <a:solidFill>
                  <a:schemeClr val="tx1"/>
                </a:solidFill>
              </a:rPr>
              <a:t>).</a:t>
            </a:r>
            <a:endParaRPr sz="1600" b="0" dirty="0">
              <a:solidFill>
                <a:schemeClr val="tx1"/>
              </a:solidFill>
            </a:endParaRPr>
          </a:p>
          <a:p>
            <a:pPr marL="198120" indent="-185420">
              <a:lnSpc>
                <a:spcPct val="100000"/>
              </a:lnSpc>
              <a:buChar char="•"/>
              <a:tabLst>
                <a:tab pos="198755" algn="l"/>
              </a:tabLst>
            </a:pPr>
            <a:r>
              <a:rPr sz="1600" spc="-5" dirty="0">
                <a:solidFill>
                  <a:srgbClr val="000000"/>
                </a:solidFill>
                <a:latin typeface="Arial"/>
                <a:cs typeface="Arial"/>
              </a:rPr>
              <a:t>Reassigned to HQDA</a:t>
            </a:r>
            <a:r>
              <a:rPr sz="1600" spc="-125" dirty="0">
                <a:solidFill>
                  <a:srgbClr val="000000"/>
                </a:solidFill>
                <a:latin typeface="Arial"/>
                <a:cs typeface="Arial"/>
              </a:rPr>
              <a:t> </a:t>
            </a:r>
            <a:r>
              <a:rPr sz="1600" spc="-30" dirty="0">
                <a:solidFill>
                  <a:srgbClr val="000000"/>
                </a:solidFill>
                <a:latin typeface="Arial"/>
                <a:cs typeface="Arial"/>
              </a:rPr>
              <a:t>CPTA.</a:t>
            </a:r>
            <a:endParaRPr sz="1600" dirty="0">
              <a:latin typeface="Arial"/>
              <a:cs typeface="Arial"/>
            </a:endParaRPr>
          </a:p>
          <a:p>
            <a:pPr marL="182880" marR="968375" indent="-170180">
              <a:lnSpc>
                <a:spcPct val="100000"/>
              </a:lnSpc>
              <a:buChar char="•"/>
              <a:tabLst>
                <a:tab pos="198755" algn="l"/>
              </a:tabLst>
            </a:pPr>
            <a:r>
              <a:rPr sz="1600" b="0" spc="-5" dirty="0">
                <a:solidFill>
                  <a:srgbClr val="000000"/>
                </a:solidFill>
                <a:latin typeface="Arial"/>
                <a:cs typeface="Arial"/>
              </a:rPr>
              <a:t>Mobility and Continued</a:t>
            </a:r>
            <a:r>
              <a:rPr sz="1600" b="0" spc="-35" dirty="0">
                <a:solidFill>
                  <a:srgbClr val="000000"/>
                </a:solidFill>
                <a:latin typeface="Arial"/>
                <a:cs typeface="Arial"/>
              </a:rPr>
              <a:t> </a:t>
            </a:r>
            <a:r>
              <a:rPr sz="1600" b="0" spc="-5" dirty="0">
                <a:solidFill>
                  <a:srgbClr val="000000"/>
                </a:solidFill>
                <a:latin typeface="Arial"/>
                <a:cs typeface="Arial"/>
              </a:rPr>
              <a:t>Service  Agreements</a:t>
            </a:r>
            <a:r>
              <a:rPr sz="1600" b="0" spc="-30" dirty="0">
                <a:solidFill>
                  <a:srgbClr val="000000"/>
                </a:solidFill>
                <a:latin typeface="Arial"/>
                <a:cs typeface="Arial"/>
              </a:rPr>
              <a:t> </a:t>
            </a:r>
            <a:r>
              <a:rPr sz="1600" b="0" spc="-5" dirty="0">
                <a:solidFill>
                  <a:srgbClr val="000000"/>
                </a:solidFill>
                <a:latin typeface="Arial"/>
                <a:cs typeface="Arial"/>
              </a:rPr>
              <a:t>required.</a:t>
            </a:r>
            <a:endParaRPr sz="1600" dirty="0">
              <a:latin typeface="Arial"/>
              <a:cs typeface="Arial"/>
            </a:endParaRPr>
          </a:p>
          <a:p>
            <a:pPr marL="182880" marR="278765" indent="-170180">
              <a:lnSpc>
                <a:spcPct val="100000"/>
              </a:lnSpc>
              <a:buFont typeface="Arial"/>
              <a:buChar char="•"/>
              <a:tabLst>
                <a:tab pos="198755" algn="l"/>
              </a:tabLst>
            </a:pPr>
            <a:r>
              <a:rPr sz="1600" spc="-5" dirty="0">
                <a:solidFill>
                  <a:srgbClr val="000000"/>
                </a:solidFill>
              </a:rPr>
              <a:t>PCS or </a:t>
            </a:r>
            <a:r>
              <a:rPr sz="1600" spc="-10" dirty="0">
                <a:solidFill>
                  <a:srgbClr val="000000"/>
                </a:solidFill>
              </a:rPr>
              <a:t>TDY funded </a:t>
            </a:r>
            <a:r>
              <a:rPr sz="1600" spc="-5" dirty="0">
                <a:solidFill>
                  <a:srgbClr val="000000"/>
                </a:solidFill>
              </a:rPr>
              <a:t>at </a:t>
            </a:r>
            <a:r>
              <a:rPr sz="1600" spc="-10" dirty="0">
                <a:solidFill>
                  <a:srgbClr val="000000"/>
                </a:solidFill>
              </a:rPr>
              <a:t>55% Flat Rate  </a:t>
            </a:r>
            <a:r>
              <a:rPr sz="1600" spc="-5" dirty="0">
                <a:solidFill>
                  <a:srgbClr val="000000"/>
                </a:solidFill>
              </a:rPr>
              <a:t>per</a:t>
            </a:r>
            <a:r>
              <a:rPr sz="1600" spc="-70" dirty="0">
                <a:solidFill>
                  <a:srgbClr val="000000"/>
                </a:solidFill>
              </a:rPr>
              <a:t> </a:t>
            </a:r>
            <a:r>
              <a:rPr sz="1600" spc="-5" dirty="0">
                <a:solidFill>
                  <a:srgbClr val="000000"/>
                </a:solidFill>
              </a:rPr>
              <a:t>JTR.</a:t>
            </a:r>
            <a:endParaRPr sz="1600" dirty="0"/>
          </a:p>
          <a:p>
            <a:pPr marL="182880" marR="546100" indent="-170180">
              <a:lnSpc>
                <a:spcPct val="100000"/>
              </a:lnSpc>
              <a:buChar char="•"/>
              <a:tabLst>
                <a:tab pos="198755" algn="l"/>
              </a:tabLst>
            </a:pPr>
            <a:r>
              <a:rPr sz="1600" b="0" spc="-5" dirty="0">
                <a:solidFill>
                  <a:srgbClr val="000000"/>
                </a:solidFill>
                <a:latin typeface="Arial"/>
                <a:cs typeface="Arial"/>
              </a:rPr>
              <a:t>Graduate Placement/Reassignment  Worldwide.</a:t>
            </a:r>
            <a:endParaRPr sz="1600" dirty="0">
              <a:latin typeface="Arial"/>
              <a:cs typeface="Arial"/>
            </a:endParaRPr>
          </a:p>
        </p:txBody>
      </p:sp>
      <p:sp>
        <p:nvSpPr>
          <p:cNvPr id="17" name="object 21"/>
          <p:cNvSpPr/>
          <p:nvPr/>
        </p:nvSpPr>
        <p:spPr>
          <a:xfrm>
            <a:off x="4537745" y="1151536"/>
            <a:ext cx="45719" cy="5351330"/>
          </a:xfrm>
          <a:custGeom>
            <a:avLst/>
            <a:gdLst/>
            <a:ahLst/>
            <a:cxnLst/>
            <a:rect l="l" t="t" r="r" b="b"/>
            <a:pathLst>
              <a:path w="28575" h="4953000">
                <a:moveTo>
                  <a:pt x="28575" y="0"/>
                </a:moveTo>
                <a:lnTo>
                  <a:pt x="0" y="4953000"/>
                </a:lnTo>
              </a:path>
            </a:pathLst>
          </a:custGeom>
          <a:ln w="22860">
            <a:solidFill>
              <a:srgbClr val="000000"/>
            </a:solidFill>
          </a:ln>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4765706" y="190500"/>
            <a:ext cx="3727450" cy="382270"/>
          </a:xfrm>
          <a:prstGeom prst="rect">
            <a:avLst/>
          </a:prstGeom>
        </p:spPr>
        <p:txBody>
          <a:bodyPr vert="horz" wrap="square" lIns="0" tIns="0" rIns="0" bIns="0" rtlCol="0">
            <a:spAutoFit/>
          </a:bodyPr>
          <a:lstStyle/>
          <a:p>
            <a:pPr marL="12700">
              <a:lnSpc>
                <a:spcPct val="100000"/>
              </a:lnSpc>
            </a:pPr>
            <a:r>
              <a:rPr spc="-5" dirty="0">
                <a:latin typeface="Arial"/>
                <a:cs typeface="Arial"/>
              </a:rPr>
              <a:t>SETM Execution</a:t>
            </a:r>
            <a:r>
              <a:rPr spc="-70" dirty="0">
                <a:latin typeface="Arial"/>
                <a:cs typeface="Arial"/>
              </a:rPr>
              <a:t> </a:t>
            </a:r>
            <a:r>
              <a:rPr spc="-10" dirty="0">
                <a:latin typeface="Arial"/>
                <a:cs typeface="Arial"/>
              </a:rPr>
              <a:t>Timeline</a:t>
            </a:r>
          </a:p>
        </p:txBody>
      </p:sp>
      <p:sp>
        <p:nvSpPr>
          <p:cNvPr id="41" name="object 2"/>
          <p:cNvSpPr txBox="1"/>
          <p:nvPr/>
        </p:nvSpPr>
        <p:spPr>
          <a:xfrm>
            <a:off x="533400" y="91630"/>
            <a:ext cx="3657600" cy="512961"/>
          </a:xfrm>
          <a:prstGeom prst="rect">
            <a:avLst/>
          </a:prstGeom>
        </p:spPr>
        <p:txBody>
          <a:bodyPr vert="horz" wrap="square" lIns="0" tIns="0" rIns="0" bIns="0" rtlCol="0">
            <a:spAutoFit/>
          </a:bodyPr>
          <a:lstStyle/>
          <a:p>
            <a:pPr algn="ctr">
              <a:lnSpc>
                <a:spcPts val="2030"/>
              </a:lnSpc>
            </a:pPr>
            <a:r>
              <a:rPr lang="en-US" b="1" spc="-5" dirty="0">
                <a:solidFill>
                  <a:srgbClr val="F6C700"/>
                </a:solidFill>
                <a:latin typeface="Arial"/>
                <a:cs typeface="Arial"/>
              </a:rPr>
              <a:t>AMERICA</a:t>
            </a:r>
            <a:r>
              <a:rPr lang="en-US" b="1" spc="-5" dirty="0">
                <a:solidFill>
                  <a:srgbClr val="F6C700"/>
                </a:solidFill>
                <a:latin typeface="MS PGothic"/>
                <a:cs typeface="MS PGothic"/>
              </a:rPr>
              <a:t>’</a:t>
            </a:r>
            <a:r>
              <a:rPr lang="en-US" b="1" spc="-5" dirty="0">
                <a:solidFill>
                  <a:srgbClr val="F6C700"/>
                </a:solidFill>
                <a:latin typeface="Arial"/>
                <a:cs typeface="Arial"/>
              </a:rPr>
              <a:t>S</a:t>
            </a:r>
            <a:r>
              <a:rPr lang="en-US" b="1" spc="-130" dirty="0">
                <a:solidFill>
                  <a:srgbClr val="F6C700"/>
                </a:solidFill>
                <a:latin typeface="Arial"/>
                <a:cs typeface="Arial"/>
              </a:rPr>
              <a:t> </a:t>
            </a:r>
            <a:r>
              <a:rPr lang="en-US" b="1" spc="-30" dirty="0">
                <a:solidFill>
                  <a:srgbClr val="F6C700"/>
                </a:solidFill>
                <a:latin typeface="Arial"/>
                <a:cs typeface="Arial"/>
              </a:rPr>
              <a:t>ARMY:</a:t>
            </a:r>
            <a:endParaRPr lang="en-US" dirty="0">
              <a:latin typeface="Arial"/>
              <a:cs typeface="Arial"/>
            </a:endParaRPr>
          </a:p>
          <a:p>
            <a:pPr algn="ctr">
              <a:lnSpc>
                <a:spcPts val="2030"/>
              </a:lnSpc>
            </a:pPr>
            <a:r>
              <a:rPr lang="en-US" sz="1700" b="1" spc="-5" dirty="0">
                <a:solidFill>
                  <a:srgbClr val="979797"/>
                </a:solidFill>
                <a:latin typeface="Arial"/>
                <a:cs typeface="Arial"/>
              </a:rPr>
              <a:t>THE STRENGTH OF THE</a:t>
            </a:r>
            <a:r>
              <a:rPr lang="en-US" sz="1700" b="1" spc="-20" dirty="0">
                <a:solidFill>
                  <a:srgbClr val="979797"/>
                </a:solidFill>
                <a:latin typeface="Arial"/>
                <a:cs typeface="Arial"/>
              </a:rPr>
              <a:t> </a:t>
            </a:r>
            <a:r>
              <a:rPr lang="en-US" sz="1700" b="1" spc="-25" dirty="0">
                <a:solidFill>
                  <a:srgbClr val="979797"/>
                </a:solidFill>
                <a:latin typeface="Arial"/>
                <a:cs typeface="Arial"/>
              </a:rPr>
              <a:t>NATION</a:t>
            </a:r>
            <a:endParaRPr lang="en-US" sz="1700" dirty="0">
              <a:latin typeface="Arial"/>
              <a:cs typeface="Arial"/>
            </a:endParaRPr>
          </a:p>
        </p:txBody>
      </p:sp>
      <p:sp>
        <p:nvSpPr>
          <p:cNvPr id="42" name="object 4"/>
          <p:cNvSpPr/>
          <p:nvPr/>
        </p:nvSpPr>
        <p:spPr>
          <a:xfrm>
            <a:off x="2667761" y="1265554"/>
            <a:ext cx="3352800" cy="5287646"/>
          </a:xfrm>
          <a:custGeom>
            <a:avLst/>
            <a:gdLst/>
            <a:ahLst/>
            <a:cxnLst/>
            <a:rect l="l" t="t" r="r" b="b"/>
            <a:pathLst>
              <a:path w="3352800" h="5638800">
                <a:moveTo>
                  <a:pt x="3352800" y="0"/>
                </a:moveTo>
                <a:lnTo>
                  <a:pt x="0" y="5638800"/>
                </a:lnTo>
              </a:path>
            </a:pathLst>
          </a:custGeom>
          <a:ln w="38100">
            <a:solidFill>
              <a:srgbClr val="00B0F0"/>
            </a:solidFill>
          </a:ln>
        </p:spPr>
        <p:txBody>
          <a:bodyPr wrap="square" lIns="0" tIns="0" rIns="0" bIns="0" rtlCol="0"/>
          <a:lstStyle/>
          <a:p>
            <a:endParaRPr/>
          </a:p>
        </p:txBody>
      </p:sp>
      <p:sp>
        <p:nvSpPr>
          <p:cNvPr id="43" name="object 5"/>
          <p:cNvSpPr txBox="1"/>
          <p:nvPr/>
        </p:nvSpPr>
        <p:spPr>
          <a:xfrm>
            <a:off x="8924828" y="6548437"/>
            <a:ext cx="138430" cy="259079"/>
          </a:xfrm>
          <a:prstGeom prst="rect">
            <a:avLst/>
          </a:prstGeom>
        </p:spPr>
        <p:txBody>
          <a:bodyPr vert="horz" wrap="square" lIns="0" tIns="0" rIns="0" bIns="0" rtlCol="0">
            <a:spAutoFit/>
          </a:bodyPr>
          <a:lstStyle/>
          <a:p>
            <a:pPr marL="12700">
              <a:lnSpc>
                <a:spcPct val="100000"/>
              </a:lnSpc>
            </a:pPr>
            <a:r>
              <a:rPr sz="1600" spc="-5" dirty="0">
                <a:latin typeface="Arial"/>
                <a:cs typeface="Arial"/>
              </a:rPr>
              <a:t>7</a:t>
            </a:r>
            <a:endParaRPr sz="1600">
              <a:latin typeface="Arial"/>
              <a:cs typeface="Arial"/>
            </a:endParaRPr>
          </a:p>
        </p:txBody>
      </p:sp>
      <p:sp>
        <p:nvSpPr>
          <p:cNvPr id="44" name="object 6"/>
          <p:cNvSpPr/>
          <p:nvPr/>
        </p:nvSpPr>
        <p:spPr>
          <a:xfrm>
            <a:off x="6663689" y="5678273"/>
            <a:ext cx="1979930" cy="737870"/>
          </a:xfrm>
          <a:custGeom>
            <a:avLst/>
            <a:gdLst/>
            <a:ahLst/>
            <a:cxnLst/>
            <a:rect l="l" t="t" r="r" b="b"/>
            <a:pathLst>
              <a:path w="1979929" h="737870">
                <a:moveTo>
                  <a:pt x="0" y="0"/>
                </a:moveTo>
                <a:lnTo>
                  <a:pt x="1979676" y="0"/>
                </a:lnTo>
                <a:lnTo>
                  <a:pt x="1979676" y="737616"/>
                </a:lnTo>
                <a:lnTo>
                  <a:pt x="0" y="737616"/>
                </a:lnTo>
                <a:lnTo>
                  <a:pt x="0" y="0"/>
                </a:lnTo>
                <a:close/>
              </a:path>
            </a:pathLst>
          </a:custGeom>
          <a:solidFill>
            <a:srgbClr val="EBF1DE"/>
          </a:solidFill>
        </p:spPr>
        <p:txBody>
          <a:bodyPr wrap="square" lIns="0" tIns="0" rIns="0" bIns="0" rtlCol="0"/>
          <a:lstStyle/>
          <a:p>
            <a:endParaRPr/>
          </a:p>
        </p:txBody>
      </p:sp>
      <p:sp>
        <p:nvSpPr>
          <p:cNvPr id="45" name="object 7"/>
          <p:cNvSpPr/>
          <p:nvPr/>
        </p:nvSpPr>
        <p:spPr>
          <a:xfrm>
            <a:off x="6663689" y="5678273"/>
            <a:ext cx="1979930" cy="737870"/>
          </a:xfrm>
          <a:custGeom>
            <a:avLst/>
            <a:gdLst/>
            <a:ahLst/>
            <a:cxnLst/>
            <a:rect l="l" t="t" r="r" b="b"/>
            <a:pathLst>
              <a:path w="1979929" h="737870">
                <a:moveTo>
                  <a:pt x="0" y="0"/>
                </a:moveTo>
                <a:lnTo>
                  <a:pt x="1979676" y="0"/>
                </a:lnTo>
                <a:lnTo>
                  <a:pt x="1979676" y="737616"/>
                </a:lnTo>
                <a:lnTo>
                  <a:pt x="0" y="737616"/>
                </a:lnTo>
                <a:lnTo>
                  <a:pt x="0" y="0"/>
                </a:lnTo>
                <a:close/>
              </a:path>
            </a:pathLst>
          </a:custGeom>
          <a:ln w="9144">
            <a:solidFill>
              <a:srgbClr val="002060"/>
            </a:solidFill>
          </a:ln>
        </p:spPr>
        <p:txBody>
          <a:bodyPr wrap="square" lIns="0" tIns="0" rIns="0" bIns="0" rtlCol="0"/>
          <a:lstStyle/>
          <a:p>
            <a:endParaRPr/>
          </a:p>
        </p:txBody>
      </p:sp>
      <p:sp>
        <p:nvSpPr>
          <p:cNvPr id="46" name="object 8"/>
          <p:cNvSpPr txBox="1"/>
          <p:nvPr/>
        </p:nvSpPr>
        <p:spPr>
          <a:xfrm>
            <a:off x="6767232" y="5718341"/>
            <a:ext cx="1770380" cy="655320"/>
          </a:xfrm>
          <a:prstGeom prst="rect">
            <a:avLst/>
          </a:prstGeom>
        </p:spPr>
        <p:txBody>
          <a:bodyPr vert="horz" wrap="square" lIns="0" tIns="0" rIns="0" bIns="0" rtlCol="0">
            <a:spAutoFit/>
          </a:bodyPr>
          <a:lstStyle/>
          <a:p>
            <a:pPr marL="1905" algn="ctr">
              <a:lnSpc>
                <a:spcPct val="100000"/>
              </a:lnSpc>
            </a:pPr>
            <a:r>
              <a:rPr sz="1400" b="1" spc="-5" dirty="0">
                <a:solidFill>
                  <a:srgbClr val="00B050"/>
                </a:solidFill>
                <a:latin typeface="Arial"/>
                <a:cs typeface="Arial"/>
              </a:rPr>
              <a:t>2018</a:t>
            </a:r>
            <a:endParaRPr sz="1400">
              <a:latin typeface="Arial"/>
              <a:cs typeface="Arial"/>
            </a:endParaRPr>
          </a:p>
          <a:p>
            <a:pPr marL="12700" marR="5080" indent="88265">
              <a:lnSpc>
                <a:spcPct val="100000"/>
              </a:lnSpc>
            </a:pPr>
            <a:r>
              <a:rPr sz="1400" b="1" spc="-5" dirty="0">
                <a:solidFill>
                  <a:srgbClr val="00B050"/>
                </a:solidFill>
                <a:latin typeface="Arial"/>
                <a:cs typeface="Arial"/>
              </a:rPr>
              <a:t>Application Period  </a:t>
            </a:r>
            <a:r>
              <a:rPr sz="1400" b="1" dirty="0">
                <a:solidFill>
                  <a:srgbClr val="00B050"/>
                </a:solidFill>
                <a:latin typeface="Arial"/>
                <a:cs typeface="Arial"/>
              </a:rPr>
              <a:t>1 </a:t>
            </a:r>
            <a:r>
              <a:rPr sz="1400" b="1" spc="5" dirty="0">
                <a:solidFill>
                  <a:srgbClr val="00B050"/>
                </a:solidFill>
                <a:latin typeface="Arial"/>
                <a:cs typeface="Arial"/>
              </a:rPr>
              <a:t>Mar </a:t>
            </a:r>
            <a:r>
              <a:rPr sz="1400" b="1" spc="-5" dirty="0">
                <a:solidFill>
                  <a:srgbClr val="00B050"/>
                </a:solidFill>
                <a:latin typeface="Arial"/>
                <a:cs typeface="Arial"/>
              </a:rPr>
              <a:t>18 </a:t>
            </a:r>
            <a:r>
              <a:rPr sz="1400" b="1" dirty="0">
                <a:solidFill>
                  <a:srgbClr val="00B050"/>
                </a:solidFill>
                <a:latin typeface="Arial"/>
                <a:cs typeface="Arial"/>
              </a:rPr>
              <a:t>– </a:t>
            </a:r>
            <a:r>
              <a:rPr sz="1400" b="1" spc="-5" dirty="0">
                <a:solidFill>
                  <a:srgbClr val="00B050"/>
                </a:solidFill>
                <a:latin typeface="Arial"/>
                <a:cs typeface="Arial"/>
              </a:rPr>
              <a:t>15 </a:t>
            </a:r>
            <a:r>
              <a:rPr sz="1400" b="1" spc="5" dirty="0">
                <a:solidFill>
                  <a:srgbClr val="00B050"/>
                </a:solidFill>
                <a:latin typeface="Arial"/>
                <a:cs typeface="Arial"/>
              </a:rPr>
              <a:t>May</a:t>
            </a:r>
            <a:r>
              <a:rPr sz="1400" b="1" spc="-180" dirty="0">
                <a:solidFill>
                  <a:srgbClr val="00B050"/>
                </a:solidFill>
                <a:latin typeface="Arial"/>
                <a:cs typeface="Arial"/>
              </a:rPr>
              <a:t> </a:t>
            </a:r>
            <a:r>
              <a:rPr sz="1400" b="1" spc="-5" dirty="0">
                <a:solidFill>
                  <a:srgbClr val="00B050"/>
                </a:solidFill>
                <a:latin typeface="Arial"/>
                <a:cs typeface="Arial"/>
              </a:rPr>
              <a:t>18</a:t>
            </a:r>
            <a:endParaRPr sz="1400">
              <a:latin typeface="Arial"/>
              <a:cs typeface="Arial"/>
            </a:endParaRPr>
          </a:p>
        </p:txBody>
      </p:sp>
      <p:sp>
        <p:nvSpPr>
          <p:cNvPr id="47" name="object 9"/>
          <p:cNvSpPr/>
          <p:nvPr/>
        </p:nvSpPr>
        <p:spPr>
          <a:xfrm>
            <a:off x="6477000" y="5531200"/>
            <a:ext cx="381000" cy="302260"/>
          </a:xfrm>
          <a:custGeom>
            <a:avLst/>
            <a:gdLst/>
            <a:ahLst/>
            <a:cxnLst/>
            <a:rect l="l" t="t" r="r" b="b"/>
            <a:pathLst>
              <a:path w="381000" h="302260">
                <a:moveTo>
                  <a:pt x="381000" y="115265"/>
                </a:moveTo>
                <a:lnTo>
                  <a:pt x="0" y="115265"/>
                </a:lnTo>
                <a:lnTo>
                  <a:pt x="117741" y="186499"/>
                </a:lnTo>
                <a:lnTo>
                  <a:pt x="72758" y="301752"/>
                </a:lnTo>
                <a:lnTo>
                  <a:pt x="190500" y="230517"/>
                </a:lnTo>
                <a:lnTo>
                  <a:pt x="280433" y="230517"/>
                </a:lnTo>
                <a:lnTo>
                  <a:pt x="263258" y="186499"/>
                </a:lnTo>
                <a:lnTo>
                  <a:pt x="381000" y="115265"/>
                </a:lnTo>
                <a:close/>
              </a:path>
              <a:path w="381000" h="302260">
                <a:moveTo>
                  <a:pt x="280433" y="230517"/>
                </a:moveTo>
                <a:lnTo>
                  <a:pt x="190500" y="230517"/>
                </a:lnTo>
                <a:lnTo>
                  <a:pt x="308229" y="301752"/>
                </a:lnTo>
                <a:lnTo>
                  <a:pt x="280433" y="230517"/>
                </a:lnTo>
                <a:close/>
              </a:path>
              <a:path w="381000" h="302260">
                <a:moveTo>
                  <a:pt x="190500" y="0"/>
                </a:moveTo>
                <a:lnTo>
                  <a:pt x="145529" y="115265"/>
                </a:lnTo>
                <a:lnTo>
                  <a:pt x="235470" y="115265"/>
                </a:lnTo>
                <a:lnTo>
                  <a:pt x="190500" y="0"/>
                </a:lnTo>
                <a:close/>
              </a:path>
            </a:pathLst>
          </a:custGeom>
          <a:solidFill>
            <a:srgbClr val="FF0000"/>
          </a:solidFill>
        </p:spPr>
        <p:txBody>
          <a:bodyPr wrap="square" lIns="0" tIns="0" rIns="0" bIns="0" rtlCol="0"/>
          <a:lstStyle/>
          <a:p>
            <a:endParaRPr/>
          </a:p>
        </p:txBody>
      </p:sp>
      <p:sp>
        <p:nvSpPr>
          <p:cNvPr id="48" name="object 10"/>
          <p:cNvSpPr/>
          <p:nvPr/>
        </p:nvSpPr>
        <p:spPr>
          <a:xfrm>
            <a:off x="6477000" y="5531200"/>
            <a:ext cx="381000" cy="302260"/>
          </a:xfrm>
          <a:custGeom>
            <a:avLst/>
            <a:gdLst/>
            <a:ahLst/>
            <a:cxnLst/>
            <a:rect l="l" t="t" r="r" b="b"/>
            <a:pathLst>
              <a:path w="381000" h="302260">
                <a:moveTo>
                  <a:pt x="0" y="115265"/>
                </a:moveTo>
                <a:lnTo>
                  <a:pt x="145529" y="115265"/>
                </a:lnTo>
                <a:lnTo>
                  <a:pt x="190500" y="0"/>
                </a:lnTo>
                <a:lnTo>
                  <a:pt x="235470" y="115265"/>
                </a:lnTo>
                <a:lnTo>
                  <a:pt x="381000" y="115265"/>
                </a:lnTo>
                <a:lnTo>
                  <a:pt x="263258" y="186499"/>
                </a:lnTo>
                <a:lnTo>
                  <a:pt x="308229" y="301752"/>
                </a:lnTo>
                <a:lnTo>
                  <a:pt x="190500" y="230517"/>
                </a:lnTo>
                <a:lnTo>
                  <a:pt x="72758" y="301752"/>
                </a:lnTo>
                <a:lnTo>
                  <a:pt x="117741" y="186499"/>
                </a:lnTo>
                <a:lnTo>
                  <a:pt x="0" y="115265"/>
                </a:lnTo>
                <a:close/>
              </a:path>
            </a:pathLst>
          </a:custGeom>
          <a:ln w="25908">
            <a:solidFill>
              <a:srgbClr val="385D8A"/>
            </a:solidFill>
          </a:ln>
        </p:spPr>
        <p:txBody>
          <a:bodyPr wrap="square" lIns="0" tIns="0" rIns="0" bIns="0" rtlCol="0"/>
          <a:lstStyle/>
          <a:p>
            <a:endParaRPr/>
          </a:p>
        </p:txBody>
      </p:sp>
      <p:sp>
        <p:nvSpPr>
          <p:cNvPr id="49" name="object 11"/>
          <p:cNvSpPr/>
          <p:nvPr/>
        </p:nvSpPr>
        <p:spPr>
          <a:xfrm>
            <a:off x="2743961" y="1265554"/>
            <a:ext cx="3352800" cy="5287646"/>
          </a:xfrm>
          <a:custGeom>
            <a:avLst/>
            <a:gdLst/>
            <a:ahLst/>
            <a:cxnLst/>
            <a:rect l="l" t="t" r="r" b="b"/>
            <a:pathLst>
              <a:path w="3352800" h="5638800">
                <a:moveTo>
                  <a:pt x="3352800" y="0"/>
                </a:moveTo>
                <a:lnTo>
                  <a:pt x="0" y="5638800"/>
                </a:lnTo>
              </a:path>
            </a:pathLst>
          </a:custGeom>
          <a:ln w="38100">
            <a:solidFill>
              <a:srgbClr val="00B0F0"/>
            </a:solidFill>
          </a:ln>
        </p:spPr>
        <p:txBody>
          <a:bodyPr wrap="square" lIns="0" tIns="0" rIns="0" bIns="0" rtlCol="0"/>
          <a:lstStyle/>
          <a:p>
            <a:endParaRPr/>
          </a:p>
        </p:txBody>
      </p:sp>
      <p:sp>
        <p:nvSpPr>
          <p:cNvPr id="50" name="object 12"/>
          <p:cNvSpPr/>
          <p:nvPr/>
        </p:nvSpPr>
        <p:spPr>
          <a:xfrm>
            <a:off x="685800" y="5455793"/>
            <a:ext cx="5410200" cy="307975"/>
          </a:xfrm>
          <a:custGeom>
            <a:avLst/>
            <a:gdLst/>
            <a:ahLst/>
            <a:cxnLst/>
            <a:rect l="l" t="t" r="r" b="b"/>
            <a:pathLst>
              <a:path w="5410200" h="307975">
                <a:moveTo>
                  <a:pt x="0" y="0"/>
                </a:moveTo>
                <a:lnTo>
                  <a:pt x="5410200" y="0"/>
                </a:lnTo>
                <a:lnTo>
                  <a:pt x="5410200" y="307847"/>
                </a:lnTo>
                <a:lnTo>
                  <a:pt x="0" y="307847"/>
                </a:lnTo>
                <a:lnTo>
                  <a:pt x="0" y="0"/>
                </a:lnTo>
                <a:close/>
              </a:path>
            </a:pathLst>
          </a:custGeom>
          <a:solidFill>
            <a:srgbClr val="FFFFFF"/>
          </a:solidFill>
        </p:spPr>
        <p:txBody>
          <a:bodyPr wrap="square" lIns="0" tIns="0" rIns="0" bIns="0" rtlCol="0"/>
          <a:lstStyle/>
          <a:p>
            <a:endParaRPr/>
          </a:p>
        </p:txBody>
      </p:sp>
      <p:sp>
        <p:nvSpPr>
          <p:cNvPr id="51" name="object 13"/>
          <p:cNvSpPr txBox="1"/>
          <p:nvPr/>
        </p:nvSpPr>
        <p:spPr>
          <a:xfrm>
            <a:off x="685800" y="5455793"/>
            <a:ext cx="5410200" cy="307975"/>
          </a:xfrm>
          <a:prstGeom prst="rect">
            <a:avLst/>
          </a:prstGeom>
          <a:ln w="9144">
            <a:solidFill>
              <a:srgbClr val="002060"/>
            </a:solidFill>
          </a:ln>
        </p:spPr>
        <p:txBody>
          <a:bodyPr vert="horz" wrap="square" lIns="0" tIns="35560" rIns="0" bIns="0" rtlCol="0">
            <a:spAutoFit/>
          </a:bodyPr>
          <a:lstStyle/>
          <a:p>
            <a:pPr marL="547370">
              <a:lnSpc>
                <a:spcPct val="100000"/>
              </a:lnSpc>
              <a:spcBef>
                <a:spcPts val="280"/>
              </a:spcBef>
            </a:pPr>
            <a:r>
              <a:rPr sz="1400" spc="-5" dirty="0">
                <a:latin typeface="Arial"/>
                <a:cs typeface="Arial"/>
              </a:rPr>
              <a:t>16</a:t>
            </a:r>
            <a:r>
              <a:rPr sz="1400" spc="-25" dirty="0">
                <a:latin typeface="Arial"/>
                <a:cs typeface="Arial"/>
              </a:rPr>
              <a:t> </a:t>
            </a:r>
            <a:r>
              <a:rPr sz="1400" dirty="0">
                <a:latin typeface="Arial"/>
                <a:cs typeface="Arial"/>
              </a:rPr>
              <a:t>–</a:t>
            </a:r>
            <a:r>
              <a:rPr sz="1400" spc="-15" dirty="0">
                <a:latin typeface="Arial"/>
                <a:cs typeface="Arial"/>
              </a:rPr>
              <a:t> </a:t>
            </a:r>
            <a:r>
              <a:rPr sz="1400" spc="-5" dirty="0">
                <a:latin typeface="Arial"/>
                <a:cs typeface="Arial"/>
              </a:rPr>
              <a:t>31</a:t>
            </a:r>
            <a:r>
              <a:rPr sz="1400" spc="-15" dirty="0">
                <a:latin typeface="Arial"/>
                <a:cs typeface="Arial"/>
              </a:rPr>
              <a:t> </a:t>
            </a:r>
            <a:r>
              <a:rPr sz="1400" spc="-5" dirty="0">
                <a:latin typeface="Arial"/>
                <a:cs typeface="Arial"/>
              </a:rPr>
              <a:t>May</a:t>
            </a:r>
            <a:r>
              <a:rPr sz="1400" spc="-20" dirty="0">
                <a:latin typeface="Arial"/>
                <a:cs typeface="Arial"/>
              </a:rPr>
              <a:t> </a:t>
            </a:r>
            <a:r>
              <a:rPr sz="1400" spc="-5" dirty="0">
                <a:latin typeface="Arial"/>
                <a:cs typeface="Arial"/>
              </a:rPr>
              <a:t>2018,</a:t>
            </a:r>
            <a:r>
              <a:rPr sz="1400" spc="-30" dirty="0">
                <a:latin typeface="Arial"/>
                <a:cs typeface="Arial"/>
              </a:rPr>
              <a:t> </a:t>
            </a:r>
            <a:r>
              <a:rPr sz="1400" spc="-5" dirty="0">
                <a:latin typeface="Arial"/>
                <a:cs typeface="Arial"/>
              </a:rPr>
              <a:t>FCR</a:t>
            </a:r>
            <a:r>
              <a:rPr sz="1400" spc="-90" dirty="0">
                <a:latin typeface="Arial"/>
                <a:cs typeface="Arial"/>
              </a:rPr>
              <a:t> </a:t>
            </a:r>
            <a:r>
              <a:rPr sz="1400" dirty="0">
                <a:latin typeface="Arial"/>
                <a:cs typeface="Arial"/>
              </a:rPr>
              <a:t>Assess</a:t>
            </a:r>
            <a:r>
              <a:rPr sz="1400" spc="-30" dirty="0">
                <a:latin typeface="Arial"/>
                <a:cs typeface="Arial"/>
              </a:rPr>
              <a:t> </a:t>
            </a:r>
            <a:r>
              <a:rPr sz="1400" spc="-5" dirty="0">
                <a:latin typeface="Arial"/>
                <a:cs typeface="Arial"/>
              </a:rPr>
              <a:t>and</a:t>
            </a:r>
            <a:r>
              <a:rPr sz="1400" spc="-25" dirty="0">
                <a:latin typeface="Arial"/>
                <a:cs typeface="Arial"/>
              </a:rPr>
              <a:t> </a:t>
            </a:r>
            <a:r>
              <a:rPr sz="1400" spc="-5" dirty="0">
                <a:latin typeface="Arial"/>
                <a:cs typeface="Arial"/>
              </a:rPr>
              <a:t>Rank</a:t>
            </a:r>
            <a:r>
              <a:rPr sz="1400" spc="-100" dirty="0">
                <a:latin typeface="Arial"/>
                <a:cs typeface="Arial"/>
              </a:rPr>
              <a:t> </a:t>
            </a:r>
            <a:r>
              <a:rPr sz="1400" dirty="0">
                <a:latin typeface="Arial"/>
                <a:cs typeface="Arial"/>
              </a:rPr>
              <a:t>Applications</a:t>
            </a:r>
            <a:endParaRPr sz="1400">
              <a:latin typeface="Arial"/>
              <a:cs typeface="Arial"/>
            </a:endParaRPr>
          </a:p>
        </p:txBody>
      </p:sp>
      <p:sp>
        <p:nvSpPr>
          <p:cNvPr id="52" name="object 14"/>
          <p:cNvSpPr txBox="1"/>
          <p:nvPr/>
        </p:nvSpPr>
        <p:spPr>
          <a:xfrm>
            <a:off x="228600" y="6214745"/>
            <a:ext cx="5410200" cy="338455"/>
          </a:xfrm>
          <a:prstGeom prst="rect">
            <a:avLst/>
          </a:prstGeom>
          <a:solidFill>
            <a:srgbClr val="C3D69B"/>
          </a:solidFill>
          <a:ln w="9143">
            <a:solidFill>
              <a:srgbClr val="002060"/>
            </a:solidFill>
          </a:ln>
        </p:spPr>
        <p:txBody>
          <a:bodyPr vert="horz" wrap="square" lIns="0" tIns="35560" rIns="0" bIns="0" rtlCol="0">
            <a:spAutoFit/>
          </a:bodyPr>
          <a:lstStyle/>
          <a:p>
            <a:pPr marL="347980">
              <a:lnSpc>
                <a:spcPct val="100000"/>
              </a:lnSpc>
              <a:spcBef>
                <a:spcPts val="280"/>
              </a:spcBef>
            </a:pPr>
            <a:r>
              <a:rPr sz="1600" b="1" spc="-5" dirty="0">
                <a:solidFill>
                  <a:srgbClr val="C00000"/>
                </a:solidFill>
                <a:latin typeface="Arial"/>
                <a:cs typeface="Arial"/>
              </a:rPr>
              <a:t>1 March – 15 May 2018, SETM </a:t>
            </a:r>
            <a:r>
              <a:rPr sz="1600" b="1" spc="-10" dirty="0">
                <a:solidFill>
                  <a:srgbClr val="C00000"/>
                </a:solidFill>
                <a:latin typeface="Arial"/>
                <a:cs typeface="Arial"/>
              </a:rPr>
              <a:t>Application</a:t>
            </a:r>
            <a:r>
              <a:rPr sz="1600" b="1" spc="75" dirty="0">
                <a:solidFill>
                  <a:srgbClr val="C00000"/>
                </a:solidFill>
                <a:latin typeface="Arial"/>
                <a:cs typeface="Arial"/>
              </a:rPr>
              <a:t> </a:t>
            </a:r>
            <a:r>
              <a:rPr sz="1600" b="1" spc="-5" dirty="0">
                <a:solidFill>
                  <a:srgbClr val="C00000"/>
                </a:solidFill>
                <a:latin typeface="Arial"/>
                <a:cs typeface="Arial"/>
              </a:rPr>
              <a:t>Period</a:t>
            </a:r>
            <a:endParaRPr sz="1600">
              <a:latin typeface="Arial"/>
              <a:cs typeface="Arial"/>
            </a:endParaRPr>
          </a:p>
        </p:txBody>
      </p:sp>
      <p:sp>
        <p:nvSpPr>
          <p:cNvPr id="53" name="object 15"/>
          <p:cNvSpPr/>
          <p:nvPr/>
        </p:nvSpPr>
        <p:spPr>
          <a:xfrm>
            <a:off x="457200" y="5836793"/>
            <a:ext cx="5410200" cy="307975"/>
          </a:xfrm>
          <a:custGeom>
            <a:avLst/>
            <a:gdLst/>
            <a:ahLst/>
            <a:cxnLst/>
            <a:rect l="l" t="t" r="r" b="b"/>
            <a:pathLst>
              <a:path w="5410200" h="307975">
                <a:moveTo>
                  <a:pt x="0" y="0"/>
                </a:moveTo>
                <a:lnTo>
                  <a:pt x="5410200" y="0"/>
                </a:lnTo>
                <a:lnTo>
                  <a:pt x="5410200" y="307847"/>
                </a:lnTo>
                <a:lnTo>
                  <a:pt x="0" y="307847"/>
                </a:lnTo>
                <a:lnTo>
                  <a:pt x="0" y="0"/>
                </a:lnTo>
                <a:close/>
              </a:path>
            </a:pathLst>
          </a:custGeom>
          <a:solidFill>
            <a:srgbClr val="FFFFFF"/>
          </a:solidFill>
        </p:spPr>
        <p:txBody>
          <a:bodyPr wrap="square" lIns="0" tIns="0" rIns="0" bIns="0" rtlCol="0"/>
          <a:lstStyle/>
          <a:p>
            <a:endParaRPr/>
          </a:p>
        </p:txBody>
      </p:sp>
      <p:sp>
        <p:nvSpPr>
          <p:cNvPr id="54" name="object 16"/>
          <p:cNvSpPr txBox="1"/>
          <p:nvPr/>
        </p:nvSpPr>
        <p:spPr>
          <a:xfrm>
            <a:off x="457200" y="5836793"/>
            <a:ext cx="5410200" cy="307975"/>
          </a:xfrm>
          <a:prstGeom prst="rect">
            <a:avLst/>
          </a:prstGeom>
          <a:ln w="9144">
            <a:solidFill>
              <a:srgbClr val="002060"/>
            </a:solidFill>
          </a:ln>
        </p:spPr>
        <p:txBody>
          <a:bodyPr vert="horz" wrap="square" lIns="0" tIns="35560" rIns="0" bIns="0" rtlCol="0">
            <a:spAutoFit/>
          </a:bodyPr>
          <a:lstStyle/>
          <a:p>
            <a:pPr marL="1140460">
              <a:lnSpc>
                <a:spcPct val="100000"/>
              </a:lnSpc>
              <a:spcBef>
                <a:spcPts val="280"/>
              </a:spcBef>
            </a:pPr>
            <a:r>
              <a:rPr sz="1400" spc="-5" dirty="0">
                <a:solidFill>
                  <a:srgbClr val="C00000"/>
                </a:solidFill>
                <a:latin typeface="Arial"/>
                <a:cs typeface="Arial"/>
              </a:rPr>
              <a:t>15 May 2018, SETM </a:t>
            </a:r>
            <a:r>
              <a:rPr sz="1400" dirty="0">
                <a:solidFill>
                  <a:srgbClr val="C00000"/>
                </a:solidFill>
                <a:latin typeface="Arial"/>
                <a:cs typeface="Arial"/>
              </a:rPr>
              <a:t>Application</a:t>
            </a:r>
            <a:r>
              <a:rPr sz="1400" spc="-200" dirty="0">
                <a:solidFill>
                  <a:srgbClr val="C00000"/>
                </a:solidFill>
                <a:latin typeface="Arial"/>
                <a:cs typeface="Arial"/>
              </a:rPr>
              <a:t> </a:t>
            </a:r>
            <a:r>
              <a:rPr sz="1400" spc="-5" dirty="0">
                <a:solidFill>
                  <a:srgbClr val="C00000"/>
                </a:solidFill>
                <a:latin typeface="Arial"/>
                <a:cs typeface="Arial"/>
              </a:rPr>
              <a:t>Closes</a:t>
            </a:r>
            <a:endParaRPr sz="1400">
              <a:latin typeface="Arial"/>
              <a:cs typeface="Arial"/>
            </a:endParaRPr>
          </a:p>
        </p:txBody>
      </p:sp>
      <p:sp>
        <p:nvSpPr>
          <p:cNvPr id="55" name="object 17"/>
          <p:cNvSpPr/>
          <p:nvPr/>
        </p:nvSpPr>
        <p:spPr>
          <a:xfrm>
            <a:off x="1066800" y="4693793"/>
            <a:ext cx="5410200" cy="307975"/>
          </a:xfrm>
          <a:custGeom>
            <a:avLst/>
            <a:gdLst/>
            <a:ahLst/>
            <a:cxnLst/>
            <a:rect l="l" t="t" r="r" b="b"/>
            <a:pathLst>
              <a:path w="5410200" h="307975">
                <a:moveTo>
                  <a:pt x="0" y="0"/>
                </a:moveTo>
                <a:lnTo>
                  <a:pt x="5410200" y="0"/>
                </a:lnTo>
                <a:lnTo>
                  <a:pt x="5410200" y="307848"/>
                </a:lnTo>
                <a:lnTo>
                  <a:pt x="0" y="307848"/>
                </a:lnTo>
                <a:lnTo>
                  <a:pt x="0" y="0"/>
                </a:lnTo>
                <a:close/>
              </a:path>
            </a:pathLst>
          </a:custGeom>
          <a:solidFill>
            <a:srgbClr val="FFFFFF"/>
          </a:solidFill>
        </p:spPr>
        <p:txBody>
          <a:bodyPr wrap="square" lIns="0" tIns="0" rIns="0" bIns="0" rtlCol="0"/>
          <a:lstStyle/>
          <a:p>
            <a:endParaRPr/>
          </a:p>
        </p:txBody>
      </p:sp>
      <p:sp>
        <p:nvSpPr>
          <p:cNvPr id="56" name="object 18"/>
          <p:cNvSpPr txBox="1"/>
          <p:nvPr/>
        </p:nvSpPr>
        <p:spPr>
          <a:xfrm>
            <a:off x="1066800" y="4693793"/>
            <a:ext cx="5410200" cy="251351"/>
          </a:xfrm>
          <a:prstGeom prst="rect">
            <a:avLst/>
          </a:prstGeom>
          <a:ln w="9144">
            <a:solidFill>
              <a:srgbClr val="002060"/>
            </a:solidFill>
          </a:ln>
        </p:spPr>
        <p:txBody>
          <a:bodyPr vert="horz" wrap="square" lIns="0" tIns="35560" rIns="0" bIns="0" rtlCol="0">
            <a:spAutoFit/>
          </a:bodyPr>
          <a:lstStyle/>
          <a:p>
            <a:pPr marL="1077595">
              <a:lnSpc>
                <a:spcPct val="100000"/>
              </a:lnSpc>
              <a:spcBef>
                <a:spcPts val="280"/>
              </a:spcBef>
            </a:pPr>
            <a:r>
              <a:rPr sz="1400" spc="-5" dirty="0">
                <a:latin typeface="Arial"/>
                <a:cs typeface="Arial"/>
              </a:rPr>
              <a:t>29 June 2018, SETM OMLs due to</a:t>
            </a:r>
            <a:r>
              <a:rPr sz="1400" spc="-85" dirty="0">
                <a:latin typeface="Arial"/>
                <a:cs typeface="Arial"/>
              </a:rPr>
              <a:t> </a:t>
            </a:r>
            <a:r>
              <a:rPr sz="1400" spc="-5" dirty="0" smtClean="0">
                <a:latin typeface="Arial"/>
                <a:cs typeface="Arial"/>
              </a:rPr>
              <a:t>C</a:t>
            </a:r>
            <a:r>
              <a:rPr lang="en-US" sz="1400" spc="-5" dirty="0" smtClean="0">
                <a:latin typeface="Arial"/>
                <a:cs typeface="Arial"/>
              </a:rPr>
              <a:t>LD</a:t>
            </a:r>
            <a:r>
              <a:rPr sz="1400" spc="-5" dirty="0" smtClean="0">
                <a:latin typeface="Arial"/>
                <a:cs typeface="Arial"/>
              </a:rPr>
              <a:t>O</a:t>
            </a:r>
            <a:endParaRPr sz="1400" dirty="0">
              <a:latin typeface="Arial"/>
              <a:cs typeface="Arial"/>
            </a:endParaRPr>
          </a:p>
        </p:txBody>
      </p:sp>
      <p:sp>
        <p:nvSpPr>
          <p:cNvPr id="57" name="object 19"/>
          <p:cNvSpPr/>
          <p:nvPr/>
        </p:nvSpPr>
        <p:spPr>
          <a:xfrm>
            <a:off x="914400" y="5074793"/>
            <a:ext cx="5410200" cy="307975"/>
          </a:xfrm>
          <a:custGeom>
            <a:avLst/>
            <a:gdLst/>
            <a:ahLst/>
            <a:cxnLst/>
            <a:rect l="l" t="t" r="r" b="b"/>
            <a:pathLst>
              <a:path w="5410200" h="307975">
                <a:moveTo>
                  <a:pt x="0" y="0"/>
                </a:moveTo>
                <a:lnTo>
                  <a:pt x="5410200" y="0"/>
                </a:lnTo>
                <a:lnTo>
                  <a:pt x="5410200" y="307847"/>
                </a:lnTo>
                <a:lnTo>
                  <a:pt x="0" y="307847"/>
                </a:lnTo>
                <a:lnTo>
                  <a:pt x="0" y="0"/>
                </a:lnTo>
                <a:close/>
              </a:path>
            </a:pathLst>
          </a:custGeom>
          <a:solidFill>
            <a:srgbClr val="FFFFFF"/>
          </a:solidFill>
        </p:spPr>
        <p:txBody>
          <a:bodyPr wrap="square" lIns="0" tIns="0" rIns="0" bIns="0" rtlCol="0"/>
          <a:lstStyle/>
          <a:p>
            <a:endParaRPr/>
          </a:p>
        </p:txBody>
      </p:sp>
      <p:sp>
        <p:nvSpPr>
          <p:cNvPr id="58" name="object 20"/>
          <p:cNvSpPr txBox="1"/>
          <p:nvPr/>
        </p:nvSpPr>
        <p:spPr>
          <a:xfrm>
            <a:off x="914400" y="5074793"/>
            <a:ext cx="5410200" cy="307975"/>
          </a:xfrm>
          <a:prstGeom prst="rect">
            <a:avLst/>
          </a:prstGeom>
          <a:ln w="9144">
            <a:solidFill>
              <a:srgbClr val="002060"/>
            </a:solidFill>
          </a:ln>
        </p:spPr>
        <p:txBody>
          <a:bodyPr vert="horz" wrap="square" lIns="0" tIns="35560" rIns="0" bIns="0" rtlCol="0">
            <a:spAutoFit/>
          </a:bodyPr>
          <a:lstStyle/>
          <a:p>
            <a:pPr marL="980440">
              <a:lnSpc>
                <a:spcPct val="100000"/>
              </a:lnSpc>
              <a:spcBef>
                <a:spcPts val="280"/>
              </a:spcBef>
            </a:pPr>
            <a:r>
              <a:rPr sz="1400" dirty="0">
                <a:latin typeface="Arial"/>
                <a:cs typeface="Arial"/>
              </a:rPr>
              <a:t>1 – </a:t>
            </a:r>
            <a:r>
              <a:rPr sz="1400" spc="-5" dirty="0">
                <a:latin typeface="Arial"/>
                <a:cs typeface="Arial"/>
              </a:rPr>
              <a:t>29 June 2018, Command Boards</a:t>
            </a:r>
            <a:r>
              <a:rPr sz="1400" spc="-135" dirty="0">
                <a:latin typeface="Arial"/>
                <a:cs typeface="Arial"/>
              </a:rPr>
              <a:t> </a:t>
            </a:r>
            <a:r>
              <a:rPr sz="1400" spc="-5" dirty="0">
                <a:latin typeface="Arial"/>
                <a:cs typeface="Arial"/>
              </a:rPr>
              <a:t>SETM</a:t>
            </a:r>
            <a:endParaRPr sz="1400">
              <a:latin typeface="Arial"/>
              <a:cs typeface="Arial"/>
            </a:endParaRPr>
          </a:p>
        </p:txBody>
      </p:sp>
      <p:sp>
        <p:nvSpPr>
          <p:cNvPr id="59" name="object 21"/>
          <p:cNvSpPr/>
          <p:nvPr/>
        </p:nvSpPr>
        <p:spPr>
          <a:xfrm>
            <a:off x="1600200" y="3931793"/>
            <a:ext cx="5638800" cy="307975"/>
          </a:xfrm>
          <a:custGeom>
            <a:avLst/>
            <a:gdLst/>
            <a:ahLst/>
            <a:cxnLst/>
            <a:rect l="l" t="t" r="r" b="b"/>
            <a:pathLst>
              <a:path w="5638800" h="307975">
                <a:moveTo>
                  <a:pt x="0" y="0"/>
                </a:moveTo>
                <a:lnTo>
                  <a:pt x="5638800" y="0"/>
                </a:lnTo>
                <a:lnTo>
                  <a:pt x="5638800" y="307848"/>
                </a:lnTo>
                <a:lnTo>
                  <a:pt x="0" y="307848"/>
                </a:lnTo>
                <a:lnTo>
                  <a:pt x="0" y="0"/>
                </a:lnTo>
                <a:close/>
              </a:path>
            </a:pathLst>
          </a:custGeom>
          <a:solidFill>
            <a:srgbClr val="FFFFFF"/>
          </a:solidFill>
        </p:spPr>
        <p:txBody>
          <a:bodyPr wrap="square" lIns="0" tIns="0" rIns="0" bIns="0" rtlCol="0"/>
          <a:lstStyle/>
          <a:p>
            <a:endParaRPr/>
          </a:p>
        </p:txBody>
      </p:sp>
      <p:sp>
        <p:nvSpPr>
          <p:cNvPr id="60" name="object 22"/>
          <p:cNvSpPr txBox="1"/>
          <p:nvPr/>
        </p:nvSpPr>
        <p:spPr>
          <a:xfrm>
            <a:off x="1600200" y="3931793"/>
            <a:ext cx="5638800" cy="307975"/>
          </a:xfrm>
          <a:prstGeom prst="rect">
            <a:avLst/>
          </a:prstGeom>
          <a:ln w="9144">
            <a:solidFill>
              <a:srgbClr val="002060"/>
            </a:solidFill>
          </a:ln>
        </p:spPr>
        <p:txBody>
          <a:bodyPr vert="horz" wrap="square" lIns="0" tIns="35560" rIns="0" bIns="0" rtlCol="0">
            <a:spAutoFit/>
          </a:bodyPr>
          <a:lstStyle/>
          <a:p>
            <a:pPr marL="262255">
              <a:lnSpc>
                <a:spcPct val="100000"/>
              </a:lnSpc>
              <a:spcBef>
                <a:spcPts val="280"/>
              </a:spcBef>
            </a:pPr>
            <a:r>
              <a:rPr sz="1400" spc="-5" dirty="0">
                <a:latin typeface="Arial"/>
                <a:cs typeface="Arial"/>
              </a:rPr>
              <a:t>20 </a:t>
            </a:r>
            <a:r>
              <a:rPr sz="1400" dirty="0">
                <a:latin typeface="Arial"/>
                <a:cs typeface="Arial"/>
              </a:rPr>
              <a:t>– </a:t>
            </a:r>
            <a:r>
              <a:rPr sz="1400" spc="-5" dirty="0">
                <a:latin typeface="Arial"/>
                <a:cs typeface="Arial"/>
              </a:rPr>
              <a:t>24 August 2018, </a:t>
            </a:r>
            <a:r>
              <a:rPr sz="1400" b="1" spc="-5" dirty="0">
                <a:latin typeface="Arial"/>
                <a:cs typeface="Arial"/>
              </a:rPr>
              <a:t>HQDA SETM Phase </a:t>
            </a:r>
            <a:r>
              <a:rPr sz="1400" b="1" dirty="0">
                <a:latin typeface="Arial"/>
                <a:cs typeface="Arial"/>
              </a:rPr>
              <a:t>II </a:t>
            </a:r>
            <a:r>
              <a:rPr sz="1400" b="1" spc="-5" dirty="0">
                <a:latin typeface="Arial"/>
                <a:cs typeface="Arial"/>
              </a:rPr>
              <a:t>Board</a:t>
            </a:r>
            <a:r>
              <a:rPr sz="1400" b="1" spc="-190" dirty="0">
                <a:latin typeface="Arial"/>
                <a:cs typeface="Arial"/>
              </a:rPr>
              <a:t> </a:t>
            </a:r>
            <a:r>
              <a:rPr sz="1400" b="1" spc="-5" dirty="0">
                <a:latin typeface="Arial"/>
                <a:cs typeface="Arial"/>
              </a:rPr>
              <a:t>(Interviews)</a:t>
            </a:r>
            <a:endParaRPr sz="1400">
              <a:latin typeface="Arial"/>
              <a:cs typeface="Arial"/>
            </a:endParaRPr>
          </a:p>
        </p:txBody>
      </p:sp>
      <p:sp>
        <p:nvSpPr>
          <p:cNvPr id="61" name="object 23"/>
          <p:cNvSpPr/>
          <p:nvPr/>
        </p:nvSpPr>
        <p:spPr>
          <a:xfrm>
            <a:off x="1371600" y="4312793"/>
            <a:ext cx="6172200" cy="307975"/>
          </a:xfrm>
          <a:custGeom>
            <a:avLst/>
            <a:gdLst/>
            <a:ahLst/>
            <a:cxnLst/>
            <a:rect l="l" t="t" r="r" b="b"/>
            <a:pathLst>
              <a:path w="6248400" h="307975">
                <a:moveTo>
                  <a:pt x="0" y="0"/>
                </a:moveTo>
                <a:lnTo>
                  <a:pt x="6248400" y="0"/>
                </a:lnTo>
                <a:lnTo>
                  <a:pt x="6248400" y="307848"/>
                </a:lnTo>
                <a:lnTo>
                  <a:pt x="0" y="307848"/>
                </a:lnTo>
                <a:lnTo>
                  <a:pt x="0" y="0"/>
                </a:lnTo>
                <a:close/>
              </a:path>
            </a:pathLst>
          </a:custGeom>
          <a:solidFill>
            <a:srgbClr val="FFFFFF"/>
          </a:solidFill>
        </p:spPr>
        <p:txBody>
          <a:bodyPr wrap="square" lIns="0" tIns="0" rIns="0" bIns="0" rtlCol="0"/>
          <a:lstStyle/>
          <a:p>
            <a:endParaRPr/>
          </a:p>
        </p:txBody>
      </p:sp>
      <p:sp>
        <p:nvSpPr>
          <p:cNvPr id="62" name="object 24"/>
          <p:cNvSpPr txBox="1"/>
          <p:nvPr/>
        </p:nvSpPr>
        <p:spPr>
          <a:xfrm>
            <a:off x="1219200" y="4312793"/>
            <a:ext cx="6096000" cy="251351"/>
          </a:xfrm>
          <a:prstGeom prst="rect">
            <a:avLst/>
          </a:prstGeom>
          <a:ln w="9144">
            <a:solidFill>
              <a:srgbClr val="002060"/>
            </a:solidFill>
          </a:ln>
        </p:spPr>
        <p:txBody>
          <a:bodyPr vert="horz" wrap="square" lIns="0" tIns="35560" rIns="0" bIns="0" rtlCol="0">
            <a:spAutoFit/>
          </a:bodyPr>
          <a:lstStyle/>
          <a:p>
            <a:pPr marL="104139">
              <a:lnSpc>
                <a:spcPct val="100000"/>
              </a:lnSpc>
              <a:spcBef>
                <a:spcPts val="280"/>
              </a:spcBef>
            </a:pPr>
            <a:r>
              <a:rPr sz="1400" spc="-5" dirty="0">
                <a:latin typeface="Arial"/>
                <a:cs typeface="Arial"/>
              </a:rPr>
              <a:t>31 </a:t>
            </a:r>
            <a:r>
              <a:rPr sz="1400" dirty="0">
                <a:latin typeface="Arial"/>
                <a:cs typeface="Arial"/>
              </a:rPr>
              <a:t>July </a:t>
            </a:r>
            <a:r>
              <a:rPr sz="1400" spc="-5" dirty="0">
                <a:latin typeface="Arial"/>
                <a:cs typeface="Arial"/>
              </a:rPr>
              <a:t>2018 </a:t>
            </a:r>
            <a:r>
              <a:rPr sz="1400" dirty="0">
                <a:latin typeface="Arial"/>
                <a:cs typeface="Arial"/>
              </a:rPr>
              <a:t>– 3 </a:t>
            </a:r>
            <a:r>
              <a:rPr sz="1400" spc="-5" dirty="0">
                <a:latin typeface="Arial"/>
                <a:cs typeface="Arial"/>
              </a:rPr>
              <a:t>August 2018, </a:t>
            </a:r>
            <a:r>
              <a:rPr sz="1400" b="1" spc="-5" dirty="0">
                <a:latin typeface="Arial"/>
                <a:cs typeface="Arial"/>
              </a:rPr>
              <a:t>HQDA SETM Phase </a:t>
            </a:r>
            <a:r>
              <a:rPr sz="1400" b="1" dirty="0">
                <a:latin typeface="Arial"/>
                <a:cs typeface="Arial"/>
              </a:rPr>
              <a:t>I </a:t>
            </a:r>
            <a:r>
              <a:rPr sz="1400" b="1" spc="-5" dirty="0">
                <a:latin typeface="Arial"/>
                <a:cs typeface="Arial"/>
              </a:rPr>
              <a:t>Board</a:t>
            </a:r>
            <a:r>
              <a:rPr sz="1400" b="1" spc="-210" dirty="0">
                <a:latin typeface="Arial"/>
                <a:cs typeface="Arial"/>
              </a:rPr>
              <a:t> </a:t>
            </a:r>
            <a:r>
              <a:rPr sz="1400" b="1" spc="-5" dirty="0">
                <a:latin typeface="Arial"/>
                <a:cs typeface="Arial"/>
              </a:rPr>
              <a:t>(Pre-Selection</a:t>
            </a:r>
            <a:r>
              <a:rPr sz="1300" b="1" spc="-5" dirty="0">
                <a:latin typeface="Arial"/>
                <a:cs typeface="Arial"/>
              </a:rPr>
              <a:t>)</a:t>
            </a:r>
            <a:endParaRPr sz="1300" dirty="0">
              <a:latin typeface="Arial"/>
              <a:cs typeface="Arial"/>
            </a:endParaRPr>
          </a:p>
        </p:txBody>
      </p:sp>
      <p:sp>
        <p:nvSpPr>
          <p:cNvPr id="63" name="object 25"/>
          <p:cNvSpPr/>
          <p:nvPr/>
        </p:nvSpPr>
        <p:spPr>
          <a:xfrm>
            <a:off x="1905000" y="3550793"/>
            <a:ext cx="5410200" cy="307975"/>
          </a:xfrm>
          <a:custGeom>
            <a:avLst/>
            <a:gdLst/>
            <a:ahLst/>
            <a:cxnLst/>
            <a:rect l="l" t="t" r="r" b="b"/>
            <a:pathLst>
              <a:path w="5410200" h="307975">
                <a:moveTo>
                  <a:pt x="0" y="0"/>
                </a:moveTo>
                <a:lnTo>
                  <a:pt x="5410200" y="0"/>
                </a:lnTo>
                <a:lnTo>
                  <a:pt x="5410200" y="307848"/>
                </a:lnTo>
                <a:lnTo>
                  <a:pt x="0" y="307848"/>
                </a:lnTo>
                <a:lnTo>
                  <a:pt x="0" y="0"/>
                </a:lnTo>
                <a:close/>
              </a:path>
            </a:pathLst>
          </a:custGeom>
          <a:solidFill>
            <a:srgbClr val="FFFFFF"/>
          </a:solidFill>
        </p:spPr>
        <p:txBody>
          <a:bodyPr wrap="square" lIns="0" tIns="0" rIns="0" bIns="0" rtlCol="0"/>
          <a:lstStyle/>
          <a:p>
            <a:endParaRPr/>
          </a:p>
        </p:txBody>
      </p:sp>
      <p:sp>
        <p:nvSpPr>
          <p:cNvPr id="64" name="object 27"/>
          <p:cNvSpPr/>
          <p:nvPr/>
        </p:nvSpPr>
        <p:spPr>
          <a:xfrm>
            <a:off x="2438400" y="2788793"/>
            <a:ext cx="5410200" cy="307975"/>
          </a:xfrm>
          <a:custGeom>
            <a:avLst/>
            <a:gdLst/>
            <a:ahLst/>
            <a:cxnLst/>
            <a:rect l="l" t="t" r="r" b="b"/>
            <a:pathLst>
              <a:path w="5410200" h="307975">
                <a:moveTo>
                  <a:pt x="0" y="0"/>
                </a:moveTo>
                <a:lnTo>
                  <a:pt x="5410200" y="0"/>
                </a:lnTo>
                <a:lnTo>
                  <a:pt x="5410200" y="307848"/>
                </a:lnTo>
                <a:lnTo>
                  <a:pt x="0" y="307848"/>
                </a:lnTo>
                <a:lnTo>
                  <a:pt x="0" y="0"/>
                </a:lnTo>
                <a:close/>
              </a:path>
            </a:pathLst>
          </a:custGeom>
          <a:solidFill>
            <a:srgbClr val="FFFFFF"/>
          </a:solidFill>
        </p:spPr>
        <p:txBody>
          <a:bodyPr wrap="square" lIns="0" tIns="0" rIns="0" bIns="0" rtlCol="0"/>
          <a:lstStyle/>
          <a:p>
            <a:endParaRPr/>
          </a:p>
        </p:txBody>
      </p:sp>
      <p:sp>
        <p:nvSpPr>
          <p:cNvPr id="65" name="object 28"/>
          <p:cNvSpPr txBox="1"/>
          <p:nvPr/>
        </p:nvSpPr>
        <p:spPr>
          <a:xfrm>
            <a:off x="2438400" y="2788793"/>
            <a:ext cx="5410200" cy="307975"/>
          </a:xfrm>
          <a:prstGeom prst="rect">
            <a:avLst/>
          </a:prstGeom>
          <a:ln w="9144">
            <a:solidFill>
              <a:srgbClr val="002060"/>
            </a:solidFill>
          </a:ln>
        </p:spPr>
        <p:txBody>
          <a:bodyPr vert="horz" wrap="square" lIns="0" tIns="35560" rIns="0" bIns="0" rtlCol="0">
            <a:spAutoFit/>
          </a:bodyPr>
          <a:lstStyle/>
          <a:p>
            <a:pPr marL="1049020">
              <a:lnSpc>
                <a:spcPct val="100000"/>
              </a:lnSpc>
              <a:spcBef>
                <a:spcPts val="280"/>
              </a:spcBef>
            </a:pPr>
            <a:r>
              <a:rPr sz="1400" spc="-5" dirty="0">
                <a:latin typeface="Arial"/>
                <a:cs typeface="Arial"/>
              </a:rPr>
              <a:t>January 2019 </a:t>
            </a:r>
            <a:r>
              <a:rPr sz="1400" dirty="0">
                <a:latin typeface="Arial"/>
                <a:cs typeface="Arial"/>
              </a:rPr>
              <a:t>–  April 2021</a:t>
            </a:r>
            <a:r>
              <a:rPr sz="1400" spc="-215" dirty="0">
                <a:latin typeface="Arial"/>
                <a:cs typeface="Arial"/>
              </a:rPr>
              <a:t> </a:t>
            </a:r>
            <a:r>
              <a:rPr sz="1400" spc="-5" dirty="0">
                <a:latin typeface="Arial"/>
                <a:cs typeface="Arial"/>
              </a:rPr>
              <a:t>SETM-DSLDP</a:t>
            </a:r>
            <a:endParaRPr sz="1400">
              <a:latin typeface="Arial"/>
              <a:cs typeface="Arial"/>
            </a:endParaRPr>
          </a:p>
        </p:txBody>
      </p:sp>
      <p:sp>
        <p:nvSpPr>
          <p:cNvPr id="66" name="object 29"/>
          <p:cNvSpPr/>
          <p:nvPr/>
        </p:nvSpPr>
        <p:spPr>
          <a:xfrm>
            <a:off x="3124200" y="1636648"/>
            <a:ext cx="5410200" cy="307975"/>
          </a:xfrm>
          <a:custGeom>
            <a:avLst/>
            <a:gdLst/>
            <a:ahLst/>
            <a:cxnLst/>
            <a:rect l="l" t="t" r="r" b="b"/>
            <a:pathLst>
              <a:path w="5410200" h="307975">
                <a:moveTo>
                  <a:pt x="0" y="0"/>
                </a:moveTo>
                <a:lnTo>
                  <a:pt x="5410200" y="0"/>
                </a:lnTo>
                <a:lnTo>
                  <a:pt x="5410200" y="307848"/>
                </a:lnTo>
                <a:lnTo>
                  <a:pt x="0" y="307848"/>
                </a:lnTo>
                <a:lnTo>
                  <a:pt x="0" y="0"/>
                </a:lnTo>
                <a:close/>
              </a:path>
            </a:pathLst>
          </a:custGeom>
          <a:solidFill>
            <a:srgbClr val="FFFFFF"/>
          </a:solidFill>
        </p:spPr>
        <p:txBody>
          <a:bodyPr wrap="square" lIns="0" tIns="0" rIns="0" bIns="0" rtlCol="0"/>
          <a:lstStyle/>
          <a:p>
            <a:endParaRPr/>
          </a:p>
        </p:txBody>
      </p:sp>
      <p:sp>
        <p:nvSpPr>
          <p:cNvPr id="67" name="object 30"/>
          <p:cNvSpPr txBox="1"/>
          <p:nvPr/>
        </p:nvSpPr>
        <p:spPr>
          <a:xfrm>
            <a:off x="3124200" y="1636648"/>
            <a:ext cx="5410200" cy="307975"/>
          </a:xfrm>
          <a:prstGeom prst="rect">
            <a:avLst/>
          </a:prstGeom>
          <a:ln w="9144">
            <a:solidFill>
              <a:srgbClr val="002060"/>
            </a:solidFill>
          </a:ln>
        </p:spPr>
        <p:txBody>
          <a:bodyPr vert="horz" wrap="square" lIns="0" tIns="34925" rIns="0" bIns="0" rtlCol="0">
            <a:spAutoFit/>
          </a:bodyPr>
          <a:lstStyle/>
          <a:p>
            <a:pPr marL="1245235">
              <a:lnSpc>
                <a:spcPct val="100000"/>
              </a:lnSpc>
              <a:spcBef>
                <a:spcPts val="275"/>
              </a:spcBef>
            </a:pPr>
            <a:r>
              <a:rPr sz="1400" dirty="0">
                <a:latin typeface="Arial"/>
                <a:cs typeface="Arial"/>
              </a:rPr>
              <a:t>July </a:t>
            </a:r>
            <a:r>
              <a:rPr sz="1400" spc="-5" dirty="0">
                <a:latin typeface="Arial"/>
                <a:cs typeface="Arial"/>
              </a:rPr>
              <a:t>2019 </a:t>
            </a:r>
            <a:r>
              <a:rPr sz="1400" dirty="0">
                <a:latin typeface="Arial"/>
                <a:cs typeface="Arial"/>
              </a:rPr>
              <a:t>– June </a:t>
            </a:r>
            <a:r>
              <a:rPr sz="1400" spc="-5" dirty="0">
                <a:latin typeface="Arial"/>
                <a:cs typeface="Arial"/>
              </a:rPr>
              <a:t>2021,</a:t>
            </a:r>
            <a:r>
              <a:rPr sz="1400" spc="-135" dirty="0">
                <a:latin typeface="Arial"/>
                <a:cs typeface="Arial"/>
              </a:rPr>
              <a:t> </a:t>
            </a:r>
            <a:r>
              <a:rPr sz="1400" spc="-5" dirty="0">
                <a:latin typeface="Arial"/>
                <a:cs typeface="Arial"/>
              </a:rPr>
              <a:t>SETM-ASCF</a:t>
            </a:r>
            <a:endParaRPr sz="1400">
              <a:latin typeface="Arial"/>
              <a:cs typeface="Arial"/>
            </a:endParaRPr>
          </a:p>
        </p:txBody>
      </p:sp>
      <p:sp>
        <p:nvSpPr>
          <p:cNvPr id="68" name="object 31"/>
          <p:cNvSpPr/>
          <p:nvPr/>
        </p:nvSpPr>
        <p:spPr>
          <a:xfrm>
            <a:off x="1981200" y="3550793"/>
            <a:ext cx="5410200" cy="307975"/>
          </a:xfrm>
          <a:custGeom>
            <a:avLst/>
            <a:gdLst/>
            <a:ahLst/>
            <a:cxnLst/>
            <a:rect l="l" t="t" r="r" b="b"/>
            <a:pathLst>
              <a:path w="5410200" h="307975">
                <a:moveTo>
                  <a:pt x="0" y="0"/>
                </a:moveTo>
                <a:lnTo>
                  <a:pt x="5410200" y="0"/>
                </a:lnTo>
                <a:lnTo>
                  <a:pt x="5410200" y="307848"/>
                </a:lnTo>
                <a:lnTo>
                  <a:pt x="0" y="307848"/>
                </a:lnTo>
                <a:lnTo>
                  <a:pt x="0" y="0"/>
                </a:lnTo>
                <a:close/>
              </a:path>
            </a:pathLst>
          </a:custGeom>
          <a:solidFill>
            <a:srgbClr val="FFFFFF"/>
          </a:solidFill>
        </p:spPr>
        <p:txBody>
          <a:bodyPr wrap="square" lIns="0" tIns="0" rIns="0" bIns="0" rtlCol="0"/>
          <a:lstStyle/>
          <a:p>
            <a:endParaRPr/>
          </a:p>
        </p:txBody>
      </p:sp>
      <p:sp>
        <p:nvSpPr>
          <p:cNvPr id="69" name="object 32"/>
          <p:cNvSpPr txBox="1"/>
          <p:nvPr/>
        </p:nvSpPr>
        <p:spPr>
          <a:xfrm>
            <a:off x="1981200" y="3550793"/>
            <a:ext cx="5410200" cy="307975"/>
          </a:xfrm>
          <a:prstGeom prst="rect">
            <a:avLst/>
          </a:prstGeom>
          <a:ln w="9144">
            <a:solidFill>
              <a:srgbClr val="002060"/>
            </a:solidFill>
          </a:ln>
        </p:spPr>
        <p:txBody>
          <a:bodyPr vert="horz" wrap="square" lIns="0" tIns="35560" rIns="0" bIns="0" rtlCol="0">
            <a:spAutoFit/>
          </a:bodyPr>
          <a:lstStyle/>
          <a:p>
            <a:pPr marL="1049020">
              <a:lnSpc>
                <a:spcPct val="100000"/>
              </a:lnSpc>
              <a:spcBef>
                <a:spcPts val="280"/>
              </a:spcBef>
            </a:pPr>
            <a:r>
              <a:rPr sz="1400" b="1" spc="-5" dirty="0">
                <a:solidFill>
                  <a:srgbClr val="C00000"/>
                </a:solidFill>
                <a:latin typeface="Arial"/>
                <a:cs typeface="Arial"/>
              </a:rPr>
              <a:t>January 2019, SETM Results</a:t>
            </a:r>
            <a:r>
              <a:rPr sz="1400" b="1" spc="-90" dirty="0">
                <a:solidFill>
                  <a:srgbClr val="C00000"/>
                </a:solidFill>
                <a:latin typeface="Arial"/>
                <a:cs typeface="Arial"/>
              </a:rPr>
              <a:t> </a:t>
            </a:r>
            <a:r>
              <a:rPr sz="1400" b="1" spc="-5" dirty="0">
                <a:solidFill>
                  <a:srgbClr val="C00000"/>
                </a:solidFill>
                <a:latin typeface="Arial"/>
                <a:cs typeface="Arial"/>
              </a:rPr>
              <a:t>Published</a:t>
            </a:r>
            <a:endParaRPr sz="1400">
              <a:latin typeface="Arial"/>
              <a:cs typeface="Arial"/>
            </a:endParaRPr>
          </a:p>
        </p:txBody>
      </p:sp>
      <p:sp>
        <p:nvSpPr>
          <p:cNvPr id="70" name="object 33"/>
          <p:cNvSpPr/>
          <p:nvPr/>
        </p:nvSpPr>
        <p:spPr>
          <a:xfrm>
            <a:off x="2895600" y="2019172"/>
            <a:ext cx="5410200" cy="307975"/>
          </a:xfrm>
          <a:custGeom>
            <a:avLst/>
            <a:gdLst/>
            <a:ahLst/>
            <a:cxnLst/>
            <a:rect l="l" t="t" r="r" b="b"/>
            <a:pathLst>
              <a:path w="5410200" h="307975">
                <a:moveTo>
                  <a:pt x="0" y="0"/>
                </a:moveTo>
                <a:lnTo>
                  <a:pt x="5410200" y="0"/>
                </a:lnTo>
                <a:lnTo>
                  <a:pt x="5410200" y="307848"/>
                </a:lnTo>
                <a:lnTo>
                  <a:pt x="0" y="307848"/>
                </a:lnTo>
                <a:lnTo>
                  <a:pt x="0" y="0"/>
                </a:lnTo>
                <a:close/>
              </a:path>
            </a:pathLst>
          </a:custGeom>
          <a:solidFill>
            <a:srgbClr val="FFFFFF"/>
          </a:solidFill>
        </p:spPr>
        <p:txBody>
          <a:bodyPr wrap="square" lIns="0" tIns="0" rIns="0" bIns="0" rtlCol="0"/>
          <a:lstStyle/>
          <a:p>
            <a:endParaRPr/>
          </a:p>
        </p:txBody>
      </p:sp>
      <p:sp>
        <p:nvSpPr>
          <p:cNvPr id="71" name="object 34"/>
          <p:cNvSpPr txBox="1"/>
          <p:nvPr/>
        </p:nvSpPr>
        <p:spPr>
          <a:xfrm>
            <a:off x="2895600" y="2019172"/>
            <a:ext cx="5410200" cy="307975"/>
          </a:xfrm>
          <a:prstGeom prst="rect">
            <a:avLst/>
          </a:prstGeom>
          <a:ln w="9144">
            <a:solidFill>
              <a:srgbClr val="002060"/>
            </a:solidFill>
          </a:ln>
        </p:spPr>
        <p:txBody>
          <a:bodyPr vert="horz" wrap="square" lIns="0" tIns="34925" rIns="0" bIns="0" rtlCol="0">
            <a:spAutoFit/>
          </a:bodyPr>
          <a:lstStyle/>
          <a:p>
            <a:pPr marL="889000">
              <a:lnSpc>
                <a:spcPct val="100000"/>
              </a:lnSpc>
              <a:spcBef>
                <a:spcPts val="275"/>
              </a:spcBef>
            </a:pPr>
            <a:r>
              <a:rPr sz="1400" dirty="0">
                <a:latin typeface="Arial"/>
                <a:cs typeface="Arial"/>
              </a:rPr>
              <a:t>July </a:t>
            </a:r>
            <a:r>
              <a:rPr sz="1400" spc="-5" dirty="0">
                <a:latin typeface="Arial"/>
                <a:cs typeface="Arial"/>
              </a:rPr>
              <a:t>2019 </a:t>
            </a:r>
            <a:r>
              <a:rPr sz="1400" dirty="0">
                <a:latin typeface="Arial"/>
                <a:cs typeface="Arial"/>
              </a:rPr>
              <a:t>– June </a:t>
            </a:r>
            <a:r>
              <a:rPr sz="1400" spc="-5" dirty="0">
                <a:latin typeface="Arial"/>
                <a:cs typeface="Arial"/>
              </a:rPr>
              <a:t>2020 SETM-SSC</a:t>
            </a:r>
            <a:r>
              <a:rPr sz="1400" spc="-100" dirty="0">
                <a:latin typeface="Arial"/>
                <a:cs typeface="Arial"/>
              </a:rPr>
              <a:t> </a:t>
            </a:r>
            <a:r>
              <a:rPr sz="1400" spc="-5" dirty="0">
                <a:latin typeface="Arial"/>
                <a:cs typeface="Arial"/>
              </a:rPr>
              <a:t>(Resident)</a:t>
            </a:r>
            <a:endParaRPr sz="1400">
              <a:latin typeface="Arial"/>
              <a:cs typeface="Arial"/>
            </a:endParaRPr>
          </a:p>
        </p:txBody>
      </p:sp>
      <p:sp>
        <p:nvSpPr>
          <p:cNvPr id="72" name="object 35"/>
          <p:cNvSpPr/>
          <p:nvPr/>
        </p:nvSpPr>
        <p:spPr>
          <a:xfrm>
            <a:off x="2667000" y="2407793"/>
            <a:ext cx="5410200" cy="307975"/>
          </a:xfrm>
          <a:custGeom>
            <a:avLst/>
            <a:gdLst/>
            <a:ahLst/>
            <a:cxnLst/>
            <a:rect l="l" t="t" r="r" b="b"/>
            <a:pathLst>
              <a:path w="5410200" h="307975">
                <a:moveTo>
                  <a:pt x="0" y="0"/>
                </a:moveTo>
                <a:lnTo>
                  <a:pt x="5410200" y="0"/>
                </a:lnTo>
                <a:lnTo>
                  <a:pt x="5410200" y="307848"/>
                </a:lnTo>
                <a:lnTo>
                  <a:pt x="0" y="307848"/>
                </a:lnTo>
                <a:lnTo>
                  <a:pt x="0" y="0"/>
                </a:lnTo>
                <a:close/>
              </a:path>
            </a:pathLst>
          </a:custGeom>
          <a:solidFill>
            <a:srgbClr val="FFFFFF"/>
          </a:solidFill>
        </p:spPr>
        <p:txBody>
          <a:bodyPr wrap="square" lIns="0" tIns="0" rIns="0" bIns="0" rtlCol="0"/>
          <a:lstStyle/>
          <a:p>
            <a:endParaRPr/>
          </a:p>
        </p:txBody>
      </p:sp>
      <p:sp>
        <p:nvSpPr>
          <p:cNvPr id="73" name="object 36"/>
          <p:cNvSpPr txBox="1"/>
          <p:nvPr/>
        </p:nvSpPr>
        <p:spPr>
          <a:xfrm>
            <a:off x="2667000" y="2407793"/>
            <a:ext cx="5410200" cy="307975"/>
          </a:xfrm>
          <a:prstGeom prst="rect">
            <a:avLst/>
          </a:prstGeom>
          <a:ln w="9144">
            <a:solidFill>
              <a:srgbClr val="002060"/>
            </a:solidFill>
          </a:ln>
        </p:spPr>
        <p:txBody>
          <a:bodyPr vert="horz" wrap="square" lIns="0" tIns="35560" rIns="0" bIns="0" rtlCol="0">
            <a:spAutoFit/>
          </a:bodyPr>
          <a:lstStyle/>
          <a:p>
            <a:pPr marL="478790">
              <a:lnSpc>
                <a:spcPct val="100000"/>
              </a:lnSpc>
              <a:spcBef>
                <a:spcPts val="280"/>
              </a:spcBef>
            </a:pPr>
            <a:r>
              <a:rPr sz="1400" spc="-5" dirty="0">
                <a:latin typeface="Arial"/>
                <a:cs typeface="Arial"/>
              </a:rPr>
              <a:t>May 2019 </a:t>
            </a:r>
            <a:r>
              <a:rPr sz="1400" dirty="0">
                <a:latin typeface="Arial"/>
                <a:cs typeface="Arial"/>
              </a:rPr>
              <a:t>– July </a:t>
            </a:r>
            <a:r>
              <a:rPr sz="1400" spc="-5" dirty="0">
                <a:latin typeface="Arial"/>
                <a:cs typeface="Arial"/>
              </a:rPr>
              <a:t>2021, SETM SSC </a:t>
            </a:r>
            <a:r>
              <a:rPr sz="1400" dirty="0">
                <a:latin typeface="Arial"/>
                <a:cs typeface="Arial"/>
              </a:rPr>
              <a:t>(Distance</a:t>
            </a:r>
            <a:r>
              <a:rPr sz="1400" spc="-110" dirty="0">
                <a:latin typeface="Arial"/>
                <a:cs typeface="Arial"/>
              </a:rPr>
              <a:t> </a:t>
            </a:r>
            <a:r>
              <a:rPr sz="1400" spc="-5" dirty="0">
                <a:latin typeface="Arial"/>
                <a:cs typeface="Arial"/>
              </a:rPr>
              <a:t>Education)</a:t>
            </a:r>
            <a:endParaRPr sz="1400">
              <a:latin typeface="Arial"/>
              <a:cs typeface="Arial"/>
            </a:endParaRPr>
          </a:p>
        </p:txBody>
      </p:sp>
      <p:sp>
        <p:nvSpPr>
          <p:cNvPr id="74" name="object 37"/>
          <p:cNvSpPr/>
          <p:nvPr/>
        </p:nvSpPr>
        <p:spPr>
          <a:xfrm>
            <a:off x="3352800" y="1264793"/>
            <a:ext cx="5334000" cy="307975"/>
          </a:xfrm>
          <a:custGeom>
            <a:avLst/>
            <a:gdLst/>
            <a:ahLst/>
            <a:cxnLst/>
            <a:rect l="l" t="t" r="r" b="b"/>
            <a:pathLst>
              <a:path w="5334000" h="307975">
                <a:moveTo>
                  <a:pt x="0" y="0"/>
                </a:moveTo>
                <a:lnTo>
                  <a:pt x="5334000" y="0"/>
                </a:lnTo>
                <a:lnTo>
                  <a:pt x="5334000" y="307848"/>
                </a:lnTo>
                <a:lnTo>
                  <a:pt x="0" y="307848"/>
                </a:lnTo>
                <a:lnTo>
                  <a:pt x="0" y="0"/>
                </a:lnTo>
                <a:close/>
              </a:path>
            </a:pathLst>
          </a:custGeom>
          <a:solidFill>
            <a:srgbClr val="FFFFFF"/>
          </a:solidFill>
        </p:spPr>
        <p:txBody>
          <a:bodyPr wrap="square" lIns="0" tIns="0" rIns="0" bIns="0" rtlCol="0"/>
          <a:lstStyle/>
          <a:p>
            <a:endParaRPr/>
          </a:p>
        </p:txBody>
      </p:sp>
      <p:sp>
        <p:nvSpPr>
          <p:cNvPr id="75" name="object 38"/>
          <p:cNvSpPr txBox="1"/>
          <p:nvPr/>
        </p:nvSpPr>
        <p:spPr>
          <a:xfrm>
            <a:off x="3352800" y="1264793"/>
            <a:ext cx="5334000" cy="307975"/>
          </a:xfrm>
          <a:prstGeom prst="rect">
            <a:avLst/>
          </a:prstGeom>
          <a:ln w="9144">
            <a:solidFill>
              <a:srgbClr val="002060"/>
            </a:solidFill>
          </a:ln>
        </p:spPr>
        <p:txBody>
          <a:bodyPr vert="horz" wrap="square" lIns="0" tIns="35560" rIns="0" bIns="0" rtlCol="0">
            <a:spAutoFit/>
          </a:bodyPr>
          <a:lstStyle/>
          <a:p>
            <a:pPr marL="180340">
              <a:lnSpc>
                <a:spcPct val="100000"/>
              </a:lnSpc>
              <a:spcBef>
                <a:spcPts val="280"/>
              </a:spcBef>
            </a:pPr>
            <a:r>
              <a:rPr sz="1400" spc="-5" dirty="0">
                <a:latin typeface="Arial"/>
                <a:cs typeface="Arial"/>
              </a:rPr>
              <a:t>February 2020, </a:t>
            </a:r>
            <a:r>
              <a:rPr sz="1400" b="1" spc="-5" dirty="0">
                <a:latin typeface="Arial"/>
                <a:cs typeface="Arial"/>
              </a:rPr>
              <a:t>HQDA SETM Phase </a:t>
            </a:r>
            <a:r>
              <a:rPr sz="1400" b="1" dirty="0">
                <a:latin typeface="Arial"/>
                <a:cs typeface="Arial"/>
              </a:rPr>
              <a:t>III </a:t>
            </a:r>
            <a:r>
              <a:rPr sz="1400" b="1" spc="-5" dirty="0">
                <a:latin typeface="Arial"/>
                <a:cs typeface="Arial"/>
              </a:rPr>
              <a:t>(Graduate</a:t>
            </a:r>
            <a:r>
              <a:rPr sz="1400" b="1" spc="-140" dirty="0">
                <a:latin typeface="Arial"/>
                <a:cs typeface="Arial"/>
              </a:rPr>
              <a:t> </a:t>
            </a:r>
            <a:r>
              <a:rPr sz="1400" b="1" spc="-5" dirty="0">
                <a:latin typeface="Arial"/>
                <a:cs typeface="Arial"/>
              </a:rPr>
              <a:t>Placement)</a:t>
            </a:r>
            <a:endParaRPr sz="1400">
              <a:latin typeface="Arial"/>
              <a:cs typeface="Arial"/>
            </a:endParaRPr>
          </a:p>
        </p:txBody>
      </p:sp>
      <p:sp>
        <p:nvSpPr>
          <p:cNvPr id="76" name="object 39"/>
          <p:cNvSpPr/>
          <p:nvPr/>
        </p:nvSpPr>
        <p:spPr>
          <a:xfrm>
            <a:off x="2133600" y="3168269"/>
            <a:ext cx="5410200" cy="307975"/>
          </a:xfrm>
          <a:custGeom>
            <a:avLst/>
            <a:gdLst/>
            <a:ahLst/>
            <a:cxnLst/>
            <a:rect l="l" t="t" r="r" b="b"/>
            <a:pathLst>
              <a:path w="5410200" h="307975">
                <a:moveTo>
                  <a:pt x="0" y="0"/>
                </a:moveTo>
                <a:lnTo>
                  <a:pt x="5410200" y="0"/>
                </a:lnTo>
                <a:lnTo>
                  <a:pt x="5410200" y="307848"/>
                </a:lnTo>
                <a:lnTo>
                  <a:pt x="0" y="307848"/>
                </a:lnTo>
                <a:lnTo>
                  <a:pt x="0" y="0"/>
                </a:lnTo>
                <a:close/>
              </a:path>
            </a:pathLst>
          </a:custGeom>
          <a:solidFill>
            <a:srgbClr val="FFFFFF"/>
          </a:solidFill>
        </p:spPr>
        <p:txBody>
          <a:bodyPr wrap="square" lIns="0" tIns="0" rIns="0" bIns="0" rtlCol="0"/>
          <a:lstStyle/>
          <a:p>
            <a:endParaRPr/>
          </a:p>
        </p:txBody>
      </p:sp>
      <p:sp>
        <p:nvSpPr>
          <p:cNvPr id="77" name="object 40"/>
          <p:cNvSpPr txBox="1"/>
          <p:nvPr/>
        </p:nvSpPr>
        <p:spPr>
          <a:xfrm>
            <a:off x="2133600" y="3168269"/>
            <a:ext cx="5410200" cy="307975"/>
          </a:xfrm>
          <a:prstGeom prst="rect">
            <a:avLst/>
          </a:prstGeom>
          <a:ln w="9144">
            <a:solidFill>
              <a:srgbClr val="002060"/>
            </a:solidFill>
          </a:ln>
        </p:spPr>
        <p:txBody>
          <a:bodyPr vert="horz" wrap="square" lIns="0" tIns="35560" rIns="0" bIns="0" rtlCol="0">
            <a:spAutoFit/>
          </a:bodyPr>
          <a:lstStyle/>
          <a:p>
            <a:pPr marL="1094740">
              <a:lnSpc>
                <a:spcPct val="100000"/>
              </a:lnSpc>
              <a:spcBef>
                <a:spcPts val="280"/>
              </a:spcBef>
            </a:pPr>
            <a:r>
              <a:rPr sz="1400" spc="-5" dirty="0">
                <a:solidFill>
                  <a:srgbClr val="E46C0A"/>
                </a:solidFill>
                <a:latin typeface="Arial"/>
                <a:cs typeface="Arial"/>
              </a:rPr>
              <a:t>February </a:t>
            </a:r>
            <a:r>
              <a:rPr sz="1400" dirty="0">
                <a:solidFill>
                  <a:srgbClr val="E46C0A"/>
                </a:solidFill>
                <a:latin typeface="Arial"/>
                <a:cs typeface="Arial"/>
              </a:rPr>
              <a:t>– </a:t>
            </a:r>
            <a:r>
              <a:rPr sz="1400" spc="-10" dirty="0">
                <a:solidFill>
                  <a:srgbClr val="E46C0A"/>
                </a:solidFill>
                <a:latin typeface="Arial"/>
                <a:cs typeface="Arial"/>
              </a:rPr>
              <a:t>September, </a:t>
            </a:r>
            <a:r>
              <a:rPr sz="1400" spc="-5" dirty="0">
                <a:solidFill>
                  <a:srgbClr val="E46C0A"/>
                </a:solidFill>
                <a:latin typeface="Arial"/>
                <a:cs typeface="Arial"/>
              </a:rPr>
              <a:t>2019</a:t>
            </a:r>
            <a:r>
              <a:rPr sz="1400" spc="-155" dirty="0">
                <a:solidFill>
                  <a:srgbClr val="E46C0A"/>
                </a:solidFill>
                <a:latin typeface="Arial"/>
                <a:cs typeface="Arial"/>
              </a:rPr>
              <a:t> </a:t>
            </a:r>
            <a:r>
              <a:rPr sz="1400" spc="-5" dirty="0">
                <a:solidFill>
                  <a:srgbClr val="E46C0A"/>
                </a:solidFill>
                <a:latin typeface="Arial"/>
                <a:cs typeface="Arial"/>
              </a:rPr>
              <a:t>SETM-TDY</a:t>
            </a:r>
            <a:endParaRPr sz="1400">
              <a:latin typeface="Arial"/>
              <a:cs typeface="Aria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383396" y="1182623"/>
            <a:ext cx="4178935" cy="4893310"/>
          </a:xfrm>
          <a:prstGeom prst="rect">
            <a:avLst/>
          </a:prstGeom>
        </p:spPr>
        <p:txBody>
          <a:bodyPr vert="horz" wrap="square" lIns="0" tIns="0" rIns="0" bIns="0" rtlCol="0">
            <a:spAutoFit/>
          </a:bodyPr>
          <a:lstStyle/>
          <a:p>
            <a:pPr marL="1091565" marR="158115" indent="-953135">
              <a:lnSpc>
                <a:spcPct val="100000"/>
              </a:lnSpc>
            </a:pPr>
            <a:r>
              <a:rPr sz="1800" b="1" spc="-5" dirty="0">
                <a:solidFill>
                  <a:srgbClr val="006600"/>
                </a:solidFill>
                <a:latin typeface="Arial"/>
                <a:cs typeface="Arial"/>
              </a:rPr>
              <a:t>Command and General Staff Officer  College</a:t>
            </a:r>
            <a:r>
              <a:rPr sz="1800" b="1" spc="-60" dirty="0">
                <a:solidFill>
                  <a:srgbClr val="006600"/>
                </a:solidFill>
                <a:latin typeface="Arial"/>
                <a:cs typeface="Arial"/>
              </a:rPr>
              <a:t> </a:t>
            </a:r>
            <a:r>
              <a:rPr sz="1800" b="1" spc="-5" dirty="0">
                <a:solidFill>
                  <a:srgbClr val="006600"/>
                </a:solidFill>
                <a:latin typeface="Arial"/>
                <a:cs typeface="Arial"/>
              </a:rPr>
              <a:t>(CGSOC)</a:t>
            </a:r>
            <a:endParaRPr sz="1800">
              <a:latin typeface="Arial"/>
              <a:cs typeface="Arial"/>
            </a:endParaRPr>
          </a:p>
          <a:p>
            <a:pPr marL="182880" marR="285115" indent="-170180">
              <a:lnSpc>
                <a:spcPct val="100000"/>
              </a:lnSpc>
              <a:spcBef>
                <a:spcPts val="1445"/>
              </a:spcBef>
              <a:buChar char="•"/>
              <a:tabLst>
                <a:tab pos="198755" algn="l"/>
              </a:tabLst>
            </a:pPr>
            <a:r>
              <a:rPr sz="1600" spc="-5" dirty="0">
                <a:latin typeface="Arial"/>
                <a:cs typeface="Arial"/>
              </a:rPr>
              <a:t>Open to senior DACs GS-13 (GS-12 by  exception) with 3+ </a:t>
            </a:r>
            <a:r>
              <a:rPr sz="1600" spc="-10" dirty="0">
                <a:latin typeface="Arial"/>
                <a:cs typeface="Arial"/>
              </a:rPr>
              <a:t>years </a:t>
            </a:r>
            <a:r>
              <a:rPr sz="1600" spc="-5" dirty="0">
                <a:latin typeface="Arial"/>
                <a:cs typeface="Arial"/>
              </a:rPr>
              <a:t>of Army </a:t>
            </a:r>
            <a:r>
              <a:rPr sz="1600" dirty="0">
                <a:latin typeface="Arial"/>
                <a:cs typeface="Arial"/>
              </a:rPr>
              <a:t>service.</a:t>
            </a:r>
            <a:endParaRPr sz="1600">
              <a:latin typeface="Arial"/>
              <a:cs typeface="Arial"/>
            </a:endParaRPr>
          </a:p>
          <a:p>
            <a:pPr marL="182880" marR="459740" indent="-170180">
              <a:lnSpc>
                <a:spcPct val="100000"/>
              </a:lnSpc>
              <a:spcBef>
                <a:spcPts val="955"/>
              </a:spcBef>
              <a:buChar char="•"/>
              <a:tabLst>
                <a:tab pos="199390" algn="l"/>
              </a:tabLst>
            </a:pPr>
            <a:r>
              <a:rPr sz="1600" spc="-5" dirty="0">
                <a:latin typeface="Arial"/>
                <a:cs typeface="Arial"/>
              </a:rPr>
              <a:t>Expands participants’ knowledge of</a:t>
            </a:r>
            <a:r>
              <a:rPr sz="1600" spc="-40" dirty="0">
                <a:latin typeface="Arial"/>
                <a:cs typeface="Arial"/>
              </a:rPr>
              <a:t> </a:t>
            </a:r>
            <a:r>
              <a:rPr sz="1600" spc="-5" dirty="0">
                <a:latin typeface="Arial"/>
                <a:cs typeface="Arial"/>
              </a:rPr>
              <a:t>the  operational and </a:t>
            </a:r>
            <a:r>
              <a:rPr sz="1600" dirty="0">
                <a:latin typeface="Arial"/>
                <a:cs typeface="Arial"/>
              </a:rPr>
              <a:t>tactical</a:t>
            </a:r>
            <a:r>
              <a:rPr sz="1600" spc="-120" dirty="0">
                <a:latin typeface="Arial"/>
                <a:cs typeface="Arial"/>
              </a:rPr>
              <a:t> </a:t>
            </a:r>
            <a:r>
              <a:rPr sz="1600" spc="-35" dirty="0">
                <a:latin typeface="Arial"/>
                <a:cs typeface="Arial"/>
              </a:rPr>
              <a:t>Army.</a:t>
            </a:r>
            <a:endParaRPr sz="1600">
              <a:latin typeface="Arial"/>
              <a:cs typeface="Arial"/>
            </a:endParaRPr>
          </a:p>
          <a:p>
            <a:pPr marL="183515" marR="351790" indent="-170815">
              <a:lnSpc>
                <a:spcPct val="100000"/>
              </a:lnSpc>
              <a:spcBef>
                <a:spcPts val="955"/>
              </a:spcBef>
              <a:buChar char="•"/>
              <a:tabLst>
                <a:tab pos="199390" algn="l"/>
              </a:tabLst>
            </a:pPr>
            <a:r>
              <a:rPr sz="1600" spc="-5" dirty="0">
                <a:latin typeface="Arial"/>
                <a:cs typeface="Arial"/>
              </a:rPr>
              <a:t>Completion of CES Advanced Course</a:t>
            </a:r>
            <a:r>
              <a:rPr sz="1600" spc="-90" dirty="0">
                <a:latin typeface="Arial"/>
                <a:cs typeface="Arial"/>
              </a:rPr>
              <a:t> </a:t>
            </a:r>
            <a:r>
              <a:rPr sz="1600" spc="-5" dirty="0">
                <a:latin typeface="Arial"/>
                <a:cs typeface="Arial"/>
              </a:rPr>
              <a:t>or  equivalent/constructive credit</a:t>
            </a:r>
            <a:r>
              <a:rPr sz="1600" spc="45" dirty="0">
                <a:latin typeface="Arial"/>
                <a:cs typeface="Arial"/>
              </a:rPr>
              <a:t> </a:t>
            </a:r>
            <a:r>
              <a:rPr sz="1600" spc="-5" dirty="0">
                <a:latin typeface="Arial"/>
                <a:cs typeface="Arial"/>
              </a:rPr>
              <a:t>required.</a:t>
            </a:r>
            <a:endParaRPr sz="1600">
              <a:latin typeface="Arial"/>
              <a:cs typeface="Arial"/>
            </a:endParaRPr>
          </a:p>
          <a:p>
            <a:pPr marL="198120" indent="-185420">
              <a:lnSpc>
                <a:spcPct val="100000"/>
              </a:lnSpc>
              <a:spcBef>
                <a:spcPts val="955"/>
              </a:spcBef>
              <a:buChar char="•"/>
              <a:tabLst>
                <a:tab pos="198755" algn="l"/>
              </a:tabLst>
            </a:pPr>
            <a:r>
              <a:rPr sz="1600" spc="-5" dirty="0">
                <a:latin typeface="Arial"/>
                <a:cs typeface="Arial"/>
              </a:rPr>
              <a:t>Baccalaureate degree</a:t>
            </a:r>
            <a:r>
              <a:rPr sz="1600" spc="-10" dirty="0">
                <a:latin typeface="Arial"/>
                <a:cs typeface="Arial"/>
              </a:rPr>
              <a:t> </a:t>
            </a:r>
            <a:r>
              <a:rPr sz="1600" spc="-5" dirty="0">
                <a:latin typeface="Arial"/>
                <a:cs typeface="Arial"/>
              </a:rPr>
              <a:t>required.</a:t>
            </a:r>
            <a:endParaRPr sz="1600">
              <a:latin typeface="Arial"/>
              <a:cs typeface="Arial"/>
            </a:endParaRPr>
          </a:p>
          <a:p>
            <a:pPr marL="198120" indent="-185420">
              <a:lnSpc>
                <a:spcPct val="100000"/>
              </a:lnSpc>
              <a:spcBef>
                <a:spcPts val="955"/>
              </a:spcBef>
              <a:buFont typeface="Arial"/>
              <a:buChar char="•"/>
              <a:tabLst>
                <a:tab pos="198755" algn="l"/>
              </a:tabLst>
            </a:pPr>
            <a:r>
              <a:rPr sz="1600" b="1" spc="-5" dirty="0">
                <a:latin typeface="Arial"/>
                <a:cs typeface="Arial"/>
              </a:rPr>
              <a:t>Can earn a Master’s</a:t>
            </a:r>
            <a:r>
              <a:rPr sz="1600" b="1" spc="-10" dirty="0">
                <a:latin typeface="Arial"/>
                <a:cs typeface="Arial"/>
              </a:rPr>
              <a:t> </a:t>
            </a:r>
            <a:r>
              <a:rPr sz="1600" b="1" spc="-5" dirty="0">
                <a:latin typeface="Arial"/>
                <a:cs typeface="Arial"/>
              </a:rPr>
              <a:t>degree.</a:t>
            </a:r>
            <a:endParaRPr sz="1600">
              <a:latin typeface="Arial"/>
              <a:cs typeface="Arial"/>
            </a:endParaRPr>
          </a:p>
          <a:p>
            <a:pPr marL="198120" indent="-185420">
              <a:lnSpc>
                <a:spcPct val="100000"/>
              </a:lnSpc>
              <a:spcBef>
                <a:spcPts val="955"/>
              </a:spcBef>
              <a:buFont typeface="Arial"/>
              <a:buChar char="•"/>
              <a:tabLst>
                <a:tab pos="198755" algn="l"/>
              </a:tabLst>
            </a:pPr>
            <a:r>
              <a:rPr sz="1600" b="1" spc="-5" dirty="0">
                <a:latin typeface="Arial"/>
                <a:cs typeface="Arial"/>
              </a:rPr>
              <a:t>TDY </a:t>
            </a:r>
            <a:r>
              <a:rPr sz="1600" b="1" spc="-10" dirty="0">
                <a:latin typeface="Arial"/>
                <a:cs typeface="Arial"/>
              </a:rPr>
              <a:t>funded </a:t>
            </a:r>
            <a:r>
              <a:rPr sz="1600" b="1" spc="-5" dirty="0">
                <a:latin typeface="Arial"/>
                <a:cs typeface="Arial"/>
              </a:rPr>
              <a:t>at 55% Flat Rate per</a:t>
            </a:r>
            <a:r>
              <a:rPr sz="1600" b="1" spc="50" dirty="0">
                <a:latin typeface="Arial"/>
                <a:cs typeface="Arial"/>
              </a:rPr>
              <a:t> </a:t>
            </a:r>
            <a:r>
              <a:rPr sz="1600" b="1" spc="-5" dirty="0">
                <a:latin typeface="Arial"/>
                <a:cs typeface="Arial"/>
              </a:rPr>
              <a:t>JTR.</a:t>
            </a:r>
            <a:endParaRPr sz="1600">
              <a:latin typeface="Arial"/>
              <a:cs typeface="Arial"/>
            </a:endParaRPr>
          </a:p>
          <a:p>
            <a:pPr marL="243840" indent="-231140">
              <a:lnSpc>
                <a:spcPct val="100000"/>
              </a:lnSpc>
              <a:spcBef>
                <a:spcPts val="955"/>
              </a:spcBef>
              <a:buChar char="•"/>
              <a:tabLst>
                <a:tab pos="243840" algn="l"/>
                <a:tab pos="244475" algn="l"/>
              </a:tabLst>
            </a:pPr>
            <a:r>
              <a:rPr sz="1600" spc="-5" dirty="0">
                <a:latin typeface="Arial"/>
                <a:cs typeface="Arial"/>
              </a:rPr>
              <a:t>Attendance at CAC-Fort</a:t>
            </a:r>
            <a:r>
              <a:rPr sz="1600" spc="20" dirty="0">
                <a:latin typeface="Arial"/>
                <a:cs typeface="Arial"/>
              </a:rPr>
              <a:t> </a:t>
            </a:r>
            <a:r>
              <a:rPr sz="1600" spc="-5" dirty="0">
                <a:latin typeface="Arial"/>
                <a:cs typeface="Arial"/>
              </a:rPr>
              <a:t>Leavenworth.</a:t>
            </a:r>
            <a:endParaRPr sz="1600">
              <a:latin typeface="Arial"/>
              <a:cs typeface="Arial"/>
            </a:endParaRPr>
          </a:p>
          <a:p>
            <a:pPr marL="198120" indent="-185420">
              <a:lnSpc>
                <a:spcPct val="100000"/>
              </a:lnSpc>
              <a:spcBef>
                <a:spcPts val="950"/>
              </a:spcBef>
              <a:buChar char="•"/>
              <a:tabLst>
                <a:tab pos="198755" algn="l"/>
              </a:tabLst>
            </a:pPr>
            <a:r>
              <a:rPr sz="1600" spc="-5" dirty="0">
                <a:latin typeface="Arial"/>
                <a:cs typeface="Arial"/>
              </a:rPr>
              <a:t>CSA &amp; </a:t>
            </a:r>
            <a:r>
              <a:rPr sz="1600" dirty="0">
                <a:latin typeface="Arial"/>
                <a:cs typeface="Arial"/>
              </a:rPr>
              <a:t>Mobility </a:t>
            </a:r>
            <a:r>
              <a:rPr sz="1600" spc="-5" dirty="0">
                <a:latin typeface="Arial"/>
                <a:cs typeface="Arial"/>
              </a:rPr>
              <a:t>Agreements</a:t>
            </a:r>
            <a:r>
              <a:rPr sz="1600" spc="-215" dirty="0">
                <a:latin typeface="Arial"/>
                <a:cs typeface="Arial"/>
              </a:rPr>
              <a:t> </a:t>
            </a:r>
            <a:r>
              <a:rPr sz="1600" spc="-5" dirty="0">
                <a:latin typeface="Arial"/>
                <a:cs typeface="Arial"/>
              </a:rPr>
              <a:t>required.</a:t>
            </a:r>
            <a:endParaRPr sz="1600">
              <a:latin typeface="Arial"/>
              <a:cs typeface="Arial"/>
            </a:endParaRPr>
          </a:p>
          <a:p>
            <a:pPr marL="182880" marR="5080" indent="-170180">
              <a:lnSpc>
                <a:spcPct val="100000"/>
              </a:lnSpc>
              <a:spcBef>
                <a:spcPts val="955"/>
              </a:spcBef>
              <a:buFont typeface="Arial"/>
              <a:buChar char="•"/>
              <a:tabLst>
                <a:tab pos="198755" algn="l"/>
              </a:tabLst>
            </a:pPr>
            <a:r>
              <a:rPr sz="1600" b="1" spc="-5" dirty="0">
                <a:latin typeface="Arial"/>
                <a:cs typeface="Arial"/>
              </a:rPr>
              <a:t>Reassignment </a:t>
            </a:r>
            <a:r>
              <a:rPr sz="1600" b="1" spc="-10" dirty="0">
                <a:latin typeface="Arial"/>
                <a:cs typeface="Arial"/>
              </a:rPr>
              <a:t>under GPP for </a:t>
            </a:r>
            <a:r>
              <a:rPr sz="1600" b="1" spc="-5" dirty="0">
                <a:latin typeface="Arial"/>
                <a:cs typeface="Arial"/>
              </a:rPr>
              <a:t>PCS </a:t>
            </a:r>
            <a:r>
              <a:rPr sz="1600" b="1" spc="-10" dirty="0">
                <a:latin typeface="Arial"/>
                <a:cs typeface="Arial"/>
              </a:rPr>
              <a:t>option  </a:t>
            </a:r>
            <a:r>
              <a:rPr sz="1600" b="1" spc="-5" dirty="0">
                <a:latin typeface="Arial"/>
                <a:cs typeface="Arial"/>
              </a:rPr>
              <a:t>(Utilization Plan required </a:t>
            </a:r>
            <a:r>
              <a:rPr sz="1600" b="1" spc="-10" dirty="0">
                <a:latin typeface="Arial"/>
                <a:cs typeface="Arial"/>
              </a:rPr>
              <a:t>for TDY</a:t>
            </a:r>
            <a:r>
              <a:rPr sz="1600" b="1" spc="105" dirty="0">
                <a:latin typeface="Arial"/>
                <a:cs typeface="Arial"/>
              </a:rPr>
              <a:t> </a:t>
            </a:r>
            <a:r>
              <a:rPr sz="1600" b="1" spc="-10" dirty="0">
                <a:latin typeface="Arial"/>
                <a:cs typeface="Arial"/>
              </a:rPr>
              <a:t>option).</a:t>
            </a:r>
            <a:endParaRPr sz="1600">
              <a:latin typeface="Arial"/>
              <a:cs typeface="Arial"/>
            </a:endParaRPr>
          </a:p>
        </p:txBody>
      </p:sp>
      <p:sp>
        <p:nvSpPr>
          <p:cNvPr id="4" name="object 4"/>
          <p:cNvSpPr txBox="1"/>
          <p:nvPr/>
        </p:nvSpPr>
        <p:spPr>
          <a:xfrm>
            <a:off x="4753927" y="1187386"/>
            <a:ext cx="4298315" cy="4832092"/>
          </a:xfrm>
          <a:prstGeom prst="rect">
            <a:avLst/>
          </a:prstGeom>
        </p:spPr>
        <p:txBody>
          <a:bodyPr vert="horz" wrap="square" lIns="0" tIns="0" rIns="0" bIns="0" rtlCol="0">
            <a:spAutoFit/>
          </a:bodyPr>
          <a:lstStyle/>
          <a:p>
            <a:pPr marL="180340" marR="160020" indent="287655">
              <a:lnSpc>
                <a:spcPct val="100000"/>
              </a:lnSpc>
            </a:pPr>
            <a:r>
              <a:rPr sz="1800" b="1" spc="-10" dirty="0">
                <a:solidFill>
                  <a:srgbClr val="006600"/>
                </a:solidFill>
                <a:latin typeface="Arial"/>
                <a:cs typeface="Arial"/>
              </a:rPr>
              <a:t>Executive </a:t>
            </a:r>
            <a:r>
              <a:rPr sz="1800" b="1" spc="-5" dirty="0">
                <a:solidFill>
                  <a:srgbClr val="006600"/>
                </a:solidFill>
                <a:latin typeface="Arial"/>
                <a:cs typeface="Arial"/>
              </a:rPr>
              <a:t>Leader </a:t>
            </a:r>
            <a:r>
              <a:rPr sz="1800" b="1" spc="-10" dirty="0">
                <a:solidFill>
                  <a:srgbClr val="006600"/>
                </a:solidFill>
                <a:latin typeface="Arial"/>
                <a:cs typeface="Arial"/>
              </a:rPr>
              <a:t>Development  </a:t>
            </a:r>
            <a:r>
              <a:rPr sz="1800" b="1" spc="-5" dirty="0">
                <a:solidFill>
                  <a:srgbClr val="006600"/>
                </a:solidFill>
                <a:latin typeface="Arial"/>
                <a:cs typeface="Arial"/>
              </a:rPr>
              <a:t>Program (ELDP) DoD </a:t>
            </a:r>
            <a:r>
              <a:rPr sz="1800" b="1" spc="-15" dirty="0">
                <a:solidFill>
                  <a:srgbClr val="006600"/>
                </a:solidFill>
                <a:latin typeface="Arial"/>
                <a:cs typeface="Arial"/>
              </a:rPr>
              <a:t>Level</a:t>
            </a:r>
            <a:r>
              <a:rPr sz="1800" b="1" spc="25" dirty="0">
                <a:solidFill>
                  <a:srgbClr val="006600"/>
                </a:solidFill>
                <a:latin typeface="Arial"/>
                <a:cs typeface="Arial"/>
              </a:rPr>
              <a:t> </a:t>
            </a:r>
            <a:r>
              <a:rPr sz="1800" b="1" spc="-5" dirty="0">
                <a:solidFill>
                  <a:srgbClr val="006600"/>
                </a:solidFill>
                <a:latin typeface="Arial"/>
                <a:cs typeface="Arial"/>
              </a:rPr>
              <a:t>Program</a:t>
            </a:r>
            <a:endParaRPr sz="1800" dirty="0">
              <a:latin typeface="Arial"/>
              <a:cs typeface="Arial"/>
            </a:endParaRPr>
          </a:p>
          <a:p>
            <a:pPr marL="182880" marR="48895" indent="-170180">
              <a:lnSpc>
                <a:spcPct val="100000"/>
              </a:lnSpc>
              <a:spcBef>
                <a:spcPts val="1445"/>
              </a:spcBef>
              <a:buChar char="•"/>
              <a:tabLst>
                <a:tab pos="198755" algn="l"/>
              </a:tabLst>
            </a:pPr>
            <a:r>
              <a:rPr sz="1600" spc="-5" dirty="0">
                <a:latin typeface="Arial"/>
                <a:cs typeface="Arial"/>
              </a:rPr>
              <a:t>Open to senior Army DACs GS-12/13 (equiv)  serving in a permanent position for at least </a:t>
            </a:r>
            <a:r>
              <a:rPr lang="en-US" sz="1600" spc="-5" dirty="0" smtClean="0">
                <a:latin typeface="Arial"/>
                <a:cs typeface="Arial"/>
              </a:rPr>
              <a:t>1</a:t>
            </a:r>
            <a:r>
              <a:rPr sz="1600" spc="-5" dirty="0" smtClean="0">
                <a:latin typeface="Arial"/>
                <a:cs typeface="Arial"/>
              </a:rPr>
              <a:t>  year </a:t>
            </a:r>
            <a:r>
              <a:rPr sz="1600" spc="-5" dirty="0">
                <a:latin typeface="Arial"/>
                <a:cs typeface="Arial"/>
              </a:rPr>
              <a:t>before nomination is due to</a:t>
            </a:r>
            <a:r>
              <a:rPr sz="1600" spc="70" dirty="0">
                <a:latin typeface="Arial"/>
                <a:cs typeface="Arial"/>
              </a:rPr>
              <a:t> </a:t>
            </a:r>
            <a:r>
              <a:rPr sz="1600" spc="-5" dirty="0">
                <a:latin typeface="Arial"/>
                <a:cs typeface="Arial"/>
              </a:rPr>
              <a:t>DoD.</a:t>
            </a:r>
            <a:endParaRPr sz="1600" dirty="0">
              <a:latin typeface="Arial"/>
              <a:cs typeface="Arial"/>
            </a:endParaRPr>
          </a:p>
          <a:p>
            <a:pPr marL="182880" marR="138430" indent="-170180">
              <a:lnSpc>
                <a:spcPct val="100000"/>
              </a:lnSpc>
              <a:spcBef>
                <a:spcPts val="955"/>
              </a:spcBef>
              <a:buChar char="•"/>
              <a:tabLst>
                <a:tab pos="198755" algn="l"/>
              </a:tabLst>
            </a:pPr>
            <a:r>
              <a:rPr sz="1600" spc="-5" dirty="0">
                <a:latin typeface="Arial"/>
                <a:cs typeface="Arial"/>
              </a:rPr>
              <a:t>10-month program of intense learning and  training experiences across DoD</a:t>
            </a:r>
            <a:r>
              <a:rPr sz="1600" spc="45" dirty="0">
                <a:latin typeface="Arial"/>
                <a:cs typeface="Arial"/>
              </a:rPr>
              <a:t> </a:t>
            </a:r>
            <a:r>
              <a:rPr sz="1600" spc="-5" dirty="0">
                <a:latin typeface="Arial"/>
                <a:cs typeface="Arial"/>
              </a:rPr>
              <a:t>Enterprise.</a:t>
            </a:r>
            <a:endParaRPr sz="1600" dirty="0">
              <a:latin typeface="Arial"/>
              <a:cs typeface="Arial"/>
            </a:endParaRPr>
          </a:p>
          <a:p>
            <a:pPr marL="182880" marR="486409" indent="-170180">
              <a:lnSpc>
                <a:spcPct val="100000"/>
              </a:lnSpc>
              <a:spcBef>
                <a:spcPts val="955"/>
              </a:spcBef>
              <a:buChar char="•"/>
              <a:tabLst>
                <a:tab pos="198755" algn="l"/>
              </a:tabLst>
            </a:pPr>
            <a:r>
              <a:rPr sz="1600" spc="-5" dirty="0">
                <a:latin typeface="Arial"/>
                <a:cs typeface="Arial"/>
              </a:rPr>
              <a:t>Able to participate in rigorous physical  activities at DoD Components’</a:t>
            </a:r>
            <a:r>
              <a:rPr sz="1600" spc="-50" dirty="0">
                <a:latin typeface="Arial"/>
                <a:cs typeface="Arial"/>
              </a:rPr>
              <a:t> </a:t>
            </a:r>
            <a:r>
              <a:rPr sz="1600" spc="-5" dirty="0">
                <a:latin typeface="Arial"/>
                <a:cs typeface="Arial"/>
              </a:rPr>
              <a:t>locations.</a:t>
            </a:r>
            <a:endParaRPr sz="1600" dirty="0">
              <a:latin typeface="Arial"/>
              <a:cs typeface="Arial"/>
            </a:endParaRPr>
          </a:p>
          <a:p>
            <a:pPr marL="182880" marR="632460" indent="-170180">
              <a:lnSpc>
                <a:spcPct val="100000"/>
              </a:lnSpc>
              <a:spcBef>
                <a:spcPts val="955"/>
              </a:spcBef>
              <a:buChar char="•"/>
              <a:tabLst>
                <a:tab pos="198755" algn="l"/>
              </a:tabLst>
            </a:pPr>
            <a:r>
              <a:rPr sz="1600" spc="-5" dirty="0">
                <a:latin typeface="Arial"/>
                <a:cs typeface="Arial"/>
              </a:rPr>
              <a:t>Have completed the CES Intermediate  Course.</a:t>
            </a:r>
            <a:endParaRPr sz="1600" dirty="0">
              <a:latin typeface="Arial"/>
              <a:cs typeface="Arial"/>
            </a:endParaRPr>
          </a:p>
          <a:p>
            <a:pPr marL="198120" indent="-185420">
              <a:lnSpc>
                <a:spcPct val="100000"/>
              </a:lnSpc>
              <a:spcBef>
                <a:spcPts val="955"/>
              </a:spcBef>
              <a:buChar char="•"/>
              <a:tabLst>
                <a:tab pos="198755" algn="l"/>
              </a:tabLst>
            </a:pPr>
            <a:r>
              <a:rPr sz="1600" spc="-5" dirty="0">
                <a:latin typeface="Arial"/>
                <a:cs typeface="Arial"/>
              </a:rPr>
              <a:t>Have a Secret clearance as a</a:t>
            </a:r>
            <a:r>
              <a:rPr sz="1600" spc="5" dirty="0">
                <a:latin typeface="Arial"/>
                <a:cs typeface="Arial"/>
              </a:rPr>
              <a:t> </a:t>
            </a:r>
            <a:r>
              <a:rPr sz="1600" spc="-5" dirty="0">
                <a:latin typeface="Arial"/>
                <a:cs typeface="Arial"/>
              </a:rPr>
              <a:t>minimum.</a:t>
            </a:r>
            <a:endParaRPr sz="1600" dirty="0">
              <a:latin typeface="Arial"/>
              <a:cs typeface="Arial"/>
            </a:endParaRPr>
          </a:p>
          <a:p>
            <a:pPr marL="198120" indent="-185420">
              <a:lnSpc>
                <a:spcPct val="100000"/>
              </a:lnSpc>
              <a:spcBef>
                <a:spcPts val="955"/>
              </a:spcBef>
              <a:buChar char="•"/>
              <a:tabLst>
                <a:tab pos="198755" algn="l"/>
              </a:tabLst>
            </a:pPr>
            <a:r>
              <a:rPr sz="1600" spc="-5" dirty="0">
                <a:latin typeface="Arial"/>
                <a:cs typeface="Arial"/>
              </a:rPr>
              <a:t>Possess a valid Gov’t Travel card &amp;</a:t>
            </a:r>
            <a:r>
              <a:rPr sz="1600" dirty="0">
                <a:latin typeface="Arial"/>
                <a:cs typeface="Arial"/>
              </a:rPr>
              <a:t> </a:t>
            </a:r>
            <a:r>
              <a:rPr sz="1600" spc="-5" dirty="0">
                <a:latin typeface="Arial"/>
                <a:cs typeface="Arial"/>
              </a:rPr>
              <a:t>passport.</a:t>
            </a:r>
            <a:endParaRPr sz="1600" dirty="0">
              <a:latin typeface="Arial"/>
              <a:cs typeface="Arial"/>
            </a:endParaRPr>
          </a:p>
          <a:p>
            <a:pPr marL="198120" indent="-185420">
              <a:lnSpc>
                <a:spcPct val="100000"/>
              </a:lnSpc>
              <a:spcBef>
                <a:spcPts val="955"/>
              </a:spcBef>
              <a:buFont typeface="Arial"/>
              <a:buChar char="•"/>
              <a:tabLst>
                <a:tab pos="198755" algn="l"/>
              </a:tabLst>
            </a:pPr>
            <a:r>
              <a:rPr sz="1600" b="1" spc="-10" dirty="0">
                <a:latin typeface="Arial"/>
                <a:cs typeface="Arial"/>
              </a:rPr>
              <a:t>TDY funded </a:t>
            </a:r>
            <a:r>
              <a:rPr sz="1600" b="1" spc="-5" dirty="0">
                <a:latin typeface="Arial"/>
                <a:cs typeface="Arial"/>
              </a:rPr>
              <a:t>at </a:t>
            </a:r>
            <a:r>
              <a:rPr sz="1600" b="1" spc="-10" dirty="0">
                <a:latin typeface="Arial"/>
                <a:cs typeface="Arial"/>
              </a:rPr>
              <a:t>100% per</a:t>
            </a:r>
            <a:r>
              <a:rPr sz="1600" b="1" spc="25" dirty="0">
                <a:latin typeface="Arial"/>
                <a:cs typeface="Arial"/>
              </a:rPr>
              <a:t> </a:t>
            </a:r>
            <a:r>
              <a:rPr sz="1600" b="1" spc="-10" dirty="0">
                <a:latin typeface="Arial"/>
                <a:cs typeface="Arial"/>
              </a:rPr>
              <a:t>JTR.</a:t>
            </a:r>
            <a:endParaRPr sz="1600" dirty="0">
              <a:latin typeface="Arial"/>
              <a:cs typeface="Arial"/>
            </a:endParaRPr>
          </a:p>
          <a:p>
            <a:pPr marL="198120" indent="-185420">
              <a:lnSpc>
                <a:spcPct val="100000"/>
              </a:lnSpc>
              <a:spcBef>
                <a:spcPts val="955"/>
              </a:spcBef>
              <a:buFont typeface="Arial"/>
              <a:buChar char="•"/>
              <a:tabLst>
                <a:tab pos="198755" algn="l"/>
              </a:tabLst>
            </a:pPr>
            <a:r>
              <a:rPr sz="1600" b="1" spc="-5" dirty="0">
                <a:latin typeface="Arial"/>
                <a:cs typeface="Arial"/>
              </a:rPr>
              <a:t>Must use 2018 ELDP application</a:t>
            </a:r>
            <a:r>
              <a:rPr sz="1600" b="1" spc="35" dirty="0">
                <a:latin typeface="Arial"/>
                <a:cs typeface="Arial"/>
              </a:rPr>
              <a:t> </a:t>
            </a:r>
            <a:r>
              <a:rPr sz="1600" b="1" spc="-5" dirty="0">
                <a:latin typeface="Arial"/>
                <a:cs typeface="Arial"/>
              </a:rPr>
              <a:t>forms.</a:t>
            </a:r>
            <a:endParaRPr sz="1600" dirty="0">
              <a:latin typeface="Arial"/>
              <a:cs typeface="Arial"/>
            </a:endParaRPr>
          </a:p>
        </p:txBody>
      </p:sp>
      <p:sp>
        <p:nvSpPr>
          <p:cNvPr id="5" name="object 5"/>
          <p:cNvSpPr txBox="1">
            <a:spLocks noGrp="1"/>
          </p:cNvSpPr>
          <p:nvPr>
            <p:ph type="title"/>
          </p:nvPr>
        </p:nvSpPr>
        <p:spPr>
          <a:xfrm>
            <a:off x="4965350" y="190500"/>
            <a:ext cx="3326765" cy="382270"/>
          </a:xfrm>
          <a:prstGeom prst="rect">
            <a:avLst/>
          </a:prstGeom>
        </p:spPr>
        <p:txBody>
          <a:bodyPr vert="horz" wrap="square" lIns="0" tIns="0" rIns="0" bIns="0" rtlCol="0">
            <a:spAutoFit/>
          </a:bodyPr>
          <a:lstStyle/>
          <a:p>
            <a:pPr marL="12700">
              <a:lnSpc>
                <a:spcPct val="100000"/>
              </a:lnSpc>
            </a:pPr>
            <a:r>
              <a:rPr spc="-5" dirty="0">
                <a:latin typeface="Arial"/>
                <a:cs typeface="Arial"/>
              </a:rPr>
              <a:t>ETM Program</a:t>
            </a:r>
            <a:r>
              <a:rPr spc="-65" dirty="0">
                <a:latin typeface="Arial"/>
                <a:cs typeface="Arial"/>
              </a:rPr>
              <a:t> </a:t>
            </a:r>
            <a:r>
              <a:rPr spc="-5" dirty="0">
                <a:latin typeface="Arial"/>
                <a:cs typeface="Arial"/>
              </a:rPr>
              <a:t>Modules</a:t>
            </a:r>
          </a:p>
        </p:txBody>
      </p:sp>
      <p:sp>
        <p:nvSpPr>
          <p:cNvPr id="10" name="object 10"/>
          <p:cNvSpPr/>
          <p:nvPr/>
        </p:nvSpPr>
        <p:spPr>
          <a:xfrm>
            <a:off x="7324343" y="6706361"/>
            <a:ext cx="995044" cy="0"/>
          </a:xfrm>
          <a:custGeom>
            <a:avLst/>
            <a:gdLst/>
            <a:ahLst/>
            <a:cxnLst/>
            <a:rect l="l" t="t" r="r" b="b"/>
            <a:pathLst>
              <a:path w="995045">
                <a:moveTo>
                  <a:pt x="0" y="0"/>
                </a:moveTo>
                <a:lnTo>
                  <a:pt x="994917" y="0"/>
                </a:lnTo>
              </a:path>
            </a:pathLst>
          </a:custGeom>
          <a:ln w="19812">
            <a:solidFill>
              <a:srgbClr val="000000"/>
            </a:solidFill>
          </a:ln>
        </p:spPr>
        <p:txBody>
          <a:bodyPr wrap="square" lIns="0" tIns="0" rIns="0" bIns="0" rtlCol="0"/>
          <a:lstStyle/>
          <a:p>
            <a:endParaRPr/>
          </a:p>
        </p:txBody>
      </p:sp>
      <p:sp>
        <p:nvSpPr>
          <p:cNvPr id="11" name="object 11"/>
          <p:cNvSpPr/>
          <p:nvPr/>
        </p:nvSpPr>
        <p:spPr>
          <a:xfrm>
            <a:off x="457961" y="6706361"/>
            <a:ext cx="1561465" cy="0"/>
          </a:xfrm>
          <a:custGeom>
            <a:avLst/>
            <a:gdLst/>
            <a:ahLst/>
            <a:cxnLst/>
            <a:rect l="l" t="t" r="r" b="b"/>
            <a:pathLst>
              <a:path w="1561464">
                <a:moveTo>
                  <a:pt x="0" y="0"/>
                </a:moveTo>
                <a:lnTo>
                  <a:pt x="1561338" y="0"/>
                </a:lnTo>
              </a:path>
            </a:pathLst>
          </a:custGeom>
          <a:ln w="19812">
            <a:solidFill>
              <a:srgbClr val="000000"/>
            </a:solidFill>
          </a:ln>
        </p:spPr>
        <p:txBody>
          <a:bodyPr wrap="square" lIns="0" tIns="0" rIns="0" bIns="0" rtlCol="0"/>
          <a:lstStyle/>
          <a:p>
            <a:endParaRPr/>
          </a:p>
        </p:txBody>
      </p:sp>
      <p:sp>
        <p:nvSpPr>
          <p:cNvPr id="12" name="object 12"/>
          <p:cNvSpPr/>
          <p:nvPr/>
        </p:nvSpPr>
        <p:spPr>
          <a:xfrm>
            <a:off x="7324343" y="6630161"/>
            <a:ext cx="995044" cy="0"/>
          </a:xfrm>
          <a:custGeom>
            <a:avLst/>
            <a:gdLst/>
            <a:ahLst/>
            <a:cxnLst/>
            <a:rect l="l" t="t" r="r" b="b"/>
            <a:pathLst>
              <a:path w="995045">
                <a:moveTo>
                  <a:pt x="0" y="0"/>
                </a:moveTo>
                <a:lnTo>
                  <a:pt x="994917" y="0"/>
                </a:lnTo>
              </a:path>
            </a:pathLst>
          </a:custGeom>
          <a:ln w="19812">
            <a:solidFill>
              <a:srgbClr val="000000"/>
            </a:solidFill>
          </a:ln>
        </p:spPr>
        <p:txBody>
          <a:bodyPr wrap="square" lIns="0" tIns="0" rIns="0" bIns="0" rtlCol="0"/>
          <a:lstStyle/>
          <a:p>
            <a:endParaRPr/>
          </a:p>
        </p:txBody>
      </p:sp>
      <p:sp>
        <p:nvSpPr>
          <p:cNvPr id="13" name="object 13"/>
          <p:cNvSpPr/>
          <p:nvPr/>
        </p:nvSpPr>
        <p:spPr>
          <a:xfrm>
            <a:off x="457961" y="6630161"/>
            <a:ext cx="1561465" cy="0"/>
          </a:xfrm>
          <a:custGeom>
            <a:avLst/>
            <a:gdLst/>
            <a:ahLst/>
            <a:cxnLst/>
            <a:rect l="l" t="t" r="r" b="b"/>
            <a:pathLst>
              <a:path w="1561464">
                <a:moveTo>
                  <a:pt x="0" y="0"/>
                </a:moveTo>
                <a:lnTo>
                  <a:pt x="1561338" y="0"/>
                </a:lnTo>
              </a:path>
            </a:pathLst>
          </a:custGeom>
          <a:ln w="19812">
            <a:solidFill>
              <a:srgbClr val="000000"/>
            </a:solidFill>
          </a:ln>
        </p:spPr>
        <p:txBody>
          <a:bodyPr wrap="square" lIns="0" tIns="0" rIns="0" bIns="0" rtlCol="0"/>
          <a:lstStyle/>
          <a:p>
            <a:endParaRPr/>
          </a:p>
        </p:txBody>
      </p:sp>
      <p:sp>
        <p:nvSpPr>
          <p:cNvPr id="14" name="object 14"/>
          <p:cNvSpPr/>
          <p:nvPr/>
        </p:nvSpPr>
        <p:spPr>
          <a:xfrm>
            <a:off x="7324343" y="6671309"/>
            <a:ext cx="995044" cy="0"/>
          </a:xfrm>
          <a:custGeom>
            <a:avLst/>
            <a:gdLst/>
            <a:ahLst/>
            <a:cxnLst/>
            <a:rect l="l" t="t" r="r" b="b"/>
            <a:pathLst>
              <a:path w="995045">
                <a:moveTo>
                  <a:pt x="0" y="0"/>
                </a:moveTo>
                <a:lnTo>
                  <a:pt x="994917" y="0"/>
                </a:lnTo>
              </a:path>
            </a:pathLst>
          </a:custGeom>
          <a:ln w="28956">
            <a:solidFill>
              <a:srgbClr val="FFC000"/>
            </a:solidFill>
          </a:ln>
        </p:spPr>
        <p:txBody>
          <a:bodyPr wrap="square" lIns="0" tIns="0" rIns="0" bIns="0" rtlCol="0"/>
          <a:lstStyle/>
          <a:p>
            <a:endParaRPr/>
          </a:p>
        </p:txBody>
      </p:sp>
      <p:sp>
        <p:nvSpPr>
          <p:cNvPr id="15" name="object 15"/>
          <p:cNvSpPr/>
          <p:nvPr/>
        </p:nvSpPr>
        <p:spPr>
          <a:xfrm>
            <a:off x="457961" y="6671309"/>
            <a:ext cx="1561465" cy="0"/>
          </a:xfrm>
          <a:custGeom>
            <a:avLst/>
            <a:gdLst/>
            <a:ahLst/>
            <a:cxnLst/>
            <a:rect l="l" t="t" r="r" b="b"/>
            <a:pathLst>
              <a:path w="1561464">
                <a:moveTo>
                  <a:pt x="0" y="0"/>
                </a:moveTo>
                <a:lnTo>
                  <a:pt x="1561338" y="0"/>
                </a:lnTo>
              </a:path>
            </a:pathLst>
          </a:custGeom>
          <a:ln w="28956">
            <a:solidFill>
              <a:srgbClr val="FFC000"/>
            </a:solidFill>
          </a:ln>
        </p:spPr>
        <p:txBody>
          <a:bodyPr wrap="square" lIns="0" tIns="0" rIns="0" bIns="0" rtlCol="0"/>
          <a:lstStyle/>
          <a:p>
            <a:endParaRPr/>
          </a:p>
        </p:txBody>
      </p:sp>
      <p:sp>
        <p:nvSpPr>
          <p:cNvPr id="16" name="object 16"/>
          <p:cNvSpPr/>
          <p:nvPr/>
        </p:nvSpPr>
        <p:spPr>
          <a:xfrm>
            <a:off x="8315599" y="6635903"/>
            <a:ext cx="1905" cy="76200"/>
          </a:xfrm>
          <a:custGeom>
            <a:avLst/>
            <a:gdLst/>
            <a:ahLst/>
            <a:cxnLst/>
            <a:rect l="l" t="t" r="r" b="b"/>
            <a:pathLst>
              <a:path w="1904" h="76200">
                <a:moveTo>
                  <a:pt x="63" y="0"/>
                </a:moveTo>
                <a:lnTo>
                  <a:pt x="292" y="12699"/>
                </a:lnTo>
                <a:lnTo>
                  <a:pt x="63" y="0"/>
                </a:lnTo>
                <a:close/>
              </a:path>
              <a:path w="1904" h="76200">
                <a:moveTo>
                  <a:pt x="647" y="25387"/>
                </a:moveTo>
                <a:lnTo>
                  <a:pt x="1155" y="50787"/>
                </a:lnTo>
                <a:lnTo>
                  <a:pt x="647" y="25387"/>
                </a:lnTo>
                <a:close/>
              </a:path>
              <a:path w="1904" h="76200">
                <a:moveTo>
                  <a:pt x="1511" y="63487"/>
                </a:moveTo>
                <a:lnTo>
                  <a:pt x="1739" y="76187"/>
                </a:lnTo>
                <a:lnTo>
                  <a:pt x="1511" y="63487"/>
                </a:lnTo>
                <a:close/>
              </a:path>
            </a:pathLst>
          </a:custGeom>
          <a:solidFill>
            <a:srgbClr val="000000"/>
          </a:solidFill>
        </p:spPr>
        <p:txBody>
          <a:bodyPr wrap="square" lIns="0" tIns="0" rIns="0" bIns="0" rtlCol="0"/>
          <a:lstStyle/>
          <a:p>
            <a:endParaRPr/>
          </a:p>
        </p:txBody>
      </p:sp>
      <p:sp>
        <p:nvSpPr>
          <p:cNvPr id="17" name="object 17"/>
          <p:cNvSpPr/>
          <p:nvPr/>
        </p:nvSpPr>
        <p:spPr>
          <a:xfrm>
            <a:off x="8237782" y="6561437"/>
            <a:ext cx="231140" cy="228600"/>
          </a:xfrm>
          <a:custGeom>
            <a:avLst/>
            <a:gdLst/>
            <a:ahLst/>
            <a:cxnLst/>
            <a:rect l="l" t="t" r="r" b="b"/>
            <a:pathLst>
              <a:path w="231140" h="228600">
                <a:moveTo>
                  <a:pt x="0" y="0"/>
                </a:moveTo>
                <a:lnTo>
                  <a:pt x="78752" y="112547"/>
                </a:lnTo>
                <a:lnTo>
                  <a:pt x="5143" y="228536"/>
                </a:lnTo>
                <a:lnTo>
                  <a:pt x="231114" y="109105"/>
                </a:lnTo>
                <a:lnTo>
                  <a:pt x="0" y="0"/>
                </a:lnTo>
                <a:close/>
              </a:path>
            </a:pathLst>
          </a:custGeom>
          <a:solidFill>
            <a:srgbClr val="000000"/>
          </a:solidFill>
        </p:spPr>
        <p:txBody>
          <a:bodyPr wrap="square" lIns="0" tIns="0" rIns="0" bIns="0" rtlCol="0"/>
          <a:lstStyle/>
          <a:p>
            <a:endParaRPr/>
          </a:p>
        </p:txBody>
      </p:sp>
      <p:sp>
        <p:nvSpPr>
          <p:cNvPr id="23" name="object 23"/>
          <p:cNvSpPr/>
          <p:nvPr/>
        </p:nvSpPr>
        <p:spPr>
          <a:xfrm>
            <a:off x="4734305" y="3649217"/>
            <a:ext cx="0" cy="0"/>
          </a:xfrm>
          <a:custGeom>
            <a:avLst/>
            <a:gdLst/>
            <a:ahLst/>
            <a:cxnLst/>
            <a:rect l="l" t="t" r="r" b="b"/>
            <a:pathLst>
              <a:path>
                <a:moveTo>
                  <a:pt x="0" y="0"/>
                </a:moveTo>
                <a:lnTo>
                  <a:pt x="0" y="0"/>
                </a:lnTo>
              </a:path>
            </a:pathLst>
          </a:custGeom>
          <a:ln w="25908">
            <a:solidFill>
              <a:srgbClr val="000000"/>
            </a:solidFill>
          </a:ln>
        </p:spPr>
        <p:txBody>
          <a:bodyPr wrap="square" lIns="0" tIns="0" rIns="0" bIns="0" rtlCol="0"/>
          <a:lstStyle/>
          <a:p>
            <a:endParaRPr/>
          </a:p>
        </p:txBody>
      </p:sp>
      <p:sp>
        <p:nvSpPr>
          <p:cNvPr id="24" name="object 24"/>
          <p:cNvSpPr/>
          <p:nvPr/>
        </p:nvSpPr>
        <p:spPr>
          <a:xfrm>
            <a:off x="4648200" y="1203979"/>
            <a:ext cx="45719" cy="5298188"/>
          </a:xfrm>
          <a:custGeom>
            <a:avLst/>
            <a:gdLst/>
            <a:ahLst/>
            <a:cxnLst/>
            <a:rect l="l" t="t" r="r" b="b"/>
            <a:pathLst>
              <a:path h="4939030">
                <a:moveTo>
                  <a:pt x="0" y="0"/>
                </a:moveTo>
                <a:lnTo>
                  <a:pt x="0" y="4938712"/>
                </a:lnTo>
              </a:path>
            </a:pathLst>
          </a:custGeom>
          <a:ln w="25908">
            <a:solidFill>
              <a:srgbClr val="000000"/>
            </a:solidFill>
          </a:ln>
        </p:spPr>
        <p:txBody>
          <a:bodyPr wrap="square" lIns="0" tIns="0" rIns="0" bIns="0" rtlCol="0"/>
          <a:lstStyle/>
          <a:p>
            <a:endParaRPr/>
          </a:p>
        </p:txBody>
      </p:sp>
      <p:sp>
        <p:nvSpPr>
          <p:cNvPr id="26" name="object 26"/>
          <p:cNvSpPr txBox="1"/>
          <p:nvPr/>
        </p:nvSpPr>
        <p:spPr>
          <a:xfrm>
            <a:off x="8915400" y="6555445"/>
            <a:ext cx="276860" cy="252095"/>
          </a:xfrm>
          <a:prstGeom prst="rect">
            <a:avLst/>
          </a:prstGeom>
        </p:spPr>
        <p:txBody>
          <a:bodyPr vert="horz" wrap="square" lIns="0" tIns="0" rIns="0" bIns="0" rtlCol="0">
            <a:spAutoFit/>
          </a:bodyPr>
          <a:lstStyle/>
          <a:p>
            <a:pPr marL="25400">
              <a:lnSpc>
                <a:spcPts val="1864"/>
              </a:lnSpc>
            </a:pPr>
            <a:fld id="{81D60167-4931-47E6-BA6A-407CBD079E47}" type="slidenum">
              <a:rPr sz="1600" spc="-5" dirty="0">
                <a:latin typeface="Arial"/>
                <a:cs typeface="Arial"/>
              </a:rPr>
              <a:t>8</a:t>
            </a:fld>
            <a:endParaRPr sz="1600">
              <a:latin typeface="Arial"/>
              <a:cs typeface="Arial"/>
            </a:endParaRPr>
          </a:p>
        </p:txBody>
      </p:sp>
      <p:sp>
        <p:nvSpPr>
          <p:cNvPr id="27" name="object 2"/>
          <p:cNvSpPr txBox="1"/>
          <p:nvPr/>
        </p:nvSpPr>
        <p:spPr>
          <a:xfrm>
            <a:off x="533400" y="91630"/>
            <a:ext cx="3657600" cy="512961"/>
          </a:xfrm>
          <a:prstGeom prst="rect">
            <a:avLst/>
          </a:prstGeom>
        </p:spPr>
        <p:txBody>
          <a:bodyPr vert="horz" wrap="square" lIns="0" tIns="0" rIns="0" bIns="0" rtlCol="0">
            <a:spAutoFit/>
          </a:bodyPr>
          <a:lstStyle/>
          <a:p>
            <a:pPr algn="ctr">
              <a:lnSpc>
                <a:spcPts val="2030"/>
              </a:lnSpc>
            </a:pPr>
            <a:r>
              <a:rPr lang="en-US" b="1" spc="-5" dirty="0">
                <a:solidFill>
                  <a:srgbClr val="F6C700"/>
                </a:solidFill>
                <a:latin typeface="Arial"/>
                <a:cs typeface="Arial"/>
              </a:rPr>
              <a:t>AMERICA</a:t>
            </a:r>
            <a:r>
              <a:rPr lang="en-US" b="1" spc="-5" dirty="0">
                <a:solidFill>
                  <a:srgbClr val="F6C700"/>
                </a:solidFill>
                <a:latin typeface="MS PGothic"/>
                <a:cs typeface="MS PGothic"/>
              </a:rPr>
              <a:t>’</a:t>
            </a:r>
            <a:r>
              <a:rPr lang="en-US" b="1" spc="-5" dirty="0">
                <a:solidFill>
                  <a:srgbClr val="F6C700"/>
                </a:solidFill>
                <a:latin typeface="Arial"/>
                <a:cs typeface="Arial"/>
              </a:rPr>
              <a:t>S</a:t>
            </a:r>
            <a:r>
              <a:rPr lang="en-US" b="1" spc="-130" dirty="0">
                <a:solidFill>
                  <a:srgbClr val="F6C700"/>
                </a:solidFill>
                <a:latin typeface="Arial"/>
                <a:cs typeface="Arial"/>
              </a:rPr>
              <a:t> </a:t>
            </a:r>
            <a:r>
              <a:rPr lang="en-US" b="1" spc="-30" dirty="0">
                <a:solidFill>
                  <a:srgbClr val="F6C700"/>
                </a:solidFill>
                <a:latin typeface="Arial"/>
                <a:cs typeface="Arial"/>
              </a:rPr>
              <a:t>ARMY:</a:t>
            </a:r>
            <a:endParaRPr lang="en-US" dirty="0">
              <a:latin typeface="Arial"/>
              <a:cs typeface="Arial"/>
            </a:endParaRPr>
          </a:p>
          <a:p>
            <a:pPr algn="ctr">
              <a:lnSpc>
                <a:spcPts val="2030"/>
              </a:lnSpc>
            </a:pPr>
            <a:r>
              <a:rPr lang="en-US" sz="1700" b="1" spc="-5" dirty="0">
                <a:solidFill>
                  <a:srgbClr val="979797"/>
                </a:solidFill>
                <a:latin typeface="Arial"/>
                <a:cs typeface="Arial"/>
              </a:rPr>
              <a:t>THE STRENGTH OF THE</a:t>
            </a:r>
            <a:r>
              <a:rPr lang="en-US" sz="1700" b="1" spc="-20" dirty="0">
                <a:solidFill>
                  <a:srgbClr val="979797"/>
                </a:solidFill>
                <a:latin typeface="Arial"/>
                <a:cs typeface="Arial"/>
              </a:rPr>
              <a:t> </a:t>
            </a:r>
            <a:r>
              <a:rPr lang="en-US" sz="1700" b="1" spc="-25" dirty="0">
                <a:solidFill>
                  <a:srgbClr val="979797"/>
                </a:solidFill>
                <a:latin typeface="Arial"/>
                <a:cs typeface="Arial"/>
              </a:rPr>
              <a:t>NATION</a:t>
            </a:r>
            <a:endParaRPr lang="en-US" sz="1700" dirty="0">
              <a:latin typeface="Arial"/>
              <a:cs typeface="Arial"/>
            </a:endParaRPr>
          </a:p>
        </p:txBody>
      </p:sp>
      <p:sp>
        <p:nvSpPr>
          <p:cNvPr id="28" name="object 21"/>
          <p:cNvSpPr/>
          <p:nvPr/>
        </p:nvSpPr>
        <p:spPr>
          <a:xfrm>
            <a:off x="1904999" y="6477000"/>
            <a:ext cx="5886305" cy="457200"/>
          </a:xfrm>
          <a:prstGeom prst="rect">
            <a:avLst/>
          </a:prstGeom>
          <a:blipFill>
            <a:blip r:embed="rId3" cstate="print"/>
            <a:stretch>
              <a:fillRect/>
            </a:stretch>
          </a:blipFill>
        </p:spPr>
        <p:txBody>
          <a:bodyPr wrap="square" lIns="0" tIns="0" rIns="0" bIns="0" rtlCol="0"/>
          <a:lstStyle/>
          <a:p>
            <a:pPr marL="12700">
              <a:lnSpc>
                <a:spcPct val="100000"/>
              </a:lnSpc>
              <a:spcBef>
                <a:spcPts val="240"/>
              </a:spcBef>
            </a:pPr>
            <a:r>
              <a:rPr lang="en-US" i="1" spc="-5" dirty="0" smtClean="0">
                <a:latin typeface="Arial"/>
                <a:cs typeface="Arial"/>
              </a:rPr>
              <a:t>    </a:t>
            </a:r>
            <a:r>
              <a:rPr lang="en-US" sz="1500" b="1" i="1" spc="-5" dirty="0" smtClean="0">
                <a:latin typeface="Arial"/>
                <a:cs typeface="Arial"/>
              </a:rPr>
              <a:t>Senior </a:t>
            </a:r>
            <a:r>
              <a:rPr lang="en-US" sz="1500" b="1" i="1" spc="-5" dirty="0">
                <a:latin typeface="Arial"/>
                <a:cs typeface="Arial"/>
              </a:rPr>
              <a:t>Civilian </a:t>
            </a:r>
            <a:r>
              <a:rPr lang="en-US" sz="1500" b="1" i="1" spc="-10" dirty="0">
                <a:latin typeface="Arial"/>
                <a:cs typeface="Arial"/>
              </a:rPr>
              <a:t>Army </a:t>
            </a:r>
            <a:r>
              <a:rPr lang="en-US" sz="1500" b="1" i="1" spc="-30" dirty="0">
                <a:latin typeface="Arial"/>
                <a:cs typeface="Arial"/>
              </a:rPr>
              <a:t>Talent </a:t>
            </a:r>
            <a:r>
              <a:rPr lang="en-US" sz="1500" b="1" i="1" spc="-5" dirty="0">
                <a:latin typeface="Arial"/>
                <a:cs typeface="Arial"/>
              </a:rPr>
              <a:t>Management – </a:t>
            </a:r>
            <a:r>
              <a:rPr lang="en-US" sz="1500" b="1" i="1" spc="-10" dirty="0">
                <a:latin typeface="Arial"/>
                <a:cs typeface="Arial"/>
              </a:rPr>
              <a:t>Army</a:t>
            </a:r>
            <a:r>
              <a:rPr lang="en-US" sz="1500" b="1" i="1" spc="45" dirty="0">
                <a:latin typeface="Arial"/>
                <a:cs typeface="Arial"/>
              </a:rPr>
              <a:t> </a:t>
            </a:r>
            <a:r>
              <a:rPr lang="en-US" sz="1500" b="1" i="1" spc="-5" dirty="0">
                <a:latin typeface="Arial"/>
                <a:cs typeface="Arial"/>
              </a:rPr>
              <a:t>Strong!</a:t>
            </a:r>
            <a:endParaRPr lang="en-US" sz="1500" b="1" dirty="0">
              <a:latin typeface="Arial"/>
              <a:cs typeface="Aria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725295" y="1068895"/>
            <a:ext cx="5813425" cy="682625"/>
          </a:xfrm>
          <a:prstGeom prst="rect">
            <a:avLst/>
          </a:prstGeom>
        </p:spPr>
        <p:txBody>
          <a:bodyPr vert="horz" wrap="square" lIns="0" tIns="0" rIns="0" bIns="0" rtlCol="0">
            <a:spAutoFit/>
          </a:bodyPr>
          <a:lstStyle/>
          <a:p>
            <a:pPr algn="ctr">
              <a:lnSpc>
                <a:spcPct val="100000"/>
              </a:lnSpc>
            </a:pPr>
            <a:r>
              <a:rPr sz="2000" b="1" spc="-5" dirty="0">
                <a:solidFill>
                  <a:srgbClr val="006600"/>
                </a:solidFill>
                <a:latin typeface="Arial"/>
                <a:cs typeface="Arial"/>
              </a:rPr>
              <a:t>Naval </a:t>
            </a:r>
            <a:r>
              <a:rPr sz="2000" b="1" spc="-25" dirty="0">
                <a:solidFill>
                  <a:srgbClr val="006600"/>
                </a:solidFill>
                <a:latin typeface="Arial"/>
                <a:cs typeface="Arial"/>
              </a:rPr>
              <a:t>War </a:t>
            </a:r>
            <a:r>
              <a:rPr sz="2000" b="1" spc="-5" dirty="0">
                <a:solidFill>
                  <a:srgbClr val="006600"/>
                </a:solidFill>
                <a:latin typeface="Arial"/>
                <a:cs typeface="Arial"/>
              </a:rPr>
              <a:t>College Intermediate Level</a:t>
            </a:r>
            <a:r>
              <a:rPr sz="2000" b="1" spc="-45" dirty="0">
                <a:solidFill>
                  <a:srgbClr val="006600"/>
                </a:solidFill>
                <a:latin typeface="Arial"/>
                <a:cs typeface="Arial"/>
              </a:rPr>
              <a:t> </a:t>
            </a:r>
            <a:r>
              <a:rPr sz="2000" b="1" dirty="0">
                <a:solidFill>
                  <a:srgbClr val="006600"/>
                </a:solidFill>
                <a:latin typeface="Arial"/>
                <a:cs typeface="Arial"/>
              </a:rPr>
              <a:t>Course</a:t>
            </a:r>
            <a:endParaRPr sz="2000">
              <a:latin typeface="Arial"/>
              <a:cs typeface="Arial"/>
            </a:endParaRPr>
          </a:p>
          <a:p>
            <a:pPr algn="ctr">
              <a:lnSpc>
                <a:spcPct val="100000"/>
              </a:lnSpc>
              <a:spcBef>
                <a:spcPts val="690"/>
              </a:spcBef>
            </a:pPr>
            <a:r>
              <a:rPr sz="1800" b="1" i="1" spc="-5" dirty="0">
                <a:solidFill>
                  <a:srgbClr val="002060"/>
                </a:solidFill>
                <a:latin typeface="Arial"/>
                <a:cs typeface="Arial"/>
              </a:rPr>
              <a:t>College </a:t>
            </a:r>
            <a:r>
              <a:rPr sz="1800" b="1" i="1" dirty="0">
                <a:solidFill>
                  <a:srgbClr val="002060"/>
                </a:solidFill>
                <a:latin typeface="Arial"/>
                <a:cs typeface="Arial"/>
              </a:rPr>
              <a:t>of </a:t>
            </a:r>
            <a:r>
              <a:rPr sz="1800" b="1" i="1" spc="-5" dirty="0">
                <a:solidFill>
                  <a:srgbClr val="002060"/>
                </a:solidFill>
                <a:latin typeface="Arial"/>
                <a:cs typeface="Arial"/>
              </a:rPr>
              <a:t>Naval Command &amp; </a:t>
            </a:r>
            <a:r>
              <a:rPr sz="1800" b="1" i="1" spc="-10" dirty="0">
                <a:solidFill>
                  <a:srgbClr val="002060"/>
                </a:solidFill>
                <a:latin typeface="Arial"/>
                <a:cs typeface="Arial"/>
              </a:rPr>
              <a:t>Staff </a:t>
            </a:r>
            <a:r>
              <a:rPr sz="1800" b="1" i="1" spc="-5" dirty="0">
                <a:solidFill>
                  <a:srgbClr val="002060"/>
                </a:solidFill>
                <a:latin typeface="Arial"/>
                <a:cs typeface="Arial"/>
              </a:rPr>
              <a:t>(CNC&amp;S)</a:t>
            </a:r>
            <a:r>
              <a:rPr sz="1800" b="1" i="1" spc="25" dirty="0">
                <a:solidFill>
                  <a:srgbClr val="002060"/>
                </a:solidFill>
                <a:latin typeface="Arial"/>
                <a:cs typeface="Arial"/>
              </a:rPr>
              <a:t> </a:t>
            </a:r>
            <a:r>
              <a:rPr sz="1800" b="1" i="1" spc="-5" dirty="0">
                <a:solidFill>
                  <a:srgbClr val="002060"/>
                </a:solidFill>
                <a:latin typeface="Arial"/>
                <a:cs typeface="Arial"/>
              </a:rPr>
              <a:t>Program</a:t>
            </a:r>
            <a:endParaRPr sz="1800">
              <a:latin typeface="Arial"/>
              <a:cs typeface="Arial"/>
            </a:endParaRPr>
          </a:p>
        </p:txBody>
      </p:sp>
      <p:sp>
        <p:nvSpPr>
          <p:cNvPr id="4" name="object 4"/>
          <p:cNvSpPr txBox="1">
            <a:spLocks noGrp="1"/>
          </p:cNvSpPr>
          <p:nvPr>
            <p:ph type="title"/>
          </p:nvPr>
        </p:nvSpPr>
        <p:spPr>
          <a:xfrm>
            <a:off x="5024945" y="190500"/>
            <a:ext cx="3326765" cy="382270"/>
          </a:xfrm>
          <a:prstGeom prst="rect">
            <a:avLst/>
          </a:prstGeom>
        </p:spPr>
        <p:txBody>
          <a:bodyPr vert="horz" wrap="square" lIns="0" tIns="0" rIns="0" bIns="0" rtlCol="0">
            <a:spAutoFit/>
          </a:bodyPr>
          <a:lstStyle/>
          <a:p>
            <a:pPr marL="12700">
              <a:lnSpc>
                <a:spcPct val="100000"/>
              </a:lnSpc>
            </a:pPr>
            <a:r>
              <a:rPr spc="-5" dirty="0">
                <a:latin typeface="Arial"/>
                <a:cs typeface="Arial"/>
              </a:rPr>
              <a:t>ETM Program</a:t>
            </a:r>
            <a:r>
              <a:rPr spc="-65" dirty="0">
                <a:latin typeface="Arial"/>
                <a:cs typeface="Arial"/>
              </a:rPr>
              <a:t> </a:t>
            </a:r>
            <a:r>
              <a:rPr spc="-5" dirty="0">
                <a:latin typeface="Arial"/>
                <a:cs typeface="Arial"/>
              </a:rPr>
              <a:t>Modules</a:t>
            </a:r>
          </a:p>
        </p:txBody>
      </p:sp>
      <p:sp>
        <p:nvSpPr>
          <p:cNvPr id="5" name="object 5"/>
          <p:cNvSpPr txBox="1"/>
          <p:nvPr/>
        </p:nvSpPr>
        <p:spPr>
          <a:xfrm>
            <a:off x="4879416" y="1955228"/>
            <a:ext cx="3875404" cy="502920"/>
          </a:xfrm>
          <a:prstGeom prst="rect">
            <a:avLst/>
          </a:prstGeom>
        </p:spPr>
        <p:txBody>
          <a:bodyPr vert="horz" wrap="square" lIns="0" tIns="0" rIns="0" bIns="0" rtlCol="0">
            <a:spAutoFit/>
          </a:bodyPr>
          <a:lstStyle/>
          <a:p>
            <a:pPr marL="299085" marR="5080" indent="-286385">
              <a:lnSpc>
                <a:spcPct val="100000"/>
              </a:lnSpc>
              <a:buChar char="•"/>
              <a:tabLst>
                <a:tab pos="299085" algn="l"/>
                <a:tab pos="299720" algn="l"/>
              </a:tabLst>
            </a:pPr>
            <a:r>
              <a:rPr sz="1600" spc="-5" dirty="0">
                <a:latin typeface="Arial"/>
                <a:cs typeface="Arial"/>
              </a:rPr>
              <a:t>Considered for placement into positions  of greater responsibilities</a:t>
            </a:r>
            <a:r>
              <a:rPr sz="1600" spc="-80" dirty="0">
                <a:latin typeface="Arial"/>
                <a:cs typeface="Arial"/>
              </a:rPr>
              <a:t> </a:t>
            </a:r>
            <a:r>
              <a:rPr sz="1600" spc="-5" dirty="0">
                <a:latin typeface="Arial"/>
                <a:cs typeface="Arial"/>
              </a:rPr>
              <a:t>Army-wide.</a:t>
            </a:r>
            <a:endParaRPr sz="1600">
              <a:latin typeface="Arial"/>
              <a:cs typeface="Arial"/>
            </a:endParaRPr>
          </a:p>
        </p:txBody>
      </p:sp>
      <p:sp>
        <p:nvSpPr>
          <p:cNvPr id="6" name="object 6"/>
          <p:cNvSpPr txBox="1"/>
          <p:nvPr/>
        </p:nvSpPr>
        <p:spPr>
          <a:xfrm>
            <a:off x="4879416" y="2625737"/>
            <a:ext cx="3903979" cy="502920"/>
          </a:xfrm>
          <a:prstGeom prst="rect">
            <a:avLst/>
          </a:prstGeom>
        </p:spPr>
        <p:txBody>
          <a:bodyPr vert="horz" wrap="square" lIns="0" tIns="0" rIns="0" bIns="0" rtlCol="0">
            <a:spAutoFit/>
          </a:bodyPr>
          <a:lstStyle/>
          <a:p>
            <a:pPr marL="299085" marR="5080" indent="-286385">
              <a:lnSpc>
                <a:spcPct val="100000"/>
              </a:lnSpc>
              <a:buChar char="•"/>
              <a:tabLst>
                <a:tab pos="299085" algn="l"/>
                <a:tab pos="299720" algn="l"/>
              </a:tabLst>
            </a:pPr>
            <a:r>
              <a:rPr sz="1600" spc="-5" dirty="0">
                <a:latin typeface="Arial"/>
                <a:cs typeface="Arial"/>
              </a:rPr>
              <a:t>Have completed CES Advanced</a:t>
            </a:r>
            <a:r>
              <a:rPr sz="1600" spc="-130" dirty="0">
                <a:latin typeface="Arial"/>
                <a:cs typeface="Arial"/>
              </a:rPr>
              <a:t> </a:t>
            </a:r>
            <a:r>
              <a:rPr sz="1600" spc="-5" dirty="0">
                <a:latin typeface="Arial"/>
                <a:cs typeface="Arial"/>
              </a:rPr>
              <a:t>Course  or granted equiv/constructive</a:t>
            </a:r>
            <a:r>
              <a:rPr sz="1600" spc="25" dirty="0">
                <a:latin typeface="Arial"/>
                <a:cs typeface="Arial"/>
              </a:rPr>
              <a:t> </a:t>
            </a:r>
            <a:r>
              <a:rPr sz="1600" spc="-5" dirty="0">
                <a:latin typeface="Arial"/>
                <a:cs typeface="Arial"/>
              </a:rPr>
              <a:t>credit.</a:t>
            </a:r>
            <a:endParaRPr sz="1600">
              <a:latin typeface="Arial"/>
              <a:cs typeface="Arial"/>
            </a:endParaRPr>
          </a:p>
        </p:txBody>
      </p:sp>
      <p:sp>
        <p:nvSpPr>
          <p:cNvPr id="7" name="object 7"/>
          <p:cNvSpPr txBox="1"/>
          <p:nvPr/>
        </p:nvSpPr>
        <p:spPr>
          <a:xfrm>
            <a:off x="4879416" y="3296246"/>
            <a:ext cx="3950335" cy="502920"/>
          </a:xfrm>
          <a:prstGeom prst="rect">
            <a:avLst/>
          </a:prstGeom>
        </p:spPr>
        <p:txBody>
          <a:bodyPr vert="horz" wrap="square" lIns="0" tIns="0" rIns="0" bIns="0" rtlCol="0">
            <a:spAutoFit/>
          </a:bodyPr>
          <a:lstStyle/>
          <a:p>
            <a:pPr marL="299085" marR="5080" indent="-286385">
              <a:lnSpc>
                <a:spcPct val="100000"/>
              </a:lnSpc>
              <a:buChar char="•"/>
              <a:tabLst>
                <a:tab pos="299085" algn="l"/>
                <a:tab pos="299720" algn="l"/>
              </a:tabLst>
            </a:pPr>
            <a:r>
              <a:rPr sz="1600" spc="-5" dirty="0">
                <a:latin typeface="Arial"/>
                <a:cs typeface="Arial"/>
              </a:rPr>
              <a:t>Have experience in DA Nat’l Security  policy and Defense agencies interaction.</a:t>
            </a:r>
            <a:endParaRPr sz="1600">
              <a:latin typeface="Arial"/>
              <a:cs typeface="Arial"/>
            </a:endParaRPr>
          </a:p>
        </p:txBody>
      </p:sp>
      <p:sp>
        <p:nvSpPr>
          <p:cNvPr id="8" name="object 8"/>
          <p:cNvSpPr txBox="1"/>
          <p:nvPr/>
        </p:nvSpPr>
        <p:spPr>
          <a:xfrm>
            <a:off x="4879416" y="3966756"/>
            <a:ext cx="3940810" cy="259079"/>
          </a:xfrm>
          <a:prstGeom prst="rect">
            <a:avLst/>
          </a:prstGeom>
        </p:spPr>
        <p:txBody>
          <a:bodyPr vert="horz" wrap="square" lIns="0" tIns="0" rIns="0" bIns="0" rtlCol="0">
            <a:spAutoFit/>
          </a:bodyPr>
          <a:lstStyle/>
          <a:p>
            <a:pPr marL="299085" indent="-286385">
              <a:lnSpc>
                <a:spcPct val="100000"/>
              </a:lnSpc>
              <a:buChar char="•"/>
              <a:tabLst>
                <a:tab pos="299085" algn="l"/>
                <a:tab pos="299720" algn="l"/>
              </a:tabLst>
            </a:pPr>
            <a:r>
              <a:rPr sz="1600" spc="-5" dirty="0">
                <a:latin typeface="Arial"/>
                <a:cs typeface="Arial"/>
              </a:rPr>
              <a:t>Have a minimum Secret level</a:t>
            </a:r>
            <a:r>
              <a:rPr sz="1600" dirty="0">
                <a:latin typeface="Arial"/>
                <a:cs typeface="Arial"/>
              </a:rPr>
              <a:t> </a:t>
            </a:r>
            <a:r>
              <a:rPr sz="1600" spc="-5" dirty="0">
                <a:latin typeface="Arial"/>
                <a:cs typeface="Arial"/>
              </a:rPr>
              <a:t>clearance.</a:t>
            </a:r>
            <a:endParaRPr sz="1600">
              <a:latin typeface="Arial"/>
              <a:cs typeface="Arial"/>
            </a:endParaRPr>
          </a:p>
        </p:txBody>
      </p:sp>
      <p:sp>
        <p:nvSpPr>
          <p:cNvPr id="9" name="object 9"/>
          <p:cNvSpPr txBox="1"/>
          <p:nvPr/>
        </p:nvSpPr>
        <p:spPr>
          <a:xfrm>
            <a:off x="459740" y="1936115"/>
            <a:ext cx="3998595" cy="259079"/>
          </a:xfrm>
          <a:prstGeom prst="rect">
            <a:avLst/>
          </a:prstGeom>
        </p:spPr>
        <p:txBody>
          <a:bodyPr vert="horz" wrap="square" lIns="0" tIns="0" rIns="0" bIns="0" rtlCol="0">
            <a:spAutoFit/>
          </a:bodyPr>
          <a:lstStyle/>
          <a:p>
            <a:pPr marL="299085" indent="-286385">
              <a:lnSpc>
                <a:spcPct val="100000"/>
              </a:lnSpc>
              <a:buFont typeface="Arial"/>
              <a:buChar char="•"/>
              <a:tabLst>
                <a:tab pos="299085" algn="l"/>
                <a:tab pos="299720" algn="l"/>
              </a:tabLst>
            </a:pPr>
            <a:r>
              <a:rPr sz="1600" b="1" spc="-10" dirty="0">
                <a:latin typeface="Arial"/>
                <a:cs typeface="Arial"/>
              </a:rPr>
              <a:t>Open </a:t>
            </a:r>
            <a:r>
              <a:rPr sz="1600" b="1" spc="-5" dirty="0">
                <a:latin typeface="Arial"/>
                <a:cs typeface="Arial"/>
              </a:rPr>
              <a:t>to </a:t>
            </a:r>
            <a:r>
              <a:rPr sz="1600" b="1" spc="-15" dirty="0">
                <a:latin typeface="Arial"/>
                <a:cs typeface="Arial"/>
              </a:rPr>
              <a:t>Army </a:t>
            </a:r>
            <a:r>
              <a:rPr sz="1600" b="1" spc="-20" dirty="0">
                <a:latin typeface="Arial"/>
                <a:cs typeface="Arial"/>
              </a:rPr>
              <a:t>DACs </a:t>
            </a:r>
            <a:r>
              <a:rPr sz="1600" b="1" spc="-5" dirty="0">
                <a:latin typeface="Arial"/>
                <a:cs typeface="Arial"/>
              </a:rPr>
              <a:t>GS-13/equiv</a:t>
            </a:r>
            <a:r>
              <a:rPr sz="1600" b="1" spc="105" dirty="0">
                <a:latin typeface="Arial"/>
                <a:cs typeface="Arial"/>
              </a:rPr>
              <a:t> </a:t>
            </a:r>
            <a:r>
              <a:rPr sz="1600" b="1" spc="-40" dirty="0">
                <a:latin typeface="Arial"/>
                <a:cs typeface="Arial"/>
              </a:rPr>
              <a:t>only.</a:t>
            </a:r>
            <a:endParaRPr sz="1600">
              <a:latin typeface="Arial"/>
              <a:cs typeface="Arial"/>
            </a:endParaRPr>
          </a:p>
        </p:txBody>
      </p:sp>
      <p:sp>
        <p:nvSpPr>
          <p:cNvPr id="10" name="object 10"/>
          <p:cNvSpPr txBox="1"/>
          <p:nvPr/>
        </p:nvSpPr>
        <p:spPr>
          <a:xfrm>
            <a:off x="459645" y="2362781"/>
            <a:ext cx="3937635" cy="502920"/>
          </a:xfrm>
          <a:prstGeom prst="rect">
            <a:avLst/>
          </a:prstGeom>
        </p:spPr>
        <p:txBody>
          <a:bodyPr vert="horz" wrap="square" lIns="0" tIns="0" rIns="0" bIns="0" rtlCol="0">
            <a:spAutoFit/>
          </a:bodyPr>
          <a:lstStyle/>
          <a:p>
            <a:pPr marL="299085" marR="5080" indent="-286385">
              <a:lnSpc>
                <a:spcPct val="100000"/>
              </a:lnSpc>
              <a:buChar char="•"/>
              <a:tabLst>
                <a:tab pos="299085" algn="l"/>
                <a:tab pos="299720" algn="l"/>
              </a:tabLst>
            </a:pPr>
            <a:r>
              <a:rPr sz="1600" spc="-5" dirty="0">
                <a:latin typeface="Arial"/>
                <a:cs typeface="Arial"/>
              </a:rPr>
              <a:t>Have served 3 </a:t>
            </a:r>
            <a:r>
              <a:rPr sz="1600" spc="-10" dirty="0">
                <a:latin typeface="Arial"/>
                <a:cs typeface="Arial"/>
              </a:rPr>
              <a:t>years </a:t>
            </a:r>
            <a:r>
              <a:rPr sz="1600" dirty="0">
                <a:latin typeface="Arial"/>
                <a:cs typeface="Arial"/>
              </a:rPr>
              <a:t>in </a:t>
            </a:r>
            <a:r>
              <a:rPr sz="1600" spc="-5" dirty="0">
                <a:latin typeface="Arial"/>
                <a:cs typeface="Arial"/>
              </a:rPr>
              <a:t>permanent Army  </a:t>
            </a:r>
            <a:r>
              <a:rPr sz="1600" dirty="0">
                <a:latin typeface="Arial"/>
                <a:cs typeface="Arial"/>
              </a:rPr>
              <a:t>position </a:t>
            </a:r>
            <a:r>
              <a:rPr sz="1600" spc="-5" dirty="0">
                <a:latin typeface="Arial"/>
                <a:cs typeface="Arial"/>
              </a:rPr>
              <a:t>before reporting to Newport,</a:t>
            </a:r>
            <a:r>
              <a:rPr sz="1600" spc="30" dirty="0">
                <a:latin typeface="Arial"/>
                <a:cs typeface="Arial"/>
              </a:rPr>
              <a:t> </a:t>
            </a:r>
            <a:r>
              <a:rPr sz="1600" spc="-5" dirty="0">
                <a:latin typeface="Arial"/>
                <a:cs typeface="Arial"/>
              </a:rPr>
              <a:t>RI.</a:t>
            </a:r>
            <a:endParaRPr sz="1600">
              <a:latin typeface="Arial"/>
              <a:cs typeface="Arial"/>
            </a:endParaRPr>
          </a:p>
        </p:txBody>
      </p:sp>
      <p:sp>
        <p:nvSpPr>
          <p:cNvPr id="11" name="object 11"/>
          <p:cNvSpPr txBox="1"/>
          <p:nvPr/>
        </p:nvSpPr>
        <p:spPr>
          <a:xfrm>
            <a:off x="459848" y="3033340"/>
            <a:ext cx="3323590" cy="259079"/>
          </a:xfrm>
          <a:prstGeom prst="rect">
            <a:avLst/>
          </a:prstGeom>
        </p:spPr>
        <p:txBody>
          <a:bodyPr vert="horz" wrap="square" lIns="0" tIns="0" rIns="0" bIns="0" rtlCol="0">
            <a:spAutoFit/>
          </a:bodyPr>
          <a:lstStyle/>
          <a:p>
            <a:pPr marL="299085" indent="-286385">
              <a:lnSpc>
                <a:spcPct val="100000"/>
              </a:lnSpc>
              <a:buChar char="•"/>
              <a:tabLst>
                <a:tab pos="299085" algn="l"/>
                <a:tab pos="299720" algn="l"/>
              </a:tabLst>
            </a:pPr>
            <a:r>
              <a:rPr sz="1600" dirty="0">
                <a:latin typeface="Arial"/>
                <a:cs typeface="Arial"/>
              </a:rPr>
              <a:t>Possess </a:t>
            </a:r>
            <a:r>
              <a:rPr sz="1600" spc="-5" dirty="0">
                <a:latin typeface="Arial"/>
                <a:cs typeface="Arial"/>
              </a:rPr>
              <a:t>a baccalaureate</a:t>
            </a:r>
            <a:r>
              <a:rPr sz="1600" spc="-50" dirty="0">
                <a:latin typeface="Arial"/>
                <a:cs typeface="Arial"/>
              </a:rPr>
              <a:t> </a:t>
            </a:r>
            <a:r>
              <a:rPr sz="1600" spc="-5" dirty="0">
                <a:latin typeface="Arial"/>
                <a:cs typeface="Arial"/>
              </a:rPr>
              <a:t>degree.</a:t>
            </a:r>
            <a:endParaRPr sz="1600">
              <a:latin typeface="Arial"/>
              <a:cs typeface="Arial"/>
            </a:endParaRPr>
          </a:p>
        </p:txBody>
      </p:sp>
      <p:sp>
        <p:nvSpPr>
          <p:cNvPr id="12" name="object 12"/>
          <p:cNvSpPr txBox="1"/>
          <p:nvPr/>
        </p:nvSpPr>
        <p:spPr>
          <a:xfrm>
            <a:off x="459848" y="3460209"/>
            <a:ext cx="3728720" cy="502920"/>
          </a:xfrm>
          <a:prstGeom prst="rect">
            <a:avLst/>
          </a:prstGeom>
        </p:spPr>
        <p:txBody>
          <a:bodyPr vert="horz" wrap="square" lIns="0" tIns="0" rIns="0" bIns="0" rtlCol="0">
            <a:spAutoFit/>
          </a:bodyPr>
          <a:lstStyle/>
          <a:p>
            <a:pPr marL="299085" marR="5080" indent="-286385">
              <a:lnSpc>
                <a:spcPct val="100000"/>
              </a:lnSpc>
              <a:buChar char="•"/>
              <a:tabLst>
                <a:tab pos="299085" algn="l"/>
                <a:tab pos="299720" algn="l"/>
              </a:tabLst>
            </a:pPr>
            <a:r>
              <a:rPr sz="1600" spc="-5" dirty="0">
                <a:latin typeface="Arial"/>
                <a:cs typeface="Arial"/>
              </a:rPr>
              <a:t>Selection based on past performance,  demonstrated potential and</a:t>
            </a:r>
            <a:r>
              <a:rPr sz="1600" spc="5" dirty="0">
                <a:latin typeface="Arial"/>
                <a:cs typeface="Arial"/>
              </a:rPr>
              <a:t> </a:t>
            </a:r>
            <a:r>
              <a:rPr sz="1600" spc="-15" dirty="0">
                <a:latin typeface="Arial"/>
                <a:cs typeface="Arial"/>
              </a:rPr>
              <a:t>seniority.</a:t>
            </a:r>
            <a:endParaRPr sz="1600">
              <a:latin typeface="Arial"/>
              <a:cs typeface="Arial"/>
            </a:endParaRPr>
          </a:p>
        </p:txBody>
      </p:sp>
      <p:sp>
        <p:nvSpPr>
          <p:cNvPr id="13" name="object 13"/>
          <p:cNvSpPr txBox="1"/>
          <p:nvPr/>
        </p:nvSpPr>
        <p:spPr>
          <a:xfrm>
            <a:off x="459645" y="4130619"/>
            <a:ext cx="3932554" cy="259079"/>
          </a:xfrm>
          <a:prstGeom prst="rect">
            <a:avLst/>
          </a:prstGeom>
        </p:spPr>
        <p:txBody>
          <a:bodyPr vert="horz" wrap="square" lIns="0" tIns="0" rIns="0" bIns="0" rtlCol="0">
            <a:spAutoFit/>
          </a:bodyPr>
          <a:lstStyle/>
          <a:p>
            <a:pPr marL="299085" indent="-286385">
              <a:lnSpc>
                <a:spcPct val="100000"/>
              </a:lnSpc>
              <a:buFont typeface="Arial"/>
              <a:buChar char="•"/>
              <a:tabLst>
                <a:tab pos="299085" algn="l"/>
                <a:tab pos="299720" algn="l"/>
              </a:tabLst>
            </a:pPr>
            <a:r>
              <a:rPr sz="1600" b="1" spc="-5" dirty="0">
                <a:latin typeface="Arial"/>
                <a:cs typeface="Arial"/>
              </a:rPr>
              <a:t>TDY </a:t>
            </a:r>
            <a:r>
              <a:rPr sz="1600" b="1" spc="-10" dirty="0">
                <a:latin typeface="Arial"/>
                <a:cs typeface="Arial"/>
              </a:rPr>
              <a:t>funded </a:t>
            </a:r>
            <a:r>
              <a:rPr sz="1600" b="1" spc="-5" dirty="0">
                <a:latin typeface="Arial"/>
                <a:cs typeface="Arial"/>
              </a:rPr>
              <a:t>at 55% Flat Rate per</a:t>
            </a:r>
            <a:r>
              <a:rPr sz="1600" b="1" spc="50" dirty="0">
                <a:latin typeface="Arial"/>
                <a:cs typeface="Arial"/>
              </a:rPr>
              <a:t> </a:t>
            </a:r>
            <a:r>
              <a:rPr sz="1600" b="1" spc="-5" dirty="0">
                <a:latin typeface="Arial"/>
                <a:cs typeface="Arial"/>
              </a:rPr>
              <a:t>JTR.</a:t>
            </a:r>
            <a:endParaRPr sz="1600">
              <a:latin typeface="Arial"/>
              <a:cs typeface="Arial"/>
            </a:endParaRPr>
          </a:p>
        </p:txBody>
      </p:sp>
      <p:sp>
        <p:nvSpPr>
          <p:cNvPr id="14" name="object 14"/>
          <p:cNvSpPr/>
          <p:nvPr/>
        </p:nvSpPr>
        <p:spPr>
          <a:xfrm>
            <a:off x="4679441" y="4505705"/>
            <a:ext cx="0" cy="46355"/>
          </a:xfrm>
          <a:custGeom>
            <a:avLst/>
            <a:gdLst/>
            <a:ahLst/>
            <a:cxnLst/>
            <a:rect l="l" t="t" r="r" b="b"/>
            <a:pathLst>
              <a:path h="46354">
                <a:moveTo>
                  <a:pt x="-12953" y="23018"/>
                </a:moveTo>
                <a:lnTo>
                  <a:pt x="12953" y="23018"/>
                </a:lnTo>
              </a:path>
            </a:pathLst>
          </a:custGeom>
          <a:ln w="46037">
            <a:solidFill>
              <a:srgbClr val="000000"/>
            </a:solidFill>
          </a:ln>
        </p:spPr>
        <p:txBody>
          <a:bodyPr wrap="square" lIns="0" tIns="0" rIns="0" bIns="0" rtlCol="0"/>
          <a:lstStyle/>
          <a:p>
            <a:endParaRPr/>
          </a:p>
        </p:txBody>
      </p:sp>
      <p:sp>
        <p:nvSpPr>
          <p:cNvPr id="15" name="object 15"/>
          <p:cNvSpPr/>
          <p:nvPr/>
        </p:nvSpPr>
        <p:spPr>
          <a:xfrm>
            <a:off x="299465" y="4531614"/>
            <a:ext cx="8609330" cy="0"/>
          </a:xfrm>
          <a:custGeom>
            <a:avLst/>
            <a:gdLst/>
            <a:ahLst/>
            <a:cxnLst/>
            <a:rect l="l" t="t" r="r" b="b"/>
            <a:pathLst>
              <a:path w="8609330">
                <a:moveTo>
                  <a:pt x="0" y="0"/>
                </a:moveTo>
                <a:lnTo>
                  <a:pt x="8609012" y="0"/>
                </a:lnTo>
              </a:path>
            </a:pathLst>
          </a:custGeom>
          <a:ln w="25908">
            <a:solidFill>
              <a:srgbClr val="000000"/>
            </a:solidFill>
          </a:ln>
        </p:spPr>
        <p:txBody>
          <a:bodyPr wrap="square" lIns="0" tIns="0" rIns="0" bIns="0" rtlCol="0"/>
          <a:lstStyle/>
          <a:p>
            <a:endParaRPr/>
          </a:p>
        </p:txBody>
      </p:sp>
      <p:sp>
        <p:nvSpPr>
          <p:cNvPr id="16" name="object 16"/>
          <p:cNvSpPr/>
          <p:nvPr/>
        </p:nvSpPr>
        <p:spPr>
          <a:xfrm>
            <a:off x="4652009" y="3286505"/>
            <a:ext cx="47625" cy="0"/>
          </a:xfrm>
          <a:custGeom>
            <a:avLst/>
            <a:gdLst/>
            <a:ahLst/>
            <a:cxnLst/>
            <a:rect l="l" t="t" r="r" b="b"/>
            <a:pathLst>
              <a:path w="47625">
                <a:moveTo>
                  <a:pt x="47625" y="0"/>
                </a:moveTo>
                <a:lnTo>
                  <a:pt x="0" y="0"/>
                </a:lnTo>
              </a:path>
            </a:pathLst>
          </a:custGeom>
          <a:ln w="25908">
            <a:solidFill>
              <a:srgbClr val="000000"/>
            </a:solidFill>
          </a:ln>
        </p:spPr>
        <p:txBody>
          <a:bodyPr wrap="square" lIns="0" tIns="0" rIns="0" bIns="0" rtlCol="0"/>
          <a:lstStyle/>
          <a:p>
            <a:endParaRPr/>
          </a:p>
        </p:txBody>
      </p:sp>
      <p:sp>
        <p:nvSpPr>
          <p:cNvPr id="17" name="object 17"/>
          <p:cNvSpPr/>
          <p:nvPr/>
        </p:nvSpPr>
        <p:spPr>
          <a:xfrm>
            <a:off x="4671096" y="1893437"/>
            <a:ext cx="45719" cy="2620778"/>
          </a:xfrm>
          <a:custGeom>
            <a:avLst/>
            <a:gdLst/>
            <a:ahLst/>
            <a:cxnLst/>
            <a:rect l="l" t="t" r="r" b="b"/>
            <a:pathLst>
              <a:path h="2498725">
                <a:moveTo>
                  <a:pt x="0" y="0"/>
                </a:moveTo>
                <a:lnTo>
                  <a:pt x="0" y="2498725"/>
                </a:lnTo>
              </a:path>
            </a:pathLst>
          </a:custGeom>
          <a:ln w="25908">
            <a:solidFill>
              <a:srgbClr val="000000"/>
            </a:solidFill>
          </a:ln>
        </p:spPr>
        <p:txBody>
          <a:bodyPr wrap="square" lIns="0" tIns="0" rIns="0" bIns="0" rtlCol="0"/>
          <a:lstStyle/>
          <a:p>
            <a:endParaRPr/>
          </a:p>
        </p:txBody>
      </p:sp>
      <p:sp>
        <p:nvSpPr>
          <p:cNvPr id="22" name="object 22"/>
          <p:cNvSpPr/>
          <p:nvPr/>
        </p:nvSpPr>
        <p:spPr>
          <a:xfrm>
            <a:off x="7324343" y="6706361"/>
            <a:ext cx="995044" cy="0"/>
          </a:xfrm>
          <a:custGeom>
            <a:avLst/>
            <a:gdLst/>
            <a:ahLst/>
            <a:cxnLst/>
            <a:rect l="l" t="t" r="r" b="b"/>
            <a:pathLst>
              <a:path w="995045">
                <a:moveTo>
                  <a:pt x="0" y="0"/>
                </a:moveTo>
                <a:lnTo>
                  <a:pt x="994917" y="0"/>
                </a:lnTo>
              </a:path>
            </a:pathLst>
          </a:custGeom>
          <a:ln w="19812">
            <a:solidFill>
              <a:srgbClr val="000000"/>
            </a:solidFill>
          </a:ln>
        </p:spPr>
        <p:txBody>
          <a:bodyPr wrap="square" lIns="0" tIns="0" rIns="0" bIns="0" rtlCol="0"/>
          <a:lstStyle/>
          <a:p>
            <a:endParaRPr/>
          </a:p>
        </p:txBody>
      </p:sp>
      <p:sp>
        <p:nvSpPr>
          <p:cNvPr id="23" name="object 23"/>
          <p:cNvSpPr/>
          <p:nvPr/>
        </p:nvSpPr>
        <p:spPr>
          <a:xfrm>
            <a:off x="457961" y="6706361"/>
            <a:ext cx="1561465" cy="0"/>
          </a:xfrm>
          <a:custGeom>
            <a:avLst/>
            <a:gdLst/>
            <a:ahLst/>
            <a:cxnLst/>
            <a:rect l="l" t="t" r="r" b="b"/>
            <a:pathLst>
              <a:path w="1561464">
                <a:moveTo>
                  <a:pt x="0" y="0"/>
                </a:moveTo>
                <a:lnTo>
                  <a:pt x="1561338" y="0"/>
                </a:lnTo>
              </a:path>
            </a:pathLst>
          </a:custGeom>
          <a:ln w="19812">
            <a:solidFill>
              <a:srgbClr val="000000"/>
            </a:solidFill>
          </a:ln>
        </p:spPr>
        <p:txBody>
          <a:bodyPr wrap="square" lIns="0" tIns="0" rIns="0" bIns="0" rtlCol="0"/>
          <a:lstStyle/>
          <a:p>
            <a:endParaRPr/>
          </a:p>
        </p:txBody>
      </p:sp>
      <p:sp>
        <p:nvSpPr>
          <p:cNvPr id="24" name="object 24"/>
          <p:cNvSpPr/>
          <p:nvPr/>
        </p:nvSpPr>
        <p:spPr>
          <a:xfrm>
            <a:off x="7324343" y="6630161"/>
            <a:ext cx="995044" cy="0"/>
          </a:xfrm>
          <a:custGeom>
            <a:avLst/>
            <a:gdLst/>
            <a:ahLst/>
            <a:cxnLst/>
            <a:rect l="l" t="t" r="r" b="b"/>
            <a:pathLst>
              <a:path w="995045">
                <a:moveTo>
                  <a:pt x="0" y="0"/>
                </a:moveTo>
                <a:lnTo>
                  <a:pt x="994917" y="0"/>
                </a:lnTo>
              </a:path>
            </a:pathLst>
          </a:custGeom>
          <a:ln w="19812">
            <a:solidFill>
              <a:srgbClr val="000000"/>
            </a:solidFill>
          </a:ln>
        </p:spPr>
        <p:txBody>
          <a:bodyPr wrap="square" lIns="0" tIns="0" rIns="0" bIns="0" rtlCol="0"/>
          <a:lstStyle/>
          <a:p>
            <a:endParaRPr/>
          </a:p>
        </p:txBody>
      </p:sp>
      <p:sp>
        <p:nvSpPr>
          <p:cNvPr id="25" name="object 25"/>
          <p:cNvSpPr/>
          <p:nvPr/>
        </p:nvSpPr>
        <p:spPr>
          <a:xfrm>
            <a:off x="457961" y="6630161"/>
            <a:ext cx="1561465" cy="0"/>
          </a:xfrm>
          <a:custGeom>
            <a:avLst/>
            <a:gdLst/>
            <a:ahLst/>
            <a:cxnLst/>
            <a:rect l="l" t="t" r="r" b="b"/>
            <a:pathLst>
              <a:path w="1561464">
                <a:moveTo>
                  <a:pt x="0" y="0"/>
                </a:moveTo>
                <a:lnTo>
                  <a:pt x="1561338" y="0"/>
                </a:lnTo>
              </a:path>
            </a:pathLst>
          </a:custGeom>
          <a:ln w="19812">
            <a:solidFill>
              <a:srgbClr val="000000"/>
            </a:solidFill>
          </a:ln>
        </p:spPr>
        <p:txBody>
          <a:bodyPr wrap="square" lIns="0" tIns="0" rIns="0" bIns="0" rtlCol="0"/>
          <a:lstStyle/>
          <a:p>
            <a:endParaRPr/>
          </a:p>
        </p:txBody>
      </p:sp>
      <p:sp>
        <p:nvSpPr>
          <p:cNvPr id="26" name="object 26"/>
          <p:cNvSpPr/>
          <p:nvPr/>
        </p:nvSpPr>
        <p:spPr>
          <a:xfrm>
            <a:off x="7324343" y="6671309"/>
            <a:ext cx="995044" cy="0"/>
          </a:xfrm>
          <a:custGeom>
            <a:avLst/>
            <a:gdLst/>
            <a:ahLst/>
            <a:cxnLst/>
            <a:rect l="l" t="t" r="r" b="b"/>
            <a:pathLst>
              <a:path w="995045">
                <a:moveTo>
                  <a:pt x="0" y="0"/>
                </a:moveTo>
                <a:lnTo>
                  <a:pt x="994917" y="0"/>
                </a:lnTo>
              </a:path>
            </a:pathLst>
          </a:custGeom>
          <a:ln w="28956">
            <a:solidFill>
              <a:srgbClr val="FFC000"/>
            </a:solidFill>
          </a:ln>
        </p:spPr>
        <p:txBody>
          <a:bodyPr wrap="square" lIns="0" tIns="0" rIns="0" bIns="0" rtlCol="0"/>
          <a:lstStyle/>
          <a:p>
            <a:endParaRPr/>
          </a:p>
        </p:txBody>
      </p:sp>
      <p:sp>
        <p:nvSpPr>
          <p:cNvPr id="27" name="object 27"/>
          <p:cNvSpPr/>
          <p:nvPr/>
        </p:nvSpPr>
        <p:spPr>
          <a:xfrm>
            <a:off x="457961" y="6671309"/>
            <a:ext cx="1561465" cy="0"/>
          </a:xfrm>
          <a:custGeom>
            <a:avLst/>
            <a:gdLst/>
            <a:ahLst/>
            <a:cxnLst/>
            <a:rect l="l" t="t" r="r" b="b"/>
            <a:pathLst>
              <a:path w="1561464">
                <a:moveTo>
                  <a:pt x="0" y="0"/>
                </a:moveTo>
                <a:lnTo>
                  <a:pt x="1561338" y="0"/>
                </a:lnTo>
              </a:path>
            </a:pathLst>
          </a:custGeom>
          <a:ln w="28956">
            <a:solidFill>
              <a:srgbClr val="FFC000"/>
            </a:solidFill>
          </a:ln>
        </p:spPr>
        <p:txBody>
          <a:bodyPr wrap="square" lIns="0" tIns="0" rIns="0" bIns="0" rtlCol="0"/>
          <a:lstStyle/>
          <a:p>
            <a:endParaRPr/>
          </a:p>
        </p:txBody>
      </p:sp>
      <p:sp>
        <p:nvSpPr>
          <p:cNvPr id="28" name="object 28"/>
          <p:cNvSpPr/>
          <p:nvPr/>
        </p:nvSpPr>
        <p:spPr>
          <a:xfrm>
            <a:off x="8315599" y="6635903"/>
            <a:ext cx="1905" cy="76200"/>
          </a:xfrm>
          <a:custGeom>
            <a:avLst/>
            <a:gdLst/>
            <a:ahLst/>
            <a:cxnLst/>
            <a:rect l="l" t="t" r="r" b="b"/>
            <a:pathLst>
              <a:path w="1904" h="76200">
                <a:moveTo>
                  <a:pt x="63" y="0"/>
                </a:moveTo>
                <a:lnTo>
                  <a:pt x="292" y="12699"/>
                </a:lnTo>
                <a:lnTo>
                  <a:pt x="63" y="0"/>
                </a:lnTo>
                <a:close/>
              </a:path>
              <a:path w="1904" h="76200">
                <a:moveTo>
                  <a:pt x="647" y="25387"/>
                </a:moveTo>
                <a:lnTo>
                  <a:pt x="1155" y="50787"/>
                </a:lnTo>
                <a:lnTo>
                  <a:pt x="647" y="25387"/>
                </a:lnTo>
                <a:close/>
              </a:path>
              <a:path w="1904" h="76200">
                <a:moveTo>
                  <a:pt x="1511" y="63487"/>
                </a:moveTo>
                <a:lnTo>
                  <a:pt x="1739" y="76187"/>
                </a:lnTo>
                <a:lnTo>
                  <a:pt x="1511" y="63487"/>
                </a:lnTo>
                <a:close/>
              </a:path>
            </a:pathLst>
          </a:custGeom>
          <a:solidFill>
            <a:srgbClr val="000000"/>
          </a:solidFill>
        </p:spPr>
        <p:txBody>
          <a:bodyPr wrap="square" lIns="0" tIns="0" rIns="0" bIns="0" rtlCol="0"/>
          <a:lstStyle/>
          <a:p>
            <a:endParaRPr/>
          </a:p>
        </p:txBody>
      </p:sp>
      <p:sp>
        <p:nvSpPr>
          <p:cNvPr id="29" name="object 29"/>
          <p:cNvSpPr/>
          <p:nvPr/>
        </p:nvSpPr>
        <p:spPr>
          <a:xfrm>
            <a:off x="8237782" y="6561437"/>
            <a:ext cx="231140" cy="228600"/>
          </a:xfrm>
          <a:custGeom>
            <a:avLst/>
            <a:gdLst/>
            <a:ahLst/>
            <a:cxnLst/>
            <a:rect l="l" t="t" r="r" b="b"/>
            <a:pathLst>
              <a:path w="231140" h="228600">
                <a:moveTo>
                  <a:pt x="0" y="0"/>
                </a:moveTo>
                <a:lnTo>
                  <a:pt x="78752" y="112547"/>
                </a:lnTo>
                <a:lnTo>
                  <a:pt x="5143" y="228536"/>
                </a:lnTo>
                <a:lnTo>
                  <a:pt x="231114" y="109105"/>
                </a:lnTo>
                <a:lnTo>
                  <a:pt x="0" y="0"/>
                </a:lnTo>
                <a:close/>
              </a:path>
            </a:pathLst>
          </a:custGeom>
          <a:solidFill>
            <a:srgbClr val="000000"/>
          </a:solidFill>
        </p:spPr>
        <p:txBody>
          <a:bodyPr wrap="square" lIns="0" tIns="0" rIns="0" bIns="0" rtlCol="0"/>
          <a:lstStyle/>
          <a:p>
            <a:endParaRPr/>
          </a:p>
        </p:txBody>
      </p:sp>
      <p:sp>
        <p:nvSpPr>
          <p:cNvPr id="33" name="object 33"/>
          <p:cNvSpPr/>
          <p:nvPr/>
        </p:nvSpPr>
        <p:spPr>
          <a:xfrm>
            <a:off x="4238244" y="4341888"/>
            <a:ext cx="949451" cy="643115"/>
          </a:xfrm>
          <a:prstGeom prst="rect">
            <a:avLst/>
          </a:prstGeom>
          <a:blipFill>
            <a:blip r:embed="rId3" cstate="print"/>
            <a:stretch>
              <a:fillRect/>
            </a:stretch>
          </a:blipFill>
        </p:spPr>
        <p:txBody>
          <a:bodyPr wrap="square" lIns="0" tIns="0" rIns="0" bIns="0" rtlCol="0"/>
          <a:lstStyle/>
          <a:p>
            <a:endParaRPr/>
          </a:p>
        </p:txBody>
      </p:sp>
      <p:sp>
        <p:nvSpPr>
          <p:cNvPr id="34" name="object 34"/>
          <p:cNvSpPr txBox="1"/>
          <p:nvPr/>
        </p:nvSpPr>
        <p:spPr>
          <a:xfrm>
            <a:off x="993139" y="4439098"/>
            <a:ext cx="7586345" cy="1760220"/>
          </a:xfrm>
          <a:prstGeom prst="rect">
            <a:avLst/>
          </a:prstGeom>
        </p:spPr>
        <p:txBody>
          <a:bodyPr vert="horz" wrap="square" lIns="0" tIns="0" rIns="0" bIns="0" rtlCol="0">
            <a:spAutoFit/>
          </a:bodyPr>
          <a:lstStyle/>
          <a:p>
            <a:pPr marR="191770" algn="ctr">
              <a:lnSpc>
                <a:spcPct val="100000"/>
              </a:lnSpc>
            </a:pPr>
            <a:r>
              <a:rPr sz="2000" b="1" spc="-5" dirty="0">
                <a:latin typeface="Arial"/>
                <a:cs typeface="Arial"/>
              </a:rPr>
              <a:t>ETM</a:t>
            </a:r>
            <a:endParaRPr sz="2000" dirty="0">
              <a:latin typeface="Arial"/>
              <a:cs typeface="Arial"/>
            </a:endParaRPr>
          </a:p>
          <a:p>
            <a:pPr marL="299085" marR="304800" indent="-286385">
              <a:lnSpc>
                <a:spcPct val="100000"/>
              </a:lnSpc>
              <a:spcBef>
                <a:spcPts val="1739"/>
              </a:spcBef>
              <a:buFont typeface="Wingdings"/>
              <a:buChar char=""/>
              <a:tabLst>
                <a:tab pos="299720" algn="l"/>
              </a:tabLst>
            </a:pPr>
            <a:r>
              <a:rPr sz="1600" b="1" spc="-5" dirty="0">
                <a:latin typeface="Arial"/>
                <a:cs typeface="Arial"/>
              </a:rPr>
              <a:t>CNC&amp;S graduates are </a:t>
            </a:r>
            <a:r>
              <a:rPr sz="1600" b="1" dirty="0">
                <a:latin typeface="Arial"/>
                <a:cs typeface="Arial"/>
              </a:rPr>
              <a:t>awarded </a:t>
            </a:r>
            <a:r>
              <a:rPr sz="1600" b="1" spc="-5" dirty="0">
                <a:latin typeface="Arial"/>
                <a:cs typeface="Arial"/>
              </a:rPr>
              <a:t>a Master’s degree in Defense &amp; Strategic  Studies </a:t>
            </a:r>
            <a:r>
              <a:rPr sz="1600" b="1" spc="-10" dirty="0">
                <a:latin typeface="Arial"/>
                <a:cs typeface="Arial"/>
              </a:rPr>
              <a:t>(most </a:t>
            </a:r>
            <a:r>
              <a:rPr sz="1600" b="1" spc="-5" dirty="0">
                <a:latin typeface="Arial"/>
                <a:cs typeface="Arial"/>
              </a:rPr>
              <a:t>agree to curriculum attendance &amp;</a:t>
            </a:r>
            <a:r>
              <a:rPr sz="1600" b="1" spc="175" dirty="0">
                <a:latin typeface="Arial"/>
                <a:cs typeface="Arial"/>
              </a:rPr>
              <a:t> </a:t>
            </a:r>
            <a:r>
              <a:rPr sz="1600" b="1" spc="-10" dirty="0">
                <a:latin typeface="Arial"/>
                <a:cs typeface="Arial"/>
              </a:rPr>
              <a:t>completion).</a:t>
            </a:r>
            <a:endParaRPr sz="1600" dirty="0">
              <a:latin typeface="Arial"/>
              <a:cs typeface="Arial"/>
            </a:endParaRPr>
          </a:p>
          <a:p>
            <a:pPr>
              <a:lnSpc>
                <a:spcPct val="100000"/>
              </a:lnSpc>
              <a:spcBef>
                <a:spcPts val="20"/>
              </a:spcBef>
              <a:buFont typeface="Wingdings"/>
              <a:buChar char=""/>
            </a:pPr>
            <a:endParaRPr sz="1650" dirty="0">
              <a:latin typeface="Times New Roman"/>
              <a:cs typeface="Times New Roman"/>
            </a:endParaRPr>
          </a:p>
          <a:p>
            <a:pPr marL="299085" marR="5080" indent="-286385">
              <a:lnSpc>
                <a:spcPct val="100000"/>
              </a:lnSpc>
              <a:buFont typeface="Wingdings"/>
              <a:buChar char=""/>
              <a:tabLst>
                <a:tab pos="299720" algn="l"/>
              </a:tabLst>
            </a:pPr>
            <a:r>
              <a:rPr sz="1600" b="1" spc="-5" dirty="0">
                <a:latin typeface="Arial"/>
                <a:cs typeface="Arial"/>
              </a:rPr>
              <a:t>Selectee </a:t>
            </a:r>
            <a:r>
              <a:rPr sz="1600" b="1" spc="5" dirty="0">
                <a:latin typeface="Arial"/>
                <a:cs typeface="Arial"/>
              </a:rPr>
              <a:t>will </a:t>
            </a:r>
            <a:r>
              <a:rPr sz="1600" b="1" spc="-5" dirty="0">
                <a:latin typeface="Arial"/>
                <a:cs typeface="Arial"/>
              </a:rPr>
              <a:t>be placed in </a:t>
            </a:r>
            <a:r>
              <a:rPr sz="1600" b="1" spc="-5" dirty="0" smtClean="0">
                <a:latin typeface="Arial"/>
                <a:cs typeface="Arial"/>
              </a:rPr>
              <a:t>C</a:t>
            </a:r>
            <a:r>
              <a:rPr lang="en-US" sz="1600" b="1" spc="-5" dirty="0" smtClean="0">
                <a:latin typeface="Arial"/>
                <a:cs typeface="Arial"/>
              </a:rPr>
              <a:t>P</a:t>
            </a:r>
            <a:r>
              <a:rPr sz="1600" b="1" spc="-5" dirty="0" smtClean="0">
                <a:latin typeface="Arial"/>
                <a:cs typeface="Arial"/>
              </a:rPr>
              <a:t>TA </a:t>
            </a:r>
            <a:r>
              <a:rPr lang="en-US" sz="1600" b="1" spc="-5" dirty="0" smtClean="0">
                <a:latin typeface="Arial"/>
                <a:cs typeface="Arial"/>
              </a:rPr>
              <a:t>a</a:t>
            </a:r>
            <a:r>
              <a:rPr sz="1600" b="1" spc="-5" dirty="0" smtClean="0">
                <a:latin typeface="Arial"/>
                <a:cs typeface="Arial"/>
              </a:rPr>
              <a:t>nd </a:t>
            </a:r>
            <a:r>
              <a:rPr sz="1600" b="1" spc="-5" dirty="0">
                <a:latin typeface="Arial"/>
                <a:cs typeface="Arial"/>
              </a:rPr>
              <a:t>then PCS </a:t>
            </a:r>
            <a:r>
              <a:rPr sz="1600" b="1" spc="-10" dirty="0">
                <a:latin typeface="Arial"/>
                <a:cs typeface="Arial"/>
              </a:rPr>
              <a:t>under  the </a:t>
            </a:r>
            <a:r>
              <a:rPr sz="1600" b="1" spc="-5" dirty="0">
                <a:latin typeface="Arial"/>
                <a:cs typeface="Arial"/>
              </a:rPr>
              <a:t>Mobility </a:t>
            </a:r>
            <a:r>
              <a:rPr sz="1600" b="1" spc="-10" dirty="0">
                <a:latin typeface="Arial"/>
                <a:cs typeface="Arial"/>
              </a:rPr>
              <a:t>Agreement </a:t>
            </a:r>
            <a:r>
              <a:rPr sz="1600" b="1" spc="-5" dirty="0">
                <a:latin typeface="Arial"/>
                <a:cs typeface="Arial"/>
              </a:rPr>
              <a:t>after graduation from </a:t>
            </a:r>
            <a:r>
              <a:rPr sz="1600" b="1" spc="-10" dirty="0">
                <a:latin typeface="Arial"/>
                <a:cs typeface="Arial"/>
              </a:rPr>
              <a:t>the</a:t>
            </a:r>
            <a:r>
              <a:rPr sz="1600" b="1" spc="165" dirty="0">
                <a:latin typeface="Arial"/>
                <a:cs typeface="Arial"/>
              </a:rPr>
              <a:t> </a:t>
            </a:r>
            <a:r>
              <a:rPr sz="1600" b="1" spc="-5" dirty="0">
                <a:latin typeface="Arial"/>
                <a:cs typeface="Arial"/>
              </a:rPr>
              <a:t>course.</a:t>
            </a:r>
            <a:endParaRPr sz="1600" dirty="0">
              <a:latin typeface="Arial"/>
              <a:cs typeface="Arial"/>
            </a:endParaRPr>
          </a:p>
        </p:txBody>
      </p:sp>
      <p:sp>
        <p:nvSpPr>
          <p:cNvPr id="36" name="object 36"/>
          <p:cNvSpPr txBox="1"/>
          <p:nvPr/>
        </p:nvSpPr>
        <p:spPr>
          <a:xfrm>
            <a:off x="8915400" y="6555445"/>
            <a:ext cx="276860" cy="252095"/>
          </a:xfrm>
          <a:prstGeom prst="rect">
            <a:avLst/>
          </a:prstGeom>
        </p:spPr>
        <p:txBody>
          <a:bodyPr vert="horz" wrap="square" lIns="0" tIns="0" rIns="0" bIns="0" rtlCol="0">
            <a:spAutoFit/>
          </a:bodyPr>
          <a:lstStyle/>
          <a:p>
            <a:pPr marL="25400">
              <a:lnSpc>
                <a:spcPts val="1864"/>
              </a:lnSpc>
            </a:pPr>
            <a:fld id="{81D60167-4931-47E6-BA6A-407CBD079E47}" type="slidenum">
              <a:rPr sz="1600" spc="-5" dirty="0">
                <a:latin typeface="Arial"/>
                <a:cs typeface="Arial"/>
              </a:rPr>
              <a:t>9</a:t>
            </a:fld>
            <a:endParaRPr sz="1600">
              <a:latin typeface="Arial"/>
              <a:cs typeface="Arial"/>
            </a:endParaRPr>
          </a:p>
        </p:txBody>
      </p:sp>
      <p:sp>
        <p:nvSpPr>
          <p:cNvPr id="37" name="object 2"/>
          <p:cNvSpPr txBox="1"/>
          <p:nvPr/>
        </p:nvSpPr>
        <p:spPr>
          <a:xfrm>
            <a:off x="533400" y="91630"/>
            <a:ext cx="3657600" cy="512961"/>
          </a:xfrm>
          <a:prstGeom prst="rect">
            <a:avLst/>
          </a:prstGeom>
        </p:spPr>
        <p:txBody>
          <a:bodyPr vert="horz" wrap="square" lIns="0" tIns="0" rIns="0" bIns="0" rtlCol="0">
            <a:spAutoFit/>
          </a:bodyPr>
          <a:lstStyle/>
          <a:p>
            <a:pPr algn="ctr">
              <a:lnSpc>
                <a:spcPts val="2030"/>
              </a:lnSpc>
            </a:pPr>
            <a:r>
              <a:rPr lang="en-US" b="1" spc="-5" dirty="0">
                <a:solidFill>
                  <a:srgbClr val="F6C700"/>
                </a:solidFill>
                <a:latin typeface="Arial"/>
                <a:cs typeface="Arial"/>
              </a:rPr>
              <a:t>AMERICA</a:t>
            </a:r>
            <a:r>
              <a:rPr lang="en-US" b="1" spc="-5" dirty="0">
                <a:solidFill>
                  <a:srgbClr val="F6C700"/>
                </a:solidFill>
                <a:latin typeface="MS PGothic"/>
                <a:cs typeface="MS PGothic"/>
              </a:rPr>
              <a:t>’</a:t>
            </a:r>
            <a:r>
              <a:rPr lang="en-US" b="1" spc="-5" dirty="0">
                <a:solidFill>
                  <a:srgbClr val="F6C700"/>
                </a:solidFill>
                <a:latin typeface="Arial"/>
                <a:cs typeface="Arial"/>
              </a:rPr>
              <a:t>S</a:t>
            </a:r>
            <a:r>
              <a:rPr lang="en-US" b="1" spc="-130" dirty="0">
                <a:solidFill>
                  <a:srgbClr val="F6C700"/>
                </a:solidFill>
                <a:latin typeface="Arial"/>
                <a:cs typeface="Arial"/>
              </a:rPr>
              <a:t> </a:t>
            </a:r>
            <a:r>
              <a:rPr lang="en-US" b="1" spc="-30" dirty="0">
                <a:solidFill>
                  <a:srgbClr val="F6C700"/>
                </a:solidFill>
                <a:latin typeface="Arial"/>
                <a:cs typeface="Arial"/>
              </a:rPr>
              <a:t>ARMY:</a:t>
            </a:r>
            <a:endParaRPr lang="en-US" dirty="0">
              <a:latin typeface="Arial"/>
              <a:cs typeface="Arial"/>
            </a:endParaRPr>
          </a:p>
          <a:p>
            <a:pPr algn="ctr">
              <a:lnSpc>
                <a:spcPts val="2030"/>
              </a:lnSpc>
            </a:pPr>
            <a:r>
              <a:rPr lang="en-US" sz="1700" b="1" spc="-5" dirty="0">
                <a:solidFill>
                  <a:srgbClr val="979797"/>
                </a:solidFill>
                <a:latin typeface="Arial"/>
                <a:cs typeface="Arial"/>
              </a:rPr>
              <a:t>THE STRENGTH OF THE</a:t>
            </a:r>
            <a:r>
              <a:rPr lang="en-US" sz="1700" b="1" spc="-20" dirty="0">
                <a:solidFill>
                  <a:srgbClr val="979797"/>
                </a:solidFill>
                <a:latin typeface="Arial"/>
                <a:cs typeface="Arial"/>
              </a:rPr>
              <a:t> </a:t>
            </a:r>
            <a:r>
              <a:rPr lang="en-US" sz="1700" b="1" spc="-25" dirty="0">
                <a:solidFill>
                  <a:srgbClr val="979797"/>
                </a:solidFill>
                <a:latin typeface="Arial"/>
                <a:cs typeface="Arial"/>
              </a:rPr>
              <a:t>NATION</a:t>
            </a:r>
            <a:endParaRPr lang="en-US" sz="1700" dirty="0">
              <a:latin typeface="Arial"/>
              <a:cs typeface="Arial"/>
            </a:endParaRPr>
          </a:p>
        </p:txBody>
      </p:sp>
      <p:sp>
        <p:nvSpPr>
          <p:cNvPr id="38" name="object 21"/>
          <p:cNvSpPr/>
          <p:nvPr/>
        </p:nvSpPr>
        <p:spPr>
          <a:xfrm>
            <a:off x="1904999" y="6477000"/>
            <a:ext cx="5886305" cy="457200"/>
          </a:xfrm>
          <a:prstGeom prst="rect">
            <a:avLst/>
          </a:prstGeom>
          <a:blipFill>
            <a:blip r:embed="rId4" cstate="print"/>
            <a:stretch>
              <a:fillRect/>
            </a:stretch>
          </a:blipFill>
        </p:spPr>
        <p:txBody>
          <a:bodyPr wrap="square" lIns="0" tIns="0" rIns="0" bIns="0" rtlCol="0"/>
          <a:lstStyle/>
          <a:p>
            <a:pPr marL="12700">
              <a:lnSpc>
                <a:spcPct val="100000"/>
              </a:lnSpc>
              <a:spcBef>
                <a:spcPts val="240"/>
              </a:spcBef>
            </a:pPr>
            <a:r>
              <a:rPr lang="en-US" i="1" spc="-5" dirty="0" smtClean="0">
                <a:latin typeface="Arial"/>
                <a:cs typeface="Arial"/>
              </a:rPr>
              <a:t>    </a:t>
            </a:r>
            <a:r>
              <a:rPr lang="en-US" sz="1500" b="1" i="1" spc="-5" dirty="0" smtClean="0">
                <a:latin typeface="Arial"/>
                <a:cs typeface="Arial"/>
              </a:rPr>
              <a:t>Senior </a:t>
            </a:r>
            <a:r>
              <a:rPr lang="en-US" sz="1500" b="1" i="1" spc="-5" dirty="0">
                <a:latin typeface="Arial"/>
                <a:cs typeface="Arial"/>
              </a:rPr>
              <a:t>Civilian </a:t>
            </a:r>
            <a:r>
              <a:rPr lang="en-US" sz="1500" b="1" i="1" spc="-10" dirty="0">
                <a:latin typeface="Arial"/>
                <a:cs typeface="Arial"/>
              </a:rPr>
              <a:t>Army </a:t>
            </a:r>
            <a:r>
              <a:rPr lang="en-US" sz="1500" b="1" i="1" spc="-30" dirty="0">
                <a:latin typeface="Arial"/>
                <a:cs typeface="Arial"/>
              </a:rPr>
              <a:t>Talent </a:t>
            </a:r>
            <a:r>
              <a:rPr lang="en-US" sz="1500" b="1" i="1" spc="-5" dirty="0">
                <a:latin typeface="Arial"/>
                <a:cs typeface="Arial"/>
              </a:rPr>
              <a:t>Management – </a:t>
            </a:r>
            <a:r>
              <a:rPr lang="en-US" sz="1500" b="1" i="1" spc="-10" dirty="0">
                <a:latin typeface="Arial"/>
                <a:cs typeface="Arial"/>
              </a:rPr>
              <a:t>Army</a:t>
            </a:r>
            <a:r>
              <a:rPr lang="en-US" sz="1500" b="1" i="1" spc="45" dirty="0">
                <a:latin typeface="Arial"/>
                <a:cs typeface="Arial"/>
              </a:rPr>
              <a:t> </a:t>
            </a:r>
            <a:r>
              <a:rPr lang="en-US" sz="1500" b="1" i="1" spc="-5" dirty="0">
                <a:latin typeface="Arial"/>
                <a:cs typeface="Arial"/>
              </a:rPr>
              <a:t>Strong!</a:t>
            </a:r>
            <a:endParaRPr lang="en-US" sz="1500" b="1" dirty="0">
              <a:latin typeface="Arial"/>
              <a:cs typeface="Aria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296</TotalTime>
  <Words>4607</Words>
  <Application>Microsoft Office PowerPoint</Application>
  <PresentationFormat>On-screen Show (4:3)</PresentationFormat>
  <Paragraphs>530</Paragraphs>
  <Slides>38</Slides>
  <Notes>38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38</vt:i4>
      </vt:variant>
    </vt:vector>
  </HeadingPairs>
  <TitlesOfParts>
    <vt:vector size="44" baseType="lpstr">
      <vt:lpstr>MS PGothic</vt:lpstr>
      <vt:lpstr>Arial</vt:lpstr>
      <vt:lpstr>Calibri</vt:lpstr>
      <vt:lpstr>Times New Roman</vt:lpstr>
      <vt:lpstr>Wingdings</vt:lpstr>
      <vt:lpstr>Office Theme</vt:lpstr>
      <vt:lpstr>PowerPoint Presentation</vt:lpstr>
      <vt:lpstr>Agenda</vt:lpstr>
      <vt:lpstr>SETM/ETM Programs</vt:lpstr>
      <vt:lpstr>SETM Program Modules</vt:lpstr>
      <vt:lpstr>SETM Program Modules</vt:lpstr>
      <vt:lpstr>SETM Program Modules</vt:lpstr>
      <vt:lpstr>SETM Execution Timeline</vt:lpstr>
      <vt:lpstr>ETM Program Modules</vt:lpstr>
      <vt:lpstr>ETM Program Modules</vt:lpstr>
      <vt:lpstr>ETM Program Modules</vt:lpstr>
      <vt:lpstr>ETM Execution Timeline</vt:lpstr>
      <vt:lpstr>EEL Program Modules</vt:lpstr>
      <vt:lpstr>SETM Website Login</vt:lpstr>
      <vt:lpstr>Application Process II</vt:lpstr>
      <vt:lpstr>Application Process III</vt:lpstr>
      <vt:lpstr>Career Brief</vt:lpstr>
      <vt:lpstr>Career Brief Section I</vt:lpstr>
      <vt:lpstr>Career Brief Section III / IV</vt:lpstr>
      <vt:lpstr>Career Brief Section V - XVI</vt:lpstr>
      <vt:lpstr>Applicant Survey</vt:lpstr>
      <vt:lpstr>Applicant Survey (ECQs)</vt:lpstr>
      <vt:lpstr>Applicant Survey</vt:lpstr>
      <vt:lpstr>Application Process Flow Chart</vt:lpstr>
      <vt:lpstr>FCR Process Flow Chart</vt:lpstr>
      <vt:lpstr>SETM Board Recommendations</vt:lpstr>
      <vt:lpstr>SETM/ETM Programs POCs</vt:lpstr>
      <vt:lpstr>PowerPoint Presentation</vt:lpstr>
      <vt:lpstr>Additional Briefing Slides</vt:lpstr>
      <vt:lpstr>Board Review and Analysis</vt:lpstr>
      <vt:lpstr>Board Review and Analysis</vt:lpstr>
      <vt:lpstr>Board Review and Analysis</vt:lpstr>
      <vt:lpstr>Board Review and Analysis</vt:lpstr>
      <vt:lpstr>Board Review and Analysis</vt:lpstr>
      <vt:lpstr>Board Review and Analysis</vt:lpstr>
      <vt:lpstr>Board Review and Analysis</vt:lpstr>
      <vt:lpstr>Board Review and Analysis</vt:lpstr>
      <vt:lpstr>Board Review and Analysis</vt:lpstr>
      <vt:lpstr>Board Review and Analysis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Lee Hojnicki</dc:creator>
  <cp:keywords>CWT</cp:keywords>
  <cp:lastModifiedBy>McLean, Timothy Lamont (Tim) CIV USARMY HQDA ASA MRA (US)</cp:lastModifiedBy>
  <cp:revision>33</cp:revision>
  <dcterms:created xsi:type="dcterms:W3CDTF">2018-01-04T11:55:02Z</dcterms:created>
  <dcterms:modified xsi:type="dcterms:W3CDTF">2018-03-05T17:36:50Z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2018-01-04T00:00:00Z</vt:filetime>
  </property>
  <property fmtid="{D5CDD505-2E9C-101B-9397-08002B2CF9AE}" pid="3" name="Creator">
    <vt:lpwstr>Acrobat PDFMaker 15 for PowerPoint</vt:lpwstr>
  </property>
  <property fmtid="{D5CDD505-2E9C-101B-9397-08002B2CF9AE}" pid="4" name="LastSaved">
    <vt:filetime>2018-01-04T00:00:00Z</vt:filetime>
  </property>
</Properties>
</file>