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2" r:id="rId1"/>
  </p:sldMasterIdLst>
  <p:notesMasterIdLst>
    <p:notesMasterId r:id="rId3"/>
  </p:notesMasterIdLst>
  <p:handoutMasterIdLst>
    <p:handoutMasterId r:id="rId4"/>
  </p:handoutMasterIdLst>
  <p:sldIdLst>
    <p:sldId id="644" r:id="rId2"/>
  </p:sldIdLst>
  <p:sldSz cx="9144000" cy="6858000" type="screen4x3"/>
  <p:notesSz cx="6954838" cy="9236075"/>
  <p:custDataLst>
    <p:tags r:id="rId5"/>
  </p:custDataLst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3600" kern="1200">
        <a:solidFill>
          <a:schemeClr val="tx2"/>
        </a:solidFill>
        <a:latin typeface="Book Antiqua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3600" kern="1200">
        <a:solidFill>
          <a:schemeClr val="tx2"/>
        </a:solidFill>
        <a:latin typeface="Book Antiqua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3600" kern="1200">
        <a:solidFill>
          <a:schemeClr val="tx2"/>
        </a:solidFill>
        <a:latin typeface="Book Antiqua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3600" kern="1200">
        <a:solidFill>
          <a:schemeClr val="tx2"/>
        </a:solidFill>
        <a:latin typeface="Book Antiqua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3600" kern="1200">
        <a:solidFill>
          <a:schemeClr val="tx2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2"/>
        </a:solidFill>
        <a:latin typeface="Book Antiqua" pitchFamily="18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2"/>
        </a:solidFill>
        <a:latin typeface="Book Antiqua" pitchFamily="18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2"/>
        </a:solidFill>
        <a:latin typeface="Book Antiqua" pitchFamily="18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2"/>
        </a:solidFill>
        <a:latin typeface="Book Antiqua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19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9900"/>
    <a:srgbClr val="EEC100"/>
    <a:srgbClr val="E2B700"/>
    <a:srgbClr val="FFFFFF"/>
    <a:srgbClr val="FFCC00"/>
    <a:srgbClr val="FFEDA3"/>
    <a:srgbClr val="000000"/>
    <a:srgbClr val="3399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82" autoAdjust="0"/>
    <p:restoredTop sz="86414" autoAdjust="0"/>
  </p:normalViewPr>
  <p:slideViewPr>
    <p:cSldViewPr>
      <p:cViewPr>
        <p:scale>
          <a:sx n="120" d="100"/>
          <a:sy n="120" d="100"/>
        </p:scale>
        <p:origin x="1530" y="-3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2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110"/>
    </p:cViewPr>
  </p:sorterViewPr>
  <p:notesViewPr>
    <p:cSldViewPr>
      <p:cViewPr varScale="1">
        <p:scale>
          <a:sx n="101" d="100"/>
          <a:sy n="101" d="100"/>
        </p:scale>
        <p:origin x="-3552" y="-90"/>
      </p:cViewPr>
      <p:guideLst>
        <p:guide orient="horz" pos="2909"/>
        <p:guide pos="219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3014393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8873" y="0"/>
            <a:ext cx="3014393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8772378"/>
            <a:ext cx="3014393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8873" y="8772378"/>
            <a:ext cx="3014393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B290B71A-4A4C-4525-BC58-D22398F83B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3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3014393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40446" y="0"/>
            <a:ext cx="3014393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98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6813" y="692150"/>
            <a:ext cx="4621212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7629" y="4387770"/>
            <a:ext cx="5099584" cy="4155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8773960"/>
            <a:ext cx="3014393" cy="462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0446" y="8773960"/>
            <a:ext cx="3014393" cy="462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DA5B1E48-34FC-43D5-94DD-CA4F22B3EE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5258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5B1E48-34FC-43D5-94DD-CA4F22B3EE6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349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314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46444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0"/>
          </p:nvPr>
        </p:nvSpPr>
        <p:spPr>
          <a:xfrm>
            <a:off x="7010400" y="6629400"/>
            <a:ext cx="21336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01D659-9F46-4D04-BD1B-117E1811561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564" y="274638"/>
            <a:ext cx="7258050" cy="596219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tx1"/>
              </a:buClr>
              <a:buFont typeface="Arial" pitchFamily="34" charset="0"/>
              <a:buChar char="•"/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buClr>
                <a:schemeClr val="tx1"/>
              </a:buClr>
              <a:buFont typeface="Arial" pitchFamily="34" charset="0"/>
              <a:buChar char="•"/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buClr>
                <a:schemeClr val="tx1"/>
              </a:buClr>
              <a:buFont typeface="Arial" pitchFamily="34" charset="0"/>
              <a:buChar char="•"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buClr>
                <a:schemeClr val="tx1"/>
              </a:buClr>
              <a:buFont typeface="Arial" pitchFamily="34" charset="0"/>
              <a:buChar char="•"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buClr>
                <a:schemeClr val="tx1"/>
              </a:buClr>
              <a:buFont typeface="Arial" pitchFamily="34" charset="0"/>
              <a:buChar char="•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08303-CB65-47C7-8928-82A9DF0B169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562" y="274638"/>
            <a:ext cx="7258051" cy="646331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en-US" sz="36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7B36D-2D96-4011-BEB1-4FC8B781C37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562" y="274638"/>
            <a:ext cx="7258051" cy="639762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en-US" sz="36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D8D51-004F-4E70-B2D2-531FED84DE0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562" y="274638"/>
            <a:ext cx="7258051" cy="654276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en-US" sz="36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CA0B2-7DAD-4E4B-8CCC-84BFBE92E6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34D3C-BE4A-4A46-A5E9-D5A5A22BC64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Line 15"/>
          <p:cNvSpPr>
            <a:spLocks noChangeShapeType="1"/>
          </p:cNvSpPr>
          <p:nvPr/>
        </p:nvSpPr>
        <p:spPr bwMode="auto">
          <a:xfrm flipV="1">
            <a:off x="1054100" y="895350"/>
            <a:ext cx="67452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charset="0"/>
              <a:ea typeface="Geneva" pitchFamily="80" charset="-128"/>
              <a:cs typeface="+mn-cs"/>
            </a:endParaRPr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 flipV="1">
            <a:off x="1279525" y="977900"/>
            <a:ext cx="6735763" cy="0"/>
          </a:xfrm>
          <a:prstGeom prst="line">
            <a:avLst/>
          </a:prstGeom>
          <a:noFill/>
          <a:ln w="38100">
            <a:solidFill>
              <a:srgbClr val="CC9900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charset="0"/>
              <a:ea typeface="Geneva" pitchFamily="80" charset="-128"/>
              <a:cs typeface="+mn-cs"/>
            </a:endParaRPr>
          </a:p>
        </p:txBody>
      </p:sp>
      <p:pic>
        <p:nvPicPr>
          <p:cNvPr id="1051" name="Picture 27" descr="Army Star 200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229600" y="123825"/>
            <a:ext cx="642938" cy="847725"/>
          </a:xfrm>
          <a:prstGeom prst="rect">
            <a:avLst/>
          </a:prstGeom>
          <a:noFill/>
          <a:effectLst>
            <a:outerShdw dist="35921" dir="2700000" algn="ctr" rotWithShape="0">
              <a:srgbClr val="808080"/>
            </a:outerShdw>
          </a:effectLst>
        </p:spPr>
      </p:pic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123825" y="6408738"/>
            <a:ext cx="8874125" cy="407987"/>
            <a:chOff x="123825" y="6408756"/>
            <a:chExt cx="8874125" cy="407988"/>
          </a:xfrm>
        </p:grpSpPr>
        <p:grpSp>
          <p:nvGrpSpPr>
            <p:cNvPr id="3" name="Group 13"/>
            <p:cNvGrpSpPr>
              <a:grpSpLocks/>
            </p:cNvGrpSpPr>
            <p:nvPr userDrawn="1"/>
          </p:nvGrpSpPr>
          <p:grpSpPr bwMode="auto">
            <a:xfrm>
              <a:off x="123825" y="6572269"/>
              <a:ext cx="8874125" cy="80963"/>
              <a:chOff x="123825" y="6569075"/>
              <a:chExt cx="8874125" cy="80963"/>
            </a:xfrm>
          </p:grpSpPr>
          <p:sp>
            <p:nvSpPr>
              <p:cNvPr id="1046" name="Line 22"/>
              <p:cNvSpPr>
                <a:spLocks noChangeShapeType="1"/>
              </p:cNvSpPr>
              <p:nvPr/>
            </p:nvSpPr>
            <p:spPr bwMode="auto">
              <a:xfrm>
                <a:off x="123825" y="6650037"/>
                <a:ext cx="871220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Arial" charset="0"/>
                  <a:ea typeface="Geneva" pitchFamily="80" charset="-128"/>
                  <a:cs typeface="+mn-cs"/>
                </a:endParaRPr>
              </a:p>
            </p:txBody>
          </p:sp>
          <p:sp>
            <p:nvSpPr>
              <p:cNvPr id="1047" name="Line 23"/>
              <p:cNvSpPr>
                <a:spLocks noChangeShapeType="1"/>
              </p:cNvSpPr>
              <p:nvPr/>
            </p:nvSpPr>
            <p:spPr bwMode="auto">
              <a:xfrm flipV="1">
                <a:off x="274638" y="6569074"/>
                <a:ext cx="8723312" cy="6350"/>
              </a:xfrm>
              <a:prstGeom prst="line">
                <a:avLst/>
              </a:prstGeom>
              <a:noFill/>
              <a:ln w="38100">
                <a:solidFill>
                  <a:srgbClr val="CC99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Arial" charset="0"/>
                  <a:ea typeface="Geneva" pitchFamily="80" charset="-128"/>
                  <a:cs typeface="+mn-cs"/>
                </a:endParaRPr>
              </a:p>
            </p:txBody>
          </p:sp>
        </p:grpSp>
        <p:grpSp>
          <p:nvGrpSpPr>
            <p:cNvPr id="4" name="Group 11"/>
            <p:cNvGrpSpPr>
              <a:grpSpLocks/>
            </p:cNvGrpSpPr>
            <p:nvPr userDrawn="1"/>
          </p:nvGrpSpPr>
          <p:grpSpPr bwMode="auto">
            <a:xfrm>
              <a:off x="5605670" y="6408756"/>
              <a:ext cx="3039855" cy="407988"/>
              <a:chOff x="5605670" y="6408756"/>
              <a:chExt cx="3039855" cy="407988"/>
            </a:xfrm>
          </p:grpSpPr>
          <p:sp>
            <p:nvSpPr>
              <p:cNvPr id="1055" name="AutoShape 31"/>
              <p:cNvSpPr>
                <a:spLocks noChangeArrowheads="1"/>
              </p:cNvSpPr>
              <p:nvPr userDrawn="1"/>
            </p:nvSpPr>
            <p:spPr bwMode="auto">
              <a:xfrm>
                <a:off x="5605463" y="6408756"/>
                <a:ext cx="3040062" cy="407988"/>
              </a:xfrm>
              <a:prstGeom prst="parallelogram">
                <a:avLst>
                  <a:gd name="adj" fmla="val 133175"/>
                </a:avLst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Arial" charset="0"/>
                  <a:ea typeface="Geneva" pitchFamily="80" charset="-128"/>
                  <a:cs typeface="+mn-cs"/>
                </a:endParaRPr>
              </a:p>
            </p:txBody>
          </p:sp>
          <p:sp>
            <p:nvSpPr>
              <p:cNvPr id="1056" name="Text Box 32"/>
              <p:cNvSpPr txBox="1">
                <a:spLocks noChangeArrowheads="1"/>
              </p:cNvSpPr>
              <p:nvPr userDrawn="1"/>
            </p:nvSpPr>
            <p:spPr bwMode="auto">
              <a:xfrm>
                <a:off x="5870575" y="6473843"/>
                <a:ext cx="2459038" cy="2762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fontAlgn="auto" hangingPunct="0">
                  <a:spcBef>
                    <a:spcPct val="50000"/>
                  </a:spcBef>
                  <a:spcAft>
                    <a:spcPts val="0"/>
                  </a:spcAft>
                  <a:defRPr/>
                </a:pPr>
                <a:r>
                  <a:rPr lang="en-US" sz="1200" b="1" i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ea typeface="Geneva" pitchFamily="80" charset="-128"/>
                    <a:cs typeface="+mn-cs"/>
                  </a:rPr>
                  <a:t>Army Financial Management</a:t>
                </a:r>
              </a:p>
            </p:txBody>
          </p:sp>
        </p:grpSp>
      </p:grp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neva" pitchFamily="80" charset="-128"/>
                <a:cs typeface="+mn-cs"/>
              </a:defRPr>
            </a:lvl1pPr>
          </a:lstStyle>
          <a:p>
            <a:pPr>
              <a:defRPr/>
            </a:pPr>
            <a:fld id="{10AEBC5C-FDD9-4F34-9C28-1915D36B75A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055" name="Picture 12" descr="ArmySealHigh.jp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2388" y="52388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6" r:id="rId3"/>
    <p:sldLayoutId id="2147483667" r:id="rId4"/>
    <p:sldLayoutId id="2147483668" r:id="rId5"/>
    <p:sldLayoutId id="2147483669" r:id="rId6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6600"/>
        </a:buClr>
        <a:buSzPct val="75000"/>
        <a:buFont typeface="Wingdings" pitchFamily="2" charset="2"/>
        <a:buChar char="v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5000"/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SzPct val="80000"/>
        <a:buChar char="–"/>
        <a:defRPr i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6600"/>
        </a:buClr>
        <a:buSzPct val="80000"/>
        <a:buFont typeface="Wingdings" pitchFamily="2" charset="2"/>
        <a:buChar char="§"/>
        <a:defRPr sz="1600"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6600"/>
        </a:buClr>
        <a:buSzPct val="80000"/>
        <a:buFont typeface="Wingdings" pitchFamily="2" charset="2"/>
        <a:buChar char="§"/>
        <a:defRPr sz="16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6600"/>
        </a:buClr>
        <a:buSzPct val="80000"/>
        <a:buFont typeface="Wingdings" pitchFamily="2" charset="2"/>
        <a:buChar char="§"/>
        <a:defRPr sz="16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6600"/>
        </a:buClr>
        <a:buSzPct val="80000"/>
        <a:buFont typeface="Wingdings" pitchFamily="2" charset="2"/>
        <a:buChar char="§"/>
        <a:defRPr sz="16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6600"/>
        </a:buClr>
        <a:buSzPct val="80000"/>
        <a:buFont typeface="Wingdings" pitchFamily="2" charset="2"/>
        <a:buChar char="§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momline.ousdc.osd.mil/Professional/Awards-Program/Awards.asp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asmconline.org/chapters/chapter-list/" TargetMode="External"/><Relationship Id="rId4" Type="http://schemas.openxmlformats.org/officeDocument/2006/relationships/hyperlink" Target="https://asmc.secure-platform.com/a/organizations/main/hom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761999"/>
          </a:xfrm>
        </p:spPr>
        <p:txBody>
          <a:bodyPr>
            <a:normAutofit fontScale="90000"/>
          </a:bodyPr>
          <a:lstStyle/>
          <a:p>
            <a:r>
              <a:rPr lang="en-US" i="0" dirty="0" smtClean="0"/>
              <a:t>AWARDS PROGRAMS</a:t>
            </a:r>
            <a:r>
              <a:rPr lang="en-US" sz="3200" i="0" dirty="0" smtClean="0"/>
              <a:t/>
            </a:r>
            <a:br>
              <a:rPr lang="en-US" sz="3200" i="0" dirty="0" smtClean="0"/>
            </a:br>
            <a:r>
              <a:rPr lang="en-US" sz="1300" dirty="0" smtClean="0"/>
              <a:t>as of </a:t>
            </a:r>
            <a:r>
              <a:rPr lang="en-US" sz="1300" dirty="0" smtClean="0"/>
              <a:t>July 2018</a:t>
            </a:r>
            <a:endParaRPr lang="en-US" sz="13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8576686"/>
              </p:ext>
            </p:extLst>
          </p:nvPr>
        </p:nvGraphicFramePr>
        <p:xfrm>
          <a:off x="581025" y="1204313"/>
          <a:ext cx="7981950" cy="5083357"/>
        </p:xfrm>
        <a:graphic>
          <a:graphicData uri="http://schemas.openxmlformats.org/drawingml/2006/table">
            <a:tbl>
              <a:tblPr/>
              <a:tblGrid>
                <a:gridCol w="12164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94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94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46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19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974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SPONSORING ENTITY</a:t>
                      </a:r>
                    </a:p>
                  </a:txBody>
                  <a:tcPr marL="2938" marR="2938" marT="29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ASA </a:t>
                      </a:r>
                      <a:r>
                        <a:rPr lang="en-US" sz="12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(FM&amp;C)</a:t>
                      </a:r>
                      <a:endParaRPr lang="en-US" sz="5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UNDER SECRETARY OF DEFENSE</a:t>
                      </a:r>
                      <a:br>
                        <a:rPr lang="en-U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 (COMPTROLLER)</a:t>
                      </a:r>
                    </a:p>
                  </a:txBody>
                  <a:tcPr marL="2938" marR="2938" marT="29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ASMC National Awards Program</a:t>
                      </a:r>
                    </a:p>
                  </a:txBody>
                  <a:tcPr marL="2938" marR="2938" marT="29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ASMC Washington Chapter</a:t>
                      </a:r>
                    </a:p>
                  </a:txBody>
                  <a:tcPr marL="2938" marR="2938" marT="29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1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 PERIOD</a:t>
                      </a:r>
                    </a:p>
                  </a:txBody>
                  <a:tcPr marL="2938" marR="2938" marT="29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FISCAL YEAR (FY)</a:t>
                      </a:r>
                    </a:p>
                  </a:txBody>
                  <a:tcPr marL="2938" marR="2938" marT="29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CALENDAR YEAR (CY)</a:t>
                      </a:r>
                    </a:p>
                  </a:txBody>
                  <a:tcPr marL="2938" marR="2938" marT="29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FISCAL YEAR (FY)</a:t>
                      </a:r>
                    </a:p>
                  </a:txBody>
                  <a:tcPr marL="2938" marR="2938" marT="29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FISCAL YEAR (FY)</a:t>
                      </a:r>
                    </a:p>
                  </a:txBody>
                  <a:tcPr marL="2938" marR="2938" marT="29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5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SUBMISSION DATE</a:t>
                      </a:r>
                    </a:p>
                  </a:txBody>
                  <a:tcPr marL="2938" marR="2938" marT="29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January 12, 2018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February</a:t>
                      </a:r>
                      <a:r>
                        <a:rPr lang="en-US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2, 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January 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 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881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AWARD TYPE</a:t>
                      </a:r>
                    </a:p>
                  </a:txBody>
                  <a:tcPr marL="2938" marR="2938" marT="29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MILITARY, CIVILIAN, INTERN, ORGANIZATIONS &amp; TEAMS</a:t>
                      </a:r>
                    </a:p>
                  </a:txBody>
                  <a:tcPr marL="2938" marR="2938" marT="29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MILITARY, CIVILIAN &amp; TEAMS</a:t>
                      </a:r>
                      <a:b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 Any military member or DoD civilian employee (to include Reserve Components) is eligible for nomination.  General/Flag Officers, Senior Executive Service, and contractors can be nominated as members of team awards.</a:t>
                      </a:r>
                      <a:b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FM Awards website:  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hlinkClick r:id="rId3"/>
                        </a:rPr>
                        <a:t>https://fmomline.ousdc.osd.mil/Professional/Awards-Program/Awards.aspx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MILITARY, CIVILIAN, INTERN, </a:t>
                      </a:r>
                      <a:endParaRPr lang="en-US" sz="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CONTRACTORS 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&amp; TEAMS</a:t>
                      </a:r>
                      <a:b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** A member or non-member of ASMC may </a:t>
                      </a: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 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nominated</a:t>
                      </a: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 </a:t>
                      </a:r>
                    </a:p>
                    <a:p>
                      <a:pPr algn="ctr" fontAlgn="ctr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ASMC Awards</a:t>
                      </a:r>
                      <a:r>
                        <a:rPr lang="en-US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Program website:</a:t>
                      </a:r>
                      <a:endParaRPr lang="en-US" sz="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hlinkClick r:id="rId4"/>
                        </a:rPr>
                        <a:t>https://asmc.secure-platform.com/a/organizations/main/home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MILITARY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CIVILIAN, INTERN, </a:t>
                      </a:r>
                      <a:endParaRPr lang="en-US" sz="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CONTRACTORS 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&amp; TEAMS</a:t>
                      </a:r>
                      <a:b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***A member or non-member of ASMC may </a:t>
                      </a: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 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nominated.   Limited to personnel located within the NCR</a:t>
                      </a: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ASMC Chapter Locator</a:t>
                      </a:r>
                      <a:r>
                        <a:rPr lang="en-US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website:</a:t>
                      </a:r>
                      <a:endParaRPr lang="en-US" sz="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hlinkClick r:id="rId5"/>
                        </a:rPr>
                        <a:t>http://www.asmconline.org/chapters/chapter-list/ 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218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AWARD CATEGORIES</a:t>
                      </a:r>
                    </a:p>
                  </a:txBody>
                  <a:tcPr marL="2938" marR="2938" marT="29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</a:t>
                      </a:r>
                      <a: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 CAPSTONE Awards (3 total)</a:t>
                      </a:r>
                      <a:b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</a:t>
                      </a:r>
                      <a:r>
                        <a:rPr lang="en-US" sz="7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a</a:t>
                      </a:r>
                      <a: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 Civilian</a:t>
                      </a:r>
                      <a:b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</a:t>
                      </a:r>
                      <a:r>
                        <a:rPr lang="en-US" sz="7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b</a:t>
                      </a:r>
                      <a: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 Military</a:t>
                      </a:r>
                      <a:b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</a:t>
                      </a:r>
                      <a:r>
                        <a:rPr lang="en-US" sz="7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c.  </a:t>
                      </a:r>
                      <a: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Functional Chief Representative</a:t>
                      </a:r>
                      <a:b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7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2</a:t>
                      </a:r>
                      <a: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 Accounting &amp; Finance</a:t>
                      </a:r>
                      <a:b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7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3</a:t>
                      </a:r>
                      <a: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 Auditing</a:t>
                      </a:r>
                      <a:b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7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4</a:t>
                      </a:r>
                      <a: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 Budgeting</a:t>
                      </a:r>
                      <a:b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7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5</a:t>
                      </a:r>
                      <a: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 Cost Savings, Analysis and Evaluation Initiatives</a:t>
                      </a:r>
                      <a:b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7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6</a:t>
                      </a:r>
                      <a: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 Comptroller / Deputy Comptroller</a:t>
                      </a:r>
                      <a:b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7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7</a:t>
                      </a:r>
                      <a: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 Education, Training &amp; Career Development</a:t>
                      </a:r>
                      <a:b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7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8</a:t>
                      </a:r>
                      <a: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 Financial Management Author of the Year</a:t>
                      </a:r>
                      <a:b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7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9</a:t>
                      </a:r>
                      <a: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 Intern Award</a:t>
                      </a:r>
                      <a:b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7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10</a:t>
                      </a:r>
                      <a: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Organization &amp; Team Awards</a:t>
                      </a:r>
                      <a:b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7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US" sz="7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t"/>
                      <a:r>
                        <a:rPr lang="en-US" sz="7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</a:t>
                      </a:r>
                      <a: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 Contributions in Budget Formulation and Execution</a:t>
                      </a:r>
                      <a:b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7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2</a:t>
                      </a:r>
                      <a: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 Contributions in Financial Management</a:t>
                      </a:r>
                      <a:b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(Excluding </a:t>
                      </a:r>
                      <a:r>
                        <a:rPr lang="en-US" sz="7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</a:t>
                      </a:r>
                      <a: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b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7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3</a:t>
                      </a:r>
                      <a: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 Contributions in Financial Management in a </a:t>
                      </a:r>
                      <a:r>
                        <a:rPr lang="en-US" sz="7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Combat Zone</a:t>
                      </a:r>
                      <a: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7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4</a:t>
                      </a:r>
                      <a: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 </a:t>
                      </a:r>
                      <a:r>
                        <a:rPr lang="en-US" sz="7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Contributions </a:t>
                      </a:r>
                      <a: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 Financial Improvement and </a:t>
                      </a:r>
                      <a:r>
                        <a:rPr lang="en-US" sz="7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 Readiness</a:t>
                      </a:r>
                      <a:endParaRPr lang="en-US" sz="7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US" sz="7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 </a:t>
                      </a:r>
                      <a:r>
                        <a:rPr lang="en-US" sz="7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Accounting</a:t>
                      </a:r>
                      <a: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7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2</a:t>
                      </a:r>
                      <a: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en-US" sz="7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Acquisition / Cost Analysis </a:t>
                      </a:r>
                      <a: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7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3</a:t>
                      </a:r>
                      <a: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en-US" sz="7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Auditing </a:t>
                      </a:r>
                      <a: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7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4</a:t>
                      </a:r>
                      <a: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en-US" sz="7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Budgeting</a:t>
                      </a:r>
                      <a: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7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5</a:t>
                      </a:r>
                      <a: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en-US" sz="7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Comptroller / Deputy Comptroller </a:t>
                      </a:r>
                      <a: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7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6</a:t>
                      </a:r>
                      <a: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en-US" sz="7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Contractor Support</a:t>
                      </a:r>
                      <a: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7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7</a:t>
                      </a:r>
                      <a: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en-US" sz="7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Intern / Trainee</a:t>
                      </a:r>
                      <a: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7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8</a:t>
                      </a:r>
                      <a: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en-US" sz="7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Finance</a:t>
                      </a:r>
                      <a:r>
                        <a:rPr lang="en-US" sz="75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7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9.  Resource Management</a:t>
                      </a:r>
                      <a:br>
                        <a:rPr lang="en-US" sz="7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7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10.  Small Team Achievement (2 to 10)</a:t>
                      </a:r>
                      <a:br>
                        <a:rPr lang="en-US" sz="7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7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11.  Large Team Achievement ( 11 to 20)</a:t>
                      </a:r>
                    </a:p>
                    <a:p>
                      <a:pPr algn="l" fontAlgn="t"/>
                      <a:r>
                        <a:rPr lang="en-US" sz="7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endParaRPr lang="en-US" sz="7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</a:t>
                      </a:r>
                      <a: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 Accounting </a:t>
                      </a:r>
                      <a:b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7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2</a:t>
                      </a:r>
                      <a: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 Finance</a:t>
                      </a:r>
                      <a:b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7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3</a:t>
                      </a:r>
                      <a: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 Acquisition / Cost Analysis</a:t>
                      </a:r>
                      <a:b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7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4</a:t>
                      </a:r>
                      <a: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 Auditing </a:t>
                      </a:r>
                      <a:b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7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5</a:t>
                      </a:r>
                      <a: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 Budgeting</a:t>
                      </a:r>
                      <a:b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7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6</a:t>
                      </a:r>
                      <a: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 Comptroller / Deputy Comptroller</a:t>
                      </a:r>
                      <a:b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7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7</a:t>
                      </a:r>
                      <a: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 Contractor Support</a:t>
                      </a:r>
                      <a:b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7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8</a:t>
                      </a:r>
                      <a: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 Intern / Trainee</a:t>
                      </a:r>
                      <a:b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7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9</a:t>
                      </a:r>
                      <a: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 Resource Management</a:t>
                      </a:r>
                      <a:b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7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10</a:t>
                      </a:r>
                      <a: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 Small Team Achievement (2 to 10)</a:t>
                      </a:r>
                      <a:b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7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11</a:t>
                      </a:r>
                      <a: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 Large Team Achievement </a:t>
                      </a:r>
                      <a:r>
                        <a:rPr lang="en-US" sz="7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(11 </a:t>
                      </a:r>
                      <a: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 20)</a:t>
                      </a:r>
                    </a:p>
                  </a:txBody>
                  <a:tcPr marL="2938" marR="2938" marT="293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810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MTOOLS" val="&lt;WMTools ver=&quot;1.0&quot;&gt;&lt;Timings time=&quot;8/27/2010 8:38:08 AM&quot;&gt;&lt;Slide id=&quot;259&quot; dur=&quot;3.964844&quot;/&gt;&lt;/Timings&gt;&lt;Timings time=&quot;7/7/2009 10:27:21 AM&quot;&gt;&lt;Slide id=&quot;259&quot; dur=&quot;2.339844&quot;/&gt;&lt;/Timings&gt;&lt;/WMTools&gt;"/>
</p:tagLst>
</file>

<file path=ppt/theme/theme1.xml><?xml version="1.0" encoding="utf-8"?>
<a:theme xmlns:a="http://schemas.openxmlformats.org/drawingml/2006/main" name="ASA FM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562278</TotalTime>
  <Words>119</Words>
  <Application>Microsoft Office PowerPoint</Application>
  <PresentationFormat>On-screen Show (4:3)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Book Antiqua</vt:lpstr>
      <vt:lpstr>Calibri</vt:lpstr>
      <vt:lpstr>Geneva</vt:lpstr>
      <vt:lpstr>Times New Roman</vt:lpstr>
      <vt:lpstr>Wingdings</vt:lpstr>
      <vt:lpstr>ASA FMC</vt:lpstr>
      <vt:lpstr>AWARDS PROGRAMS as of July 2018</vt:lpstr>
    </vt:vector>
  </TitlesOfParts>
  <Company>DFAS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Comptroller Proponency Office SU Brief</dc:title>
  <dc:creator>Comptroller Proponency Team</dc:creator>
  <cp:keywords>Proponency Team Presentation</cp:keywords>
  <cp:lastModifiedBy>Cross, Dionne CIV USARMY HQDA ASA FM (US)</cp:lastModifiedBy>
  <cp:revision>2543</cp:revision>
  <cp:lastPrinted>2018-07-11T14:58:56Z</cp:lastPrinted>
  <dcterms:created xsi:type="dcterms:W3CDTF">2006-03-23T18:08:16Z</dcterms:created>
  <dcterms:modified xsi:type="dcterms:W3CDTF">2018-07-11T16:14:21Z</dcterms:modified>
</cp:coreProperties>
</file>