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2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3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4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5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6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7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8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9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20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21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2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23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4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25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6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7.xml" ContentType="application/vnd.openxmlformats-officedocument.theme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28.xml" ContentType="application/vnd.openxmlformats-officedocument.theme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theme/theme29.xml" ContentType="application/vnd.openxmlformats-officedocument.theme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theme/theme30.xml" ContentType="application/vnd.openxmlformats-officedocument.theme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theme/theme31.xml" ContentType="application/vnd.openxmlformats-officedocument.theme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32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theme/theme33.xml" ContentType="application/vnd.openxmlformats-officedocument.theme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  <p:sldMasterId id="2147483692" r:id="rId2"/>
    <p:sldMasterId id="2147483728" r:id="rId3"/>
    <p:sldMasterId id="2147483744" r:id="rId4"/>
    <p:sldMasterId id="2147483750" r:id="rId5"/>
    <p:sldMasterId id="2147483767" r:id="rId6"/>
    <p:sldMasterId id="2147483777" r:id="rId7"/>
    <p:sldMasterId id="2147483789" r:id="rId8"/>
    <p:sldMasterId id="2147483797" r:id="rId9"/>
    <p:sldMasterId id="2147483826" r:id="rId10"/>
    <p:sldMasterId id="2147483896" r:id="rId11"/>
    <p:sldMasterId id="2147483943" r:id="rId12"/>
    <p:sldMasterId id="2147483982" r:id="rId13"/>
    <p:sldMasterId id="2147483993" r:id="rId14"/>
    <p:sldMasterId id="2147484004" r:id="rId15"/>
    <p:sldMasterId id="2147484015" r:id="rId16"/>
    <p:sldMasterId id="2147484027" r:id="rId17"/>
    <p:sldMasterId id="2147484039" r:id="rId18"/>
    <p:sldMasterId id="2147484051" r:id="rId19"/>
    <p:sldMasterId id="2147484063" r:id="rId20"/>
    <p:sldMasterId id="2147484075" r:id="rId21"/>
    <p:sldMasterId id="2147484087" r:id="rId22"/>
    <p:sldMasterId id="2147484099" r:id="rId23"/>
    <p:sldMasterId id="2147484111" r:id="rId24"/>
    <p:sldMasterId id="2147484200" r:id="rId25"/>
    <p:sldMasterId id="2147484212" r:id="rId26"/>
    <p:sldMasterId id="2147484229" r:id="rId27"/>
    <p:sldMasterId id="2147484241" r:id="rId28"/>
    <p:sldMasterId id="2147484245" r:id="rId29"/>
    <p:sldMasterId id="2147484253" r:id="rId30"/>
    <p:sldMasterId id="2147484265" r:id="rId31"/>
    <p:sldMasterId id="2147484277" r:id="rId32"/>
    <p:sldMasterId id="2147484305" r:id="rId33"/>
    <p:sldMasterId id="2147484315" r:id="rId34"/>
  </p:sldMasterIdLst>
  <p:notesMasterIdLst>
    <p:notesMasterId r:id="rId46"/>
  </p:notesMasterIdLst>
  <p:handoutMasterIdLst>
    <p:handoutMasterId r:id="rId47"/>
  </p:handoutMasterIdLst>
  <p:sldIdLst>
    <p:sldId id="519" r:id="rId35"/>
    <p:sldId id="535" r:id="rId36"/>
    <p:sldId id="530" r:id="rId37"/>
    <p:sldId id="518" r:id="rId38"/>
    <p:sldId id="533" r:id="rId39"/>
    <p:sldId id="536" r:id="rId40"/>
    <p:sldId id="534" r:id="rId41"/>
    <p:sldId id="522" r:id="rId42"/>
    <p:sldId id="528" r:id="rId43"/>
    <p:sldId id="524" r:id="rId44"/>
    <p:sldId id="529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FEFFF"/>
    <a:srgbClr val="CCCCFF"/>
    <a:srgbClr val="FFF0E1"/>
    <a:srgbClr val="FFE2C5"/>
    <a:srgbClr val="FFCC99"/>
    <a:srgbClr val="CCFF99"/>
    <a:srgbClr val="FFFFCC"/>
    <a:srgbClr val="339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4" autoAdjust="0"/>
    <p:restoredTop sz="88982" autoAdjust="0"/>
  </p:normalViewPr>
  <p:slideViewPr>
    <p:cSldViewPr>
      <p:cViewPr varScale="1">
        <p:scale>
          <a:sx n="61" d="100"/>
          <a:sy n="61" d="100"/>
        </p:scale>
        <p:origin x="15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3.xml"/><Relationship Id="rId40" Type="http://schemas.openxmlformats.org/officeDocument/2006/relationships/slide" Target="slides/slide6.xml"/><Relationship Id="rId45" Type="http://schemas.openxmlformats.org/officeDocument/2006/relationships/slide" Target="slides/slide1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2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1.xml"/><Relationship Id="rId43" Type="http://schemas.openxmlformats.org/officeDocument/2006/relationships/slide" Target="slides/slide9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421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421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r">
              <a:defRPr sz="1200"/>
            </a:lvl1pPr>
          </a:lstStyle>
          <a:p>
            <a:fld id="{949D21B1-BD6C-4E12-9484-C9D3128221F9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83"/>
            <a:ext cx="3037840" cy="464420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30383"/>
            <a:ext cx="3037840" cy="464420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r">
              <a:defRPr sz="1200"/>
            </a:lvl1pPr>
          </a:lstStyle>
          <a:p>
            <a:fld id="{968419E0-B827-493A-879B-AED79DB77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7840" cy="464820"/>
          </a:xfrm>
          <a:prstGeom prst="rect">
            <a:avLst/>
          </a:prstGeom>
        </p:spPr>
        <p:txBody>
          <a:bodyPr vert="horz" lIns="93156" tIns="46578" rIns="93156" bIns="465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2"/>
            <a:ext cx="3037840" cy="464820"/>
          </a:xfrm>
          <a:prstGeom prst="rect">
            <a:avLst/>
          </a:prstGeom>
        </p:spPr>
        <p:txBody>
          <a:bodyPr vert="horz" lIns="93156" tIns="46578" rIns="93156" bIns="46578" rtlCol="0"/>
          <a:lstStyle>
            <a:lvl1pPr algn="r">
              <a:defRPr sz="1200"/>
            </a:lvl1pPr>
          </a:lstStyle>
          <a:p>
            <a:fld id="{131D3E1C-9C03-4E52-87F1-9FAD57148A54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6" tIns="46578" rIns="93156" bIns="465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0"/>
          </a:xfrm>
          <a:prstGeom prst="rect">
            <a:avLst/>
          </a:prstGeom>
        </p:spPr>
        <p:txBody>
          <a:bodyPr vert="horz" lIns="93156" tIns="46578" rIns="93156" bIns="465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9"/>
            <a:ext cx="3037840" cy="464820"/>
          </a:xfrm>
          <a:prstGeom prst="rect">
            <a:avLst/>
          </a:prstGeom>
        </p:spPr>
        <p:txBody>
          <a:bodyPr vert="horz" lIns="93156" tIns="46578" rIns="93156" bIns="465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9"/>
            <a:ext cx="3037840" cy="464820"/>
          </a:xfrm>
          <a:prstGeom prst="rect">
            <a:avLst/>
          </a:prstGeom>
        </p:spPr>
        <p:txBody>
          <a:bodyPr vert="horz" lIns="93156" tIns="46578" rIns="93156" bIns="46578" rtlCol="0" anchor="b"/>
          <a:lstStyle>
            <a:lvl1pPr algn="r">
              <a:defRPr sz="1200"/>
            </a:lvl1pPr>
          </a:lstStyle>
          <a:p>
            <a:fld id="{410C64F9-F296-4113-B555-26571D0B8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20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FDCADB-2E1A-4835-A882-18378560B2A7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8515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0AE33-4AA5-4711-9956-C0E80DE9139D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167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1CC3D-A4AE-473B-970A-68DB15062B0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697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MOCAS – DCMA managed contracts, pay office &lt;&gt; HQ0490 so not entitled (certified for payment) in GFEBS</a:t>
            </a:r>
          </a:p>
          <a:p>
            <a:r>
              <a:rPr lang="en-US" baseline="0" dirty="0" smtClean="0"/>
              <a:t>RFID – Radio Frequency Identification </a:t>
            </a:r>
          </a:p>
          <a:p>
            <a:r>
              <a:rPr lang="en-US" baseline="0" dirty="0" smtClean="0"/>
              <a:t>IUID – Item Unique Identification</a:t>
            </a:r>
          </a:p>
          <a:p>
            <a:r>
              <a:rPr lang="en-US" baseline="0" dirty="0" smtClean="0"/>
              <a:t>GFE – Government Furnished Property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1CC3D-A4AE-473B-970A-68DB15062B0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28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0AE33-4AA5-4711-9956-C0E80DE9139D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049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0AE33-4AA5-4711-9956-C0E80DE9139D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687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24FFA-AB4E-4C43-8534-3F646CCF03B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97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24FFA-AB4E-4C43-8534-3F646CCF03B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3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24FFA-AB4E-4C43-8534-3F646CCF03B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801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FSC – Federal</a:t>
            </a:r>
            <a:r>
              <a:rPr lang="en-US" baseline="0" dirty="0" smtClean="0"/>
              <a:t> Supply Classification </a:t>
            </a:r>
          </a:p>
          <a:p>
            <a:r>
              <a:rPr lang="en-US" baseline="0" dirty="0" smtClean="0"/>
              <a:t>PSC – Product or Service Code</a:t>
            </a:r>
          </a:p>
          <a:p>
            <a:pPr lvl="0" eaLnBrk="1" hangingPunct="1">
              <a:spcBef>
                <a:spcPts val="600"/>
              </a:spcBef>
            </a:pPr>
            <a:r>
              <a:rPr lang="en-US" dirty="0" smtClean="0"/>
              <a:t>If Product Service Code (PSC) is alpha and does not begin with Q</a:t>
            </a:r>
          </a:p>
          <a:p>
            <a:pPr lvl="0" eaLnBrk="1" hangingPunct="1">
              <a:spcBef>
                <a:spcPts val="600"/>
              </a:spcBef>
            </a:pPr>
            <a:r>
              <a:rPr lang="en-US" dirty="0" smtClean="0"/>
              <a:t>SPS interface designed to create PO as a Service item (value based)</a:t>
            </a:r>
          </a:p>
          <a:p>
            <a:pPr lvl="0" eaLnBrk="1" hangingPunct="1">
              <a:spcBef>
                <a:spcPts val="600"/>
              </a:spcBef>
            </a:pPr>
            <a:r>
              <a:rPr lang="en-US" dirty="0" smtClean="0"/>
              <a:t>Item Category = D, Order Quantity = 1 and Unit of Measure = AU</a:t>
            </a:r>
          </a:p>
          <a:p>
            <a:pPr lvl="0" eaLnBrk="1" hangingPunct="1">
              <a:spcBef>
                <a:spcPts val="600"/>
              </a:spcBef>
            </a:pPr>
            <a:r>
              <a:rPr lang="en-US" dirty="0" smtClean="0"/>
              <a:t>Total value of obligation on the limit tab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1CC3D-A4AE-473B-970A-68DB15062B0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944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4.pn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4.png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4.png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4.png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4.png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4.png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1.xml"/><Relationship Id="rId4" Type="http://schemas.openxmlformats.org/officeDocument/2006/relationships/image" Target="../media/image4.png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2.xml"/><Relationship Id="rId4" Type="http://schemas.openxmlformats.org/officeDocument/2006/relationships/image" Target="../media/image4.png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3.xml"/><Relationship Id="rId4" Type="http://schemas.openxmlformats.org/officeDocument/2006/relationships/image" Target="../media/image4.png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5.xml"/><Relationship Id="rId4" Type="http://schemas.openxmlformats.org/officeDocument/2006/relationships/image" Target="../media/image4.png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6.xml"/><Relationship Id="rId4" Type="http://schemas.openxmlformats.org/officeDocument/2006/relationships/image" Target="../media/image4.png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7.xml"/><Relationship Id="rId4" Type="http://schemas.openxmlformats.org/officeDocument/2006/relationships/image" Target="../media/image4.png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8.xml"/><Relationship Id="rId4" Type="http://schemas.openxmlformats.org/officeDocument/2006/relationships/image" Target="../media/image4.png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9.xml"/><Relationship Id="rId4" Type="http://schemas.openxmlformats.org/officeDocument/2006/relationships/image" Target="../media/image4.png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0.xml"/><Relationship Id="rId4" Type="http://schemas.openxmlformats.org/officeDocument/2006/relationships/image" Target="../media/image4.png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1.xml"/><Relationship Id="rId4" Type="http://schemas.openxmlformats.org/officeDocument/2006/relationships/image" Target="../media/image4.png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2.xml"/><Relationship Id="rId4" Type="http://schemas.openxmlformats.org/officeDocument/2006/relationships/image" Target="../media/image4.png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3.xml"/><Relationship Id="rId4" Type="http://schemas.openxmlformats.org/officeDocument/2006/relationships/image" Target="../media/image4.png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4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4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4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4.png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ethany.l.king\AppData\Local\Microsoft\Windows\Temporary Internet Files\Content.Outlook\TXCQNHO5\Template_Cover_Final3 (2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EOEIS_logo_lg_tran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9150" y="5878513"/>
            <a:ext cx="1636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 userDrawn="1"/>
        </p:nvGrpSpPr>
        <p:grpSpPr bwMode="auto">
          <a:xfrm>
            <a:off x="450850" y="5562600"/>
            <a:ext cx="1349375" cy="1189038"/>
            <a:chOff x="432" y="3552"/>
            <a:chExt cx="850" cy="749"/>
          </a:xfrm>
        </p:grpSpPr>
        <p:pic>
          <p:nvPicPr>
            <p:cNvPr id="7" name="Picture 10" descr="FMC_Logo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" y="3552"/>
              <a:ext cx="587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32" y="4070"/>
              <a:ext cx="8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srgbClr val="006600"/>
                  </a:solidFill>
                  <a:latin typeface="Calibri" pitchFamily="34" charset="0"/>
                  <a:cs typeface="ＭＳ Ｐゴシック"/>
                </a:rPr>
                <a:t>ASA (FM&amp;C)</a:t>
              </a: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05200"/>
            <a:ext cx="7772400" cy="1828800"/>
          </a:xfrm>
        </p:spPr>
        <p:txBody>
          <a:bodyPr lIns="9144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90713" y="5486400"/>
            <a:ext cx="5334000" cy="7620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" y="153988"/>
            <a:ext cx="6565900" cy="5318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500" y="838200"/>
            <a:ext cx="43053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053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9403A4B-6209-44CF-917E-7F50295EF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D4BA076D-83A3-4DD0-B534-CB0F33340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 sz="1000" b="0"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ethany.l.king\AppData\Local\Microsoft\Windows\Temporary Internet Files\Content.Outlook\TXCQNHO5\Template_Cover_Final3 (2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EOEIS_logo_lg_tran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9150" y="5878513"/>
            <a:ext cx="1636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 userDrawn="1"/>
        </p:nvGrpSpPr>
        <p:grpSpPr bwMode="auto">
          <a:xfrm>
            <a:off x="450850" y="5562600"/>
            <a:ext cx="1349375" cy="1189038"/>
            <a:chOff x="432" y="3552"/>
            <a:chExt cx="850" cy="749"/>
          </a:xfrm>
        </p:grpSpPr>
        <p:pic>
          <p:nvPicPr>
            <p:cNvPr id="7" name="Picture 10" descr="FMC_Logo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" y="3552"/>
              <a:ext cx="587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32" y="4070"/>
              <a:ext cx="8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srgbClr val="006600"/>
                  </a:solidFill>
                  <a:latin typeface="Calibri" pitchFamily="34" charset="0"/>
                  <a:cs typeface="ＭＳ Ｐゴシック"/>
                </a:rPr>
                <a:t>ASA (FM&amp;C)</a:t>
              </a: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05200"/>
            <a:ext cx="7772400" cy="1828800"/>
          </a:xfrm>
        </p:spPr>
        <p:txBody>
          <a:bodyPr lIns="9144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90713" y="5486400"/>
            <a:ext cx="5334000" cy="7620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Date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2209800"/>
            <a:ext cx="7772400" cy="1828800"/>
          </a:xfrm>
        </p:spPr>
        <p:txBody>
          <a:bodyPr lIns="91440" rIns="91440" bIns="4572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343400"/>
            <a:ext cx="6400800" cy="838200"/>
          </a:xfrm>
        </p:spPr>
        <p:txBody>
          <a:bodyPr tIns="45720" bIns="45720"/>
          <a:lstStyle>
            <a:lvl1pPr marL="0" indent="0" algn="ctr">
              <a:lnSpc>
                <a:spcPct val="90000"/>
              </a:lnSpc>
              <a:buFont typeface="Times" pitchFamily="-80" charset="0"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45546FE-22BC-4A7B-B8D8-3A365C628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" y="153988"/>
            <a:ext cx="6565900" cy="5318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90500" y="838200"/>
            <a:ext cx="8763000" cy="55626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0614327-798B-4F7D-A246-7D7183CD2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" y="153988"/>
            <a:ext cx="6565900" cy="5318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838200"/>
            <a:ext cx="87630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" y="3695700"/>
            <a:ext cx="87630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086AA67-8CE6-49BA-8520-57B2A20B6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1"/>
            <a:ext cx="6705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838200"/>
            <a:ext cx="43053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053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E431958-AA77-4759-8121-B1851D0EF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" y="153988"/>
            <a:ext cx="6565900" cy="5318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500" y="838200"/>
            <a:ext cx="43053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053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9403A4B-6209-44CF-917E-7F50295EF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143000"/>
          </a:xfrm>
        </p:spPr>
        <p:txBody>
          <a:bodyPr anchor="b"/>
          <a:lstStyle>
            <a:lvl1pPr marL="0" indent="0" algn="ctr">
              <a:buNone/>
              <a:defRPr sz="3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ethany.l.king\AppData\Local\Microsoft\Windows\Temporary Internet Files\Content.Outlook\TXCQNHO5\Template_Cover_Final3 (2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EOEIS_logo_lg_tran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9150" y="5878513"/>
            <a:ext cx="1636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 userDrawn="1"/>
        </p:nvGrpSpPr>
        <p:grpSpPr bwMode="auto">
          <a:xfrm>
            <a:off x="450850" y="5562600"/>
            <a:ext cx="1349375" cy="1189038"/>
            <a:chOff x="432" y="3552"/>
            <a:chExt cx="850" cy="749"/>
          </a:xfrm>
        </p:grpSpPr>
        <p:pic>
          <p:nvPicPr>
            <p:cNvPr id="7" name="Picture 10" descr="FMC_Logo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" y="3552"/>
              <a:ext cx="587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32" y="4070"/>
              <a:ext cx="8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srgbClr val="006600"/>
                  </a:solidFill>
                  <a:latin typeface="Calibri" pitchFamily="34" charset="0"/>
                  <a:cs typeface="ＭＳ Ｐゴシック"/>
                </a:rPr>
                <a:t>ASA (FM&amp;C)</a:t>
              </a: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05200"/>
            <a:ext cx="7772400" cy="1828800"/>
          </a:xfrm>
        </p:spPr>
        <p:txBody>
          <a:bodyPr lIns="9144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90713" y="5486400"/>
            <a:ext cx="5334000" cy="7620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Date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ethany.l.king\AppData\Local\Microsoft\Windows\Temporary Internet Files\Content.Outlook\TXCQNHO5\Template_Cover_Final3 (2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EOEIS_logo_lg_tran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9150" y="5878513"/>
            <a:ext cx="1636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 userDrawn="1"/>
        </p:nvGrpSpPr>
        <p:grpSpPr bwMode="auto">
          <a:xfrm>
            <a:off x="450850" y="5562600"/>
            <a:ext cx="1349375" cy="1189038"/>
            <a:chOff x="432" y="3552"/>
            <a:chExt cx="850" cy="749"/>
          </a:xfrm>
        </p:grpSpPr>
        <p:pic>
          <p:nvPicPr>
            <p:cNvPr id="7" name="Picture 10" descr="FMC_Logo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" y="3552"/>
              <a:ext cx="587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32" y="4070"/>
              <a:ext cx="8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0066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ASA (FM&amp;C)</a:t>
              </a: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05200"/>
            <a:ext cx="7772400" cy="1828800"/>
          </a:xfrm>
        </p:spPr>
        <p:txBody>
          <a:bodyPr lIns="91440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90713" y="5486400"/>
            <a:ext cx="5334000" cy="7620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2209800"/>
            <a:ext cx="7772400" cy="1828800"/>
          </a:xfrm>
        </p:spPr>
        <p:txBody>
          <a:bodyPr lIns="91440" rIns="91440" bIns="4572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343400"/>
            <a:ext cx="6400800" cy="838200"/>
          </a:xfrm>
        </p:spPr>
        <p:txBody>
          <a:bodyPr tIns="45720" bIns="45720"/>
          <a:lstStyle>
            <a:lvl1pPr marL="0" indent="0" algn="ctr">
              <a:lnSpc>
                <a:spcPct val="90000"/>
              </a:lnSpc>
              <a:buFont typeface="Times" pitchFamily="-80" charset="0"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45546FE-22BC-4A7B-B8D8-3A365C628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" y="153988"/>
            <a:ext cx="6565900" cy="5318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90500" y="838200"/>
            <a:ext cx="8763000" cy="55626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0614327-798B-4F7D-A246-7D7183CD2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" y="153988"/>
            <a:ext cx="6565900" cy="5318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838200"/>
            <a:ext cx="87630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" y="3695700"/>
            <a:ext cx="87630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086AA67-8CE6-49BA-8520-57B2A20B6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1"/>
            <a:ext cx="6705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838200"/>
            <a:ext cx="43053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053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E431958-AA77-4759-8121-B1851D0EF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" y="153988"/>
            <a:ext cx="6565900" cy="5318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500" y="838200"/>
            <a:ext cx="43053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053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9403A4B-6209-44CF-917E-7F50295EF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143000"/>
          </a:xfrm>
        </p:spPr>
        <p:txBody>
          <a:bodyPr anchor="b"/>
          <a:lstStyle>
            <a:lvl1pPr marL="0" indent="0" algn="ctr">
              <a:buNone/>
              <a:defRPr sz="3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ethany.l.king\AppData\Local\Microsoft\Windows\Temporary Internet Files\Content.Outlook\TXCQNHO5\Template_Cover_Final3 (2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EOEIS_logo_lg_tran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9150" y="5878513"/>
            <a:ext cx="1636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 userDrawn="1"/>
        </p:nvGrpSpPr>
        <p:grpSpPr bwMode="auto">
          <a:xfrm>
            <a:off x="450850" y="5562600"/>
            <a:ext cx="1349375" cy="1189038"/>
            <a:chOff x="432" y="3552"/>
            <a:chExt cx="850" cy="749"/>
          </a:xfrm>
        </p:grpSpPr>
        <p:pic>
          <p:nvPicPr>
            <p:cNvPr id="7" name="Picture 10" descr="FMC_Logo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" y="3552"/>
              <a:ext cx="587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32" y="4070"/>
              <a:ext cx="8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srgbClr val="006600"/>
                  </a:solidFill>
                  <a:latin typeface="Calibri" pitchFamily="34" charset="0"/>
                  <a:cs typeface="ＭＳ Ｐゴシック"/>
                </a:rPr>
                <a:t>ASA (FM&amp;C)</a:t>
              </a: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05200"/>
            <a:ext cx="7772400" cy="1828800"/>
          </a:xfrm>
        </p:spPr>
        <p:txBody>
          <a:bodyPr lIns="9144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90713" y="5486400"/>
            <a:ext cx="5334000" cy="7620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Date</a:t>
            </a: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2209800"/>
            <a:ext cx="7772400" cy="1828800"/>
          </a:xfrm>
        </p:spPr>
        <p:txBody>
          <a:bodyPr lIns="91440" rIns="91440" bIns="4572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343400"/>
            <a:ext cx="6400800" cy="838200"/>
          </a:xfrm>
        </p:spPr>
        <p:txBody>
          <a:bodyPr tIns="45720" bIns="45720"/>
          <a:lstStyle>
            <a:lvl1pPr marL="0" indent="0" algn="ctr">
              <a:lnSpc>
                <a:spcPct val="90000"/>
              </a:lnSpc>
              <a:buFont typeface="Times" pitchFamily="-80" charset="0"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45546FE-22BC-4A7B-B8D8-3A365C628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" y="153988"/>
            <a:ext cx="6565900" cy="5318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90500" y="838200"/>
            <a:ext cx="8763000" cy="55626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0614327-798B-4F7D-A246-7D7183CD2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" y="153988"/>
            <a:ext cx="6565900" cy="5318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838200"/>
            <a:ext cx="87630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" y="3695700"/>
            <a:ext cx="87630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086AA67-8CE6-49BA-8520-57B2A20B6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1"/>
            <a:ext cx="6705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838200"/>
            <a:ext cx="43053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053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E431958-AA77-4759-8121-B1851D0EF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" y="153988"/>
            <a:ext cx="6565900" cy="5318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500" y="838200"/>
            <a:ext cx="43053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053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9403A4B-6209-44CF-917E-7F50295EF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35176ED-CEA1-4003-9F72-2C2365E12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143000"/>
          </a:xfrm>
        </p:spPr>
        <p:txBody>
          <a:bodyPr anchor="b"/>
          <a:lstStyle>
            <a:lvl1pPr marL="0" indent="0" algn="ctr">
              <a:buNone/>
              <a:defRPr sz="3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ethany.l.king\AppData\Local\Microsoft\Windows\Temporary Internet Files\Content.Outlook\TXCQNHO5\Template_Cover_Final3 (2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EOEIS_logo_lg_tran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9150" y="5878513"/>
            <a:ext cx="1636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 userDrawn="1"/>
        </p:nvGrpSpPr>
        <p:grpSpPr bwMode="auto">
          <a:xfrm>
            <a:off x="450850" y="5562600"/>
            <a:ext cx="1349375" cy="1189038"/>
            <a:chOff x="432" y="3552"/>
            <a:chExt cx="850" cy="749"/>
          </a:xfrm>
        </p:grpSpPr>
        <p:pic>
          <p:nvPicPr>
            <p:cNvPr id="7" name="Picture 10" descr="FMC_Logo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" y="3552"/>
              <a:ext cx="587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32" y="4070"/>
              <a:ext cx="8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 err="1">
                  <a:solidFill>
                    <a:srgbClr val="0066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ASA</a:t>
              </a:r>
              <a:r>
                <a:rPr lang="en-US" b="1" dirty="0">
                  <a:solidFill>
                    <a:srgbClr val="0066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 (</a:t>
              </a:r>
              <a:r>
                <a:rPr lang="en-US" b="1" dirty="0" err="1">
                  <a:solidFill>
                    <a:srgbClr val="0066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FM&amp;C</a:t>
              </a:r>
              <a:r>
                <a:rPr lang="en-US" b="1" dirty="0">
                  <a:solidFill>
                    <a:srgbClr val="0066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)</a:t>
              </a: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05200"/>
            <a:ext cx="7772400" cy="1828800"/>
          </a:xfrm>
        </p:spPr>
        <p:txBody>
          <a:bodyPr lIns="9144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90713" y="5486400"/>
            <a:ext cx="5334000" cy="7620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Date</a:t>
            </a: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3C9D3B35-C02C-4A72-9C3B-43CC2B96E9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14F35367-2EA4-40C3-9FE7-0ABF2F3580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E117D9E3-0E42-46AF-8E0C-F2A39190B2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Payroll Accrual Process Update</a:t>
            </a:r>
          </a:p>
          <a:p>
            <a:r>
              <a:rPr lang="en-US" dirty="0" smtClean="0"/>
              <a:t>Target effective November O &amp; S Patch:</a:t>
            </a:r>
          </a:p>
          <a:p>
            <a:r>
              <a:rPr lang="en-US" dirty="0" smtClean="0"/>
              <a:t>Adjust the accrual process for each pay period </a:t>
            </a:r>
          </a:p>
          <a:p>
            <a:pPr lvl="1"/>
            <a:r>
              <a:rPr lang="en-US" dirty="0" smtClean="0"/>
              <a:t>If first or middle pay period (if month with three pay cycles) accrue for ten workdays </a:t>
            </a:r>
          </a:p>
          <a:p>
            <a:pPr lvl="2"/>
            <a:r>
              <a:rPr lang="en-US" dirty="0" smtClean="0"/>
              <a:t>Current process: accrue the remaining worked but unpaid days left in the prior month or no accrual for middle pay cycle if a month with three pay cycles.</a:t>
            </a:r>
          </a:p>
          <a:p>
            <a:r>
              <a:rPr lang="en-US" dirty="0" smtClean="0"/>
              <a:t>Retain current process for final pay cycle of the month</a:t>
            </a:r>
          </a:p>
          <a:p>
            <a:pPr lvl="1"/>
            <a:r>
              <a:rPr lang="en-US" dirty="0" smtClean="0"/>
              <a:t>Post accrual to bring the full months payroll on the books through the end of the current month with the last monthly payroll cycle.	</a:t>
            </a:r>
          </a:p>
          <a:p>
            <a:pPr lvl="2"/>
            <a:r>
              <a:rPr lang="en-US" dirty="0" smtClean="0"/>
              <a:t>required in order to comply with FMR. </a:t>
            </a:r>
          </a:p>
          <a:p>
            <a:r>
              <a:rPr lang="en-US" dirty="0" smtClean="0"/>
              <a:t> </a:t>
            </a:r>
          </a:p>
          <a:p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6705600" cy="684213"/>
          </a:xfrm>
        </p:spPr>
        <p:txBody>
          <a:bodyPr/>
          <a:lstStyle/>
          <a:p>
            <a:r>
              <a:rPr lang="en-US" dirty="0" smtClean="0"/>
              <a:t>Payroll Accrual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3CC95B88-207A-429E-97A2-3D81173A1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7B184619-978F-4837-9A6B-A6915A0A84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AF93C5DF-190D-4A4D-AE02-67F9638623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9A3A25FA-EBBA-480F-B8C4-202F652190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DEB515AD-18B3-4E85-9CD6-CEA2E7776E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E4D6F08D-4FC3-4202-AE49-408EE567F4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GFEBS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114300"/>
            <a:ext cx="2162175" cy="6134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338" y="114300"/>
            <a:ext cx="6338887" cy="6134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B56ACFA-239B-4159-AD49-4D82C8793D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ethany.l.king\AppData\Local\Microsoft\Windows\Temporary Internet Files\Content.Outlook\TXCQNHO5\Template_Cover_Final3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EOEIS_logo_lg_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9150" y="5878513"/>
            <a:ext cx="1636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0850" y="5562600"/>
            <a:ext cx="1349375" cy="1189038"/>
            <a:chOff x="432" y="3552"/>
            <a:chExt cx="850" cy="749"/>
          </a:xfrm>
        </p:grpSpPr>
        <p:pic>
          <p:nvPicPr>
            <p:cNvPr id="7" name="Picture 10" descr="FMC_Logo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" y="3552"/>
              <a:ext cx="587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32" y="4070"/>
              <a:ext cx="8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0066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ASA (FM&amp;C)</a:t>
              </a:r>
            </a:p>
          </p:txBody>
        </p:sp>
      </p:grp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505200"/>
            <a:ext cx="7772400" cy="1828800"/>
          </a:xfrm>
        </p:spPr>
        <p:txBody>
          <a:bodyPr lIns="9144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90713" y="5486400"/>
            <a:ext cx="5334000" cy="7620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Date</a:t>
            </a: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6A36ED6-6C74-4209-9DA7-DDD327A6B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E208D002-7510-41B8-A465-BAA6E07F9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879A1B7-68A7-40FF-8B44-3901DC9D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53049CD0-6AD5-4E98-A9AF-F2B04C87F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B072504-42AF-4496-82FB-7A0FFD1C0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00CCDB6C-D88A-42F4-9A47-CA50B83C1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5B2A318-7247-47EF-A4B5-8419EA698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F1160E9-DA6B-49A1-AE76-A8C46CD73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0E4D3060-C0E8-4C7A-A22C-692B90916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114300"/>
            <a:ext cx="2162175" cy="6134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338" y="114300"/>
            <a:ext cx="6338887" cy="6134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61EA366-8DBB-448A-9EA0-7EB3F450C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ethany.l.king\AppData\Local\Microsoft\Windows\Temporary Internet Files\Content.Outlook\TXCQNHO5\Template_Cover_Final3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EOEIS_logo_lg_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9150" y="5878513"/>
            <a:ext cx="1636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0850" y="5562600"/>
            <a:ext cx="1349375" cy="1189038"/>
            <a:chOff x="432" y="3552"/>
            <a:chExt cx="850" cy="749"/>
          </a:xfrm>
        </p:grpSpPr>
        <p:pic>
          <p:nvPicPr>
            <p:cNvPr id="7" name="Picture 10" descr="FMC_Logo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" y="3552"/>
              <a:ext cx="587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32" y="4070"/>
              <a:ext cx="8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0066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ASA (FM&amp;C)</a:t>
              </a:r>
            </a:p>
          </p:txBody>
        </p:sp>
      </p:grp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505200"/>
            <a:ext cx="7772400" cy="1828800"/>
          </a:xfrm>
        </p:spPr>
        <p:txBody>
          <a:bodyPr lIns="9144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90713" y="5486400"/>
            <a:ext cx="5334000" cy="7620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Date</a:t>
            </a: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6A36ED6-6C74-4209-9DA7-DDD327A6B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E208D002-7510-41B8-A465-BAA6E07F9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879A1B7-68A7-40FF-8B44-3901DC9D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53049CD0-6AD5-4E98-A9AF-F2B04C87F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B072504-42AF-4496-82FB-7A0FFD1C0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00CCDB6C-D88A-42F4-9A47-CA50B83C1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5B2A318-7247-47EF-A4B5-8419EA698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F1160E9-DA6B-49A1-AE76-A8C46CD73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0E4D3060-C0E8-4C7A-A22C-692B90916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114300"/>
            <a:ext cx="2162175" cy="6134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338" y="114300"/>
            <a:ext cx="6338887" cy="6134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61EA366-8DBB-448A-9EA0-7EB3F450C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ethany.l.king\AppData\Local\Microsoft\Windows\Temporary Internet Files\Content.Outlook\TXCQNHO5\Template_Cover_Final3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EOEIS_logo_lg_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9150" y="5878513"/>
            <a:ext cx="1636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0850" y="5562600"/>
            <a:ext cx="1349375" cy="1189038"/>
            <a:chOff x="432" y="3552"/>
            <a:chExt cx="850" cy="749"/>
          </a:xfrm>
        </p:grpSpPr>
        <p:pic>
          <p:nvPicPr>
            <p:cNvPr id="7" name="Picture 10" descr="FMC_Logo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" y="3552"/>
              <a:ext cx="587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32" y="4070"/>
              <a:ext cx="8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0066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ASA (FM&amp;C)</a:t>
              </a:r>
            </a:p>
          </p:txBody>
        </p:sp>
      </p:grp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505200"/>
            <a:ext cx="7772400" cy="1828800"/>
          </a:xfrm>
        </p:spPr>
        <p:txBody>
          <a:bodyPr lIns="9144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90713" y="5486400"/>
            <a:ext cx="5334000" cy="7620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Date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6A36ED6-6C74-4209-9DA7-DDD327A6B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E208D002-7510-41B8-A465-BAA6E07F9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879A1B7-68A7-40FF-8B44-3901DC9D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53049CD0-6AD5-4E98-A9AF-F2B04C87F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B072504-42AF-4496-82FB-7A0FFD1C0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00CCDB6C-D88A-42F4-9A47-CA50B83C1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5B2A318-7247-47EF-A4B5-8419EA698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F1160E9-DA6B-49A1-AE76-A8C46CD73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0E4D3060-C0E8-4C7A-A22C-692B90916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114300"/>
            <a:ext cx="2162175" cy="6134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338" y="114300"/>
            <a:ext cx="6338887" cy="6134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61EA366-8DBB-448A-9EA0-7EB3F450C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ethany.l.king\AppData\Local\Microsoft\Windows\Temporary Internet Files\Content.Outlook\TXCQNHO5\Template_Cover_Final3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EOEIS_logo_lg_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9150" y="5878513"/>
            <a:ext cx="1636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0850" y="5562600"/>
            <a:ext cx="1349375" cy="1189038"/>
            <a:chOff x="432" y="3552"/>
            <a:chExt cx="850" cy="749"/>
          </a:xfrm>
        </p:grpSpPr>
        <p:pic>
          <p:nvPicPr>
            <p:cNvPr id="7" name="Picture 10" descr="FMC_Logo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" y="3552"/>
              <a:ext cx="587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32" y="4070"/>
              <a:ext cx="8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0066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ASA (FM&amp;C)</a:t>
              </a:r>
            </a:p>
          </p:txBody>
        </p:sp>
      </p:grp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505200"/>
            <a:ext cx="7772400" cy="1828800"/>
          </a:xfrm>
        </p:spPr>
        <p:txBody>
          <a:bodyPr lIns="9144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90713" y="5486400"/>
            <a:ext cx="5334000" cy="7620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Date</a:t>
            </a: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6A36ED6-6C74-4209-9DA7-DDD327A6B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E208D002-7510-41B8-A465-BAA6E07F9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879A1B7-68A7-40FF-8B44-3901DC9D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53049CD0-6AD5-4E98-A9AF-F2B04C87F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B072504-42AF-4496-82FB-7A0FFD1C0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00CCDB6C-D88A-42F4-9A47-CA50B83C1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5B2A318-7247-47EF-A4B5-8419EA698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F1160E9-DA6B-49A1-AE76-A8C46CD73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0E4D3060-C0E8-4C7A-A22C-692B90916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114300"/>
            <a:ext cx="2162175" cy="6134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338" y="114300"/>
            <a:ext cx="6338887" cy="6134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61EA366-8DBB-448A-9EA0-7EB3F450C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ethany.l.king\AppData\Local\Microsoft\Windows\Temporary Internet Files\Content.Outlook\TXCQNHO5\Template_Cover_Final3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EOEIS_logo_lg_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9150" y="5878513"/>
            <a:ext cx="1636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0850" y="5562600"/>
            <a:ext cx="1349375" cy="1189038"/>
            <a:chOff x="432" y="3552"/>
            <a:chExt cx="850" cy="749"/>
          </a:xfrm>
        </p:grpSpPr>
        <p:pic>
          <p:nvPicPr>
            <p:cNvPr id="7" name="Picture 10" descr="FMC_Logo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" y="3552"/>
              <a:ext cx="587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32" y="4070"/>
              <a:ext cx="8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0066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ASA (FM&amp;C)</a:t>
              </a:r>
            </a:p>
          </p:txBody>
        </p:sp>
      </p:grp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505200"/>
            <a:ext cx="7772400" cy="1828800"/>
          </a:xfrm>
        </p:spPr>
        <p:txBody>
          <a:bodyPr lIns="9144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90713" y="5486400"/>
            <a:ext cx="5334000" cy="7620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Date</a:t>
            </a: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6A36ED6-6C74-4209-9DA7-DDD327A6B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E208D002-7510-41B8-A465-BAA6E07F9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879A1B7-68A7-40FF-8B44-3901DC9D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53049CD0-6AD5-4E98-A9AF-F2B04C87F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B072504-42AF-4496-82FB-7A0FFD1C0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00CCDB6C-D88A-42F4-9A47-CA50B83C1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5B2A318-7247-47EF-A4B5-8419EA698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F1160E9-DA6B-49A1-AE76-A8C46CD73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0E4D3060-C0E8-4C7A-A22C-692B90916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114300"/>
            <a:ext cx="2162175" cy="6134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338" y="114300"/>
            <a:ext cx="6338887" cy="6134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61EA366-8DBB-448A-9EA0-7EB3F450C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ethany.l.king\AppData\Local\Microsoft\Windows\Temporary Internet Files\Content.Outlook\TXCQNHO5\Template_Cover_Final3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EOEIS_logo_lg_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9150" y="5878513"/>
            <a:ext cx="1636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0850" y="5562600"/>
            <a:ext cx="1349375" cy="1189038"/>
            <a:chOff x="432" y="3552"/>
            <a:chExt cx="850" cy="749"/>
          </a:xfrm>
        </p:grpSpPr>
        <p:pic>
          <p:nvPicPr>
            <p:cNvPr id="7" name="Picture 10" descr="FMC_Logo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" y="3552"/>
              <a:ext cx="587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32" y="4070"/>
              <a:ext cx="8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0066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ASA (FM&amp;C)</a:t>
              </a:r>
            </a:p>
          </p:txBody>
        </p:sp>
      </p:grp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505200"/>
            <a:ext cx="7772400" cy="1828800"/>
          </a:xfrm>
        </p:spPr>
        <p:txBody>
          <a:bodyPr lIns="9144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90713" y="5486400"/>
            <a:ext cx="5334000" cy="7620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Date</a:t>
            </a: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6A36ED6-6C74-4209-9DA7-DDD327A6B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E208D002-7510-41B8-A465-BAA6E07F9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879A1B7-68A7-40FF-8B44-3901DC9D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53049CD0-6AD5-4E98-A9AF-F2B04C87F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B072504-42AF-4496-82FB-7A0FFD1C0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00CCDB6C-D88A-42F4-9A47-CA50B83C1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5B2A318-7247-47EF-A4B5-8419EA698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2209800"/>
            <a:ext cx="7772400" cy="1828800"/>
          </a:xfrm>
        </p:spPr>
        <p:txBody>
          <a:bodyPr lIns="91440" rIns="91440" bIns="4572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343400"/>
            <a:ext cx="6400800" cy="838200"/>
          </a:xfrm>
        </p:spPr>
        <p:txBody>
          <a:bodyPr tIns="45720" bIns="45720"/>
          <a:lstStyle>
            <a:lvl1pPr marL="0" indent="0" algn="ctr">
              <a:lnSpc>
                <a:spcPct val="90000"/>
              </a:lnSpc>
              <a:buFont typeface="Times" pitchFamily="-80" charset="0"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9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7125E3B-4799-49F3-81BA-6EE8695BC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 sz="1000" b="0"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F1160E9-DA6B-49A1-AE76-A8C46CD73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0E4D3060-C0E8-4C7A-A22C-692B90916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114300"/>
            <a:ext cx="2162175" cy="6134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338" y="114300"/>
            <a:ext cx="6338887" cy="6134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61EA366-8DBB-448A-9EA0-7EB3F450C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ethany.l.king\AppData\Local\Microsoft\Windows\Temporary Internet Files\Content.Outlook\TXCQNHO5\Template_Cover_Final3 (2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EOEIS_logo_lg_tran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9150" y="5878513"/>
            <a:ext cx="1636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 userDrawn="1"/>
        </p:nvGrpSpPr>
        <p:grpSpPr bwMode="auto">
          <a:xfrm>
            <a:off x="450850" y="5562600"/>
            <a:ext cx="1349375" cy="1189038"/>
            <a:chOff x="432" y="3552"/>
            <a:chExt cx="850" cy="749"/>
          </a:xfrm>
        </p:grpSpPr>
        <p:pic>
          <p:nvPicPr>
            <p:cNvPr id="7" name="Picture 10" descr="FMC_Logo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" y="3552"/>
              <a:ext cx="587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32" y="4070"/>
              <a:ext cx="8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66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ASA (FM&amp;C)</a:t>
              </a:r>
            </a:p>
          </p:txBody>
        </p:sp>
      </p:grp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505200"/>
            <a:ext cx="7772400" cy="1828800"/>
          </a:xfrm>
        </p:spPr>
        <p:txBody>
          <a:bodyPr lIns="9144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90713" y="5486400"/>
            <a:ext cx="5334000" cy="7620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/>
              <a:t>Date</a:t>
            </a: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1817775-6AEE-43A0-8CE6-6E532C68A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8938519-369A-4895-B46E-2C629A8A9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E82D4B13-C646-42B5-9C1E-ADBCFDB16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D701C22A-9E81-4430-8045-82E032FFF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E9DE304E-3E07-4FE8-9F86-9AF8A3AC7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79877E0-216A-4623-8364-0631CC498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90873A2-1940-4335-8264-7823C9A97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10F5E7E-8254-4FEE-8959-91C5F9987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DF7E3CFE-914E-401F-8146-D1192AD3F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114300"/>
            <a:ext cx="2162175" cy="6134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338" y="114300"/>
            <a:ext cx="6338887" cy="6134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2DF1E1C-EE9B-4DF4-9FFB-CF250A871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ethany.l.king\AppData\Local\Microsoft\Windows\Temporary Internet Files\Content.Outlook\TXCQNHO5\Template_Cover_Final3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352800"/>
            <a:ext cx="7772400" cy="1828800"/>
          </a:xfrm>
        </p:spPr>
        <p:txBody>
          <a:bodyPr lIns="91440" rIns="91440" bIns="4572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86400"/>
            <a:ext cx="6400800" cy="838200"/>
          </a:xfrm>
        </p:spPr>
        <p:txBody>
          <a:bodyPr tIns="45720" bIns="45720"/>
          <a:lstStyle>
            <a:lvl1pPr marL="0" indent="0" algn="ctr">
              <a:lnSpc>
                <a:spcPct val="90000"/>
              </a:lnSpc>
              <a:buFont typeface="Times" pitchFamily="-80" charset="0"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2BDC4-8B01-4F1F-9341-F033C8D8F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9E06A-2D27-46E5-8A51-80826FCAA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19200"/>
            <a:ext cx="417195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219200"/>
            <a:ext cx="417195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E1CB0-1908-4284-81A4-40D18B8D3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A95FC-B9D8-44CD-9B60-B01B59F72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976CD-F04B-41D8-9626-EBB790AAC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98803-D49A-4F06-8196-BE3899915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8A591-BFB6-4082-A75E-748C8FDDB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DA6D3-B3C2-4620-9DF8-0DB95B0F8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9AE7D-BE35-40E4-A62F-ED00D826A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2098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4770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0B44D-D26B-4F64-89CE-AF10780A1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ethany.l.king\AppData\Local\Microsoft\Windows\Temporary Internet Files\Content.Outlook\TXCQNHO5\Template_Cover_Final3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EOEIS_logo_lg_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9150" y="5878513"/>
            <a:ext cx="1636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0850" y="5562600"/>
            <a:ext cx="1349375" cy="1189038"/>
            <a:chOff x="432" y="3552"/>
            <a:chExt cx="850" cy="749"/>
          </a:xfrm>
        </p:grpSpPr>
        <p:pic>
          <p:nvPicPr>
            <p:cNvPr id="7" name="Picture 10" descr="FMC_Logo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" y="3552"/>
              <a:ext cx="587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32" y="4070"/>
              <a:ext cx="8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0066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ASA (FM&amp;C)</a:t>
              </a:r>
            </a:p>
          </p:txBody>
        </p:sp>
      </p:grp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505200"/>
            <a:ext cx="7772400" cy="1828800"/>
          </a:xfrm>
        </p:spPr>
        <p:txBody>
          <a:bodyPr lIns="9144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90713" y="5486400"/>
            <a:ext cx="5334000" cy="7620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Date</a:t>
            </a: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502DF54-4D5A-49B1-8CAF-C4AD82855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80DA42B-2160-4E2B-A326-7F2E9AC29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F7C1278-3E92-4B98-95FD-B0634A7F9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FB888CFE-51D7-4371-8D0B-600C37FF8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FC71D868-C72B-45D4-B2F5-0F778F9FE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FA1D405F-C406-40A8-AF3A-B3313544E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66B0E3DD-A08E-4527-A445-A45B05038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187F398-A169-4E8B-82C5-27967AC49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545CC063-529E-412B-8DFC-C460D1B13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114300"/>
            <a:ext cx="2162175" cy="6134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338" y="114300"/>
            <a:ext cx="6338887" cy="6134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64222FC9-E93E-45FD-9B41-E79A7CCC7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fld id="{BC18D48A-72FF-46D9-8840-1FA7B08943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Payroll Accrual Process Update</a:t>
            </a:r>
          </a:p>
          <a:p>
            <a:r>
              <a:rPr lang="en-US" dirty="0" smtClean="0"/>
              <a:t>Target effective November O &amp; S Patch:</a:t>
            </a:r>
          </a:p>
          <a:p>
            <a:r>
              <a:rPr lang="en-US" dirty="0" smtClean="0"/>
              <a:t>Adjust the accrual process for each pay period </a:t>
            </a:r>
          </a:p>
          <a:p>
            <a:pPr lvl="1"/>
            <a:r>
              <a:rPr lang="en-US" dirty="0" smtClean="0"/>
              <a:t>If first or middle pay period (if month with three pay cycles) accrue for ten workdays </a:t>
            </a:r>
          </a:p>
          <a:p>
            <a:pPr lvl="2"/>
            <a:r>
              <a:rPr lang="en-US" dirty="0" smtClean="0"/>
              <a:t>Current process: accrue the remaining worked but unpaid days left in the prior month or no accrual for middle pay cycle if a month with three pay cycles.</a:t>
            </a:r>
          </a:p>
          <a:p>
            <a:r>
              <a:rPr lang="en-US" dirty="0" smtClean="0"/>
              <a:t>Retain current process for final pay cycle of the month</a:t>
            </a:r>
          </a:p>
          <a:p>
            <a:pPr lvl="1"/>
            <a:r>
              <a:rPr lang="en-US" dirty="0" smtClean="0"/>
              <a:t>Post accrual to bring the full months payroll on the books through the end of the current month with the last monthly payroll cycle.	</a:t>
            </a:r>
          </a:p>
          <a:p>
            <a:pPr lvl="2"/>
            <a:r>
              <a:rPr lang="en-US" dirty="0" smtClean="0"/>
              <a:t>required in order to comply with FMR. </a:t>
            </a:r>
          </a:p>
          <a:p>
            <a:r>
              <a:rPr lang="en-US" dirty="0" smtClean="0"/>
              <a:t> </a:t>
            </a:r>
          </a:p>
          <a:p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6705600" cy="684213"/>
          </a:xfrm>
        </p:spPr>
        <p:txBody>
          <a:bodyPr/>
          <a:lstStyle/>
          <a:p>
            <a:r>
              <a:rPr lang="en-US" dirty="0" smtClean="0"/>
              <a:t>Payroll Accrual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fld id="{36EE1CA1-E280-4854-8E30-29ECAACE32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fld id="{7E97A328-BA79-4E21-B529-1A79A8F9C8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fld id="{19823084-0C29-4B1F-AE86-DB19E1D5E8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fld id="{7242D4D5-A7CD-43F0-A283-312A8EA6AC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fld id="{140C941F-2849-4850-B3C1-2AC7789918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fld id="{B0F79535-5573-4ED0-BFD6-05D0B61168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fld id="{ACCAE955-059C-4F42-A061-4BDFFAFF32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fld id="{AB266243-E9AC-4939-9857-607243C01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fld id="{EDF5C7B1-6DC0-418F-8525-DF4CD27CC0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fld id="{774A44CD-5AAC-4F59-AE73-6C07C143E4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fld id="{814BA23E-87E9-4E48-BACB-4CF95BDB51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fld id="{A5FF5DAE-299E-44F1-9C7D-37FF168EB6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114300"/>
            <a:ext cx="2162175" cy="6134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338" y="114300"/>
            <a:ext cx="6338887" cy="6134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fld id="{924A7003-74DB-4D24-896A-0F98DC513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114300"/>
            <a:ext cx="2162175" cy="6134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338" y="114300"/>
            <a:ext cx="6338887" cy="6134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8" y="114300"/>
            <a:ext cx="6781800" cy="723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fld id="{4172F5E6-E360-443D-841C-D3898ACF96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8" y="114300"/>
            <a:ext cx="6781800" cy="723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fld id="{3A5A9D06-3FED-4F84-8E0F-B6E583892E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ethany.l.king\AppData\Local\Microsoft\Windows\Temporary Internet Files\Content.Outlook\TXCQNHO5\Template_Cover_Final3 (2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EOEIS_logo_lg_tran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9150" y="5878513"/>
            <a:ext cx="1636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6"/>
          <p:cNvGrpSpPr>
            <a:grpSpLocks/>
          </p:cNvGrpSpPr>
          <p:nvPr userDrawn="1"/>
        </p:nvGrpSpPr>
        <p:grpSpPr bwMode="auto">
          <a:xfrm>
            <a:off x="450850" y="5562600"/>
            <a:ext cx="1349375" cy="1189038"/>
            <a:chOff x="432" y="3552"/>
            <a:chExt cx="850" cy="749"/>
          </a:xfrm>
        </p:grpSpPr>
        <p:pic>
          <p:nvPicPr>
            <p:cNvPr id="7" name="Picture 10" descr="FMC_Logo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" y="3552"/>
              <a:ext cx="587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32" y="4070"/>
              <a:ext cx="8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0066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ASA (FM&amp;C)</a:t>
              </a: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05200"/>
            <a:ext cx="7772400" cy="1828800"/>
          </a:xfrm>
        </p:spPr>
        <p:txBody>
          <a:bodyPr lIns="9144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90713" y="5486400"/>
            <a:ext cx="5334000" cy="7620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7036898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ethany.l.king\AppData\Local\Microsoft\Windows\Temporary Internet Files\Content.Outlook\TXCQNHO5\Template_Cover_Final3 (2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EOEIS_logo_lg_tran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9150" y="5878513"/>
            <a:ext cx="1636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 userDrawn="1"/>
        </p:nvGrpSpPr>
        <p:grpSpPr bwMode="auto">
          <a:xfrm>
            <a:off x="450850" y="5562600"/>
            <a:ext cx="1349375" cy="1189038"/>
            <a:chOff x="432" y="3552"/>
            <a:chExt cx="850" cy="749"/>
          </a:xfrm>
        </p:grpSpPr>
        <p:pic>
          <p:nvPicPr>
            <p:cNvPr id="7" name="Picture 10" descr="FMC_Logo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" y="3552"/>
              <a:ext cx="587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32" y="4070"/>
              <a:ext cx="8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66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ASA (FM&amp;C)</a:t>
              </a:r>
            </a:p>
          </p:txBody>
        </p:sp>
      </p:grpSp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505200"/>
            <a:ext cx="7772400" cy="1828800"/>
          </a:xfrm>
        </p:spPr>
        <p:txBody>
          <a:bodyPr lIns="91440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90713" y="5486400"/>
            <a:ext cx="5334000" cy="7620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Date</a:t>
            </a:r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EAC435C1-9D29-4F0A-B02F-9FEF564149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846B7D0C-FE43-4B0C-8571-378CC80FE3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7783CBB5-6861-4C57-AD73-F6AAAF1AE7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E3310DC0-DC10-4137-9899-8EF6DF8B66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F75AA8F5-6BB0-49CF-AC93-486E15CAE9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768825C6-846D-4253-BFC6-26848E1EAF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2" descr="C:\Users\bethany.l.king\AppData\Local\Microsoft\Windows\Temporary Internet Files\Content.Outlook\TXCQNHO5\Template_Cover_Final3 (2).jpg"/>
          <p:cNvSpPr>
            <a:spLocks noChangeAspect="1"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Picture 5" descr="PEOEIS_logo_lg_trans"/>
          <p:cNvSpPr>
            <a:spLocks noChangeAspect="1" noChangeArrowheads="1"/>
          </p:cNvSpPr>
          <p:nvPr userDrawn="1"/>
        </p:nvSpPr>
        <p:spPr bwMode="auto">
          <a:xfrm>
            <a:off x="7169150" y="5878513"/>
            <a:ext cx="1636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 userDrawn="1"/>
        </p:nvGrpSpPr>
        <p:grpSpPr bwMode="auto">
          <a:xfrm>
            <a:off x="450850" y="5562600"/>
            <a:ext cx="1349375" cy="1189038"/>
            <a:chOff x="432" y="3552"/>
            <a:chExt cx="850" cy="749"/>
          </a:xfrm>
        </p:grpSpPr>
        <p:sp>
          <p:nvSpPr>
            <p:cNvPr id="7" name="Picture 10" descr="FMC_Logo"/>
            <p:cNvSpPr>
              <a:spLocks noChangeAspect="1" noChangeArrowheads="1"/>
            </p:cNvSpPr>
            <p:nvPr/>
          </p:nvSpPr>
          <p:spPr bwMode="auto">
            <a:xfrm>
              <a:off x="563" y="3552"/>
              <a:ext cx="587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32" y="4070"/>
              <a:ext cx="8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srgbClr val="006600"/>
                  </a:solidFill>
                  <a:latin typeface="Calibri" pitchFamily="34" charset="0"/>
                  <a:cs typeface="ＭＳ Ｐゴシック"/>
                </a:rPr>
                <a:t>ASA (FM&amp;C)</a:t>
              </a: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05200"/>
            <a:ext cx="7772400" cy="1828800"/>
          </a:xfrm>
        </p:spPr>
        <p:txBody>
          <a:bodyPr lIns="9144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90713" y="5486400"/>
            <a:ext cx="5334000" cy="7620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Date</a:t>
            </a: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71BAB340-862B-4AF6-9E52-6265364ACE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9707183F-D4CD-446A-ACA1-33A6FF377F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4498C61D-2248-429B-9ACB-1957395092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114300"/>
            <a:ext cx="2162175" cy="6134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338" y="114300"/>
            <a:ext cx="6338887" cy="6134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3777F99B-103E-46B1-981F-22AF1CD978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ethany.l.king\AppData\Local\Microsoft\Windows\Temporary Internet Files\Content.Outlook\TXCQNHO5\Template_Cover_Final3 (2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EOEIS_logo_lg_tran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9150" y="5878513"/>
            <a:ext cx="1636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 userDrawn="1"/>
        </p:nvGrpSpPr>
        <p:grpSpPr bwMode="auto">
          <a:xfrm>
            <a:off x="450850" y="5562600"/>
            <a:ext cx="1349375" cy="1189038"/>
            <a:chOff x="432" y="3552"/>
            <a:chExt cx="850" cy="749"/>
          </a:xfrm>
        </p:grpSpPr>
        <p:pic>
          <p:nvPicPr>
            <p:cNvPr id="7" name="Picture 10" descr="FMC_Logo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" y="3552"/>
              <a:ext cx="587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32" y="4070"/>
              <a:ext cx="8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srgbClr val="006600"/>
                  </a:solidFill>
                  <a:latin typeface="Calibri" pitchFamily="34" charset="0"/>
                  <a:cs typeface="ＭＳ Ｐゴシック"/>
                </a:rPr>
                <a:t>ASA (FM&amp;C)</a:t>
              </a: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05200"/>
            <a:ext cx="7772400" cy="1828800"/>
          </a:xfrm>
        </p:spPr>
        <p:txBody>
          <a:bodyPr lIns="9144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90713" y="5486400"/>
            <a:ext cx="5334000" cy="7620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2209800"/>
            <a:ext cx="7772400" cy="1828800"/>
          </a:xfrm>
        </p:spPr>
        <p:txBody>
          <a:bodyPr lIns="91440" rIns="91440" bIns="4572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343400"/>
            <a:ext cx="6400800" cy="838200"/>
          </a:xfrm>
        </p:spPr>
        <p:txBody>
          <a:bodyPr tIns="45720" bIns="45720"/>
          <a:lstStyle>
            <a:lvl1pPr marL="0" indent="0" algn="ctr">
              <a:lnSpc>
                <a:spcPct val="90000"/>
              </a:lnSpc>
              <a:buFont typeface="Times" pitchFamily="-80" charset="0"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fld id="{B82DEAE8-B3F2-48B1-9308-9B724D9BB7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9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9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fld id="{B82DEAE8-B3F2-48B1-9308-9B724D9BB7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ethany.l.king\AppData\Local\Microsoft\Windows\Temporary Internet Files\Content.Outlook\TXCQNHO5\Template_Cover_Final3 (2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EOEIS_logo_lg_tran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9150" y="5878513"/>
            <a:ext cx="1636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 userDrawn="1"/>
        </p:nvGrpSpPr>
        <p:grpSpPr bwMode="auto">
          <a:xfrm>
            <a:off x="450850" y="5562600"/>
            <a:ext cx="1349375" cy="1189038"/>
            <a:chOff x="432" y="3552"/>
            <a:chExt cx="850" cy="749"/>
          </a:xfrm>
        </p:grpSpPr>
        <p:pic>
          <p:nvPicPr>
            <p:cNvPr id="7" name="Picture 10" descr="FMC_Logo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" y="3552"/>
              <a:ext cx="587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32" y="4070"/>
              <a:ext cx="8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srgbClr val="006600"/>
                  </a:solidFill>
                  <a:latin typeface="Calibri" pitchFamily="34" charset="0"/>
                  <a:cs typeface="ＭＳ Ｐゴシック"/>
                </a:rPr>
                <a:t>ASA (FM&amp;C)</a:t>
              </a: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05200"/>
            <a:ext cx="7772400" cy="1828800"/>
          </a:xfrm>
        </p:spPr>
        <p:txBody>
          <a:bodyPr lIns="9144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90713" y="5486400"/>
            <a:ext cx="5334000" cy="7620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Date</a:t>
            </a:r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2209800"/>
            <a:ext cx="7772400" cy="1828800"/>
          </a:xfrm>
        </p:spPr>
        <p:txBody>
          <a:bodyPr lIns="91440" rIns="91440" bIns="4572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343400"/>
            <a:ext cx="6400800" cy="838200"/>
          </a:xfrm>
        </p:spPr>
        <p:txBody>
          <a:bodyPr tIns="45720" bIns="45720"/>
          <a:lstStyle>
            <a:lvl1pPr marL="0" indent="0" algn="ctr">
              <a:lnSpc>
                <a:spcPct val="90000"/>
              </a:lnSpc>
              <a:buFont typeface="Times" pitchFamily="-80" charset="0"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45546FE-22BC-4A7B-B8D8-3A365C628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2209800"/>
            <a:ext cx="7772400" cy="1828800"/>
          </a:xfrm>
        </p:spPr>
        <p:txBody>
          <a:bodyPr lIns="91440" rIns="91440" bIns="4572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343400"/>
            <a:ext cx="6400800" cy="838200"/>
          </a:xfrm>
        </p:spPr>
        <p:txBody>
          <a:bodyPr tIns="45720" bIns="45720"/>
          <a:lstStyle>
            <a:lvl1pPr marL="0" indent="0" algn="ctr">
              <a:lnSpc>
                <a:spcPct val="90000"/>
              </a:lnSpc>
              <a:buFont typeface="Times" pitchFamily="-80" charset="0"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9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023EBE4-A55D-4331-914C-AE20A32B9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 sz="1000" b="0"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" y="153988"/>
            <a:ext cx="6565900" cy="5318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90500" y="838200"/>
            <a:ext cx="8763000" cy="55626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0614327-798B-4F7D-A246-7D7183CD2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" y="153988"/>
            <a:ext cx="6565900" cy="5318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838200"/>
            <a:ext cx="87630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" y="3695700"/>
            <a:ext cx="87630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086AA67-8CE6-49BA-8520-57B2A20B6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" y="153988"/>
            <a:ext cx="6565900" cy="5318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500" y="838200"/>
            <a:ext cx="43053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053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9403A4B-6209-44CF-917E-7F50295EF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ethany.l.king\AppData\Local\Microsoft\Windows\Temporary Internet Files\Content.Outlook\TXCQNHO5\Template_Cover_Final3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EOEIS_logo_lg_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9150" y="5878513"/>
            <a:ext cx="1636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0850" y="5562600"/>
            <a:ext cx="1349375" cy="1189038"/>
            <a:chOff x="432" y="3552"/>
            <a:chExt cx="850" cy="749"/>
          </a:xfrm>
        </p:grpSpPr>
        <p:pic>
          <p:nvPicPr>
            <p:cNvPr id="7" name="Picture 10" descr="FMC_Logo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" y="3552"/>
              <a:ext cx="587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32" y="4070"/>
              <a:ext cx="8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0066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ASA (FM&amp;C)</a:t>
              </a:r>
            </a:p>
          </p:txBody>
        </p:sp>
      </p:grp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505200"/>
            <a:ext cx="7772400" cy="1828800"/>
          </a:xfrm>
        </p:spPr>
        <p:txBody>
          <a:bodyPr lIns="9144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90713" y="5486400"/>
            <a:ext cx="5334000" cy="7620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Date</a:t>
            </a:r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342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6A36ED6-6C74-4209-9DA7-DDD327A6B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E208D002-7510-41B8-A465-BAA6E07F9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879A1B7-68A7-40FF-8B44-3901DC9D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53049CD0-6AD5-4E98-A9AF-F2B04C87F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B072504-42AF-4496-82FB-7A0FFD1C0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00CCDB6C-D88A-42F4-9A47-CA50B83C1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40EEC00-E92B-485C-9957-B2A2040EE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 sz="1000" b="0"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5B2A318-7247-47EF-A4B5-8419EA698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F1160E9-DA6B-49A1-AE76-A8C46CD73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0E4D3060-C0E8-4C7A-A22C-692B90916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114300"/>
            <a:ext cx="2162175" cy="6134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338" y="114300"/>
            <a:ext cx="6338887" cy="6134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61EA366-8DBB-448A-9EA0-7EB3F450C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ethany.l.king\AppData\Local\Microsoft\Windows\Temporary Internet Files\Content.Outlook\TXCQNHO5\Template_Cover_Final3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EOEIS_logo_lg_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9150" y="5878513"/>
            <a:ext cx="1636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0850" y="5562600"/>
            <a:ext cx="1349375" cy="1189038"/>
            <a:chOff x="432" y="3552"/>
            <a:chExt cx="850" cy="749"/>
          </a:xfrm>
        </p:grpSpPr>
        <p:pic>
          <p:nvPicPr>
            <p:cNvPr id="7" name="Picture 10" descr="FMC_Logo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" y="3552"/>
              <a:ext cx="587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32" y="4070"/>
              <a:ext cx="8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0066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ASA (FM&amp;C)</a:t>
              </a:r>
            </a:p>
          </p:txBody>
        </p:sp>
      </p:grp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505200"/>
            <a:ext cx="7772400" cy="1828800"/>
          </a:xfrm>
        </p:spPr>
        <p:txBody>
          <a:bodyPr lIns="9144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90713" y="5486400"/>
            <a:ext cx="5334000" cy="7620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Date</a:t>
            </a:r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342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6A36ED6-6C74-4209-9DA7-DDD327A6B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E208D002-7510-41B8-A465-BAA6E07F9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879A1B7-68A7-40FF-8B44-3901DC9D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53049CD0-6AD5-4E98-A9AF-F2B04C87F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B072504-42AF-4496-82FB-7A0FFD1C0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00CCDB6C-D88A-42F4-9A47-CA50B83C1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5B2A318-7247-47EF-A4B5-8419EA698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F1160E9-DA6B-49A1-AE76-A8C46CD73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0E4D3060-C0E8-4C7A-A22C-692B90916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114300"/>
            <a:ext cx="2162175" cy="6134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338" y="114300"/>
            <a:ext cx="6338887" cy="6134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61EA366-8DBB-448A-9EA0-7EB3F450C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ethany.l.king\AppData\Local\Microsoft\Windows\Temporary Internet Files\Content.Outlook\TXCQNHO5\Template_Cover_Final3 (2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EOEIS_logo_lg_tran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9150" y="5878513"/>
            <a:ext cx="1636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 userDrawn="1"/>
        </p:nvGrpSpPr>
        <p:grpSpPr bwMode="auto">
          <a:xfrm>
            <a:off x="450850" y="5562600"/>
            <a:ext cx="1349375" cy="1189038"/>
            <a:chOff x="432" y="3552"/>
            <a:chExt cx="850" cy="749"/>
          </a:xfrm>
        </p:grpSpPr>
        <p:pic>
          <p:nvPicPr>
            <p:cNvPr id="7" name="Picture 10" descr="FMC_Logo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" y="3552"/>
              <a:ext cx="587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32" y="4070"/>
              <a:ext cx="8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0066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ASA (FM&amp;C)</a:t>
              </a: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05200"/>
            <a:ext cx="7772400" cy="1828800"/>
          </a:xfrm>
        </p:spPr>
        <p:txBody>
          <a:bodyPr lIns="91440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90713" y="5486400"/>
            <a:ext cx="5334000" cy="7620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Payroll Accrual Process Update</a:t>
            </a:r>
          </a:p>
          <a:p>
            <a:r>
              <a:rPr lang="en-US" dirty="0" smtClean="0"/>
              <a:t>Target effective November O &amp; S Patch:</a:t>
            </a:r>
          </a:p>
          <a:p>
            <a:r>
              <a:rPr lang="en-US" dirty="0" smtClean="0"/>
              <a:t>Adjust the accrual process for each pay period </a:t>
            </a:r>
          </a:p>
          <a:p>
            <a:pPr lvl="1"/>
            <a:r>
              <a:rPr lang="en-US" dirty="0" smtClean="0"/>
              <a:t>If first or middle pay period (if month with three pay cycles) accrue for ten workdays </a:t>
            </a:r>
          </a:p>
          <a:p>
            <a:pPr lvl="2"/>
            <a:r>
              <a:rPr lang="en-US" dirty="0" smtClean="0"/>
              <a:t>Current process: accrue the remaining worked but unpaid days left in the prior month or no accrual for middle pay cycle if a month with three pay cycles.</a:t>
            </a:r>
          </a:p>
          <a:p>
            <a:r>
              <a:rPr lang="en-US" dirty="0" smtClean="0"/>
              <a:t>Retain current process for final pay cycle of the month</a:t>
            </a:r>
          </a:p>
          <a:p>
            <a:pPr lvl="1"/>
            <a:r>
              <a:rPr lang="en-US" dirty="0" smtClean="0"/>
              <a:t>Post accrual to bring the full months payroll on the books through the end of the current month with the last monthly payroll cycle.	</a:t>
            </a:r>
          </a:p>
          <a:p>
            <a:pPr lvl="2"/>
            <a:r>
              <a:rPr lang="en-US" dirty="0" smtClean="0"/>
              <a:t>required in order to comply with FMR. </a:t>
            </a:r>
          </a:p>
          <a:p>
            <a:r>
              <a:rPr lang="en-US" dirty="0" smtClean="0"/>
              <a:t> </a:t>
            </a:r>
          </a:p>
          <a:p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6705600" cy="684213"/>
          </a:xfrm>
        </p:spPr>
        <p:txBody>
          <a:bodyPr/>
          <a:lstStyle/>
          <a:p>
            <a:r>
              <a:rPr lang="en-US" dirty="0" smtClean="0"/>
              <a:t>Payroll Accrual</a:t>
            </a:r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F68DEBC7-A02E-46DF-A03D-FD85A566C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 sz="1000" b="0"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ethany.l.king\AppData\Local\Microsoft\Windows\Temporary Internet Files\Content.Outlook\TXCQNHO5\Template_Cover_Final3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352800"/>
            <a:ext cx="7772400" cy="1828800"/>
          </a:xfrm>
        </p:spPr>
        <p:txBody>
          <a:bodyPr lIns="91440" rIns="91440" bIns="4572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86400"/>
            <a:ext cx="6400800" cy="838200"/>
          </a:xfrm>
        </p:spPr>
        <p:txBody>
          <a:bodyPr tIns="45720" bIns="45720"/>
          <a:lstStyle>
            <a:lvl1pPr marL="0" indent="0" algn="ctr">
              <a:lnSpc>
                <a:spcPct val="90000"/>
              </a:lnSpc>
              <a:buFont typeface="Times" pitchFamily="-80" charset="0"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114300"/>
            <a:ext cx="2162175" cy="6134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338" y="114300"/>
            <a:ext cx="6338887" cy="6134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2BDC4-8B01-4F1F-9341-F033C8D8F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ethany.l.king\AppData\Local\Microsoft\Windows\Temporary Internet Files\Content.Outlook\TXCQNHO5\Template_Cover_Final3 (2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EOEIS_logo_lg_tran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9150" y="5878513"/>
            <a:ext cx="1636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 userDrawn="1"/>
        </p:nvGrpSpPr>
        <p:grpSpPr bwMode="auto">
          <a:xfrm>
            <a:off x="450850" y="5562600"/>
            <a:ext cx="1349375" cy="1189038"/>
            <a:chOff x="432" y="3552"/>
            <a:chExt cx="850" cy="749"/>
          </a:xfrm>
        </p:grpSpPr>
        <p:pic>
          <p:nvPicPr>
            <p:cNvPr id="7" name="Picture 10" descr="FMC_Logo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" y="3552"/>
              <a:ext cx="587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32" y="4070"/>
              <a:ext cx="8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srgbClr val="006600"/>
                  </a:solidFill>
                  <a:latin typeface="Calibri" pitchFamily="34" charset="0"/>
                  <a:cs typeface="ＭＳ Ｐゴシック"/>
                </a:rPr>
                <a:t>ASA (FM&amp;C)</a:t>
              </a: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05200"/>
            <a:ext cx="7772400" cy="1828800"/>
          </a:xfrm>
        </p:spPr>
        <p:txBody>
          <a:bodyPr lIns="9144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90713" y="5486400"/>
            <a:ext cx="5334000" cy="7620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Date</a:t>
            </a:r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2209800"/>
            <a:ext cx="7772400" cy="1828800"/>
          </a:xfrm>
        </p:spPr>
        <p:txBody>
          <a:bodyPr lIns="91440" rIns="91440" bIns="4572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343400"/>
            <a:ext cx="6400800" cy="838200"/>
          </a:xfrm>
        </p:spPr>
        <p:txBody>
          <a:bodyPr tIns="45720" bIns="45720"/>
          <a:lstStyle>
            <a:lvl1pPr marL="0" indent="0" algn="ctr">
              <a:lnSpc>
                <a:spcPct val="90000"/>
              </a:lnSpc>
              <a:buFont typeface="Times" pitchFamily="-80" charset="0"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45546FE-22BC-4A7B-B8D8-3A365C628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" y="153988"/>
            <a:ext cx="6565900" cy="5318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90500" y="838200"/>
            <a:ext cx="8763000" cy="55626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0614327-798B-4F7D-A246-7D7183CD2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" y="153988"/>
            <a:ext cx="6565900" cy="5318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838200"/>
            <a:ext cx="87630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" y="3695700"/>
            <a:ext cx="87630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086AA67-8CE6-49BA-8520-57B2A20B6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1"/>
            <a:ext cx="6705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838200"/>
            <a:ext cx="43053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053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E431958-AA77-4759-8121-B1851D0EF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" y="153988"/>
            <a:ext cx="6565900" cy="5318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500" y="838200"/>
            <a:ext cx="43053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053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9403A4B-6209-44CF-917E-7F50295EF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143000"/>
          </a:xfrm>
        </p:spPr>
        <p:txBody>
          <a:bodyPr anchor="b"/>
          <a:lstStyle>
            <a:lvl1pPr marL="0" indent="0" algn="ctr">
              <a:buNone/>
              <a:defRPr sz="3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ethany.l.king\AppData\Local\Microsoft\Windows\Temporary Internet Files\Content.Outlook\TXCQNHO5\Template_Cover_Final3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352800"/>
            <a:ext cx="7772400" cy="1828800"/>
          </a:xfrm>
        </p:spPr>
        <p:txBody>
          <a:bodyPr lIns="91440" rIns="91440" bIns="4572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86400"/>
            <a:ext cx="6400800" cy="838200"/>
          </a:xfrm>
        </p:spPr>
        <p:txBody>
          <a:bodyPr tIns="45720" bIns="45720"/>
          <a:lstStyle>
            <a:lvl1pPr marL="0" indent="0" algn="ctr">
              <a:lnSpc>
                <a:spcPct val="90000"/>
              </a:lnSpc>
              <a:buFont typeface="Times" pitchFamily="-80" charset="0"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2BDC4-8B01-4F1F-9341-F033C8D8F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9E06A-2D27-46E5-8A51-80826FCAA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9E06A-2D27-46E5-8A51-80826FCAA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19200"/>
            <a:ext cx="417195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219200"/>
            <a:ext cx="417195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E1CB0-1908-4284-81A4-40D18B8D3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A95FC-B9D8-44CD-9B60-B01B59F72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976CD-F04B-41D8-9626-EBB790AAC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98803-D49A-4F06-8196-BE3899915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8A591-BFB6-4082-A75E-748C8FDDB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DA6D3-B3C2-4620-9DF8-0DB95B0F8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9AE7D-BE35-40E4-A62F-ED00D826A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2098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4770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0B44D-D26B-4F64-89CE-AF10780A1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19200"/>
            <a:ext cx="417195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219200"/>
            <a:ext cx="417195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E1CB0-1908-4284-81A4-40D18B8D3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A95FC-B9D8-44CD-9B60-B01B59F72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976CD-F04B-41D8-9626-EBB790AAC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98803-D49A-4F06-8196-BE3899915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8A591-BFB6-4082-A75E-748C8FDDB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DA6D3-B3C2-4620-9DF8-0DB95B0F8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9AE7D-BE35-40E4-A62F-ED00D826A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ethany.l.king\AppData\Local\Microsoft\Windows\Temporary Internet Files\Content.Outlook\TXCQNHO5\Template_Cover_Final3 (2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EOEIS_logo_lg_tran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9150" y="5878513"/>
            <a:ext cx="1636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 userDrawn="1"/>
        </p:nvGrpSpPr>
        <p:grpSpPr bwMode="auto">
          <a:xfrm>
            <a:off x="450850" y="5562600"/>
            <a:ext cx="1349375" cy="1189038"/>
            <a:chOff x="432" y="3552"/>
            <a:chExt cx="850" cy="749"/>
          </a:xfrm>
        </p:grpSpPr>
        <p:pic>
          <p:nvPicPr>
            <p:cNvPr id="7" name="Picture 10" descr="FMC_Logo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" y="3552"/>
              <a:ext cx="587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32" y="4070"/>
              <a:ext cx="8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srgbClr val="006600"/>
                  </a:solidFill>
                  <a:latin typeface="Calibri" pitchFamily="34" charset="0"/>
                  <a:cs typeface="ＭＳ Ｐゴシック"/>
                </a:rPr>
                <a:t>ASA (FM&amp;C)</a:t>
              </a: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05200"/>
            <a:ext cx="7772400" cy="1828800"/>
          </a:xfrm>
        </p:spPr>
        <p:txBody>
          <a:bodyPr lIns="9144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90713" y="5486400"/>
            <a:ext cx="5334000" cy="7620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Date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2098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4770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0B44D-D26B-4F64-89CE-AF10780A1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ethany.l.king\AppData\Local\Microsoft\Windows\Temporary Internet Files\Content.Outlook\TXCQNHO5\Template_Cover_Final3 (2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EOEIS_logo_lg_tran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9150" y="5878513"/>
            <a:ext cx="1636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 userDrawn="1"/>
        </p:nvGrpSpPr>
        <p:grpSpPr bwMode="auto">
          <a:xfrm>
            <a:off x="450850" y="5562600"/>
            <a:ext cx="1349375" cy="1189038"/>
            <a:chOff x="432" y="3552"/>
            <a:chExt cx="850" cy="749"/>
          </a:xfrm>
        </p:grpSpPr>
        <p:pic>
          <p:nvPicPr>
            <p:cNvPr id="7" name="Picture 10" descr="FMC_Logo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" y="3552"/>
              <a:ext cx="587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32" y="4070"/>
              <a:ext cx="8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srgbClr val="006600"/>
                  </a:solidFill>
                  <a:latin typeface="Calibri" pitchFamily="34" charset="0"/>
                  <a:cs typeface="ＭＳ Ｐゴシック"/>
                </a:rPr>
                <a:t>ASA (FM&amp;C)</a:t>
              </a: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05200"/>
            <a:ext cx="7772400" cy="1828800"/>
          </a:xfrm>
        </p:spPr>
        <p:txBody>
          <a:bodyPr lIns="9144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90713" y="5486400"/>
            <a:ext cx="5334000" cy="7620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Date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2209800"/>
            <a:ext cx="7772400" cy="1828800"/>
          </a:xfrm>
        </p:spPr>
        <p:txBody>
          <a:bodyPr lIns="91440" rIns="91440" bIns="4572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343400"/>
            <a:ext cx="6400800" cy="838200"/>
          </a:xfrm>
        </p:spPr>
        <p:txBody>
          <a:bodyPr tIns="45720" bIns="45720"/>
          <a:lstStyle>
            <a:lvl1pPr marL="0" indent="0" algn="ctr">
              <a:lnSpc>
                <a:spcPct val="90000"/>
              </a:lnSpc>
              <a:buFont typeface="Times" pitchFamily="-80" charset="0"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ACB5CC8B-32E3-4792-9BB6-964BF2CD1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" y="153988"/>
            <a:ext cx="6565900" cy="5318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90500" y="838200"/>
            <a:ext cx="8763000" cy="55626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415918A-2743-465C-A323-EB4070BAD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" y="153988"/>
            <a:ext cx="6565900" cy="5318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838200"/>
            <a:ext cx="87630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" y="3695700"/>
            <a:ext cx="87630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F9F39A96-2D09-428D-99A3-8DE81E354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1"/>
            <a:ext cx="6705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838200"/>
            <a:ext cx="43053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053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4C7EE2E-1FE9-4B4B-9630-7023E5C7E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" y="153988"/>
            <a:ext cx="6565900" cy="5318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500" y="838200"/>
            <a:ext cx="43053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053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4FBAB60-CFF9-4405-8522-FAE55C5E2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A30532A-C99E-49BD-9ECD-7170EBD03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ethany.l.king\AppData\Local\Microsoft\Windows\Temporary Internet Files\Content.Outlook\TXCQNHO5\Template_Cover_Final3 (2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EOEIS_logo_lg_tran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9150" y="5878513"/>
            <a:ext cx="1636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 userDrawn="1"/>
        </p:nvGrpSpPr>
        <p:grpSpPr bwMode="auto">
          <a:xfrm>
            <a:off x="450850" y="5562600"/>
            <a:ext cx="1349375" cy="1189038"/>
            <a:chOff x="432" y="3552"/>
            <a:chExt cx="850" cy="749"/>
          </a:xfrm>
        </p:grpSpPr>
        <p:pic>
          <p:nvPicPr>
            <p:cNvPr id="7" name="Picture 10" descr="FMC_Logo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" y="3552"/>
              <a:ext cx="587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32" y="4070"/>
              <a:ext cx="8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baseline="-25000" dirty="0">
                  <a:solidFill>
                    <a:srgbClr val="0066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ASA (FM&amp;C)</a:t>
              </a: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05200"/>
            <a:ext cx="7772400" cy="1828800"/>
          </a:xfrm>
        </p:spPr>
        <p:txBody>
          <a:bodyPr lIns="9144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90713" y="5486400"/>
            <a:ext cx="5334000" cy="7620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Date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2209800"/>
            <a:ext cx="7772400" cy="1828800"/>
          </a:xfrm>
        </p:spPr>
        <p:txBody>
          <a:bodyPr lIns="91440" rIns="91440" bIns="4572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343400"/>
            <a:ext cx="6400800" cy="838200"/>
          </a:xfrm>
        </p:spPr>
        <p:txBody>
          <a:bodyPr tIns="45720" bIns="45720"/>
          <a:lstStyle>
            <a:lvl1pPr marL="0" indent="0" algn="ctr">
              <a:lnSpc>
                <a:spcPct val="90000"/>
              </a:lnSpc>
              <a:buFont typeface="Times" pitchFamily="-80" charset="0"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baseline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E25225D4-5234-4550-BFAB-1408401BB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baseline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6792E26A-0F9B-44AA-AC25-841066CF4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baseline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6CFC903C-EC58-43C9-B749-58702CC36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baseline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E492D076-5E31-43CB-A2F0-AD6A149C1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baseline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F9B68466-ABDE-401D-9545-545828461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baseline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F6BC2B4C-4840-4D14-89CE-0E48D8D1A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baseline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8263B70-04A9-4CC9-A6A4-59E316ECC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baseline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E72F8B64-9F4A-4EFE-AE3A-E96580ED2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baseline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5CD7A18-28C5-406A-A12A-0C6B2F490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114300"/>
            <a:ext cx="2162175" cy="6134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338" y="114300"/>
            <a:ext cx="6338887" cy="6134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aseline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baseline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FBD3E974-5AE3-4692-9648-4B6D4E33D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45546FE-22BC-4A7B-B8D8-3A365C628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ethany.l.king\AppData\Local\Microsoft\Windows\Temporary Internet Files\Content.Outlook\TXCQNHO5\Template_Cover_Final3 (2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EOEIS_logo_lg_tran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9150" y="5878513"/>
            <a:ext cx="1636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 userDrawn="1"/>
        </p:nvGrpSpPr>
        <p:grpSpPr bwMode="auto">
          <a:xfrm>
            <a:off x="450850" y="5562600"/>
            <a:ext cx="1349375" cy="1189038"/>
            <a:chOff x="432" y="3552"/>
            <a:chExt cx="850" cy="749"/>
          </a:xfrm>
        </p:grpSpPr>
        <p:pic>
          <p:nvPicPr>
            <p:cNvPr id="7" name="Picture 10" descr="FMC_Logo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" y="3552"/>
              <a:ext cx="587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32" y="4070"/>
              <a:ext cx="8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srgbClr val="006600"/>
                  </a:solidFill>
                  <a:latin typeface="Calibri" pitchFamily="34" charset="0"/>
                  <a:cs typeface="ＭＳ Ｐゴシック"/>
                </a:rPr>
                <a:t>ASA (FM&amp;C)</a:t>
              </a: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05200"/>
            <a:ext cx="7772400" cy="1828800"/>
          </a:xfrm>
        </p:spPr>
        <p:txBody>
          <a:bodyPr lIns="9144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90713" y="5486400"/>
            <a:ext cx="5334000" cy="7620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Date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2209800"/>
            <a:ext cx="7772400" cy="1828800"/>
          </a:xfrm>
        </p:spPr>
        <p:txBody>
          <a:bodyPr lIns="91440" rIns="91440" bIns="4572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343400"/>
            <a:ext cx="6400800" cy="838200"/>
          </a:xfrm>
        </p:spPr>
        <p:txBody>
          <a:bodyPr tIns="45720" bIns="45720"/>
          <a:lstStyle>
            <a:lvl1pPr marL="0" indent="0" algn="ctr">
              <a:lnSpc>
                <a:spcPct val="90000"/>
              </a:lnSpc>
              <a:buFont typeface="Times" pitchFamily="-80" charset="0"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181E36E-9A00-4023-8930-1545ABF33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" y="153988"/>
            <a:ext cx="6565900" cy="5318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838200"/>
            <a:ext cx="87630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" y="3695700"/>
            <a:ext cx="87630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D75FEC14-11E1-486E-A038-57901C27B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" y="153988"/>
            <a:ext cx="6565900" cy="5318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500" y="838200"/>
            <a:ext cx="43053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053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F03F212-17DD-4121-B204-295891721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ethany.l.king\AppData\Local\Microsoft\Windows\Temporary Internet Files\Content.Outlook\TXCQNHO5\Template_Cover_Final3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EOEIS_logo_lg_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9150" y="5878513"/>
            <a:ext cx="1636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0850" y="5562600"/>
            <a:ext cx="1349375" cy="1189038"/>
            <a:chOff x="432" y="3552"/>
            <a:chExt cx="850" cy="749"/>
          </a:xfrm>
        </p:grpSpPr>
        <p:pic>
          <p:nvPicPr>
            <p:cNvPr id="7" name="Picture 10" descr="FMC_Logo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" y="3552"/>
              <a:ext cx="587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32" y="4070"/>
              <a:ext cx="8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0066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ASA (FM&amp;C)</a:t>
              </a:r>
            </a:p>
          </p:txBody>
        </p:sp>
      </p:grpSp>
      <p:sp>
        <p:nvSpPr>
          <p:cNvPr id="9" name="TextBox 8"/>
          <p:cNvSpPr txBox="1"/>
          <p:nvPr userDrawn="1"/>
        </p:nvSpPr>
        <p:spPr>
          <a:xfrm>
            <a:off x="4114800" y="6324600"/>
            <a:ext cx="990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cs typeface="Arial" charset="0"/>
              </a:rPr>
              <a:t>FOUO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05200"/>
            <a:ext cx="7772400" cy="1828800"/>
          </a:xfrm>
        </p:spPr>
        <p:txBody>
          <a:bodyPr lIns="9144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90713" y="5486400"/>
            <a:ext cx="5334000" cy="7620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1C418-701E-48D4-B30A-AAC6F8CD32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65462-F0C7-4509-A408-FAE805BC31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5A6C5-ADB8-43B4-8EFB-C4FD95159D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A22B1-7BD2-47A3-82E4-8008A5325C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" y="153988"/>
            <a:ext cx="6565900" cy="5318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90500" y="838200"/>
            <a:ext cx="8763000" cy="55626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0614327-798B-4F7D-A246-7D7183CD2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114800" y="6324600"/>
            <a:ext cx="990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cs typeface="Arial" charset="0"/>
              </a:rPr>
              <a:t>FOUO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3C559-3B8B-4488-A217-ED8136FFED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114800" y="6324600"/>
            <a:ext cx="990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cs typeface="Arial" charset="0"/>
              </a:rPr>
              <a:t>FOUO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EA941-8BC6-4344-9FA1-00DE8BA713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07A29-7E76-45BF-B81A-330986B024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547B0-2D66-4116-83A9-83E8E0E35E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B8877-804D-4ED3-A956-E27FCE23C0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114300"/>
            <a:ext cx="2162175" cy="6134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338" y="114300"/>
            <a:ext cx="6338887" cy="6134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FD68B-E70F-4EE3-A236-D80F172C77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ethany.l.king\AppData\Local\Microsoft\Windows\Temporary Internet Files\Content.Outlook\TXCQNHO5\Template_Cover_Final3 (2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EOEIS_logo_lg_tran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9150" y="5878513"/>
            <a:ext cx="1636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 userDrawn="1"/>
        </p:nvGrpSpPr>
        <p:grpSpPr bwMode="auto">
          <a:xfrm>
            <a:off x="450850" y="5562600"/>
            <a:ext cx="1349375" cy="1189038"/>
            <a:chOff x="432" y="3552"/>
            <a:chExt cx="850" cy="749"/>
          </a:xfrm>
        </p:grpSpPr>
        <p:pic>
          <p:nvPicPr>
            <p:cNvPr id="7" name="Picture 10" descr="FMC_Logo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" y="3552"/>
              <a:ext cx="587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32" y="4070"/>
              <a:ext cx="8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0066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ASA (FM&amp;C)</a:t>
              </a:r>
            </a:p>
          </p:txBody>
        </p:sp>
      </p:grpSp>
      <p:sp>
        <p:nvSpPr>
          <p:cNvPr id="931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505200"/>
            <a:ext cx="7772400" cy="1828800"/>
          </a:xfrm>
        </p:spPr>
        <p:txBody>
          <a:bodyPr lIns="9144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90713" y="5486400"/>
            <a:ext cx="5334000" cy="7620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/>
              <a:t>Date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23596E4-8199-49C9-8E73-E86AFEC9A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8A64635-8AD0-4677-B30E-240751050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BD23A55-EB69-4AF3-9362-69816AB1B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" y="153988"/>
            <a:ext cx="6565900" cy="5318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838200"/>
            <a:ext cx="87630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" y="3695700"/>
            <a:ext cx="87630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086AA67-8CE6-49BA-8520-57B2A20B6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D33B040D-C894-4B3E-9C3C-CA534BAC9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E7CAEC32-CC2C-4B90-A19F-6EA635D00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E95F9143-529D-4636-9E38-F12C7E804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5A6A3C04-EB64-4365-A991-1E032AB0B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56FDE83-8660-467B-861D-27EA08C7C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5FB83AC-A4EF-4853-93DF-C8F903436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114300"/>
            <a:ext cx="2162175" cy="6134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338" y="114300"/>
            <a:ext cx="6338887" cy="6134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7BBA676-7B2E-4A22-B542-C8A550834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ethany.l.king\AppData\Local\Microsoft\Windows\Temporary Internet Files\Content.Outlook\TXCQNHO5\Template_Cover_Final3 (2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EOEIS_logo_lg_tran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9150" y="5878513"/>
            <a:ext cx="1636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 userDrawn="1"/>
        </p:nvGrpSpPr>
        <p:grpSpPr bwMode="auto">
          <a:xfrm>
            <a:off x="450850" y="5562600"/>
            <a:ext cx="1349375" cy="1189038"/>
            <a:chOff x="432" y="3552"/>
            <a:chExt cx="850" cy="749"/>
          </a:xfrm>
        </p:grpSpPr>
        <p:pic>
          <p:nvPicPr>
            <p:cNvPr id="7" name="Picture 10" descr="FMC_Logo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" y="3552"/>
              <a:ext cx="587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32" y="4070"/>
              <a:ext cx="8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0066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ASA (FM&amp;C)</a:t>
              </a:r>
            </a:p>
          </p:txBody>
        </p:sp>
      </p:grp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505200"/>
            <a:ext cx="7772400" cy="1828800"/>
          </a:xfrm>
        </p:spPr>
        <p:txBody>
          <a:bodyPr lIns="9144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90713" y="5486400"/>
            <a:ext cx="5334000" cy="7620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/>
              <a:t>Date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13727F8-2CBA-4820-B412-E739996A9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0627C96C-DCAF-43EE-89E7-3AF1EFDF7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1"/>
            <a:ext cx="6705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838200"/>
            <a:ext cx="43053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053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E431958-AA77-4759-8121-B1851D0EF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0DF3DB6-50E6-468C-A4CB-9C63E9CD5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06BCC0F-3FEB-4E29-8825-DB78BFBB6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AF1CE75-91FF-4B09-A17F-AC6FE2396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AFCEAA71-23C2-435E-B206-0B06478A8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F039332C-8DE2-49F8-9297-1BBEC7658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6E185B15-335D-4DC6-945F-28F633196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ACAA0984-413A-4591-8CDB-31BCCE67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114300"/>
            <a:ext cx="2162175" cy="6134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338" y="114300"/>
            <a:ext cx="6338887" cy="6134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5021BCD-1BC5-44E2-B257-A0652ACEA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ethany.l.king\AppData\Local\Microsoft\Windows\Temporary Internet Files\Content.Outlook\TXCQNHO5\Template_Cover_Final3 (2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EOEIS_logo_lg_tran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9150" y="5878513"/>
            <a:ext cx="1636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 userDrawn="1"/>
        </p:nvGrpSpPr>
        <p:grpSpPr bwMode="auto">
          <a:xfrm>
            <a:off x="450850" y="5562600"/>
            <a:ext cx="1349375" cy="1189038"/>
            <a:chOff x="432" y="3552"/>
            <a:chExt cx="850" cy="749"/>
          </a:xfrm>
        </p:grpSpPr>
        <p:pic>
          <p:nvPicPr>
            <p:cNvPr id="7" name="Picture 10" descr="FMC_Logo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" y="3552"/>
              <a:ext cx="587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32" y="4070"/>
              <a:ext cx="8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srgbClr val="006600"/>
                  </a:solidFill>
                  <a:latin typeface="Calibri" pitchFamily="34" charset="0"/>
                  <a:cs typeface="ＭＳ Ｐゴシック"/>
                </a:rPr>
                <a:t>ASA (FM&amp;C)</a:t>
              </a: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05200"/>
            <a:ext cx="7772400" cy="1828800"/>
          </a:xfrm>
        </p:spPr>
        <p:txBody>
          <a:bodyPr lIns="9144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90713" y="5486400"/>
            <a:ext cx="5334000" cy="7620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Date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2209800"/>
            <a:ext cx="7772400" cy="1828800"/>
          </a:xfrm>
        </p:spPr>
        <p:txBody>
          <a:bodyPr lIns="91440" rIns="91440" bIns="4572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343400"/>
            <a:ext cx="6400800" cy="838200"/>
          </a:xfrm>
        </p:spPr>
        <p:txBody>
          <a:bodyPr tIns="45720" bIns="45720"/>
          <a:lstStyle>
            <a:lvl1pPr marL="0" indent="0" algn="ctr">
              <a:lnSpc>
                <a:spcPct val="90000"/>
              </a:lnSpc>
              <a:buFont typeface="Times" pitchFamily="-80" charset="0"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9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0CEEABF5-9668-4810-93D6-9A0DC861D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 sz="1000" b="0"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1.jpe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04.xml"/><Relationship Id="rId9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12.xml"/><Relationship Id="rId9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2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13" Type="http://schemas.openxmlformats.org/officeDocument/2006/relationships/slideLayout" Target="../slideLayouts/slideLayout248.xml"/><Relationship Id="rId18" Type="http://schemas.openxmlformats.org/officeDocument/2006/relationships/theme" Target="../theme/theme26.xml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slideLayout" Target="../slideLayouts/slideLayout247.xml"/><Relationship Id="rId17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37.xml"/><Relationship Id="rId16" Type="http://schemas.openxmlformats.org/officeDocument/2006/relationships/slideLayout" Target="../slideLayouts/slideLayout251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45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Relationship Id="rId14" Type="http://schemas.openxmlformats.org/officeDocument/2006/relationships/slideLayout" Target="../slideLayouts/slideLayout249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65.xml"/><Relationship Id="rId1" Type="http://schemas.openxmlformats.org/officeDocument/2006/relationships/slideLayout" Target="../slideLayouts/slideLayout264.xml"/><Relationship Id="rId5" Type="http://schemas.openxmlformats.org/officeDocument/2006/relationships/image" Target="../media/image1.jpeg"/><Relationship Id="rId4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69.xml"/><Relationship Id="rId7" Type="http://schemas.openxmlformats.org/officeDocument/2006/relationships/theme" Target="../theme/theme29.xml"/><Relationship Id="rId2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5" Type="http://schemas.openxmlformats.org/officeDocument/2006/relationships/slideLayout" Target="../slideLayouts/slideLayout271.xml"/><Relationship Id="rId4" Type="http://schemas.openxmlformats.org/officeDocument/2006/relationships/slideLayout" Target="../slideLayouts/slideLayout27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5.xml"/><Relationship Id="rId7" Type="http://schemas.openxmlformats.org/officeDocument/2006/relationships/slideLayout" Target="../slideLayouts/slideLayout279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73.xml"/><Relationship Id="rId6" Type="http://schemas.openxmlformats.org/officeDocument/2006/relationships/slideLayout" Target="../slideLayouts/slideLayout278.xml"/><Relationship Id="rId11" Type="http://schemas.openxmlformats.org/officeDocument/2006/relationships/slideLayout" Target="../slideLayouts/slideLayout283.xml"/><Relationship Id="rId5" Type="http://schemas.openxmlformats.org/officeDocument/2006/relationships/slideLayout" Target="../slideLayouts/slideLayout277.xml"/><Relationship Id="rId10" Type="http://schemas.openxmlformats.org/officeDocument/2006/relationships/slideLayout" Target="../slideLayouts/slideLayout282.xml"/><Relationship Id="rId4" Type="http://schemas.openxmlformats.org/officeDocument/2006/relationships/slideLayout" Target="../slideLayouts/slideLayout276.xml"/><Relationship Id="rId9" Type="http://schemas.openxmlformats.org/officeDocument/2006/relationships/slideLayout" Target="../slideLayouts/slideLayout281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90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285.xml"/><Relationship Id="rId1" Type="http://schemas.openxmlformats.org/officeDocument/2006/relationships/slideLayout" Target="../slideLayouts/slideLayout284.xml"/><Relationship Id="rId6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294.xml"/><Relationship Id="rId5" Type="http://schemas.openxmlformats.org/officeDocument/2006/relationships/slideLayout" Target="../slideLayouts/slideLayout288.xml"/><Relationship Id="rId10" Type="http://schemas.openxmlformats.org/officeDocument/2006/relationships/slideLayout" Target="../slideLayouts/slideLayout293.xml"/><Relationship Id="rId4" Type="http://schemas.openxmlformats.org/officeDocument/2006/relationships/slideLayout" Target="../slideLayouts/slideLayout287.xml"/><Relationship Id="rId9" Type="http://schemas.openxmlformats.org/officeDocument/2006/relationships/slideLayout" Target="../slideLayouts/slideLayout292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2.xml"/><Relationship Id="rId13" Type="http://schemas.openxmlformats.org/officeDocument/2006/relationships/slideLayout" Target="../slideLayouts/slideLayout307.xml"/><Relationship Id="rId3" Type="http://schemas.openxmlformats.org/officeDocument/2006/relationships/slideLayout" Target="../slideLayouts/slideLayout297.xml"/><Relationship Id="rId7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06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96.xml"/><Relationship Id="rId16" Type="http://schemas.openxmlformats.org/officeDocument/2006/relationships/theme" Target="../theme/theme32.xml"/><Relationship Id="rId1" Type="http://schemas.openxmlformats.org/officeDocument/2006/relationships/slideLayout" Target="../slideLayouts/slideLayout295.xml"/><Relationship Id="rId6" Type="http://schemas.openxmlformats.org/officeDocument/2006/relationships/slideLayout" Target="../slideLayouts/slideLayout300.xml"/><Relationship Id="rId11" Type="http://schemas.openxmlformats.org/officeDocument/2006/relationships/slideLayout" Target="../slideLayouts/slideLayout305.xml"/><Relationship Id="rId5" Type="http://schemas.openxmlformats.org/officeDocument/2006/relationships/slideLayout" Target="../slideLayouts/slideLayout299.xml"/><Relationship Id="rId15" Type="http://schemas.openxmlformats.org/officeDocument/2006/relationships/slideLayout" Target="../slideLayouts/slideLayout309.xml"/><Relationship Id="rId10" Type="http://schemas.openxmlformats.org/officeDocument/2006/relationships/slideLayout" Target="../slideLayouts/slideLayout304.xml"/><Relationship Id="rId4" Type="http://schemas.openxmlformats.org/officeDocument/2006/relationships/slideLayout" Target="../slideLayouts/slideLayout298.xml"/><Relationship Id="rId9" Type="http://schemas.openxmlformats.org/officeDocument/2006/relationships/slideLayout" Target="../slideLayouts/slideLayout303.xml"/><Relationship Id="rId14" Type="http://schemas.openxmlformats.org/officeDocument/2006/relationships/slideLayout" Target="../slideLayouts/slideLayout308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7.xml"/><Relationship Id="rId3" Type="http://schemas.openxmlformats.org/officeDocument/2006/relationships/slideLayout" Target="../slideLayouts/slideLayout312.xml"/><Relationship Id="rId7" Type="http://schemas.openxmlformats.org/officeDocument/2006/relationships/slideLayout" Target="../slideLayouts/slideLayout316.xml"/><Relationship Id="rId2" Type="http://schemas.openxmlformats.org/officeDocument/2006/relationships/slideLayout" Target="../slideLayouts/slideLayout311.xml"/><Relationship Id="rId1" Type="http://schemas.openxmlformats.org/officeDocument/2006/relationships/slideLayout" Target="../slideLayouts/slideLayout310.xml"/><Relationship Id="rId6" Type="http://schemas.openxmlformats.org/officeDocument/2006/relationships/slideLayout" Target="../slideLayouts/slideLayout315.xml"/><Relationship Id="rId5" Type="http://schemas.openxmlformats.org/officeDocument/2006/relationships/slideLayout" Target="../slideLayouts/slideLayout314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313.xml"/><Relationship Id="rId9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20.xml"/><Relationship Id="rId7" Type="http://schemas.openxmlformats.org/officeDocument/2006/relationships/slideLayout" Target="../slideLayouts/slideLayout324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19.xml"/><Relationship Id="rId1" Type="http://schemas.openxmlformats.org/officeDocument/2006/relationships/slideLayout" Target="../slideLayouts/slideLayout318.xml"/><Relationship Id="rId6" Type="http://schemas.openxmlformats.org/officeDocument/2006/relationships/slideLayout" Target="../slideLayouts/slideLayout323.xml"/><Relationship Id="rId11" Type="http://schemas.openxmlformats.org/officeDocument/2006/relationships/slideLayout" Target="../slideLayouts/slideLayout328.xml"/><Relationship Id="rId5" Type="http://schemas.openxmlformats.org/officeDocument/2006/relationships/slideLayout" Target="../slideLayouts/slideLayout322.xml"/><Relationship Id="rId10" Type="http://schemas.openxmlformats.org/officeDocument/2006/relationships/slideLayout" Target="../slideLayouts/slideLayout327.xml"/><Relationship Id="rId4" Type="http://schemas.openxmlformats.org/officeDocument/2006/relationships/slideLayout" Target="../slideLayouts/slideLayout321.xml"/><Relationship Id="rId9" Type="http://schemas.openxmlformats.org/officeDocument/2006/relationships/slideLayout" Target="../slideLayouts/slideLayout3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2" descr="Option_Banner_FIN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219200"/>
            <a:ext cx="84963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37160" rIns="91440" bIns="137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67056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182880" tIns="45720" rIns="18288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7" name="Line 63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1750">
            <a:solidFill>
              <a:srgbClr val="F0C21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77000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solidFill>
                  <a:srgbClr val="000000"/>
                </a:solidFill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118" name="Rectangle 9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770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000000"/>
                </a:solidFill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BE93EC-911C-45E8-85AB-69834E197C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MS PGothic" pitchFamily="34" charset="-128"/>
          <a:cs typeface="ＭＳ Ｐゴシック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ＭＳ Ｐゴシック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1pPr>
      <a:lvl2pPr marL="5715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chemeClr val="tx1"/>
        </a:buClr>
        <a:buFont typeface="Helvetica" pitchFamily="34" charset="0"/>
        <a:buChar char="–"/>
        <a:defRPr sz="2000" b="1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2pPr>
      <a:lvl3pPr marL="9144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har char="o"/>
        <a:defRPr b="1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126523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 b="1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1660525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21177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6pPr>
      <a:lvl7pPr marL="25749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7pPr>
      <a:lvl8pPr marL="30321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8pPr>
      <a:lvl9pPr marL="34893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92" descr="Option_Banner_FINAL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338" y="114300"/>
            <a:ext cx="6781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D98D87-CFE9-4A70-8D5F-444979C5D18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87" name="Line 63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1750">
            <a:solidFill>
              <a:srgbClr val="F0C21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ea typeface="ＭＳ Ｐゴシック" pitchFamily="-80" charset="-128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o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2" descr="Option_Banner_FINA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338" y="114300"/>
            <a:ext cx="6781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0E6E43-1E69-4013-A679-1DA58EE32FB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87" name="Line 63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1750">
            <a:solidFill>
              <a:srgbClr val="F0C21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ea typeface="ＭＳ Ｐゴシック" pitchFamily="-80" charset="-128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o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2" descr="Option_Banner_FIN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219200"/>
            <a:ext cx="84963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37160" rIns="91440" bIns="137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67056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182880" tIns="45720" rIns="18288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7" name="Line 63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1750">
            <a:solidFill>
              <a:srgbClr val="F0C21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77000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solidFill>
                  <a:srgbClr val="000000"/>
                </a:solidFill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118" name="Rectangle 9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770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000000"/>
                </a:solidFill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11A3F9-74C8-4C9E-8409-86B1B3227F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MS PGothic" pitchFamily="34" charset="-128"/>
          <a:cs typeface="ＭＳ Ｐゴシック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ＭＳ Ｐゴシック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1pPr>
      <a:lvl2pPr marL="5715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chemeClr val="tx1"/>
        </a:buClr>
        <a:buFont typeface="Helvetica" pitchFamily="34" charset="0"/>
        <a:buChar char="–"/>
        <a:defRPr sz="2000" b="1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2pPr>
      <a:lvl3pPr marL="9144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har char="o"/>
        <a:defRPr b="1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126523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»"/>
        <a:defRPr sz="1600" b="1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1660525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21177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6pPr>
      <a:lvl7pPr marL="25749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7pPr>
      <a:lvl8pPr marL="30321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8pPr>
      <a:lvl9pPr marL="34893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2" descr="Option_Banner_FINAL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219200"/>
            <a:ext cx="84963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37160" rIns="91440" bIns="137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67056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182880" tIns="45720" rIns="18288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7" name="Line 63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1750">
            <a:solidFill>
              <a:srgbClr val="F0C21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77000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solidFill>
                  <a:srgbClr val="000000"/>
                </a:solidFill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118" name="Rectangle 9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770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000000"/>
                </a:solidFill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B0DDB2-B924-4690-B22B-AFF40E2FA1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1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5715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chemeClr val="tx1"/>
        </a:buClr>
        <a:buFont typeface="Helvetica" pitchFamily="34" charset="0"/>
        <a:buChar char="–"/>
        <a:defRPr sz="2000" b="1">
          <a:solidFill>
            <a:schemeClr val="tx1"/>
          </a:solidFill>
          <a:latin typeface="+mn-lt"/>
          <a:ea typeface="MS PGothic" pitchFamily="34" charset="-128"/>
        </a:defRPr>
      </a:lvl2pPr>
      <a:lvl3pPr marL="9144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har char="o"/>
        <a:defRPr b="1">
          <a:solidFill>
            <a:schemeClr val="tx1"/>
          </a:solidFill>
          <a:latin typeface="+mn-lt"/>
          <a:ea typeface="MS PGothic" pitchFamily="34" charset="-128"/>
        </a:defRPr>
      </a:lvl3pPr>
      <a:lvl4pPr marL="126523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 b="1">
          <a:solidFill>
            <a:schemeClr val="tx1"/>
          </a:solidFill>
          <a:latin typeface="+mn-lt"/>
          <a:ea typeface="MS PGothic" pitchFamily="34" charset="-128"/>
        </a:defRPr>
      </a:lvl4pPr>
      <a:lvl5pPr marL="1660525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MS PGothic" pitchFamily="34" charset="-128"/>
        </a:defRPr>
      </a:lvl5pPr>
      <a:lvl6pPr marL="21177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6pPr>
      <a:lvl7pPr marL="25749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7pPr>
      <a:lvl8pPr marL="30321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8pPr>
      <a:lvl9pPr marL="34893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2" descr="Option_Banner_FINAL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219200"/>
            <a:ext cx="84963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37160" rIns="91440" bIns="137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67056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182880" tIns="45720" rIns="18288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7" name="Line 63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1750">
            <a:solidFill>
              <a:srgbClr val="F0C21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77000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solidFill>
                  <a:srgbClr val="000000"/>
                </a:solidFill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118" name="Rectangle 9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770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000000"/>
                </a:solidFill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B0DDB2-B924-4690-B22B-AFF40E2FA1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2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5715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chemeClr val="tx1"/>
        </a:buClr>
        <a:buFont typeface="Helvetica" pitchFamily="34" charset="0"/>
        <a:buChar char="–"/>
        <a:defRPr sz="2000" b="1">
          <a:solidFill>
            <a:schemeClr val="tx1"/>
          </a:solidFill>
          <a:latin typeface="+mn-lt"/>
          <a:ea typeface="MS PGothic" pitchFamily="34" charset="-128"/>
        </a:defRPr>
      </a:lvl2pPr>
      <a:lvl3pPr marL="9144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har char="o"/>
        <a:defRPr b="1">
          <a:solidFill>
            <a:schemeClr val="tx1"/>
          </a:solidFill>
          <a:latin typeface="+mn-lt"/>
          <a:ea typeface="MS PGothic" pitchFamily="34" charset="-128"/>
        </a:defRPr>
      </a:lvl3pPr>
      <a:lvl4pPr marL="126523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 b="1">
          <a:solidFill>
            <a:schemeClr val="tx1"/>
          </a:solidFill>
          <a:latin typeface="+mn-lt"/>
          <a:ea typeface="MS PGothic" pitchFamily="34" charset="-128"/>
        </a:defRPr>
      </a:lvl4pPr>
      <a:lvl5pPr marL="1660525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MS PGothic" pitchFamily="34" charset="-128"/>
        </a:defRPr>
      </a:lvl5pPr>
      <a:lvl6pPr marL="21177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6pPr>
      <a:lvl7pPr marL="25749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7pPr>
      <a:lvl8pPr marL="30321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8pPr>
      <a:lvl9pPr marL="34893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2" descr="Option_Banner_FINAL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219200"/>
            <a:ext cx="84963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37160" rIns="91440" bIns="137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67056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182880" tIns="45720" rIns="18288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7" name="Line 63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1750">
            <a:solidFill>
              <a:srgbClr val="F0C21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77000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solidFill>
                  <a:srgbClr val="000000"/>
                </a:solidFill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118" name="Rectangle 9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770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000000"/>
                </a:solidFill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B0DDB2-B924-4690-B22B-AFF40E2FA1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5715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chemeClr val="tx1"/>
        </a:buClr>
        <a:buFont typeface="Helvetica" pitchFamily="34" charset="0"/>
        <a:buChar char="–"/>
        <a:defRPr sz="2000" b="1">
          <a:solidFill>
            <a:schemeClr val="tx1"/>
          </a:solidFill>
          <a:latin typeface="+mn-lt"/>
          <a:ea typeface="MS PGothic" pitchFamily="34" charset="-128"/>
        </a:defRPr>
      </a:lvl2pPr>
      <a:lvl3pPr marL="9144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har char="o"/>
        <a:defRPr b="1">
          <a:solidFill>
            <a:schemeClr val="tx1"/>
          </a:solidFill>
          <a:latin typeface="+mn-lt"/>
          <a:ea typeface="MS PGothic" pitchFamily="34" charset="-128"/>
        </a:defRPr>
      </a:lvl3pPr>
      <a:lvl4pPr marL="126523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 b="1">
          <a:solidFill>
            <a:schemeClr val="tx1"/>
          </a:solidFill>
          <a:latin typeface="+mn-lt"/>
          <a:ea typeface="MS PGothic" pitchFamily="34" charset="-128"/>
        </a:defRPr>
      </a:lvl4pPr>
      <a:lvl5pPr marL="1660525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MS PGothic" pitchFamily="34" charset="-128"/>
        </a:defRPr>
      </a:lvl5pPr>
      <a:lvl6pPr marL="21177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6pPr>
      <a:lvl7pPr marL="25749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7pPr>
      <a:lvl8pPr marL="30321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8pPr>
      <a:lvl9pPr marL="34893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2" descr="Option_Banner_FINA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338" y="114300"/>
            <a:ext cx="6781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B35541B8-D5C7-462D-B362-97ACF15116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87" name="Line 63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1750">
            <a:solidFill>
              <a:srgbClr val="F0C21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b="1" dirty="0">
              <a:solidFill>
                <a:srgbClr val="000000"/>
              </a:solidFill>
              <a:ea typeface="ＭＳ Ｐゴシック" pitchFamily="-8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o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2" descr="Option_Banner_FINA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338" y="114300"/>
            <a:ext cx="6781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3C0E3C-512C-437C-B77F-6FBEF03C3E0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87" name="Line 63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1750">
            <a:solidFill>
              <a:srgbClr val="F0C21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ea typeface="ＭＳ Ｐゴシック" pitchFamily="-80" charset="-128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o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2" descr="Option_Banner_FINA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338" y="114300"/>
            <a:ext cx="6781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3C0E3C-512C-437C-B77F-6FBEF03C3E0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87" name="Line 63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1750">
            <a:solidFill>
              <a:srgbClr val="F0C21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ea typeface="ＭＳ Ｐゴシック" pitchFamily="-80" charset="-128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o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2" descr="Option_Banner_FINA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338" y="114300"/>
            <a:ext cx="6781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3C0E3C-512C-437C-B77F-6FBEF03C3E0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87" name="Line 63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1750">
            <a:solidFill>
              <a:srgbClr val="F0C21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ea typeface="ＭＳ Ｐゴシック" pitchFamily="-80" charset="-128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o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2" descr="Option_Banner_FINAL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219200"/>
            <a:ext cx="84963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37160" rIns="91440" bIns="137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67056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182880" tIns="45720" rIns="18288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7" name="Line 63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1750">
            <a:solidFill>
              <a:srgbClr val="F0C21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77000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solidFill>
                  <a:srgbClr val="000000"/>
                </a:solidFill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118" name="Rectangle 9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770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000000"/>
                </a:solidFill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B0DDB2-B924-4690-B22B-AFF40E2FA1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5715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chemeClr val="tx1"/>
        </a:buClr>
        <a:buFont typeface="Helvetica" pitchFamily="34" charset="0"/>
        <a:buChar char="–"/>
        <a:defRPr sz="2000" b="1">
          <a:solidFill>
            <a:schemeClr val="tx1"/>
          </a:solidFill>
          <a:latin typeface="+mn-lt"/>
          <a:ea typeface="MS PGothic" pitchFamily="34" charset="-128"/>
        </a:defRPr>
      </a:lvl2pPr>
      <a:lvl3pPr marL="9144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har char="o"/>
        <a:defRPr b="1">
          <a:solidFill>
            <a:schemeClr val="tx1"/>
          </a:solidFill>
          <a:latin typeface="+mn-lt"/>
          <a:ea typeface="MS PGothic" pitchFamily="34" charset="-128"/>
        </a:defRPr>
      </a:lvl3pPr>
      <a:lvl4pPr marL="126523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 b="1">
          <a:solidFill>
            <a:schemeClr val="tx1"/>
          </a:solidFill>
          <a:latin typeface="+mn-lt"/>
          <a:ea typeface="MS PGothic" pitchFamily="34" charset="-128"/>
        </a:defRPr>
      </a:lvl4pPr>
      <a:lvl5pPr marL="1660525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MS PGothic" pitchFamily="34" charset="-128"/>
        </a:defRPr>
      </a:lvl5pPr>
      <a:lvl6pPr marL="21177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6pPr>
      <a:lvl7pPr marL="25749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7pPr>
      <a:lvl8pPr marL="30321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8pPr>
      <a:lvl9pPr marL="34893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2" descr="Option_Banner_FINA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338" y="114300"/>
            <a:ext cx="6781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3C0E3C-512C-437C-B77F-6FBEF03C3E0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87" name="Line 63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1750">
            <a:solidFill>
              <a:srgbClr val="F0C21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ea typeface="ＭＳ Ｐゴシック" pitchFamily="-80" charset="-128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o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2" descr="Option_Banner_FINA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338" y="114300"/>
            <a:ext cx="6781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3C0E3C-512C-437C-B77F-6FBEF03C3E0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87" name="Line 63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1750">
            <a:solidFill>
              <a:srgbClr val="F0C21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ea typeface="ＭＳ Ｐゴシック" pitchFamily="-80" charset="-128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o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2" descr="Option_Banner_FINA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338" y="114300"/>
            <a:ext cx="6781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3C0E3C-512C-437C-B77F-6FBEF03C3E0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87" name="Line 63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1750">
            <a:solidFill>
              <a:srgbClr val="F0C21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ea typeface="ＭＳ Ｐゴシック" pitchFamily="-80" charset="-128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o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2" descr="Option_Banner_FINA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338" y="114300"/>
            <a:ext cx="6781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DA0C38-0EEB-4555-A2B8-BDBB1F7E02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87" name="Line 63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1750">
            <a:solidFill>
              <a:srgbClr val="F0C21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ea typeface="ＭＳ Ｐゴシック" pitchFamily="-8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o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92" descr="Option_Banner_FINA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219200"/>
            <a:ext cx="84963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37160" rIns="91440" bIns="137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818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67056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182880" tIns="45720" rIns="18288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7" name="Line 63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1750">
            <a:solidFill>
              <a:srgbClr val="F0C21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  <a:latin typeface="+mn-lt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8" name="Rectangle 9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  <a:latin typeface="+mn-lt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fld id="{EC4D4B0A-6280-49FC-86F0-39E5E1B3E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5715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chemeClr val="tx1"/>
        </a:buClr>
        <a:buFont typeface="Helvetica" pitchFamily="34" charset="0"/>
        <a:buChar char="–"/>
        <a:defRPr sz="2000" b="1">
          <a:solidFill>
            <a:schemeClr val="tx1"/>
          </a:solidFill>
          <a:latin typeface="+mn-lt"/>
          <a:ea typeface="MS PGothic" pitchFamily="34" charset="-128"/>
        </a:defRPr>
      </a:lvl2pPr>
      <a:lvl3pPr marL="9144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har char="o"/>
        <a:defRPr b="1">
          <a:solidFill>
            <a:schemeClr val="tx1"/>
          </a:solidFill>
          <a:latin typeface="+mn-lt"/>
          <a:ea typeface="MS PGothic" pitchFamily="34" charset="-128"/>
        </a:defRPr>
      </a:lvl3pPr>
      <a:lvl4pPr marL="126523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 b="1">
          <a:solidFill>
            <a:schemeClr val="tx1"/>
          </a:solidFill>
          <a:latin typeface="+mn-lt"/>
          <a:ea typeface="MS PGothic" pitchFamily="34" charset="-128"/>
        </a:defRPr>
      </a:lvl4pPr>
      <a:lvl5pPr marL="1660525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MS PGothic" pitchFamily="34" charset="-128"/>
        </a:defRPr>
      </a:lvl5pPr>
      <a:lvl6pPr marL="2117725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6pPr>
      <a:lvl7pPr marL="2574925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7pPr>
      <a:lvl8pPr marL="3032125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8pPr>
      <a:lvl9pPr marL="3489325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2" descr="Option_Banner_FINA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338" y="114300"/>
            <a:ext cx="6781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A9CF5A-14FB-4E39-B5CE-A9922F7073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87" name="Line 63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1750">
            <a:solidFill>
              <a:srgbClr val="F0C21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ea typeface="ＭＳ Ｐゴシック" pitchFamily="-80" charset="-128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o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2" descr="Option_Banner_FINAL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338" y="114300"/>
            <a:ext cx="6781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Payroll Accrual Process Update</a:t>
            </a:r>
          </a:p>
          <a:p>
            <a:pPr lvl="0"/>
            <a:r>
              <a:rPr lang="en-US" smtClean="0"/>
              <a:t>Target effective November O &amp; S Patch:</a:t>
            </a:r>
          </a:p>
          <a:p>
            <a:pPr lvl="0"/>
            <a:r>
              <a:rPr lang="en-US" smtClean="0"/>
              <a:t>Adjust the accrual process for each pay period </a:t>
            </a:r>
          </a:p>
          <a:p>
            <a:pPr lvl="1"/>
            <a:r>
              <a:rPr lang="en-US" smtClean="0"/>
              <a:t>If first or middle pay period (if month with three pay cycles) accrue for ten workdays </a:t>
            </a:r>
          </a:p>
          <a:p>
            <a:pPr lvl="2"/>
            <a:r>
              <a:rPr lang="en-US" smtClean="0"/>
              <a:t>Current process: accrue the remaining worked but unpaid days left in the prior month or no accrual for middle pay cycle if a month with three pay cycles.</a:t>
            </a:r>
          </a:p>
          <a:p>
            <a:pPr lvl="0"/>
            <a:r>
              <a:rPr lang="en-US" smtClean="0"/>
              <a:t>Retain current process for final pay cycle of the month</a:t>
            </a:r>
          </a:p>
          <a:p>
            <a:pPr lvl="1"/>
            <a:r>
              <a:rPr lang="en-US" smtClean="0"/>
              <a:t>Post accrual to bring the full months payroll on the books through the end of the current month with the last monthly payroll cycle.	</a:t>
            </a:r>
          </a:p>
          <a:p>
            <a:pPr lvl="2"/>
            <a:r>
              <a:rPr lang="en-US" smtClean="0"/>
              <a:t>required in order to comply with FMR.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8ABC8F-4DD6-45C9-8DC0-78944CDAEBA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87" name="Line 63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1750">
            <a:solidFill>
              <a:srgbClr val="F0C21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ea typeface="ＭＳ Ｐゴシック" pitchFamily="-8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  <p:sldLayoutId id="2147484224" r:id="rId12"/>
    <p:sldLayoutId id="2147484225" r:id="rId13"/>
    <p:sldLayoutId id="2147484226" r:id="rId14"/>
    <p:sldLayoutId id="2147484227" r:id="rId15"/>
    <p:sldLayoutId id="2147484228" r:id="rId16"/>
    <p:sldLayoutId id="2147484327" r:id="rId1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o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2" descr="Option_Banner_FINAL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338" y="114300"/>
            <a:ext cx="6781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30555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0555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D9D4C8-C8ED-43EA-864D-55D35C6167D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Line 63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1750">
            <a:solidFill>
              <a:srgbClr val="F0C21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o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2" descr="Option_Banner_FINAL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219200"/>
            <a:ext cx="84963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37160" rIns="91440" bIns="137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67056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182880" tIns="45720" rIns="18288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Line 63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1750">
            <a:solidFill>
              <a:srgbClr val="F0C21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18" name="Rectangle 9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2DEAE8-B3F2-48B1-9308-9B724D9BB7E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  <a:cs typeface="ＭＳ Ｐゴシック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400" b="1">
          <a:solidFill>
            <a:schemeClr val="tx1"/>
          </a:solidFill>
          <a:latin typeface="+mn-lt"/>
          <a:ea typeface="+mn-ea"/>
          <a:cs typeface="ＭＳ Ｐゴシック"/>
        </a:defRPr>
      </a:lvl1pPr>
      <a:lvl2pPr marL="5715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chemeClr val="tx1"/>
        </a:buClr>
        <a:buFont typeface="Helvetica" pitchFamily="34" charset="0"/>
        <a:buChar char="–"/>
        <a:defRPr sz="2000" b="1">
          <a:solidFill>
            <a:schemeClr val="tx1"/>
          </a:solidFill>
          <a:latin typeface="+mn-lt"/>
          <a:ea typeface="+mn-ea"/>
          <a:cs typeface="ＭＳ Ｐゴシック"/>
        </a:defRPr>
      </a:lvl2pPr>
      <a:lvl3pPr marL="9144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har char="o"/>
        <a:defRPr b="1">
          <a:solidFill>
            <a:schemeClr val="tx1"/>
          </a:solidFill>
          <a:latin typeface="+mn-lt"/>
          <a:ea typeface="+mn-ea"/>
          <a:cs typeface="ＭＳ Ｐゴシック"/>
        </a:defRPr>
      </a:lvl3pPr>
      <a:lvl4pPr marL="126523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 b="1">
          <a:solidFill>
            <a:schemeClr val="tx1"/>
          </a:solidFill>
          <a:latin typeface="+mn-lt"/>
          <a:ea typeface="+mn-ea"/>
          <a:cs typeface="ＭＳ Ｐゴシック"/>
        </a:defRPr>
      </a:lvl4pPr>
      <a:lvl5pPr marL="1660525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  <a:cs typeface="ＭＳ Ｐゴシック"/>
        </a:defRPr>
      </a:lvl5pPr>
      <a:lvl6pPr marL="21177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6pPr>
      <a:lvl7pPr marL="25749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7pPr>
      <a:lvl8pPr marL="30321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8pPr>
      <a:lvl9pPr marL="34893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2" descr="Option_Banner_FINAL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219200"/>
            <a:ext cx="84963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37160" rIns="91440" bIns="137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67056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182880" tIns="45720" rIns="18288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7" name="Line 63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1750">
            <a:solidFill>
              <a:srgbClr val="F0C21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77000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solidFill>
                  <a:srgbClr val="000000"/>
                </a:solidFill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118" name="Rectangle 9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770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000000"/>
                </a:solidFill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B0DDB2-B924-4690-B22B-AFF40E2FA1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5715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chemeClr val="tx1"/>
        </a:buClr>
        <a:buFont typeface="Helvetica" pitchFamily="34" charset="0"/>
        <a:buChar char="–"/>
        <a:defRPr sz="2000" b="1">
          <a:solidFill>
            <a:schemeClr val="tx1"/>
          </a:solidFill>
          <a:latin typeface="+mn-lt"/>
          <a:ea typeface="MS PGothic" pitchFamily="34" charset="-128"/>
        </a:defRPr>
      </a:lvl2pPr>
      <a:lvl3pPr marL="9144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har char="o"/>
        <a:defRPr b="1">
          <a:solidFill>
            <a:schemeClr val="tx1"/>
          </a:solidFill>
          <a:latin typeface="+mn-lt"/>
          <a:ea typeface="MS PGothic" pitchFamily="34" charset="-128"/>
        </a:defRPr>
      </a:lvl3pPr>
      <a:lvl4pPr marL="126523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 b="1">
          <a:solidFill>
            <a:schemeClr val="tx1"/>
          </a:solidFill>
          <a:latin typeface="+mn-lt"/>
          <a:ea typeface="MS PGothic" pitchFamily="34" charset="-128"/>
        </a:defRPr>
      </a:lvl4pPr>
      <a:lvl5pPr marL="1660525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MS PGothic" pitchFamily="34" charset="-128"/>
        </a:defRPr>
      </a:lvl5pPr>
      <a:lvl6pPr marL="21177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6pPr>
      <a:lvl7pPr marL="25749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7pPr>
      <a:lvl8pPr marL="30321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8pPr>
      <a:lvl9pPr marL="34893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2" descr="Option_Banner_FINAL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338" y="114300"/>
            <a:ext cx="6781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Payroll Accrual Process Update</a:t>
            </a:r>
          </a:p>
          <a:p>
            <a:pPr lvl="0"/>
            <a:r>
              <a:rPr lang="en-US" smtClean="0"/>
              <a:t>Target effective November O &amp; S Patch:</a:t>
            </a:r>
          </a:p>
          <a:p>
            <a:pPr lvl="0"/>
            <a:r>
              <a:rPr lang="en-US" smtClean="0"/>
              <a:t>Adjust the accrual process for each pay period </a:t>
            </a:r>
          </a:p>
          <a:p>
            <a:pPr lvl="1"/>
            <a:r>
              <a:rPr lang="en-US" smtClean="0"/>
              <a:t>If first or middle pay period (if month with three pay cycles) accrue for ten workdays </a:t>
            </a:r>
          </a:p>
          <a:p>
            <a:pPr lvl="2"/>
            <a:r>
              <a:rPr lang="en-US" smtClean="0"/>
              <a:t>Current process: accrue the remaining worked but unpaid days left in the prior month or no accrual for middle pay cycle if a month with three pay cycles.</a:t>
            </a:r>
          </a:p>
          <a:p>
            <a:pPr lvl="0"/>
            <a:r>
              <a:rPr lang="en-US" smtClean="0"/>
              <a:t>Retain current process for final pay cycle of the month</a:t>
            </a:r>
          </a:p>
          <a:p>
            <a:pPr lvl="1"/>
            <a:r>
              <a:rPr lang="en-US" smtClean="0"/>
              <a:t>Post accrual to bring the full months payroll on the books through the end of the current month with the last monthly payroll cycle.	</a:t>
            </a:r>
          </a:p>
          <a:p>
            <a:pPr lvl="2"/>
            <a:r>
              <a:rPr lang="en-US" smtClean="0"/>
              <a:t>required in order to comply with FMR.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87" name="Line 63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1750">
            <a:solidFill>
              <a:srgbClr val="F0C21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ea typeface="ＭＳ Ｐゴシック" pitchFamily="-80" charset="-128"/>
              <a:cs typeface="Arial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>
                  <a:tint val="75000"/>
                </a:srgbClr>
              </a:solidFill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1E2DBD-4752-4D87-BD32-F6F76E40D3C6}" type="slidenum">
              <a:rPr lang="en-US">
                <a:solidFill>
                  <a:srgbClr val="000000">
                    <a:tint val="75000"/>
                  </a:srgb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o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2" descr="Option_Banner_FINA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338" y="114300"/>
            <a:ext cx="6781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3C0E3C-512C-437C-B77F-6FBEF03C3E0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87" name="Line 63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1750">
            <a:solidFill>
              <a:srgbClr val="F0C21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ea typeface="ＭＳ Ｐゴシック" pitchFamily="-80" charset="-128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o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2" descr="Option_Banner_FINA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338" y="114300"/>
            <a:ext cx="6781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3C0E3C-512C-437C-B77F-6FBEF03C3E0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87" name="Line 63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1750">
            <a:solidFill>
              <a:srgbClr val="F0C21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ea typeface="ＭＳ Ｐゴシック" pitchFamily="-80" charset="-128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o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2" descr="Option_Banner_FINAL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338" y="114300"/>
            <a:ext cx="6781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Payroll Accrual Process Update</a:t>
            </a:r>
          </a:p>
          <a:p>
            <a:pPr lvl="0"/>
            <a:r>
              <a:rPr lang="en-US" smtClean="0"/>
              <a:t>Target effective November O &amp; S Patch:</a:t>
            </a:r>
          </a:p>
          <a:p>
            <a:pPr lvl="0"/>
            <a:r>
              <a:rPr lang="en-US" smtClean="0"/>
              <a:t>Adjust the accrual process for each pay period </a:t>
            </a:r>
          </a:p>
          <a:p>
            <a:pPr lvl="1"/>
            <a:r>
              <a:rPr lang="en-US" smtClean="0"/>
              <a:t>If first or middle pay period (if month with three pay cycles) accrue for ten workdays </a:t>
            </a:r>
          </a:p>
          <a:p>
            <a:pPr lvl="2"/>
            <a:r>
              <a:rPr lang="en-US" smtClean="0"/>
              <a:t>Current process: accrue the remaining worked but unpaid days left in the prior month or no accrual for middle pay cycle if a month with three pay cycles.</a:t>
            </a:r>
          </a:p>
          <a:p>
            <a:pPr lvl="0"/>
            <a:r>
              <a:rPr lang="en-US" smtClean="0"/>
              <a:t>Retain current process for final pay cycle of the month</a:t>
            </a:r>
          </a:p>
          <a:p>
            <a:pPr lvl="1"/>
            <a:r>
              <a:rPr lang="en-US" smtClean="0"/>
              <a:t>Post accrual to bring the full months payroll on the books through the end of the current month with the last monthly payroll cycle.	</a:t>
            </a:r>
          </a:p>
          <a:p>
            <a:pPr lvl="2"/>
            <a:r>
              <a:rPr lang="en-US" smtClean="0"/>
              <a:t>required in order to comply with FMR.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87" name="Line 63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1750">
            <a:solidFill>
              <a:srgbClr val="F0C21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ea typeface="ＭＳ Ｐゴシック" pitchFamily="-80" charset="-128"/>
              <a:cs typeface="Arial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>
                  <a:tint val="75000"/>
                </a:srgbClr>
              </a:solidFill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1E2DBD-4752-4D87-BD32-F6F76E40D3C6}" type="slidenum">
              <a:rPr lang="en-US">
                <a:solidFill>
                  <a:srgbClr val="000000">
                    <a:tint val="75000"/>
                  </a:srgb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  <p:sldLayoutId id="2147484289" r:id="rId12"/>
    <p:sldLayoutId id="2147484290" r:id="rId13"/>
    <p:sldLayoutId id="2147484291" r:id="rId14"/>
    <p:sldLayoutId id="2147484292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o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2" descr="Option_Banner_FINAL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219200"/>
            <a:ext cx="84963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37160" rIns="91440" bIns="137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67056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182880" tIns="45720" rIns="18288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7" name="Line 63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1750">
            <a:solidFill>
              <a:srgbClr val="F0C21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77000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solidFill>
                  <a:srgbClr val="000000"/>
                </a:solidFill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118" name="Rectangle 9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770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000000"/>
                </a:solidFill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B0DDB2-B924-4690-B22B-AFF40E2FA1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5715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chemeClr val="tx1"/>
        </a:buClr>
        <a:buFont typeface="Helvetica" pitchFamily="34" charset="0"/>
        <a:buChar char="–"/>
        <a:defRPr sz="2000" b="1">
          <a:solidFill>
            <a:schemeClr val="tx1"/>
          </a:solidFill>
          <a:latin typeface="+mn-lt"/>
          <a:ea typeface="MS PGothic" pitchFamily="34" charset="-128"/>
        </a:defRPr>
      </a:lvl2pPr>
      <a:lvl3pPr marL="9144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har char="o"/>
        <a:defRPr b="1">
          <a:solidFill>
            <a:schemeClr val="tx1"/>
          </a:solidFill>
          <a:latin typeface="+mn-lt"/>
          <a:ea typeface="MS PGothic" pitchFamily="34" charset="-128"/>
        </a:defRPr>
      </a:lvl3pPr>
      <a:lvl4pPr marL="126523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 b="1">
          <a:solidFill>
            <a:schemeClr val="tx1"/>
          </a:solidFill>
          <a:latin typeface="+mn-lt"/>
          <a:ea typeface="MS PGothic" pitchFamily="34" charset="-128"/>
        </a:defRPr>
      </a:lvl4pPr>
      <a:lvl5pPr marL="1660525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MS PGothic" pitchFamily="34" charset="-128"/>
        </a:defRPr>
      </a:lvl5pPr>
      <a:lvl6pPr marL="21177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6pPr>
      <a:lvl7pPr marL="25749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7pPr>
      <a:lvl8pPr marL="30321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8pPr>
      <a:lvl9pPr marL="34893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92" descr="Option_Banner_FINA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219200"/>
            <a:ext cx="84963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37160" rIns="91440" bIns="137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818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67056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182880" tIns="45720" rIns="18288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7" name="Line 63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1750">
            <a:solidFill>
              <a:srgbClr val="F0C21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  <a:latin typeface="+mn-lt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8" name="Rectangle 9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  <a:latin typeface="+mn-lt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fld id="{EC4D4B0A-6280-49FC-86F0-39E5E1B3E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  <p:sldLayoutId id="2147484323" r:id="rId8"/>
    <p:sldLayoutId id="2147484324" r:id="rId9"/>
    <p:sldLayoutId id="2147484325" r:id="rId10"/>
    <p:sldLayoutId id="2147484326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5715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chemeClr val="tx1"/>
        </a:buClr>
        <a:buFont typeface="Helvetica" pitchFamily="34" charset="0"/>
        <a:buChar char="–"/>
        <a:defRPr sz="2000" b="1">
          <a:solidFill>
            <a:schemeClr val="tx1"/>
          </a:solidFill>
          <a:latin typeface="+mn-lt"/>
          <a:ea typeface="MS PGothic" pitchFamily="34" charset="-128"/>
        </a:defRPr>
      </a:lvl2pPr>
      <a:lvl3pPr marL="9144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har char="o"/>
        <a:defRPr b="1">
          <a:solidFill>
            <a:schemeClr val="tx1"/>
          </a:solidFill>
          <a:latin typeface="+mn-lt"/>
          <a:ea typeface="MS PGothic" pitchFamily="34" charset="-128"/>
        </a:defRPr>
      </a:lvl3pPr>
      <a:lvl4pPr marL="126523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 b="1">
          <a:solidFill>
            <a:schemeClr val="tx1"/>
          </a:solidFill>
          <a:latin typeface="+mn-lt"/>
          <a:ea typeface="MS PGothic" pitchFamily="34" charset="-128"/>
        </a:defRPr>
      </a:lvl4pPr>
      <a:lvl5pPr marL="1660525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MS PGothic" pitchFamily="34" charset="-128"/>
        </a:defRPr>
      </a:lvl5pPr>
      <a:lvl6pPr marL="2117725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6pPr>
      <a:lvl7pPr marL="2574925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7pPr>
      <a:lvl8pPr marL="3032125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8pPr>
      <a:lvl9pPr marL="3489325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92" descr="Option_Banner_FIN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219200"/>
            <a:ext cx="84963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37160" rIns="91440" bIns="137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67056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182880" tIns="45720" rIns="18288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7" name="Line 63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1750">
            <a:solidFill>
              <a:srgbClr val="F0C21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77000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solidFill>
                  <a:srgbClr val="000000"/>
                </a:solidFill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118" name="Rectangle 9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770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000000"/>
                </a:solidFill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54A8CC-41C1-484B-9A7D-73D936D128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MS PGothic" pitchFamily="34" charset="-128"/>
          <a:cs typeface="ＭＳ Ｐゴシック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ＭＳ Ｐゴシック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1pPr>
      <a:lvl2pPr marL="5715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chemeClr val="tx1"/>
        </a:buClr>
        <a:buFont typeface="Helvetica" pitchFamily="34" charset="0"/>
        <a:buChar char="–"/>
        <a:defRPr sz="2000" b="1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2pPr>
      <a:lvl3pPr marL="9144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har char="o"/>
        <a:defRPr b="1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126523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 b="1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1660525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21177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6pPr>
      <a:lvl7pPr marL="25749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7pPr>
      <a:lvl8pPr marL="30321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8pPr>
      <a:lvl9pPr marL="34893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92" descr="Option_Banner_FINA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219200"/>
            <a:ext cx="84963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37160" rIns="91440" bIns="137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818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67056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182880" tIns="45720" rIns="18288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7" name="Line 63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1750">
            <a:solidFill>
              <a:srgbClr val="F0C21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  <a:latin typeface="+mn-lt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8" name="Rectangle 9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  <a:latin typeface="+mn-lt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fld id="{EC4D4B0A-6280-49FC-86F0-39E5E1B3E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5715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chemeClr val="tx1"/>
        </a:buClr>
        <a:buFont typeface="Helvetica" pitchFamily="34" charset="0"/>
        <a:buChar char="–"/>
        <a:defRPr sz="2000" b="1">
          <a:solidFill>
            <a:schemeClr val="tx1"/>
          </a:solidFill>
          <a:latin typeface="+mn-lt"/>
          <a:ea typeface="MS PGothic" pitchFamily="34" charset="-128"/>
        </a:defRPr>
      </a:lvl2pPr>
      <a:lvl3pPr marL="9144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har char="o"/>
        <a:defRPr b="1">
          <a:solidFill>
            <a:schemeClr val="tx1"/>
          </a:solidFill>
          <a:latin typeface="+mn-lt"/>
          <a:ea typeface="MS PGothic" pitchFamily="34" charset="-128"/>
        </a:defRPr>
      </a:lvl3pPr>
      <a:lvl4pPr marL="126523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 b="1">
          <a:solidFill>
            <a:schemeClr val="tx1"/>
          </a:solidFill>
          <a:latin typeface="+mn-lt"/>
          <a:ea typeface="MS PGothic" pitchFamily="34" charset="-128"/>
        </a:defRPr>
      </a:lvl4pPr>
      <a:lvl5pPr marL="1660525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MS PGothic" pitchFamily="34" charset="-128"/>
        </a:defRPr>
      </a:lvl5pPr>
      <a:lvl6pPr marL="2117725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6pPr>
      <a:lvl7pPr marL="2574925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7pPr>
      <a:lvl8pPr marL="3032125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8pPr>
      <a:lvl9pPr marL="3489325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92" descr="Option_Banner_FINAL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219200"/>
            <a:ext cx="84963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37160" rIns="91440" bIns="137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63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67056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182880" tIns="45720" rIns="18288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7" name="Line 63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1750">
            <a:solidFill>
              <a:srgbClr val="F0C21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77000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solidFill>
                  <a:srgbClr val="000000"/>
                </a:solidFill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118" name="Rectangle 9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770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000000"/>
                </a:solidFill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94D588-FE60-495B-9B39-EB1E8C9F861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5715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chemeClr val="tx1"/>
        </a:buClr>
        <a:buFont typeface="Helvetica" pitchFamily="34" charset="0"/>
        <a:buChar char="–"/>
        <a:defRPr sz="2000" b="1">
          <a:solidFill>
            <a:schemeClr val="tx1"/>
          </a:solidFill>
          <a:latin typeface="+mn-lt"/>
          <a:ea typeface="MS PGothic" pitchFamily="34" charset="-128"/>
        </a:defRPr>
      </a:lvl2pPr>
      <a:lvl3pPr marL="9144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har char="o"/>
        <a:defRPr b="1">
          <a:solidFill>
            <a:schemeClr val="tx1"/>
          </a:solidFill>
          <a:latin typeface="+mn-lt"/>
          <a:ea typeface="MS PGothic" pitchFamily="34" charset="-128"/>
        </a:defRPr>
      </a:lvl3pPr>
      <a:lvl4pPr marL="126523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 b="1">
          <a:solidFill>
            <a:schemeClr val="tx1"/>
          </a:solidFill>
          <a:latin typeface="+mn-lt"/>
          <a:ea typeface="MS PGothic" pitchFamily="34" charset="-128"/>
        </a:defRPr>
      </a:lvl4pPr>
      <a:lvl5pPr marL="1660525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MS PGothic" pitchFamily="34" charset="-128"/>
        </a:defRPr>
      </a:lvl5pPr>
      <a:lvl6pPr marL="21177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6pPr>
      <a:lvl7pPr marL="25749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7pPr>
      <a:lvl8pPr marL="30321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8pPr>
      <a:lvl9pPr marL="34893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92" descr="Option_Banner_FINAL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338" y="114300"/>
            <a:ext cx="6781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aseline="-250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-250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E9919A-DF0F-4A4C-8069-FE199CA1DC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87" name="Line 63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1750">
            <a:solidFill>
              <a:srgbClr val="F0C21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baseline="-25000" dirty="0">
              <a:solidFill>
                <a:srgbClr val="000000"/>
              </a:solidFill>
              <a:ea typeface="ＭＳ Ｐゴシック" pitchFamily="-80" charset="-128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o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92" descr="Option_Banner_FINAL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219200"/>
            <a:ext cx="84963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37160" rIns="91440" bIns="137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67056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182880" tIns="45720" rIns="18288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7" name="Line 63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1750">
            <a:solidFill>
              <a:srgbClr val="F0C21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77000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solidFill>
                  <a:srgbClr val="000000"/>
                </a:solidFill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118" name="Rectangle 9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770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000000"/>
                </a:solidFill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24344F-1D74-40B9-812D-FF116BBD06F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5" r:id="rId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80" charset="-128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5715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chemeClr val="tx1"/>
        </a:buClr>
        <a:buFont typeface="Helvetica" pitchFamily="34" charset="0"/>
        <a:buChar char="–"/>
        <a:defRPr sz="2000" b="1">
          <a:solidFill>
            <a:schemeClr val="tx1"/>
          </a:solidFill>
          <a:latin typeface="+mn-lt"/>
          <a:ea typeface="MS PGothic" pitchFamily="34" charset="-128"/>
        </a:defRPr>
      </a:lvl2pPr>
      <a:lvl3pPr marL="9144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har char="o"/>
        <a:defRPr b="1">
          <a:solidFill>
            <a:schemeClr val="tx1"/>
          </a:solidFill>
          <a:latin typeface="+mn-lt"/>
          <a:ea typeface="MS PGothic" pitchFamily="34" charset="-128"/>
        </a:defRPr>
      </a:lvl3pPr>
      <a:lvl4pPr marL="126523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 b="1">
          <a:solidFill>
            <a:schemeClr val="tx1"/>
          </a:solidFill>
          <a:latin typeface="+mn-lt"/>
          <a:ea typeface="MS PGothic" pitchFamily="34" charset="-128"/>
        </a:defRPr>
      </a:lvl4pPr>
      <a:lvl5pPr marL="1660525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MS PGothic" pitchFamily="34" charset="-128"/>
        </a:defRPr>
      </a:lvl5pPr>
      <a:lvl6pPr marL="21177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6pPr>
      <a:lvl7pPr marL="25749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7pPr>
      <a:lvl8pPr marL="30321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8pPr>
      <a:lvl9pPr marL="34893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14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2" descr="Option_Banner_FINA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338" y="114300"/>
            <a:ext cx="6781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052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A118F7-B4C6-4296-82C7-1FBA646525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87" name="Line 63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1750">
            <a:solidFill>
              <a:srgbClr val="F0C21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b="1" dirty="0">
              <a:solidFill>
                <a:srgbClr val="000000"/>
              </a:solidFill>
              <a:ea typeface="ＭＳ Ｐゴシック" pitchFamily="-80" charset="-128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o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5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740025"/>
            <a:ext cx="7772400" cy="28225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 Supplier Self-Services (SUS) </a:t>
            </a:r>
            <a:br>
              <a:rPr lang="en-US" sz="3200" dirty="0" smtClean="0"/>
            </a:br>
            <a:r>
              <a:rPr lang="en-US" sz="3200" dirty="0" smtClean="0"/>
              <a:t>Contracting Office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81200" y="5181600"/>
            <a:ext cx="51816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 smtClean="0">
                <a:latin typeface="Calibri" panose="020F0502020204030204" pitchFamily="34" charset="0"/>
              </a:rPr>
              <a:t>July </a:t>
            </a:r>
            <a:r>
              <a:rPr lang="en-US" sz="3200" b="1" dirty="0">
                <a:latin typeface="Calibri" panose="020F0502020204030204" pitchFamily="34" charset="0"/>
              </a:rPr>
              <a:t>2018</a:t>
            </a:r>
          </a:p>
          <a:p>
            <a:pPr algn="ctr"/>
            <a:r>
              <a:rPr lang="en-US" sz="2800" dirty="0" smtClean="0">
                <a:latin typeface="Calibri" panose="020F0502020204030204" pitchFamily="34" charset="0"/>
              </a:rPr>
              <a:t>Fort Carson, CO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70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fld id="{3DE148A9-E38D-46F1-9E2D-648EE09F065D}" type="datetime1">
              <a:rPr lang="en-US" smtClean="0"/>
              <a:pPr>
                <a:defRPr/>
              </a:pPr>
              <a:t>7/30/2018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83089E3C-52B4-4824-A502-0224F8BB7C8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2700" y="153988"/>
            <a:ext cx="7023100" cy="5318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kern="0" dirty="0" smtClean="0"/>
              <a:t>Quantity vs. Value Based PO Items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066800"/>
            <a:ext cx="8839200" cy="556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000" kern="0" dirty="0" smtClean="0"/>
              <a:t>SPS to </a:t>
            </a:r>
            <a:r>
              <a:rPr lang="en-US" sz="2000" kern="0" dirty="0"/>
              <a:t>GFEBS </a:t>
            </a:r>
            <a:r>
              <a:rPr lang="en-US" sz="2000" kern="0" dirty="0" smtClean="0"/>
              <a:t>interface to create PO item as Service (Value-Based) if PSC is alpha-numeric (excluding “Q”) - sets:</a:t>
            </a:r>
            <a:endParaRPr lang="en-US" sz="2000" kern="0" dirty="0"/>
          </a:p>
          <a:p>
            <a:pPr marL="1200150" lvl="3" indent="-285750">
              <a:defRPr/>
            </a:pPr>
            <a:r>
              <a:rPr lang="en-US" sz="1400" b="0" kern="0" dirty="0" smtClean="0"/>
              <a:t>Item </a:t>
            </a:r>
            <a:r>
              <a:rPr lang="en-US" sz="1400" b="0" kern="0" dirty="0"/>
              <a:t>category to “D”</a:t>
            </a:r>
          </a:p>
          <a:p>
            <a:pPr marL="1200150" lvl="3" indent="-285750">
              <a:defRPr/>
            </a:pPr>
            <a:r>
              <a:rPr lang="en-US" sz="1400" b="0" kern="0" dirty="0"/>
              <a:t>Item Order quantity </a:t>
            </a:r>
            <a:r>
              <a:rPr lang="en-US" sz="1400" b="0" kern="0" dirty="0" smtClean="0"/>
              <a:t>to “1” </a:t>
            </a:r>
            <a:r>
              <a:rPr lang="en-US" sz="1400" b="0" kern="0" dirty="0"/>
              <a:t>and Order Unit of Measure </a:t>
            </a:r>
            <a:r>
              <a:rPr lang="en-US" sz="1400" b="0" kern="0" dirty="0" smtClean="0"/>
              <a:t>to “AU</a:t>
            </a:r>
            <a:r>
              <a:rPr lang="en-US" sz="1400" b="0" kern="0" dirty="0"/>
              <a:t>” (Activity Unit)</a:t>
            </a:r>
          </a:p>
          <a:p>
            <a:pPr marL="1200150" lvl="3" indent="-285750">
              <a:defRPr/>
            </a:pPr>
            <a:r>
              <a:rPr lang="en-US" sz="1400" b="0" kern="0" dirty="0"/>
              <a:t>Item Net Price is total obligated </a:t>
            </a:r>
            <a:r>
              <a:rPr lang="en-US" sz="1400" b="0" kern="0" dirty="0" smtClean="0"/>
              <a:t>amount and Order Price Unit to “AU”</a:t>
            </a:r>
            <a:endParaRPr lang="en-US" sz="1400" b="0" kern="0" dirty="0"/>
          </a:p>
          <a:p>
            <a:pPr marL="1200150" lvl="3" indent="-285750">
              <a:defRPr/>
            </a:pPr>
            <a:r>
              <a:rPr lang="en-US" sz="1400" b="0" kern="0" dirty="0"/>
              <a:t>Limits tab </a:t>
            </a:r>
            <a:r>
              <a:rPr lang="en-US" sz="1400" b="0" kern="0" dirty="0" smtClean="0"/>
              <a:t>populated with obligated </a:t>
            </a:r>
            <a:r>
              <a:rPr lang="en-US" sz="1400" b="0" kern="0" dirty="0"/>
              <a:t>amount</a:t>
            </a:r>
            <a:endParaRPr lang="en-US" b="0" kern="0" dirty="0"/>
          </a:p>
          <a:p>
            <a:pPr>
              <a:defRPr/>
            </a:pPr>
            <a:r>
              <a:rPr lang="en-US" sz="2000" kern="0" dirty="0" smtClean="0"/>
              <a:t>GFEBS </a:t>
            </a:r>
            <a:r>
              <a:rPr lang="en-US" sz="2000" kern="0" dirty="0"/>
              <a:t>PO </a:t>
            </a:r>
            <a:r>
              <a:rPr lang="en-US" sz="2000" kern="0" dirty="0" smtClean="0"/>
              <a:t>used </a:t>
            </a:r>
            <a:r>
              <a:rPr lang="en-US" sz="2000" kern="0" dirty="0"/>
              <a:t>by </a:t>
            </a:r>
            <a:r>
              <a:rPr lang="en-US" sz="2000" kern="0" dirty="0" smtClean="0"/>
              <a:t>SUS vendor</a:t>
            </a:r>
            <a:r>
              <a:rPr lang="en-US" sz="2000" kern="0" dirty="0"/>
              <a:t>, </a:t>
            </a:r>
            <a:r>
              <a:rPr lang="en-US" sz="2000" kern="0" dirty="0" smtClean="0"/>
              <a:t>so PO </a:t>
            </a:r>
            <a:r>
              <a:rPr lang="en-US" sz="2000" u="sng" kern="0" dirty="0"/>
              <a:t>must</a:t>
            </a:r>
            <a:r>
              <a:rPr lang="en-US" sz="2000" kern="0" dirty="0"/>
              <a:t> match the </a:t>
            </a:r>
            <a:r>
              <a:rPr lang="en-US" sz="2000" kern="0" dirty="0" smtClean="0"/>
              <a:t>award</a:t>
            </a:r>
            <a:endParaRPr lang="en-US" sz="2000" kern="0" dirty="0"/>
          </a:p>
          <a:p>
            <a:pPr marL="1149350" lvl="3" indent="-234950">
              <a:defRPr/>
            </a:pPr>
            <a:r>
              <a:rPr lang="en-US" sz="1400" b="0" kern="0" dirty="0"/>
              <a:t>Review of </a:t>
            </a:r>
            <a:r>
              <a:rPr lang="en-US" sz="1400" b="0" kern="0" dirty="0" smtClean="0"/>
              <a:t>Quantity-based </a:t>
            </a:r>
            <a:r>
              <a:rPr lang="en-US" sz="1400" b="0" kern="0" dirty="0"/>
              <a:t>vs. </a:t>
            </a:r>
            <a:r>
              <a:rPr lang="en-US" sz="1400" b="0" kern="0" dirty="0" smtClean="0"/>
              <a:t>Value-based </a:t>
            </a:r>
            <a:r>
              <a:rPr lang="en-US" sz="1400" b="0" kern="0" dirty="0"/>
              <a:t>to determine how to setup PR and PO:</a:t>
            </a:r>
          </a:p>
          <a:p>
            <a:pPr marL="1657350" lvl="4" indent="-285750">
              <a:buFont typeface="Courier New" panose="02070309020205020404" pitchFamily="49" charset="0"/>
              <a:buChar char="o"/>
              <a:defRPr/>
            </a:pPr>
            <a:r>
              <a:rPr lang="en-US" sz="1400" b="0" kern="0" dirty="0"/>
              <a:t>Ask – How will vendor invoice?</a:t>
            </a:r>
          </a:p>
          <a:p>
            <a:pPr marL="2114550" lvl="5" indent="-285750">
              <a:buFont typeface="Arial" panose="020B0604020202020204" pitchFamily="34" charset="0"/>
              <a:buChar char="•"/>
              <a:defRPr/>
            </a:pPr>
            <a:r>
              <a:rPr lang="en-US" sz="1400" b="0" kern="0" dirty="0"/>
              <a:t>Exact same amount per </a:t>
            </a:r>
            <a:r>
              <a:rPr lang="en-US" sz="1400" b="0" kern="0" dirty="0" smtClean="0"/>
              <a:t>EA</a:t>
            </a:r>
            <a:r>
              <a:rPr lang="en-US" sz="1400" b="0" kern="0" dirty="0"/>
              <a:t>, MO, etc</a:t>
            </a:r>
            <a:r>
              <a:rPr lang="en-US" sz="1400" b="0" kern="0" dirty="0" smtClean="0"/>
              <a:t>. = Quantity based</a:t>
            </a:r>
            <a:endParaRPr lang="en-US" sz="1400" b="0" kern="0" dirty="0"/>
          </a:p>
          <a:p>
            <a:pPr marL="2114550" lvl="5" indent="-285750">
              <a:buFont typeface="Arial" panose="020B0604020202020204" pitchFamily="34" charset="0"/>
              <a:buChar char="•"/>
              <a:defRPr/>
            </a:pPr>
            <a:r>
              <a:rPr lang="en-US" sz="1400" b="0" kern="0" dirty="0"/>
              <a:t>Varying amount based on number of days, weight, </a:t>
            </a:r>
            <a:r>
              <a:rPr lang="en-US" sz="1400" b="0" kern="0" dirty="0" smtClean="0"/>
              <a:t>etc. = Service based</a:t>
            </a:r>
            <a:endParaRPr lang="en-US" sz="1400" kern="0" dirty="0"/>
          </a:p>
          <a:p>
            <a:pPr marL="742950" lvl="2">
              <a:buFont typeface="Arial" panose="020B0604020202020204" pitchFamily="34" charset="0"/>
              <a:buChar char="•"/>
              <a:defRPr/>
            </a:pPr>
            <a:r>
              <a:rPr lang="en-US" kern="0" dirty="0" smtClean="0"/>
              <a:t>If Vendor will invoice </a:t>
            </a:r>
            <a:r>
              <a:rPr lang="en-US" u="sng" kern="0" dirty="0" smtClean="0"/>
              <a:t>quantity</a:t>
            </a:r>
            <a:r>
              <a:rPr lang="en-US" kern="0" dirty="0" smtClean="0"/>
              <a:t>:</a:t>
            </a:r>
            <a:endParaRPr lang="en-US" b="0" kern="0" dirty="0"/>
          </a:p>
          <a:p>
            <a:pPr marL="1149350" lvl="3" indent="-234950">
              <a:defRPr/>
            </a:pPr>
            <a:r>
              <a:rPr lang="en-US" sz="1400" b="0" kern="0" dirty="0" smtClean="0"/>
              <a:t>Award as quantity-based</a:t>
            </a:r>
          </a:p>
          <a:p>
            <a:pPr marL="1657350" lvl="4" indent="-285750">
              <a:buFont typeface="Courier New" panose="02070309020205020404" pitchFamily="49" charset="0"/>
              <a:buChar char="o"/>
              <a:defRPr/>
            </a:pPr>
            <a:r>
              <a:rPr lang="en-US" sz="1400" b="0" kern="0" dirty="0" smtClean="0"/>
              <a:t>If PSC is alpha-numeric (excluding “Q”) either:</a:t>
            </a:r>
          </a:p>
          <a:p>
            <a:pPr marL="2114550" lvl="5" indent="-285750">
              <a:buFont typeface="Arial" panose="020B0604020202020204" pitchFamily="34" charset="0"/>
              <a:buChar char="•"/>
              <a:defRPr/>
            </a:pPr>
            <a:r>
              <a:rPr lang="en-US" sz="1400" b="0" kern="0" dirty="0" smtClean="0"/>
              <a:t>Add quantity items to Services tab</a:t>
            </a:r>
          </a:p>
          <a:p>
            <a:pPr marL="742950" lvl="2">
              <a:buFont typeface="Arial" panose="020B0604020202020204" pitchFamily="34" charset="0"/>
              <a:buChar char="•"/>
              <a:defRPr/>
            </a:pPr>
            <a:r>
              <a:rPr lang="en-US" kern="0" dirty="0"/>
              <a:t>If Vendor will invoice </a:t>
            </a:r>
            <a:r>
              <a:rPr lang="en-US" u="sng" kern="0" dirty="0" smtClean="0"/>
              <a:t>value</a:t>
            </a:r>
            <a:r>
              <a:rPr lang="en-US" kern="0" dirty="0" smtClean="0"/>
              <a:t> or varying amount:</a:t>
            </a:r>
            <a:endParaRPr lang="en-US" b="0" kern="0" dirty="0"/>
          </a:p>
          <a:p>
            <a:pPr marL="1149350" lvl="3" indent="-234950">
              <a:defRPr/>
            </a:pPr>
            <a:r>
              <a:rPr lang="en-US" sz="1400" b="0" kern="0" dirty="0" smtClean="0"/>
              <a:t>Award </a:t>
            </a:r>
            <a:r>
              <a:rPr lang="en-US" sz="1400" b="0" kern="0" dirty="0"/>
              <a:t>as </a:t>
            </a:r>
            <a:r>
              <a:rPr lang="en-US" sz="1400" b="0" kern="0" dirty="0" smtClean="0"/>
              <a:t>value-based using the Services tab</a:t>
            </a:r>
            <a:endParaRPr lang="en-US" sz="1400" b="0" kern="0" dirty="0"/>
          </a:p>
          <a:p>
            <a:pPr marL="1657350" lvl="4" indent="-285750">
              <a:buFont typeface="Courier New" panose="02070309020205020404" pitchFamily="49" charset="0"/>
              <a:buChar char="o"/>
              <a:defRPr/>
            </a:pPr>
            <a:r>
              <a:rPr lang="en-US" sz="1400" b="0" kern="0" dirty="0" smtClean="0"/>
              <a:t>Setup PR as 1 “AU” for total obligated amount, then award as 1 Job for total</a:t>
            </a:r>
          </a:p>
          <a:p>
            <a:pPr marL="2063750" lvl="5" indent="-234950">
              <a:defRPr/>
            </a:pPr>
            <a:endParaRPr lang="en-US" sz="1400" b="0" kern="0" dirty="0"/>
          </a:p>
        </p:txBody>
      </p:sp>
    </p:spTree>
    <p:extLst>
      <p:ext uri="{BB962C8B-B14F-4D97-AF65-F5344CB8AC3E}">
        <p14:creationId xmlns:p14="http://schemas.microsoft.com/office/powerpoint/2010/main" val="381850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GFEBS PO Replicated to SUS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srgbClr val="000000"/>
              </a:solidFill>
            </a:endParaRPr>
          </a:p>
          <a:p>
            <a:pPr>
              <a:defRPr/>
            </a:pPr>
            <a:fld id="{36EE1CA1-E280-4854-8E30-29ECAACE325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50"/>
              </a:spcBef>
              <a:buFontTx/>
              <a:buNone/>
            </a:pPr>
            <a:r>
              <a:rPr lang="en-US" sz="2200" kern="0" dirty="0" smtClean="0"/>
              <a:t>Near-real time PO data available to the vendor to acknowledge  </a:t>
            </a:r>
            <a:endParaRPr lang="en-US" kern="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0200"/>
            <a:ext cx="8432534" cy="4800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954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>
            <a:off x="7717002" y="1162662"/>
            <a:ext cx="1142739" cy="5139353"/>
          </a:xfrm>
          <a:custGeom>
            <a:avLst/>
            <a:gdLst>
              <a:gd name="connsiteX0" fmla="*/ 0 w 1142739"/>
              <a:gd name="connsiteY0" fmla="*/ 0 h 2932081"/>
              <a:gd name="connsiteX1" fmla="*/ 1142739 w 1142739"/>
              <a:gd name="connsiteY1" fmla="*/ 0 h 2932081"/>
              <a:gd name="connsiteX2" fmla="*/ 1142739 w 1142739"/>
              <a:gd name="connsiteY2" fmla="*/ 2932081 h 2932081"/>
              <a:gd name="connsiteX3" fmla="*/ 0 w 1142739"/>
              <a:gd name="connsiteY3" fmla="*/ 2932081 h 2932081"/>
              <a:gd name="connsiteX4" fmla="*/ 0 w 1142739"/>
              <a:gd name="connsiteY4" fmla="*/ 0 h 293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739" h="2932081">
                <a:moveTo>
                  <a:pt x="0" y="0"/>
                </a:moveTo>
                <a:lnTo>
                  <a:pt x="1142739" y="0"/>
                </a:lnTo>
                <a:lnTo>
                  <a:pt x="1142739" y="2932081"/>
                </a:lnTo>
                <a:lnTo>
                  <a:pt x="0" y="29320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marL="227013" defTabSz="488950">
              <a:lnSpc>
                <a:spcPct val="90000"/>
              </a:lnSpc>
              <a:spcAft>
                <a:spcPct val="35000"/>
              </a:spcAft>
            </a:pPr>
            <a:endParaRPr lang="en-US" sz="11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</a:endParaRPr>
          </a:p>
          <a:p>
            <a:pPr marL="227013" defTabSz="488950">
              <a:lnSpc>
                <a:spcPct val="90000"/>
              </a:lnSpc>
              <a:spcAft>
                <a:spcPct val="35000"/>
              </a:spcAft>
            </a:pPr>
            <a:endParaRPr lang="en-US" sz="11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</a:endParaRPr>
          </a:p>
          <a:p>
            <a:pPr marL="227013" defTabSz="488950">
              <a:lnSpc>
                <a:spcPct val="90000"/>
              </a:lnSpc>
              <a:spcAft>
                <a:spcPct val="35000"/>
              </a:spcAft>
            </a:pPr>
            <a:endParaRPr lang="en-US" sz="11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</a:endParaRPr>
          </a:p>
          <a:p>
            <a:pPr marL="227013" defTabSz="488950">
              <a:lnSpc>
                <a:spcPct val="90000"/>
              </a:lnSpc>
              <a:spcAft>
                <a:spcPct val="35000"/>
              </a:spcAft>
            </a:pPr>
            <a:endParaRPr lang="en-US" sz="11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</a:endParaRPr>
          </a:p>
          <a:p>
            <a:pPr marL="227013" defTabSz="488950">
              <a:lnSpc>
                <a:spcPct val="90000"/>
              </a:lnSpc>
              <a:spcAft>
                <a:spcPct val="35000"/>
              </a:spcAft>
            </a:pPr>
            <a:endParaRPr lang="en-US" sz="11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</a:endParaRPr>
          </a:p>
          <a:p>
            <a:pPr marL="227013" defTabSz="488950">
              <a:lnSpc>
                <a:spcPct val="90000"/>
              </a:lnSpc>
              <a:spcAft>
                <a:spcPct val="35000"/>
              </a:spcAft>
            </a:pPr>
            <a:endParaRPr lang="en-US" sz="11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</a:endParaRPr>
          </a:p>
          <a:p>
            <a:pPr marL="227013" defTabSz="488950">
              <a:lnSpc>
                <a:spcPct val="90000"/>
              </a:lnSpc>
              <a:spcAft>
                <a:spcPct val="35000"/>
              </a:spcAft>
            </a:pPr>
            <a:endParaRPr lang="en-US" sz="11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</a:endParaRPr>
          </a:p>
          <a:p>
            <a:pPr marL="227013" defTabSz="488950">
              <a:lnSpc>
                <a:spcPct val="90000"/>
              </a:lnSpc>
              <a:spcAft>
                <a:spcPct val="35000"/>
              </a:spcAft>
            </a:pPr>
            <a:endParaRPr lang="en-US" sz="11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</a:endParaRPr>
          </a:p>
          <a:p>
            <a:pPr marL="227013" defTabSz="488950">
              <a:lnSpc>
                <a:spcPct val="90000"/>
              </a:lnSpc>
              <a:spcAft>
                <a:spcPct val="35000"/>
              </a:spcAft>
            </a:pPr>
            <a:endParaRPr lang="en-US" sz="11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</a:endParaRPr>
          </a:p>
          <a:p>
            <a:pPr marL="227013" defTabSz="488950">
              <a:lnSpc>
                <a:spcPct val="90000"/>
              </a:lnSpc>
              <a:spcAft>
                <a:spcPct val="35000"/>
              </a:spcAft>
            </a:pPr>
            <a:endParaRPr lang="en-US" sz="11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</a:endParaRPr>
          </a:p>
          <a:p>
            <a:pPr marL="227013" defTabSz="488950">
              <a:lnSpc>
                <a:spcPct val="90000"/>
              </a:lnSpc>
              <a:spcAft>
                <a:spcPct val="35000"/>
              </a:spcAft>
            </a:pPr>
            <a:endParaRPr lang="en-US" sz="11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</a:endParaRPr>
          </a:p>
          <a:p>
            <a:pPr defTabSz="1600200">
              <a:lnSpc>
                <a:spcPct val="90000"/>
              </a:lnSpc>
              <a:spcAft>
                <a:spcPct val="35000"/>
              </a:spcAft>
            </a:pPr>
            <a:endParaRPr lang="en-US" sz="11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</a:endParaRPr>
          </a:p>
          <a:p>
            <a:pPr defTabSz="1600200">
              <a:lnSpc>
                <a:spcPct val="90000"/>
              </a:lnSpc>
              <a:spcAft>
                <a:spcPct val="35000"/>
              </a:spcAft>
            </a:pPr>
            <a:endParaRPr lang="en-US" sz="11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</a:endParaRPr>
          </a:p>
          <a:p>
            <a:pPr marL="228600" defTabSz="1600200">
              <a:lnSpc>
                <a:spcPct val="90000"/>
              </a:lnSpc>
              <a:spcAft>
                <a:spcPct val="35000"/>
              </a:spcAft>
            </a:pPr>
            <a:endParaRPr lang="en-US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</a:endParaRPr>
          </a:p>
          <a:p>
            <a:pPr marL="228600" defTabSz="1600200">
              <a:lnSpc>
                <a:spcPct val="90000"/>
              </a:lnSpc>
              <a:spcAft>
                <a:spcPct val="35000"/>
              </a:spcAft>
            </a:pPr>
            <a:endParaRPr lang="en-US" sz="11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</a:endParaRPr>
          </a:p>
          <a:p>
            <a:pPr marL="228600" defTabSz="1600200">
              <a:lnSpc>
                <a:spcPct val="90000"/>
              </a:lnSpc>
              <a:spcAft>
                <a:spcPct val="35000"/>
              </a:spcAft>
            </a:pPr>
            <a:endParaRPr lang="en-US" sz="11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</a:endParaRPr>
          </a:p>
          <a:p>
            <a:pPr marL="228600" defTabSz="1600200">
              <a:lnSpc>
                <a:spcPct val="90000"/>
              </a:lnSpc>
              <a:spcAft>
                <a:spcPct val="35000"/>
              </a:spcAft>
            </a:pPr>
            <a:endParaRPr lang="en-US" sz="11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</a:endParaRPr>
          </a:p>
          <a:p>
            <a:pPr marL="228600" defTabSz="1600200">
              <a:lnSpc>
                <a:spcPct val="90000"/>
              </a:lnSpc>
              <a:spcAft>
                <a:spcPct val="35000"/>
              </a:spcAft>
            </a:pPr>
            <a:endParaRPr lang="en-US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</a:endParaRPr>
          </a:p>
          <a:p>
            <a:pPr marL="228600" defTabSz="1600200">
              <a:lnSpc>
                <a:spcPct val="90000"/>
              </a:lnSpc>
              <a:spcAft>
                <a:spcPct val="35000"/>
              </a:spcAft>
            </a:pPr>
            <a:endParaRPr lang="en-US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</a:endParaRPr>
          </a:p>
          <a:p>
            <a:pPr marL="228600" defTabSz="1600200">
              <a:lnSpc>
                <a:spcPct val="90000"/>
              </a:lnSpc>
              <a:spcAft>
                <a:spcPct val="35000"/>
              </a:spcAft>
            </a:pPr>
            <a:endParaRPr lang="en-US" sz="11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</a:endParaRPr>
          </a:p>
          <a:p>
            <a:pPr marL="228600" defTabSz="1600200">
              <a:lnSpc>
                <a:spcPct val="90000"/>
              </a:lnSpc>
              <a:spcAft>
                <a:spcPct val="35000"/>
              </a:spcAft>
            </a:pPr>
            <a:endParaRPr lang="en-US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</a:endParaRPr>
          </a:p>
          <a:p>
            <a:pPr marL="228600" defTabSz="1600200">
              <a:lnSpc>
                <a:spcPct val="90000"/>
              </a:lnSpc>
              <a:spcAft>
                <a:spcPct val="35000"/>
              </a:spcAft>
            </a:pPr>
            <a:endParaRPr lang="en-US" sz="11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</a:endParaRPr>
          </a:p>
          <a:p>
            <a:pPr marL="228600" defTabSz="1600200">
              <a:lnSpc>
                <a:spcPct val="90000"/>
              </a:lnSpc>
              <a:spcAft>
                <a:spcPct val="35000"/>
              </a:spcAft>
            </a:pPr>
            <a:r>
              <a:rPr lang="en-US" sz="11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rPr>
              <a:t>Accept </a:t>
            </a:r>
            <a:br>
              <a:rPr lang="en-US" sz="11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rPr>
            </a:br>
            <a:r>
              <a:rPr lang="en-US" sz="11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rPr>
              <a:t>or reject</a:t>
            </a:r>
            <a:br>
              <a:rPr lang="en-US" sz="11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rPr>
            </a:br>
            <a:r>
              <a:rPr lang="en-US" sz="11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rPr>
              <a:t>in GFEBS</a:t>
            </a:r>
            <a:endParaRPr lang="en-US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"/>
            <a:ext cx="7467600" cy="723900"/>
          </a:xfrm>
        </p:spPr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Bringing on new SUS contracts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srgbClr val="000000"/>
              </a:solidFill>
            </a:endParaRPr>
          </a:p>
          <a:p>
            <a:pPr>
              <a:defRPr/>
            </a:pPr>
            <a:fld id="{49A6DB8C-9403-4B98-859B-CAE6F712F89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7/30/2018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srgbClr val="000000"/>
              </a:solidFill>
            </a:endParaRPr>
          </a:p>
          <a:p>
            <a:pPr>
              <a:defRPr/>
            </a:pPr>
            <a:fld id="{07B4554A-A908-4A93-A974-A06DD325E60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447217"/>
            <a:ext cx="8920571" cy="5902427"/>
            <a:chOff x="76200" y="498373"/>
            <a:chExt cx="8920571" cy="5902427"/>
          </a:xfrm>
        </p:grpSpPr>
        <p:sp>
          <p:nvSpPr>
            <p:cNvPr id="6" name="Rectangle 5"/>
            <p:cNvSpPr/>
            <p:nvPr/>
          </p:nvSpPr>
          <p:spPr>
            <a:xfrm>
              <a:off x="76200" y="498373"/>
              <a:ext cx="8900020" cy="5902427"/>
            </a:xfrm>
            <a:prstGeom prst="rect">
              <a:avLst/>
            </a:prstGeom>
            <a:noFill/>
          </p:spPr>
        </p:sp>
        <p:sp>
          <p:nvSpPr>
            <p:cNvPr id="7" name="Freeform 6"/>
            <p:cNvSpPr/>
            <p:nvPr/>
          </p:nvSpPr>
          <p:spPr>
            <a:xfrm>
              <a:off x="194714" y="880820"/>
              <a:ext cx="8781504" cy="1266450"/>
            </a:xfrm>
            <a:custGeom>
              <a:avLst/>
              <a:gdLst>
                <a:gd name="connsiteX0" fmla="*/ 0 w 8624398"/>
                <a:gd name="connsiteY0" fmla="*/ 316613 h 1266450"/>
                <a:gd name="connsiteX1" fmla="*/ 7991173 w 8624398"/>
                <a:gd name="connsiteY1" fmla="*/ 316613 h 1266450"/>
                <a:gd name="connsiteX2" fmla="*/ 7991173 w 8624398"/>
                <a:gd name="connsiteY2" fmla="*/ 0 h 1266450"/>
                <a:gd name="connsiteX3" fmla="*/ 8624398 w 8624398"/>
                <a:gd name="connsiteY3" fmla="*/ 633225 h 1266450"/>
                <a:gd name="connsiteX4" fmla="*/ 7991173 w 8624398"/>
                <a:gd name="connsiteY4" fmla="*/ 1266450 h 1266450"/>
                <a:gd name="connsiteX5" fmla="*/ 7991173 w 8624398"/>
                <a:gd name="connsiteY5" fmla="*/ 949838 h 1266450"/>
                <a:gd name="connsiteX6" fmla="*/ 0 w 8624398"/>
                <a:gd name="connsiteY6" fmla="*/ 949838 h 1266450"/>
                <a:gd name="connsiteX7" fmla="*/ 0 w 8624398"/>
                <a:gd name="connsiteY7" fmla="*/ 316613 h 126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24398" h="1266450">
                  <a:moveTo>
                    <a:pt x="0" y="316613"/>
                  </a:moveTo>
                  <a:lnTo>
                    <a:pt x="7991173" y="316613"/>
                  </a:lnTo>
                  <a:lnTo>
                    <a:pt x="7991173" y="0"/>
                  </a:lnTo>
                  <a:lnTo>
                    <a:pt x="8624398" y="633225"/>
                  </a:lnTo>
                  <a:lnTo>
                    <a:pt x="7991173" y="1266450"/>
                  </a:lnTo>
                  <a:lnTo>
                    <a:pt x="7991173" y="949838"/>
                  </a:lnTo>
                  <a:lnTo>
                    <a:pt x="0" y="949838"/>
                  </a:lnTo>
                  <a:lnTo>
                    <a:pt x="0" y="31661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411863" rIns="570612" bIns="517661" numCol="1" spcCol="1270" anchor="ctr" anchorCtr="0">
              <a:noAutofit/>
            </a:bodyPr>
            <a:lstStyle/>
            <a:p>
              <a:pPr defTabSz="11112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500" dirty="0" smtClean="0">
                  <a:solidFill>
                    <a:srgbClr val="FFFFFF"/>
                  </a:solidFill>
                </a:rPr>
                <a:t>MICC</a:t>
              </a:r>
              <a:endParaRPr lang="en-US" sz="2500" dirty="0">
                <a:solidFill>
                  <a:srgbClr val="FFFFFF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222729" y="1766924"/>
              <a:ext cx="1996075" cy="4586259"/>
            </a:xfrm>
            <a:custGeom>
              <a:avLst/>
              <a:gdLst>
                <a:gd name="connsiteX0" fmla="*/ 0 w 2016758"/>
                <a:gd name="connsiteY0" fmla="*/ 0 h 4586259"/>
                <a:gd name="connsiteX1" fmla="*/ 2016758 w 2016758"/>
                <a:gd name="connsiteY1" fmla="*/ 0 h 4586259"/>
                <a:gd name="connsiteX2" fmla="*/ 2016758 w 2016758"/>
                <a:gd name="connsiteY2" fmla="*/ 4586259 h 4586259"/>
                <a:gd name="connsiteX3" fmla="*/ 0 w 2016758"/>
                <a:gd name="connsiteY3" fmla="*/ 4586259 h 4586259"/>
                <a:gd name="connsiteX4" fmla="*/ 0 w 2016758"/>
                <a:gd name="connsiteY4" fmla="*/ 0 h 458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758" h="4586259">
                  <a:moveTo>
                    <a:pt x="0" y="0"/>
                  </a:moveTo>
                  <a:lnTo>
                    <a:pt x="2016758" y="0"/>
                  </a:lnTo>
                  <a:lnTo>
                    <a:pt x="2016758" y="4586259"/>
                  </a:lnTo>
                  <a:lnTo>
                    <a:pt x="0" y="458625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1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 pitchFamily="34" charset="0"/>
                </a:rPr>
                <a:t>Identify new potential contracts, opt years, delivery or task </a:t>
              </a:r>
              <a:r>
                <a:rPr lang="en-US" sz="11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orders (</a:t>
              </a:r>
              <a:r>
                <a:rPr lang="en-US" sz="1100" i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use checklist</a:t>
              </a:r>
              <a:r>
                <a:rPr lang="en-US" sz="11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) and provide info such as PR#, </a:t>
              </a:r>
              <a:br>
                <a:rPr lang="en-US" sz="11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</a:br>
              <a:r>
                <a:rPr lang="en-US" sz="11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POP dates, COR to P2P Team</a:t>
              </a:r>
              <a:endParaRPr lang="en-US" sz="11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marL="227013" defTabSz="177800">
                <a:lnSpc>
                  <a:spcPct val="90000"/>
                </a:lnSpc>
                <a:spcAft>
                  <a:spcPct val="35000"/>
                </a:spcAft>
              </a:pPr>
              <a:endParaRPr lang="en-US" sz="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1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 pitchFamily="34" charset="0"/>
                </a:rPr>
                <a:t>Request </a:t>
              </a:r>
              <a:r>
                <a:rPr lang="en-US" sz="11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 pitchFamily="34" charset="0"/>
                </a:rPr>
                <a:t>COR (</a:t>
              </a:r>
              <a:r>
                <a:rPr lang="en-US" sz="11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 pitchFamily="34" charset="0"/>
                </a:rPr>
                <a:t>Acceptor)</a:t>
              </a:r>
              <a:br>
                <a:rPr lang="en-US" sz="11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 pitchFamily="34" charset="0"/>
                </a:rPr>
              </a:br>
              <a:r>
                <a:rPr lang="en-US" sz="11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 pitchFamily="34" charset="0"/>
                </a:rPr>
                <a:t>to obtain the correct </a:t>
              </a:r>
              <a:br>
                <a:rPr lang="en-US" sz="11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 pitchFamily="34" charset="0"/>
                </a:rPr>
              </a:br>
              <a:r>
                <a:rPr lang="en-US" sz="11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 pitchFamily="34" charset="0"/>
                </a:rPr>
                <a:t>GFEBS </a:t>
              </a:r>
              <a:r>
                <a:rPr lang="en-US" sz="11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 pitchFamily="34" charset="0"/>
                </a:rPr>
                <a:t>access</a:t>
              </a: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endParaRPr lang="en-US" sz="500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1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Include SUS clause in solicitation and provide contract#, call </a:t>
              </a:r>
              <a:r>
                <a:rPr 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order# and vendor </a:t>
              </a:r>
              <a:r>
                <a:rPr lang="en-US" sz="11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(</a:t>
              </a:r>
              <a:r>
                <a:rPr 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when known</a:t>
              </a:r>
              <a:r>
                <a:rPr lang="en-US" sz="11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) to P2P Team</a:t>
              </a: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endParaRPr lang="en-US" sz="3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1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 pitchFamily="34" charset="0"/>
                </a:rPr>
                <a:t>Confirm </a:t>
              </a:r>
              <a:r>
                <a:rPr lang="en-US" sz="11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 pitchFamily="34" charset="0"/>
                </a:rPr>
                <a:t>vendor participation in pilot </a:t>
              </a:r>
              <a:r>
                <a:rPr lang="en-US" sz="1100" i="1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 pitchFamily="34" charset="0"/>
                </a:rPr>
                <a:t>(use email template)</a:t>
              </a: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endParaRPr lang="en-US" sz="11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endParaRPr lang="en-US" sz="11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endParaRPr lang="en-US" sz="9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1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 pitchFamily="34" charset="0"/>
                </a:rPr>
                <a:t>Award (or mod) contract to SUS (Pay Office HQ0678)</a:t>
              </a:r>
              <a:br>
                <a:rPr lang="en-US" sz="11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 pitchFamily="34" charset="0"/>
                </a:rPr>
              </a:br>
              <a:r>
                <a:rPr lang="en-US" sz="11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 pitchFamily="34" charset="0"/>
                </a:rPr>
                <a:t>(</a:t>
              </a:r>
              <a:r>
                <a:rPr lang="en-US" sz="1100" i="1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 pitchFamily="34" charset="0"/>
                </a:rPr>
                <a:t>use checklist</a:t>
              </a:r>
              <a:r>
                <a:rPr lang="en-US" sz="11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 pitchFamily="34" charset="0"/>
                </a:rPr>
                <a:t>)</a:t>
              </a:r>
              <a:endParaRPr lang="en-US" sz="11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168613" y="1286365"/>
              <a:ext cx="6807605" cy="1266450"/>
            </a:xfrm>
            <a:custGeom>
              <a:avLst/>
              <a:gdLst>
                <a:gd name="connsiteX0" fmla="*/ 0 w 6651800"/>
                <a:gd name="connsiteY0" fmla="*/ 316613 h 1266450"/>
                <a:gd name="connsiteX1" fmla="*/ 6018575 w 6651800"/>
                <a:gd name="connsiteY1" fmla="*/ 316613 h 1266450"/>
                <a:gd name="connsiteX2" fmla="*/ 6018575 w 6651800"/>
                <a:gd name="connsiteY2" fmla="*/ 0 h 1266450"/>
                <a:gd name="connsiteX3" fmla="*/ 6651800 w 6651800"/>
                <a:gd name="connsiteY3" fmla="*/ 633225 h 1266450"/>
                <a:gd name="connsiteX4" fmla="*/ 6018575 w 6651800"/>
                <a:gd name="connsiteY4" fmla="*/ 1266450 h 1266450"/>
                <a:gd name="connsiteX5" fmla="*/ 6018575 w 6651800"/>
                <a:gd name="connsiteY5" fmla="*/ 949838 h 1266450"/>
                <a:gd name="connsiteX6" fmla="*/ 0 w 6651800"/>
                <a:gd name="connsiteY6" fmla="*/ 949838 h 1266450"/>
                <a:gd name="connsiteX7" fmla="*/ 0 w 6651800"/>
                <a:gd name="connsiteY7" fmla="*/ 316613 h 126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51800" h="1266450">
                  <a:moveTo>
                    <a:pt x="0" y="316613"/>
                  </a:moveTo>
                  <a:lnTo>
                    <a:pt x="6018575" y="316613"/>
                  </a:lnTo>
                  <a:lnTo>
                    <a:pt x="6018575" y="0"/>
                  </a:lnTo>
                  <a:lnTo>
                    <a:pt x="6651800" y="633225"/>
                  </a:lnTo>
                  <a:lnTo>
                    <a:pt x="6018575" y="1266450"/>
                  </a:lnTo>
                  <a:lnTo>
                    <a:pt x="6018575" y="949838"/>
                  </a:lnTo>
                  <a:lnTo>
                    <a:pt x="0" y="949838"/>
                  </a:lnTo>
                  <a:lnTo>
                    <a:pt x="0" y="31661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411863" rIns="570612" bIns="517661" numCol="1" spcCol="1270" anchor="ctr" anchorCtr="0">
              <a:noAutofit/>
            </a:bodyPr>
            <a:lstStyle/>
            <a:p>
              <a:pPr defTabSz="11112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500" dirty="0" smtClean="0">
                  <a:solidFill>
                    <a:srgbClr val="FFFFFF"/>
                  </a:solidFill>
                </a:rPr>
                <a:t>P2P Team</a:t>
              </a:r>
              <a:endParaRPr lang="en-US" sz="2500" dirty="0">
                <a:solidFill>
                  <a:srgbClr val="FFFFFF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176913" y="2121219"/>
              <a:ext cx="1698079" cy="4231960"/>
            </a:xfrm>
            <a:custGeom>
              <a:avLst/>
              <a:gdLst>
                <a:gd name="connsiteX0" fmla="*/ 0 w 1698079"/>
                <a:gd name="connsiteY0" fmla="*/ 0 h 4231960"/>
                <a:gd name="connsiteX1" fmla="*/ 1698079 w 1698079"/>
                <a:gd name="connsiteY1" fmla="*/ 0 h 4231960"/>
                <a:gd name="connsiteX2" fmla="*/ 1698079 w 1698079"/>
                <a:gd name="connsiteY2" fmla="*/ 4231960 h 4231960"/>
                <a:gd name="connsiteX3" fmla="*/ 0 w 1698079"/>
                <a:gd name="connsiteY3" fmla="*/ 4231960 h 4231960"/>
                <a:gd name="connsiteX4" fmla="*/ 0 w 1698079"/>
                <a:gd name="connsiteY4" fmla="*/ 0 h 423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8079" h="4231960">
                  <a:moveTo>
                    <a:pt x="0" y="0"/>
                  </a:moveTo>
                  <a:lnTo>
                    <a:pt x="1698079" y="0"/>
                  </a:lnTo>
                  <a:lnTo>
                    <a:pt x="1698079" y="4231960"/>
                  </a:lnTo>
                  <a:lnTo>
                    <a:pt x="0" y="42319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endParaRPr lang="en-US" sz="11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endParaRPr lang="en-US" sz="11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endParaRPr lang="en-US" sz="11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endParaRPr lang="en-US" sz="11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endParaRPr lang="en-US" sz="11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endParaRPr lang="en-US" sz="5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1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 pitchFamily="34" charset="0"/>
                </a:rPr>
                <a:t>Validate contract is      viable SUS candidate      </a:t>
              </a:r>
              <a:r>
                <a:rPr lang="en-US" sz="1100" i="1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 pitchFamily="34" charset="0"/>
                </a:rPr>
                <a:t>(use checklist)</a:t>
              </a: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endParaRPr lang="en-US" sz="1100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endParaRPr lang="en-US" sz="7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1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Submit Tier II request for vendor master and variants updates</a:t>
              </a: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endParaRPr lang="en-US" sz="1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endParaRPr lang="en-US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1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 pitchFamily="34" charset="0"/>
                </a:rPr>
                <a:t>Confirm PO matches award and replicated successfully to SUS for vendor to confirm</a:t>
              </a:r>
              <a:endParaRPr lang="en-US" sz="4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marL="227013" defTabSz="177800">
                <a:lnSpc>
                  <a:spcPct val="90000"/>
                </a:lnSpc>
                <a:spcAft>
                  <a:spcPct val="35000"/>
                </a:spcAft>
              </a:pPr>
              <a:endParaRPr lang="en-US" sz="4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1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 pitchFamily="34" charset="0"/>
                </a:rPr>
                <a:t>Provide assistance to vendor and COR for initial login &amp; posting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3886185" y="1725446"/>
              <a:ext cx="5110586" cy="1266450"/>
            </a:xfrm>
            <a:custGeom>
              <a:avLst/>
              <a:gdLst>
                <a:gd name="connsiteX0" fmla="*/ 0 w 4791879"/>
                <a:gd name="connsiteY0" fmla="*/ 316613 h 1266450"/>
                <a:gd name="connsiteX1" fmla="*/ 4158654 w 4791879"/>
                <a:gd name="connsiteY1" fmla="*/ 316613 h 1266450"/>
                <a:gd name="connsiteX2" fmla="*/ 4158654 w 4791879"/>
                <a:gd name="connsiteY2" fmla="*/ 0 h 1266450"/>
                <a:gd name="connsiteX3" fmla="*/ 4791879 w 4791879"/>
                <a:gd name="connsiteY3" fmla="*/ 633225 h 1266450"/>
                <a:gd name="connsiteX4" fmla="*/ 4158654 w 4791879"/>
                <a:gd name="connsiteY4" fmla="*/ 1266450 h 1266450"/>
                <a:gd name="connsiteX5" fmla="*/ 4158654 w 4791879"/>
                <a:gd name="connsiteY5" fmla="*/ 949838 h 1266450"/>
                <a:gd name="connsiteX6" fmla="*/ 0 w 4791879"/>
                <a:gd name="connsiteY6" fmla="*/ 949838 h 1266450"/>
                <a:gd name="connsiteX7" fmla="*/ 0 w 4791879"/>
                <a:gd name="connsiteY7" fmla="*/ 316613 h 126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1879" h="1266450">
                  <a:moveTo>
                    <a:pt x="0" y="316613"/>
                  </a:moveTo>
                  <a:lnTo>
                    <a:pt x="4158654" y="316613"/>
                  </a:lnTo>
                  <a:lnTo>
                    <a:pt x="4158654" y="0"/>
                  </a:lnTo>
                  <a:lnTo>
                    <a:pt x="4791879" y="633225"/>
                  </a:lnTo>
                  <a:lnTo>
                    <a:pt x="4158654" y="1266450"/>
                  </a:lnTo>
                  <a:lnTo>
                    <a:pt x="4158654" y="949838"/>
                  </a:lnTo>
                  <a:lnTo>
                    <a:pt x="0" y="949838"/>
                  </a:lnTo>
                  <a:lnTo>
                    <a:pt x="0" y="31661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411863" rIns="570612" bIns="517661" numCol="1" spcCol="1270" anchor="ctr" anchorCtr="0">
              <a:noAutofit/>
            </a:bodyPr>
            <a:lstStyle/>
            <a:p>
              <a:pPr defTabSz="11112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500" dirty="0" smtClean="0">
                  <a:solidFill>
                    <a:srgbClr val="FFFFFF"/>
                  </a:solidFill>
                </a:rPr>
                <a:t>O&amp;S Tier II</a:t>
              </a:r>
              <a:endParaRPr lang="en-US" sz="2500" dirty="0">
                <a:solidFill>
                  <a:srgbClr val="FFFFFF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3886198" y="2625363"/>
              <a:ext cx="1412136" cy="3727812"/>
            </a:xfrm>
            <a:custGeom>
              <a:avLst/>
              <a:gdLst>
                <a:gd name="connsiteX0" fmla="*/ 0 w 1412136"/>
                <a:gd name="connsiteY0" fmla="*/ 0 h 3727812"/>
                <a:gd name="connsiteX1" fmla="*/ 1412136 w 1412136"/>
                <a:gd name="connsiteY1" fmla="*/ 0 h 3727812"/>
                <a:gd name="connsiteX2" fmla="*/ 1412136 w 1412136"/>
                <a:gd name="connsiteY2" fmla="*/ 3727812 h 3727812"/>
                <a:gd name="connsiteX3" fmla="*/ 0 w 1412136"/>
                <a:gd name="connsiteY3" fmla="*/ 3727812 h 3727812"/>
                <a:gd name="connsiteX4" fmla="*/ 0 w 1412136"/>
                <a:gd name="connsiteY4" fmla="*/ 0 h 372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136" h="3727812">
                  <a:moveTo>
                    <a:pt x="0" y="0"/>
                  </a:moveTo>
                  <a:lnTo>
                    <a:pt x="1412136" y="0"/>
                  </a:lnTo>
                  <a:lnTo>
                    <a:pt x="1412136" y="3727812"/>
                  </a:lnTo>
                  <a:lnTo>
                    <a:pt x="0" y="37278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endParaRPr lang="en-US" sz="11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endParaRPr lang="en-US" sz="11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endParaRPr lang="en-US" sz="11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endParaRPr lang="en-US" sz="14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endParaRPr lang="en-US" sz="14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endParaRPr lang="en-US" sz="14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6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 pitchFamily="34" charset="0"/>
                </a:rPr>
                <a:t/>
              </a:r>
              <a:br>
                <a:rPr lang="en-US" sz="6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 pitchFamily="34" charset="0"/>
                </a:rPr>
              </a:br>
              <a:r>
                <a:rPr lang="en-US" sz="11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 pitchFamily="34" charset="0"/>
                </a:rPr>
                <a:t>Update vendor master and    replicate to SUS                   </a:t>
              </a:r>
              <a:r>
                <a:rPr lang="en-US" sz="1100" i="1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 pitchFamily="34" charset="0"/>
                </a:rPr>
                <a:t>(use checklist)</a:t>
              </a: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endParaRPr lang="en-US" sz="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1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 pitchFamily="34" charset="0"/>
                </a:rPr>
                <a:t>Update variants to add new vendors for GFEBS ECC </a:t>
              </a:r>
              <a:br>
                <a:rPr lang="en-US" sz="11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 pitchFamily="34" charset="0"/>
                </a:rPr>
              </a:br>
              <a:r>
                <a:rPr lang="en-US" sz="11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 pitchFamily="34" charset="0"/>
                </a:rPr>
                <a:t>and SUS communication</a:t>
              </a:r>
              <a:endParaRPr lang="en-US" sz="11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5257782" y="2147759"/>
              <a:ext cx="3738989" cy="1266450"/>
            </a:xfrm>
            <a:custGeom>
              <a:avLst/>
              <a:gdLst>
                <a:gd name="connsiteX0" fmla="*/ 0 w 3260771"/>
                <a:gd name="connsiteY0" fmla="*/ 316613 h 1266450"/>
                <a:gd name="connsiteX1" fmla="*/ 2627546 w 3260771"/>
                <a:gd name="connsiteY1" fmla="*/ 316613 h 1266450"/>
                <a:gd name="connsiteX2" fmla="*/ 2627546 w 3260771"/>
                <a:gd name="connsiteY2" fmla="*/ 0 h 1266450"/>
                <a:gd name="connsiteX3" fmla="*/ 3260771 w 3260771"/>
                <a:gd name="connsiteY3" fmla="*/ 633225 h 1266450"/>
                <a:gd name="connsiteX4" fmla="*/ 2627546 w 3260771"/>
                <a:gd name="connsiteY4" fmla="*/ 1266450 h 1266450"/>
                <a:gd name="connsiteX5" fmla="*/ 2627546 w 3260771"/>
                <a:gd name="connsiteY5" fmla="*/ 949838 h 1266450"/>
                <a:gd name="connsiteX6" fmla="*/ 0 w 3260771"/>
                <a:gd name="connsiteY6" fmla="*/ 949838 h 1266450"/>
                <a:gd name="connsiteX7" fmla="*/ 0 w 3260771"/>
                <a:gd name="connsiteY7" fmla="*/ 316613 h 126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0771" h="1266450">
                  <a:moveTo>
                    <a:pt x="0" y="316613"/>
                  </a:moveTo>
                  <a:lnTo>
                    <a:pt x="2627546" y="316613"/>
                  </a:lnTo>
                  <a:lnTo>
                    <a:pt x="2627546" y="0"/>
                  </a:lnTo>
                  <a:lnTo>
                    <a:pt x="3260771" y="633225"/>
                  </a:lnTo>
                  <a:lnTo>
                    <a:pt x="2627546" y="1266450"/>
                  </a:lnTo>
                  <a:lnTo>
                    <a:pt x="2627546" y="949838"/>
                  </a:lnTo>
                  <a:lnTo>
                    <a:pt x="0" y="949838"/>
                  </a:lnTo>
                  <a:lnTo>
                    <a:pt x="0" y="31661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411863" rIns="570612" bIns="517661" numCol="1" spcCol="1270" anchor="ctr" anchorCtr="0">
              <a:noAutofit/>
            </a:bodyPr>
            <a:lstStyle/>
            <a:p>
              <a:pPr defTabSz="11112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500" dirty="0" smtClean="0">
                  <a:solidFill>
                    <a:srgbClr val="FFFFFF"/>
                  </a:solidFill>
                </a:rPr>
                <a:t>RM</a:t>
              </a:r>
              <a:endParaRPr lang="en-US" sz="2500" dirty="0">
                <a:solidFill>
                  <a:srgbClr val="FFFFFF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5257804" y="3043514"/>
              <a:ext cx="1343009" cy="3309657"/>
            </a:xfrm>
            <a:custGeom>
              <a:avLst/>
              <a:gdLst>
                <a:gd name="connsiteX0" fmla="*/ 0 w 1343009"/>
                <a:gd name="connsiteY0" fmla="*/ 0 h 3309657"/>
                <a:gd name="connsiteX1" fmla="*/ 1343009 w 1343009"/>
                <a:gd name="connsiteY1" fmla="*/ 0 h 3309657"/>
                <a:gd name="connsiteX2" fmla="*/ 1343009 w 1343009"/>
                <a:gd name="connsiteY2" fmla="*/ 3309657 h 3309657"/>
                <a:gd name="connsiteX3" fmla="*/ 0 w 1343009"/>
                <a:gd name="connsiteY3" fmla="*/ 3309657 h 3309657"/>
                <a:gd name="connsiteX4" fmla="*/ 0 w 1343009"/>
                <a:gd name="connsiteY4" fmla="*/ 0 h 3309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009" h="3309657">
                  <a:moveTo>
                    <a:pt x="0" y="0"/>
                  </a:moveTo>
                  <a:lnTo>
                    <a:pt x="1343009" y="0"/>
                  </a:lnTo>
                  <a:lnTo>
                    <a:pt x="1343009" y="3309657"/>
                  </a:lnTo>
                  <a:lnTo>
                    <a:pt x="0" y="33096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1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 pitchFamily="34" charset="0"/>
                </a:rPr>
                <a:t>Assist COR (Acceptor) with GRC request to obtain the correct </a:t>
              </a:r>
              <a:br>
                <a:rPr lang="en-US" sz="11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 pitchFamily="34" charset="0"/>
                </a:rPr>
              </a:br>
              <a:r>
                <a:rPr lang="en-US" sz="11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 pitchFamily="34" charset="0"/>
                </a:rPr>
                <a:t>GFEBS access</a:t>
              </a: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endParaRPr lang="en-US" sz="11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endParaRPr lang="en-US" sz="11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endParaRPr lang="en-US" sz="11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endParaRPr lang="en-US" sz="11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endParaRPr lang="en-US" sz="5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endParaRPr lang="en-US" sz="5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endParaRPr lang="en-US" sz="11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1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 pitchFamily="34" charset="0"/>
                </a:rPr>
                <a:t>Update PO in GFEBS to be SUS relevant            </a:t>
              </a:r>
              <a:r>
                <a:rPr lang="en-US" sz="1100" i="1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 pitchFamily="34" charset="0"/>
                </a:rPr>
                <a:t>(use checklist)</a:t>
              </a:r>
              <a:endParaRPr lang="en-US" sz="1100" i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Freeform 28"/>
            <p:cNvSpPr>
              <a:spLocks noChangeAspect="1"/>
            </p:cNvSpPr>
            <p:nvPr/>
          </p:nvSpPr>
          <p:spPr>
            <a:xfrm>
              <a:off x="6629392" y="2570072"/>
              <a:ext cx="2346827" cy="1266450"/>
            </a:xfrm>
            <a:custGeom>
              <a:avLst/>
              <a:gdLst>
                <a:gd name="connsiteX0" fmla="*/ 0 w 1867812"/>
                <a:gd name="connsiteY0" fmla="*/ 316613 h 1266450"/>
                <a:gd name="connsiteX1" fmla="*/ 1234587 w 1867812"/>
                <a:gd name="connsiteY1" fmla="*/ 316613 h 1266450"/>
                <a:gd name="connsiteX2" fmla="*/ 1234587 w 1867812"/>
                <a:gd name="connsiteY2" fmla="*/ 0 h 1266450"/>
                <a:gd name="connsiteX3" fmla="*/ 1867812 w 1867812"/>
                <a:gd name="connsiteY3" fmla="*/ 633225 h 1266450"/>
                <a:gd name="connsiteX4" fmla="*/ 1234587 w 1867812"/>
                <a:gd name="connsiteY4" fmla="*/ 1266450 h 1266450"/>
                <a:gd name="connsiteX5" fmla="*/ 1234587 w 1867812"/>
                <a:gd name="connsiteY5" fmla="*/ 949838 h 1266450"/>
                <a:gd name="connsiteX6" fmla="*/ 0 w 1867812"/>
                <a:gd name="connsiteY6" fmla="*/ 949838 h 1266450"/>
                <a:gd name="connsiteX7" fmla="*/ 0 w 1867812"/>
                <a:gd name="connsiteY7" fmla="*/ 316613 h 126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7812" h="1266450">
                  <a:moveTo>
                    <a:pt x="0" y="316613"/>
                  </a:moveTo>
                  <a:lnTo>
                    <a:pt x="1234587" y="316613"/>
                  </a:lnTo>
                  <a:lnTo>
                    <a:pt x="1234587" y="0"/>
                  </a:lnTo>
                  <a:lnTo>
                    <a:pt x="1867812" y="633225"/>
                  </a:lnTo>
                  <a:lnTo>
                    <a:pt x="1234587" y="1266450"/>
                  </a:lnTo>
                  <a:lnTo>
                    <a:pt x="1234587" y="949838"/>
                  </a:lnTo>
                  <a:lnTo>
                    <a:pt x="0" y="949838"/>
                  </a:lnTo>
                  <a:lnTo>
                    <a:pt x="0" y="316613"/>
                  </a:lnTo>
                  <a:close/>
                </a:path>
              </a:pathLst>
            </a:custGeom>
            <a:solidFill>
              <a:srgbClr val="16164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411863" rIns="570612" bIns="517661" numCol="1" spcCol="1270" anchor="ctr" anchorCtr="0">
              <a:noAutofit/>
            </a:bodyPr>
            <a:lstStyle/>
            <a:p>
              <a:pPr defTabSz="11112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500" dirty="0" smtClean="0">
                  <a:solidFill>
                    <a:srgbClr val="FFFFFF"/>
                  </a:solidFill>
                </a:rPr>
                <a:t>Vendor</a:t>
              </a:r>
              <a:endParaRPr lang="en-US" sz="2500" dirty="0">
                <a:solidFill>
                  <a:srgbClr val="FFFFFF"/>
                </a:solidFill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6629393" y="3500348"/>
              <a:ext cx="1142739" cy="2852823"/>
            </a:xfrm>
            <a:custGeom>
              <a:avLst/>
              <a:gdLst>
                <a:gd name="connsiteX0" fmla="*/ 0 w 1142739"/>
                <a:gd name="connsiteY0" fmla="*/ 0 h 2932081"/>
                <a:gd name="connsiteX1" fmla="*/ 1142739 w 1142739"/>
                <a:gd name="connsiteY1" fmla="*/ 0 h 2932081"/>
                <a:gd name="connsiteX2" fmla="*/ 1142739 w 1142739"/>
                <a:gd name="connsiteY2" fmla="*/ 2932081 h 2932081"/>
                <a:gd name="connsiteX3" fmla="*/ 0 w 1142739"/>
                <a:gd name="connsiteY3" fmla="*/ 2932081 h 2932081"/>
                <a:gd name="connsiteX4" fmla="*/ 0 w 1142739"/>
                <a:gd name="connsiteY4" fmla="*/ 0 h 293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739" h="2932081">
                  <a:moveTo>
                    <a:pt x="0" y="0"/>
                  </a:moveTo>
                  <a:lnTo>
                    <a:pt x="1142739" y="0"/>
                  </a:lnTo>
                  <a:lnTo>
                    <a:pt x="1142739" y="2932081"/>
                  </a:lnTo>
                  <a:lnTo>
                    <a:pt x="0" y="29320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endParaRPr lang="en-US" sz="11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endParaRPr lang="en-US" sz="11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1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 pitchFamily="34" charset="0"/>
                </a:rPr>
                <a:t>	</a:t>
              </a: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endParaRPr lang="en-US" sz="11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endParaRPr lang="en-US" sz="11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endParaRPr lang="en-US" sz="11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endParaRPr lang="en-US" sz="11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endParaRPr lang="en-US" sz="11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endParaRPr lang="en-US" sz="11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marL="227013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1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 pitchFamily="34" charset="0"/>
                </a:rPr>
                <a:t>Login to SUS via WAWF, acknowledge PO, submit acceptance to COR &amp; invoice </a:t>
              </a:r>
              <a:endParaRPr lang="en-US" sz="11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defTabSz="1600200">
                <a:lnSpc>
                  <a:spcPct val="90000"/>
                </a:lnSpc>
                <a:spcAft>
                  <a:spcPct val="35000"/>
                </a:spcAft>
              </a:pPr>
              <a:endParaRPr lang="en-US" sz="36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defTabSz="1600200">
                <a:lnSpc>
                  <a:spcPct val="90000"/>
                </a:lnSpc>
                <a:spcAft>
                  <a:spcPct val="35000"/>
                </a:spcAft>
              </a:pPr>
              <a:endParaRPr lang="en-US" sz="36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defTabSz="1600200">
                <a:lnSpc>
                  <a:spcPct val="90000"/>
                </a:lnSpc>
                <a:spcAft>
                  <a:spcPct val="35000"/>
                </a:spcAft>
              </a:pPr>
              <a:endParaRPr lang="en-US" sz="36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defTabSz="1600200">
                <a:lnSpc>
                  <a:spcPct val="90000"/>
                </a:lnSpc>
                <a:spcAft>
                  <a:spcPct val="35000"/>
                </a:spcAft>
              </a:pPr>
              <a:endParaRPr lang="en-US" sz="36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defTabSz="1600200">
                <a:lnSpc>
                  <a:spcPct val="90000"/>
                </a:lnSpc>
                <a:spcAft>
                  <a:spcPct val="35000"/>
                </a:spcAft>
              </a:pPr>
              <a:endParaRPr lang="en-US" sz="36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defTabSz="1600200">
                <a:lnSpc>
                  <a:spcPct val="90000"/>
                </a:lnSpc>
                <a:spcAft>
                  <a:spcPct val="35000"/>
                </a:spcAft>
              </a:pPr>
              <a:endParaRPr lang="en-US" sz="36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defTabSz="1600200">
                <a:lnSpc>
                  <a:spcPct val="90000"/>
                </a:lnSpc>
                <a:spcAft>
                  <a:spcPct val="35000"/>
                </a:spcAft>
              </a:pPr>
              <a:endParaRPr lang="en-US" sz="36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defTabSz="1600200">
                <a:lnSpc>
                  <a:spcPct val="90000"/>
                </a:lnSpc>
                <a:spcAft>
                  <a:spcPct val="35000"/>
                </a:spcAft>
              </a:pPr>
              <a:endParaRPr lang="en-US" sz="36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defTabSz="1600200">
                <a:lnSpc>
                  <a:spcPct val="90000"/>
                </a:lnSpc>
                <a:spcAft>
                  <a:spcPct val="35000"/>
                </a:spcAft>
              </a:pPr>
              <a:endParaRPr lang="en-US" sz="36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defTabSz="1600200">
                <a:lnSpc>
                  <a:spcPct val="90000"/>
                </a:lnSpc>
                <a:spcAft>
                  <a:spcPct val="35000"/>
                </a:spcAft>
              </a:pPr>
              <a:endParaRPr lang="en-US" sz="36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  <a:p>
              <a:pPr defTabSz="1600200">
                <a:lnSpc>
                  <a:spcPct val="90000"/>
                </a:lnSpc>
                <a:spcAft>
                  <a:spcPct val="35000"/>
                </a:spcAft>
              </a:pPr>
              <a:endParaRPr lang="en-US" sz="36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6787" y="1711354"/>
            <a:ext cx="3187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1.</a:t>
            </a:r>
            <a:endParaRPr lang="en-US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250" y="2605417"/>
            <a:ext cx="3187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2.</a:t>
            </a:r>
            <a:endParaRPr lang="en-US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00712" y="3210185"/>
            <a:ext cx="3187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4.</a:t>
            </a:r>
            <a:endParaRPr lang="en-US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303" y="5059693"/>
            <a:ext cx="3187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9.</a:t>
            </a:r>
            <a:endParaRPr lang="en-US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882" y="3210185"/>
            <a:ext cx="3187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3.</a:t>
            </a:r>
            <a:endParaRPr lang="en-US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00712" y="4059748"/>
            <a:ext cx="3187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6.</a:t>
            </a:r>
            <a:endParaRPr lang="en-US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3553" y="4071730"/>
            <a:ext cx="3187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7.</a:t>
            </a:r>
            <a:endParaRPr lang="en-US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27372" y="4813472"/>
            <a:ext cx="3187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/>
              </a:rPr>
              <a:t>8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.</a:t>
            </a:r>
            <a:endParaRPr lang="en-US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50518" y="5017712"/>
            <a:ext cx="386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10.</a:t>
            </a:r>
            <a:endParaRPr lang="en-US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69627" y="5017712"/>
            <a:ext cx="386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11.</a:t>
            </a:r>
            <a:endParaRPr lang="en-US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03217" y="5335886"/>
            <a:ext cx="386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13.</a:t>
            </a:r>
            <a:endParaRPr lang="en-US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69627" y="5769760"/>
            <a:ext cx="386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12.</a:t>
            </a:r>
            <a:endParaRPr lang="en-US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61053" y="2988320"/>
            <a:ext cx="386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2.</a:t>
            </a:r>
            <a:endParaRPr lang="en-US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68891" y="5771743"/>
            <a:ext cx="386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14.</a:t>
            </a:r>
            <a:endParaRPr lang="en-US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Freeform 52"/>
          <p:cNvSpPr>
            <a:spLocks noChangeAspect="1"/>
          </p:cNvSpPr>
          <p:nvPr/>
        </p:nvSpPr>
        <p:spPr>
          <a:xfrm>
            <a:off x="6584279" y="3048000"/>
            <a:ext cx="2346827" cy="1266450"/>
          </a:xfrm>
          <a:custGeom>
            <a:avLst/>
            <a:gdLst>
              <a:gd name="connsiteX0" fmla="*/ 0 w 1867812"/>
              <a:gd name="connsiteY0" fmla="*/ 316613 h 1266450"/>
              <a:gd name="connsiteX1" fmla="*/ 1234587 w 1867812"/>
              <a:gd name="connsiteY1" fmla="*/ 316613 h 1266450"/>
              <a:gd name="connsiteX2" fmla="*/ 1234587 w 1867812"/>
              <a:gd name="connsiteY2" fmla="*/ 0 h 1266450"/>
              <a:gd name="connsiteX3" fmla="*/ 1867812 w 1867812"/>
              <a:gd name="connsiteY3" fmla="*/ 633225 h 1266450"/>
              <a:gd name="connsiteX4" fmla="*/ 1234587 w 1867812"/>
              <a:gd name="connsiteY4" fmla="*/ 1266450 h 1266450"/>
              <a:gd name="connsiteX5" fmla="*/ 1234587 w 1867812"/>
              <a:gd name="connsiteY5" fmla="*/ 949838 h 1266450"/>
              <a:gd name="connsiteX6" fmla="*/ 0 w 1867812"/>
              <a:gd name="connsiteY6" fmla="*/ 949838 h 1266450"/>
              <a:gd name="connsiteX7" fmla="*/ 0 w 1867812"/>
              <a:gd name="connsiteY7" fmla="*/ 316613 h 126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7812" h="1266450">
                <a:moveTo>
                  <a:pt x="0" y="316613"/>
                </a:moveTo>
                <a:lnTo>
                  <a:pt x="1234587" y="316613"/>
                </a:lnTo>
                <a:lnTo>
                  <a:pt x="1234587" y="0"/>
                </a:lnTo>
                <a:lnTo>
                  <a:pt x="1867812" y="633225"/>
                </a:lnTo>
                <a:lnTo>
                  <a:pt x="1234587" y="1266450"/>
                </a:lnTo>
                <a:lnTo>
                  <a:pt x="1234587" y="949838"/>
                </a:lnTo>
                <a:lnTo>
                  <a:pt x="0" y="949838"/>
                </a:lnTo>
                <a:lnTo>
                  <a:pt x="0" y="316613"/>
                </a:lnTo>
                <a:close/>
              </a:path>
            </a:pathLst>
          </a:custGeom>
          <a:solidFill>
            <a:srgbClr val="16165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0" tIns="411863" rIns="570612" bIns="517661" numCol="1" spcCol="1270" anchor="ctr" anchorCtr="0">
            <a:noAutofit/>
          </a:bodyPr>
          <a:lstStyle/>
          <a:p>
            <a:pPr defTabSz="1111250">
              <a:lnSpc>
                <a:spcPct val="90000"/>
              </a:lnSpc>
              <a:spcAft>
                <a:spcPct val="35000"/>
              </a:spcAft>
            </a:pPr>
            <a:r>
              <a:rPr lang="en-US" sz="2500" dirty="0" smtClean="0">
                <a:solidFill>
                  <a:srgbClr val="FFFFFF"/>
                </a:solidFill>
              </a:rPr>
              <a:t>            </a:t>
            </a:r>
            <a:r>
              <a:rPr lang="en-US" sz="25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COR</a:t>
            </a:r>
            <a:endParaRPr lang="en-US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584279" y="3356811"/>
            <a:ext cx="1092444" cy="740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15443" y="4087753"/>
            <a:ext cx="3187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5.</a:t>
            </a:r>
            <a:endParaRPr lang="en-US" sz="10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695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fld id="{3DE148A9-E38D-46F1-9E2D-648EE09F065D}" type="datetime1">
              <a:rPr lang="en-US" smtClean="0"/>
              <a:pPr>
                <a:defRPr/>
              </a:pPr>
              <a:t>7/30/2018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83089E3C-52B4-4824-A502-0224F8BB7C8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2700" y="153988"/>
            <a:ext cx="7023100" cy="5318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kern="0" dirty="0" smtClean="0"/>
              <a:t>Contracts for SUS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066800"/>
            <a:ext cx="8839200" cy="556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000" kern="0" dirty="0" smtClean="0"/>
              <a:t>Need listing of upcoming awards with assigned COR/acceptors</a:t>
            </a:r>
          </a:p>
          <a:p>
            <a:pPr>
              <a:defRPr/>
            </a:pPr>
            <a:r>
              <a:rPr lang="en-US" sz="2000" kern="0" dirty="0" smtClean="0"/>
              <a:t>Requirements for SUS consideration:</a:t>
            </a:r>
            <a:endParaRPr lang="en-US" sz="2000" kern="0" dirty="0"/>
          </a:p>
          <a:p>
            <a:pPr marL="1149350" lvl="3" indent="-234950">
              <a:defRPr/>
            </a:pPr>
            <a:r>
              <a:rPr lang="en-US" sz="1400" b="0" kern="0" dirty="0" smtClean="0"/>
              <a:t>Current Pay Office HQ0490 (GFEBS)</a:t>
            </a:r>
          </a:p>
          <a:p>
            <a:pPr marL="1149350" lvl="3" indent="-234950">
              <a:defRPr/>
            </a:pPr>
            <a:r>
              <a:rPr lang="en-US" sz="1400" b="0" kern="0" dirty="0" smtClean="0"/>
              <a:t>No GFEBS PO history</a:t>
            </a:r>
          </a:p>
          <a:p>
            <a:pPr marL="1657350" lvl="4" indent="-285750">
              <a:buFont typeface="Courier New" panose="02070309020205020404" pitchFamily="49" charset="0"/>
              <a:buChar char="o"/>
              <a:defRPr/>
            </a:pPr>
            <a:r>
              <a:rPr lang="en-US" sz="1400" b="0" kern="0" dirty="0" smtClean="0"/>
              <a:t>New contract award or call off / task order (TO) / delivery order (DO)</a:t>
            </a:r>
          </a:p>
          <a:p>
            <a:pPr marL="1657350" lvl="4" indent="-285750">
              <a:buFont typeface="Courier New" panose="02070309020205020404" pitchFamily="49" charset="0"/>
              <a:buChar char="o"/>
              <a:defRPr/>
            </a:pPr>
            <a:r>
              <a:rPr lang="en-US" sz="1400" b="0" kern="0" dirty="0" smtClean="0"/>
              <a:t>If new option year on C/F/P instrument, the previous year CLIN(s) must be fully invoiced</a:t>
            </a:r>
          </a:p>
          <a:p>
            <a:pPr marL="1149350" lvl="3" indent="-234950">
              <a:defRPr/>
            </a:pPr>
            <a:r>
              <a:rPr lang="en-US" sz="1400" b="0" kern="0" dirty="0" smtClean="0"/>
              <a:t>Contracts where multiple invoices are expected (preferred, not required)</a:t>
            </a:r>
          </a:p>
          <a:p>
            <a:pPr marL="1149350" lvl="3" indent="-234950">
              <a:defRPr/>
            </a:pPr>
            <a:r>
              <a:rPr lang="en-US" sz="1400" b="0" kern="0" dirty="0" smtClean="0"/>
              <a:t>Firm </a:t>
            </a:r>
            <a:r>
              <a:rPr lang="en-US" sz="1400" b="0" kern="0" dirty="0"/>
              <a:t>Fixed Price (FFP) or Indefinite Delivery/Indefinite Quantity (IDIQ</a:t>
            </a:r>
            <a:r>
              <a:rPr lang="en-US" sz="1400" b="0" kern="0" dirty="0" smtClean="0"/>
              <a:t>)</a:t>
            </a:r>
          </a:p>
          <a:p>
            <a:pPr marL="1149350" lvl="3" indent="-234950">
              <a:defRPr/>
            </a:pPr>
            <a:r>
              <a:rPr lang="en-US" sz="1400" b="0" kern="0" dirty="0"/>
              <a:t>GFEBS PO matches </a:t>
            </a:r>
            <a:r>
              <a:rPr lang="en-US" sz="1400" b="0" kern="0" dirty="0" smtClean="0"/>
              <a:t>award since PO data used by SUS vendor for invoicing</a:t>
            </a:r>
          </a:p>
          <a:p>
            <a:pPr marL="1149350" lvl="3" indent="-234950">
              <a:defRPr/>
            </a:pPr>
            <a:r>
              <a:rPr lang="en-US" sz="1400" b="0" kern="0" dirty="0" smtClean="0"/>
              <a:t>GFEBS PO updated to be SUS relevant</a:t>
            </a:r>
          </a:p>
          <a:p>
            <a:pPr>
              <a:defRPr/>
            </a:pPr>
            <a:r>
              <a:rPr lang="en-US" sz="2000" kern="0" dirty="0" smtClean="0"/>
              <a:t>Other </a:t>
            </a:r>
            <a:r>
              <a:rPr lang="en-US" sz="2000" kern="0" dirty="0"/>
              <a:t>contracts with specific requirements to remain in WAWF:</a:t>
            </a:r>
          </a:p>
          <a:p>
            <a:pPr marL="1149350" lvl="3" indent="-234950">
              <a:defRPr/>
            </a:pPr>
            <a:r>
              <a:rPr lang="en-US" sz="1400" b="0" kern="0" dirty="0"/>
              <a:t>MOCAS, construction, progress pay, RFID, IUID, </a:t>
            </a:r>
            <a:r>
              <a:rPr lang="en-US" sz="1400" b="0" kern="0" dirty="0" smtClean="0"/>
              <a:t>GFE</a:t>
            </a:r>
          </a:p>
          <a:p>
            <a:pPr eaLnBrk="1" hangingPunct="1">
              <a:spcBef>
                <a:spcPts val="600"/>
              </a:spcBef>
            </a:pPr>
            <a:r>
              <a:rPr lang="en-US" sz="2000" kern="0" dirty="0"/>
              <a:t>Contractor must have DUNS number assigned</a:t>
            </a:r>
          </a:p>
          <a:p>
            <a:pPr eaLnBrk="1" hangingPunct="1">
              <a:spcBef>
                <a:spcPts val="600"/>
              </a:spcBef>
            </a:pPr>
            <a:r>
              <a:rPr lang="en-US" sz="2000" kern="0" dirty="0" smtClean="0"/>
              <a:t>Acceptor/COR </a:t>
            </a:r>
            <a:r>
              <a:rPr lang="en-US" sz="2000" kern="0" dirty="0"/>
              <a:t>must have GFEBS </a:t>
            </a:r>
            <a:r>
              <a:rPr lang="en-US" sz="2000" kern="0" dirty="0" smtClean="0"/>
              <a:t>access</a:t>
            </a:r>
          </a:p>
          <a:p>
            <a:pPr marL="1149350" lvl="3" indent="-234950">
              <a:defRPr/>
            </a:pPr>
            <a:r>
              <a:rPr lang="en-US" sz="1400" b="0" kern="0" dirty="0"/>
              <a:t>Training Requirements:</a:t>
            </a:r>
          </a:p>
          <a:p>
            <a:pPr marL="1606550" lvl="4" indent="-234950">
              <a:defRPr/>
            </a:pPr>
            <a:r>
              <a:rPr lang="en-US" sz="1400" b="0" kern="0" dirty="0" smtClean="0"/>
              <a:t>GR </a:t>
            </a:r>
            <a:r>
              <a:rPr lang="en-US" sz="1400" b="0" kern="0" dirty="0"/>
              <a:t>Processor role estimate is 2.5 hours</a:t>
            </a:r>
          </a:p>
          <a:p>
            <a:pPr marL="457200" lvl="1" indent="0" eaLnBrk="1" hangingPunct="1">
              <a:spcBef>
                <a:spcPts val="600"/>
              </a:spcBef>
              <a:buNone/>
            </a:pP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311210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40"/>
          <a:lstStyle/>
          <a:p>
            <a:pPr eaLnBrk="1" hangingPunct="1"/>
            <a:r>
              <a:rPr lang="en-US" dirty="0" smtClean="0"/>
              <a:t>DFARS Class Deviation to use SUS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srgbClr val="000000"/>
              </a:solidFill>
            </a:endParaRPr>
          </a:p>
          <a:p>
            <a:pPr>
              <a:defRPr/>
            </a:pPr>
            <a:fld id="{36EE1CA1-E280-4854-8E30-29ECAACE325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990600"/>
            <a:ext cx="8458200" cy="28931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As of 02 January 2018, Army contracting officers at locations below may use the solicitation and contract clauses provided for SUS </a:t>
            </a:r>
            <a:r>
              <a:rPr lang="en-US" sz="1400" u="sng" dirty="0" smtClean="0"/>
              <a:t>in lieu of the clauses for WAWF</a:t>
            </a:r>
            <a:r>
              <a:rPr lang="en-US" sz="1400" dirty="0" smtClean="0"/>
              <a:t> (DFARS 252.232-7003 and 252.232-7006) for: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New awards, new option year, call off or delivery order/task order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Currently paid through GFEBS (HQ0490)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r>
              <a:rPr lang="en-US" sz="1400" dirty="0" smtClean="0"/>
              <a:t>Excludes contracts that: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Are administered by DCMA;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Are for construction;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Provide Gov’t Furnished Property;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Contain RFID or IUID requirements;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Include progress payments; 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Provide contract financing.</a:t>
            </a:r>
          </a:p>
          <a:p>
            <a:endParaRPr lang="en-US" sz="1400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" y="6305550"/>
            <a:ext cx="2133600" cy="47625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fld id="{3DE148A9-E38D-46F1-9E2D-648EE09F065D}" type="datetime1">
              <a:rPr lang="en-US" smtClean="0"/>
              <a:pPr>
                <a:defRPr/>
              </a:pPr>
              <a:t>7/30/2018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734056"/>
              </p:ext>
            </p:extLst>
          </p:nvPr>
        </p:nvGraphicFramePr>
        <p:xfrm>
          <a:off x="762000" y="3657600"/>
          <a:ext cx="7848600" cy="2895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25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Ft Sam FDO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418</a:t>
                      </a:r>
                      <a:r>
                        <a:rPr lang="en-US" sz="1800" baseline="30000" dirty="0" smtClean="0"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 CSB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419</a:t>
                      </a:r>
                      <a:r>
                        <a:rPr lang="en-US" sz="1800" baseline="30000" dirty="0" smtClean="0"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 CSB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MEDCOM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413</a:t>
                      </a:r>
                      <a:r>
                        <a:rPr lang="en-US" sz="1800" baseline="30000" dirty="0" smtClean="0"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CSB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FDO Eustis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12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libri" panose="020F0502020204030204" pitchFamily="34" charset="0"/>
                        </a:rPr>
                        <a:t>Ft. Belvoir, VA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alibri" panose="020F0502020204030204" pitchFamily="34" charset="0"/>
                        </a:rPr>
                        <a:t>Ft. Bliss, TX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libri" panose="020F0502020204030204" pitchFamily="34" charset="0"/>
                        </a:rPr>
                        <a:t>Ft. Bragg, NC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libri" panose="020F0502020204030204" pitchFamily="34" charset="0"/>
                        </a:rPr>
                        <a:t>USAHCA(P) – Atlantic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Calibri" panose="020F0502020204030204" pitchFamily="34" charset="0"/>
                        </a:rPr>
                        <a:t>Ft. Shafter, HI</a:t>
                      </a:r>
                      <a:endParaRPr lang="en-US" sz="11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libri" panose="020F0502020204030204" pitchFamily="34" charset="0"/>
                        </a:rPr>
                        <a:t>Ft. Benning, GA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12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libri" panose="020F0502020204030204" pitchFamily="34" charset="0"/>
                        </a:rPr>
                        <a:t>Ft. Knox, KY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alibri" panose="020F0502020204030204" pitchFamily="34" charset="0"/>
                        </a:rPr>
                        <a:t>Ft. Carson, 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libri" panose="020F0502020204030204" pitchFamily="34" charset="0"/>
                        </a:rPr>
                        <a:t>Ft. Campbell, KY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libri" panose="020F0502020204030204" pitchFamily="34" charset="0"/>
                        </a:rPr>
                        <a:t>USAHCA(P) – Pacific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Calibri" panose="020F0502020204030204" pitchFamily="34" charset="0"/>
                        </a:rPr>
                        <a:t>Ft Wainwright, AK</a:t>
                      </a:r>
                      <a:endParaRPr lang="en-US" sz="11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libri" panose="020F0502020204030204" pitchFamily="34" charset="0"/>
                        </a:rPr>
                        <a:t>Ft. Eustis, VA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>
                          <a:latin typeface="Calibri" panose="020F0502020204030204" pitchFamily="34" charset="0"/>
                        </a:rPr>
                        <a:t>JBSA, TX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alibri" panose="020F0502020204030204" pitchFamily="34" charset="0"/>
                        </a:rPr>
                        <a:t>Ft. Hood,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</a:rPr>
                        <a:t> TX</a:t>
                      </a:r>
                      <a:endParaRPr lang="en-US" sz="1100" dirty="0" smtClean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alibri" panose="020F0502020204030204" pitchFamily="34" charset="0"/>
                        </a:rPr>
                        <a:t>Ft. Drum, 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alibri" panose="020F0502020204030204" pitchFamily="34" charset="0"/>
                        </a:rPr>
                        <a:t>USAHCA(P) – Central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libri" panose="020F0502020204030204" pitchFamily="34" charset="0"/>
                        </a:rPr>
                        <a:t>Ft. Gordon, GA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129">
                <a:tc>
                  <a:txBody>
                    <a:bodyPr/>
                    <a:lstStyle/>
                    <a:p>
                      <a:endParaRPr lang="en-US" sz="1100" baseline="0" dirty="0" smtClean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alibri" panose="020F0502020204030204" pitchFamily="34" charset="0"/>
                        </a:rPr>
                        <a:t>JBLM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</a:rPr>
                        <a:t>, WA</a:t>
                      </a:r>
                      <a:endParaRPr lang="en-US" sz="1100" dirty="0" smtClean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alibri" panose="020F0502020204030204" pitchFamily="34" charset="0"/>
                        </a:rPr>
                        <a:t>Ft.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</a:rPr>
                        <a:t> Stewart, GA</a:t>
                      </a:r>
                      <a:endParaRPr lang="en-US" sz="1100" dirty="0" smtClean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alibri" panose="020F0502020204030204" pitchFamily="34" charset="0"/>
                        </a:rPr>
                        <a:t>USAHCA(P) – HRCO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libri" panose="020F0502020204030204" pitchFamily="34" charset="0"/>
                        </a:rPr>
                        <a:t>Ft. Lee, VA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129">
                <a:tc>
                  <a:txBody>
                    <a:bodyPr/>
                    <a:lstStyle/>
                    <a:p>
                      <a:endParaRPr lang="en-US" sz="1100" baseline="0" dirty="0" smtClean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latin typeface="Calibri" panose="020F0502020204030204" pitchFamily="34" charset="0"/>
                        </a:rPr>
                        <a:t>Ft. Riley, 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alibri" panose="020F0502020204030204" pitchFamily="34" charset="0"/>
                        </a:rPr>
                        <a:t>Ft.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</a:rPr>
                        <a:t> Jackson, SC</a:t>
                      </a:r>
                      <a:endParaRPr lang="en-US" sz="1100" dirty="0" smtClean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libri" panose="020F0502020204030204" pitchFamily="34" charset="0"/>
                        </a:rPr>
                        <a:t>USAMRAA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libri" panose="020F0502020204030204" pitchFamily="34" charset="0"/>
                        </a:rPr>
                        <a:t>Ft. Leonard-Wood, MO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702">
                <a:tc>
                  <a:txBody>
                    <a:bodyPr/>
                    <a:lstStyle/>
                    <a:p>
                      <a:endParaRPr lang="en-US" sz="1100" baseline="0" dirty="0" smtClean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alibri" panose="020F0502020204030204" pitchFamily="34" charset="0"/>
                        </a:rPr>
                        <a:t>Ft.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</a:rPr>
                        <a:t> McCoy, WI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Calibri" panose="020F0502020204030204" pitchFamily="34" charset="0"/>
                        </a:rPr>
                        <a:t>West Point, NY</a:t>
                      </a:r>
                      <a:endParaRPr lang="en-US" sz="11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3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40"/>
          <a:lstStyle/>
          <a:p>
            <a:pPr eaLnBrk="1" hangingPunct="1"/>
            <a:r>
              <a:rPr lang="en-US" dirty="0" smtClean="0"/>
              <a:t>Class Deviation Clauses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srgbClr val="000000"/>
              </a:solidFill>
            </a:endParaRPr>
          </a:p>
          <a:p>
            <a:pPr>
              <a:defRPr/>
            </a:pPr>
            <a:fld id="{36EE1CA1-E280-4854-8E30-29ECAACE325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990600"/>
            <a:ext cx="9144000" cy="646330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252.232-7003 Electronic Submission of Payment Requests and Receiving Reports.</a:t>
            </a:r>
          </a:p>
          <a:p>
            <a:endParaRPr lang="en-US" sz="1200" b="1" u="sng" dirty="0"/>
          </a:p>
          <a:p>
            <a:r>
              <a:rPr lang="en-US" sz="1200" b="1" dirty="0"/>
              <a:t> </a:t>
            </a:r>
            <a:r>
              <a:rPr lang="en-US" sz="1200" b="1" dirty="0" smtClean="0"/>
              <a:t>…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(c) The Contractor may submit a payment request and receiving report using other than WAWF only when –</a:t>
            </a:r>
          </a:p>
          <a:p>
            <a:endParaRPr lang="en-US" sz="1200" b="1" dirty="0"/>
          </a:p>
          <a:p>
            <a:r>
              <a:rPr lang="en-US" sz="1200" b="1" dirty="0" smtClean="0"/>
              <a:t>     …</a:t>
            </a:r>
          </a:p>
          <a:p>
            <a:pPr marL="685800" lvl="1" indent="-228600">
              <a:buFont typeface="+mj-lt"/>
              <a:buAutoNum type="arabicParenR" startAt="5"/>
            </a:pPr>
            <a:r>
              <a:rPr lang="en-US" sz="1200" b="1" dirty="0" smtClean="0"/>
              <a:t>Submitting payment requests and receiving reports to the Supplier Self-Services (SUS) system accessible via the Wide Area Workflow (WAWF) website as an authorized participant in the vendor portal invoicing pilot program.</a:t>
            </a:r>
          </a:p>
          <a:p>
            <a:endParaRPr lang="en-US" sz="1200" b="1" dirty="0" smtClean="0"/>
          </a:p>
          <a:p>
            <a:r>
              <a:rPr lang="en-US" sz="1200" b="1" u="sng" dirty="0" smtClean="0"/>
              <a:t>252.232-7006 Wide Area Workflow (WAWF) Payment Instructions.</a:t>
            </a:r>
            <a:endParaRPr lang="en-US" sz="1200" b="1" u="sng" dirty="0"/>
          </a:p>
          <a:p>
            <a:endParaRPr lang="en-US" sz="1200" b="1" u="sng" dirty="0"/>
          </a:p>
          <a:p>
            <a:r>
              <a:rPr lang="en-US" sz="1200" b="1" dirty="0"/>
              <a:t> </a:t>
            </a:r>
            <a:r>
              <a:rPr lang="en-US" sz="1200" b="1" dirty="0" smtClean="0"/>
              <a:t>…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(b) Electronic invoicing. The WAWF system is the method to electronically process vendor payment requests and receiving reports, as authorized by DFARS 252.232-7003, Electronic Submission of Payment Requests and Receiving Reports (DEVIATION 2018-A0001)(DEC 2017) –</a:t>
            </a:r>
          </a:p>
          <a:p>
            <a:endParaRPr lang="en-US" sz="1200" b="1" dirty="0"/>
          </a:p>
          <a:p>
            <a:pPr marL="685800" lvl="1" indent="-228600">
              <a:buFont typeface="+mj-lt"/>
              <a:buAutoNum type="arabicParenR"/>
            </a:pPr>
            <a:r>
              <a:rPr lang="en-US" sz="1200" b="1" dirty="0" smtClean="0"/>
              <a:t>The WAWF system shall be used to electronically process vendor payment requests and receiving reports, in accordance with paragraph (c) through (g</a:t>
            </a:r>
            <a:r>
              <a:rPr lang="en-US" sz="1200" b="1" smtClean="0"/>
              <a:t>) of </a:t>
            </a:r>
            <a:r>
              <a:rPr lang="en-US" sz="1200" b="1" dirty="0" smtClean="0"/>
              <a:t>this clause; or</a:t>
            </a:r>
          </a:p>
          <a:p>
            <a:pPr marL="685800" lvl="1" indent="-228600">
              <a:buFont typeface="+mj-lt"/>
              <a:buAutoNum type="arabicParenR"/>
            </a:pPr>
            <a:r>
              <a:rPr lang="en-US" sz="1200" b="1" dirty="0" smtClean="0"/>
              <a:t>The General Fund Business Enterprise System (GFEBS) Supplier Self-Services (SUS) system shall be used, in accordance with paragraph (h) of this clause, if the Contractor is an authorized participant in the GFEBS SUS invoicing pilot program.</a:t>
            </a:r>
            <a:endParaRPr lang="en-US" sz="1200" b="1" dirty="0"/>
          </a:p>
          <a:p>
            <a:r>
              <a:rPr lang="en-US" sz="1200" b="1" dirty="0"/>
              <a:t> …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(h)  GFEBS SUS.</a:t>
            </a:r>
          </a:p>
          <a:p>
            <a:pPr marL="685800" lvl="1" indent="-228600">
              <a:buFont typeface="+mj-lt"/>
              <a:buAutoNum type="arabicParenR"/>
            </a:pPr>
            <a:r>
              <a:rPr lang="en-US" sz="1200" b="1" dirty="0" smtClean="0"/>
              <a:t>Access.</a:t>
            </a:r>
          </a:p>
          <a:p>
            <a:pPr marL="685800" lvl="1" indent="-228600">
              <a:buFont typeface="+mj-lt"/>
              <a:buAutoNum type="arabicParenR"/>
            </a:pPr>
            <a:r>
              <a:rPr lang="en-US" sz="1200" b="1" dirty="0" smtClean="0"/>
              <a:t>Training.</a:t>
            </a:r>
          </a:p>
          <a:p>
            <a:pPr marL="685800" lvl="1" indent="-228600">
              <a:buFont typeface="+mj-lt"/>
              <a:buAutoNum type="arabicParenR"/>
            </a:pPr>
            <a:r>
              <a:rPr lang="en-US" sz="1200" b="1" dirty="0" smtClean="0"/>
              <a:t>Payment Instructions.</a:t>
            </a:r>
          </a:p>
          <a:p>
            <a:pPr marL="685800" lvl="1" indent="-228600">
              <a:buFont typeface="+mj-lt"/>
              <a:buAutoNum type="arabicParenR"/>
            </a:pPr>
            <a:r>
              <a:rPr lang="en-US" sz="1200" b="1" dirty="0" smtClean="0"/>
              <a:t>Manual transmission.</a:t>
            </a:r>
          </a:p>
          <a:p>
            <a:pPr marL="685800" lvl="1" indent="-228600">
              <a:buFont typeface="+mj-lt"/>
              <a:buAutoNum type="arabicParenR"/>
            </a:pPr>
            <a:r>
              <a:rPr lang="en-US" sz="1200" b="1" dirty="0" smtClean="0"/>
              <a:t>Points of contact.</a:t>
            </a:r>
            <a:endParaRPr lang="en-US" sz="1200" b="1" dirty="0"/>
          </a:p>
          <a:p>
            <a:pPr marL="685800" lvl="1" indent="-228600">
              <a:buFont typeface="+mj-lt"/>
              <a:buAutoNum type="arabicParenR"/>
            </a:pPr>
            <a:endParaRPr lang="en-US" sz="1000" b="1" dirty="0"/>
          </a:p>
          <a:p>
            <a:pPr marL="685800" lvl="1" indent="-228600">
              <a:buFont typeface="+mj-lt"/>
              <a:buAutoNum type="arabicParenR"/>
            </a:pPr>
            <a:endParaRPr lang="en-US" sz="1000" b="1" dirty="0"/>
          </a:p>
          <a:p>
            <a:endParaRPr lang="en-US" sz="1000" b="1" dirty="0" smtClean="0"/>
          </a:p>
        </p:txBody>
      </p:sp>
    </p:spTree>
    <p:extLst>
      <p:ext uri="{BB962C8B-B14F-4D97-AF65-F5344CB8AC3E}">
        <p14:creationId xmlns:p14="http://schemas.microsoft.com/office/powerpoint/2010/main" val="383539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164029"/>
            <a:ext cx="8229600" cy="563562"/>
          </a:xfrm>
        </p:spPr>
        <p:txBody>
          <a:bodyPr lIns="91440"/>
          <a:lstStyle/>
          <a:p>
            <a:pPr eaLnBrk="1" hangingPunct="1"/>
            <a:r>
              <a:rPr lang="en-US" dirty="0"/>
              <a:t>SUS </a:t>
            </a:r>
            <a:r>
              <a:rPr lang="en-US" dirty="0" smtClean="0"/>
              <a:t>Contract Clause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fld id="{F656EDF1-317B-4CB4-BBCB-4D4F2E5D72D5}" type="datetime1">
              <a:rPr lang="en-US" smtClean="0"/>
              <a:pPr>
                <a:defRPr/>
              </a:pPr>
              <a:t>7/30/2018</a:t>
            </a:fld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2428875" y="1725780"/>
            <a:ext cx="2152650" cy="514410"/>
            <a:chOff x="2895600" y="1371600"/>
            <a:chExt cx="1809750" cy="514410"/>
          </a:xfrm>
        </p:grpSpPr>
        <p:sp>
          <p:nvSpPr>
            <p:cNvPr id="46" name="Right Arrow 45"/>
            <p:cNvSpPr/>
            <p:nvPr/>
          </p:nvSpPr>
          <p:spPr>
            <a:xfrm>
              <a:off x="2895600" y="1371600"/>
              <a:ext cx="1752600" cy="457200"/>
            </a:xfrm>
            <a:prstGeom prst="rightArrow">
              <a:avLst/>
            </a:prstGeom>
            <a:solidFill>
              <a:srgbClr val="00B050">
                <a:alpha val="50196"/>
              </a:srgb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52750" y="1485900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</a:rPr>
                <a:t>Confirmation linked to invoice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62050"/>
            <a:ext cx="8759541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3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124200"/>
            <a:ext cx="6781800" cy="723900"/>
          </a:xfrm>
        </p:spPr>
        <p:txBody>
          <a:bodyPr/>
          <a:lstStyle/>
          <a:p>
            <a:pPr algn="ctr"/>
            <a:r>
              <a:rPr lang="en-US" dirty="0" smtClean="0"/>
              <a:t>Back-up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srgbClr val="000000"/>
              </a:solidFill>
            </a:endParaRPr>
          </a:p>
          <a:p>
            <a:pPr>
              <a:defRPr/>
            </a:pPr>
            <a:fld id="{AB266243-E9AC-4939-9857-607243C01B8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572000"/>
            <a:ext cx="6400800" cy="2116381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228600" y="1242060"/>
            <a:ext cx="4191000" cy="2971800"/>
            <a:chOff x="186702" y="990600"/>
            <a:chExt cx="4232898" cy="3110326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990600"/>
              <a:ext cx="4191000" cy="1326762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6702" y="2257425"/>
              <a:ext cx="4232898" cy="1843501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164029"/>
            <a:ext cx="8229600" cy="563562"/>
          </a:xfrm>
        </p:spPr>
        <p:txBody>
          <a:bodyPr lIns="91440"/>
          <a:lstStyle/>
          <a:p>
            <a:pPr eaLnBrk="1" hangingPunct="1"/>
            <a:r>
              <a:rPr lang="en-US" dirty="0"/>
              <a:t>SUS Vendor Documents </a:t>
            </a:r>
            <a:r>
              <a:rPr lang="en-US" dirty="0" smtClean="0"/>
              <a:t>- Quantity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fld id="{F656EDF1-317B-4CB4-BBCB-4D4F2E5D72D5}" type="datetime1">
              <a:rPr lang="en-US" smtClean="0"/>
              <a:pPr>
                <a:defRPr/>
              </a:pPr>
              <a:t>7/30/2018</a:t>
            </a:fld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fld id="{1039A397-3316-412C-8C95-B77B23DE56D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800600" y="1219200"/>
            <a:ext cx="4114800" cy="2971800"/>
            <a:chOff x="4876800" y="1281111"/>
            <a:chExt cx="4419600" cy="2814637"/>
          </a:xfrm>
        </p:grpSpPr>
        <p:pic>
          <p:nvPicPr>
            <p:cNvPr id="11" name="Picture 10"/>
            <p:cNvPicPr/>
            <p:nvPr/>
          </p:nvPicPr>
          <p:blipFill>
            <a:blip r:embed="rId6" cstate="print"/>
            <a:srcRect t="88889"/>
            <a:stretch>
              <a:fillRect/>
            </a:stretch>
          </p:blipFill>
          <p:spPr bwMode="auto">
            <a:xfrm>
              <a:off x="4876800" y="3638548"/>
              <a:ext cx="4419600" cy="45720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4" name="Picture 13"/>
            <p:cNvPicPr/>
            <p:nvPr/>
          </p:nvPicPr>
          <p:blipFill>
            <a:blip r:embed="rId6" cstate="print"/>
            <a:srcRect b="42593"/>
            <a:stretch>
              <a:fillRect/>
            </a:stretch>
          </p:blipFill>
          <p:spPr bwMode="auto">
            <a:xfrm>
              <a:off x="4876800" y="1281111"/>
              <a:ext cx="4419600" cy="236220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</p:grpSp>
      <p:sp>
        <p:nvSpPr>
          <p:cNvPr id="20" name="Rectangle 19"/>
          <p:cNvSpPr/>
          <p:nvPr/>
        </p:nvSpPr>
        <p:spPr>
          <a:xfrm>
            <a:off x="5629275" y="1714500"/>
            <a:ext cx="304800" cy="76200"/>
          </a:xfrm>
          <a:prstGeom prst="rect">
            <a:avLst/>
          </a:prstGeom>
          <a:solidFill>
            <a:srgbClr val="FFFF00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04800" y="914400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Advance Ship Notice (ASN) for Quantity Based</a:t>
            </a:r>
            <a:endParaRPr lang="en-US" sz="1400" u="sng" dirty="0"/>
          </a:p>
        </p:txBody>
      </p:sp>
      <p:sp>
        <p:nvSpPr>
          <p:cNvPr id="26" name="TextBox 25"/>
          <p:cNvSpPr txBox="1"/>
          <p:nvPr/>
        </p:nvSpPr>
        <p:spPr>
          <a:xfrm>
            <a:off x="6172200" y="9144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Vendor Invoice</a:t>
            </a:r>
            <a:endParaRPr lang="en-US" sz="1400" u="sng" dirty="0"/>
          </a:p>
        </p:txBody>
      </p:sp>
      <p:sp>
        <p:nvSpPr>
          <p:cNvPr id="27" name="TextBox 26"/>
          <p:cNvSpPr txBox="1"/>
          <p:nvPr/>
        </p:nvSpPr>
        <p:spPr>
          <a:xfrm>
            <a:off x="3505200" y="42672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GFEBS PO History</a:t>
            </a:r>
            <a:endParaRPr lang="en-US" sz="1400" u="sng" dirty="0"/>
          </a:p>
        </p:txBody>
      </p:sp>
      <p:sp>
        <p:nvSpPr>
          <p:cNvPr id="42" name="Bent-Up Arrow 41"/>
          <p:cNvSpPr/>
          <p:nvPr/>
        </p:nvSpPr>
        <p:spPr>
          <a:xfrm rot="5400000">
            <a:off x="0" y="4572000"/>
            <a:ext cx="1295400" cy="990600"/>
          </a:xfrm>
          <a:prstGeom prst="bentUpArrow">
            <a:avLst>
              <a:gd name="adj1" fmla="val 16553"/>
              <a:gd name="adj2" fmla="val 21635"/>
              <a:gd name="adj3" fmla="val 25893"/>
            </a:avLst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Bent-Up Arrow 44"/>
          <p:cNvSpPr/>
          <p:nvPr/>
        </p:nvSpPr>
        <p:spPr>
          <a:xfrm rot="5400000" flipV="1">
            <a:off x="7162800" y="4876800"/>
            <a:ext cx="2057400" cy="990600"/>
          </a:xfrm>
          <a:prstGeom prst="bentUpArrow">
            <a:avLst>
              <a:gd name="adj1" fmla="val 16553"/>
              <a:gd name="adj2" fmla="val 21635"/>
              <a:gd name="adj3" fmla="val 25893"/>
            </a:avLst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19075" y="47244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ASN  linked to GR in GFEBS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20000" y="4876800"/>
            <a:ext cx="914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Invoice successfully posted against obligation in GFEBS and</a:t>
            </a:r>
          </a:p>
          <a:p>
            <a:pPr algn="ctr"/>
            <a:r>
              <a:rPr lang="en-US" sz="1000" dirty="0" smtClean="0"/>
              <a:t>free to pay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2895600" y="1304925"/>
            <a:ext cx="1905000" cy="457200"/>
            <a:chOff x="2895600" y="1371600"/>
            <a:chExt cx="1809750" cy="457200"/>
          </a:xfrm>
        </p:grpSpPr>
        <p:sp>
          <p:nvSpPr>
            <p:cNvPr id="46" name="Right Arrow 45"/>
            <p:cNvSpPr/>
            <p:nvPr/>
          </p:nvSpPr>
          <p:spPr>
            <a:xfrm>
              <a:off x="2895600" y="1371600"/>
              <a:ext cx="1752600" cy="457200"/>
            </a:xfrm>
            <a:prstGeom prst="rightArrow">
              <a:avLst/>
            </a:prstGeom>
            <a:solidFill>
              <a:srgbClr val="00B050">
                <a:alpha val="50196"/>
              </a:srgb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52750" y="1485900"/>
              <a:ext cx="1752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</a:rPr>
                <a:t>ASN linked to invoice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876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852" y="4574977"/>
            <a:ext cx="6096748" cy="2139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1343025"/>
            <a:ext cx="4214370" cy="27647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5" y="1304925"/>
            <a:ext cx="4224775" cy="2764719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164029"/>
            <a:ext cx="8229600" cy="563562"/>
          </a:xfrm>
        </p:spPr>
        <p:txBody>
          <a:bodyPr lIns="91440"/>
          <a:lstStyle/>
          <a:p>
            <a:pPr eaLnBrk="1" hangingPunct="1"/>
            <a:r>
              <a:rPr lang="en-US" dirty="0"/>
              <a:t>SUS Vendor Documents </a:t>
            </a:r>
            <a:r>
              <a:rPr lang="en-US" dirty="0" smtClean="0"/>
              <a:t>– Value/Service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fld id="{F656EDF1-317B-4CB4-BBCB-4D4F2E5D72D5}" type="datetime1">
              <a:rPr lang="en-US" smtClean="0"/>
              <a:pPr>
                <a:defRPr/>
              </a:pPr>
              <a:t>7/30/2018</a:t>
            </a:fld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fld id="{1039A397-3316-412C-8C95-B77B23DE56D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04800" y="914400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Service Confirmation for Value Based</a:t>
            </a:r>
            <a:endParaRPr lang="en-US" sz="1400" u="sng" dirty="0"/>
          </a:p>
        </p:txBody>
      </p:sp>
      <p:sp>
        <p:nvSpPr>
          <p:cNvPr id="26" name="TextBox 25"/>
          <p:cNvSpPr txBox="1"/>
          <p:nvPr/>
        </p:nvSpPr>
        <p:spPr>
          <a:xfrm>
            <a:off x="6172200" y="9144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Vendor Invoice</a:t>
            </a:r>
            <a:endParaRPr lang="en-US" sz="1400" u="sng" dirty="0"/>
          </a:p>
        </p:txBody>
      </p:sp>
      <p:sp>
        <p:nvSpPr>
          <p:cNvPr id="27" name="TextBox 26"/>
          <p:cNvSpPr txBox="1"/>
          <p:nvPr/>
        </p:nvSpPr>
        <p:spPr>
          <a:xfrm>
            <a:off x="3505200" y="42672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GFEBS PO History</a:t>
            </a:r>
            <a:endParaRPr lang="en-US" sz="1400" u="sng" dirty="0"/>
          </a:p>
        </p:txBody>
      </p:sp>
      <p:sp>
        <p:nvSpPr>
          <p:cNvPr id="42" name="Bent-Up Arrow 41"/>
          <p:cNvSpPr/>
          <p:nvPr/>
        </p:nvSpPr>
        <p:spPr>
          <a:xfrm rot="5400000">
            <a:off x="0" y="4495800"/>
            <a:ext cx="1295400" cy="990600"/>
          </a:xfrm>
          <a:prstGeom prst="bentUpArrow">
            <a:avLst>
              <a:gd name="adj1" fmla="val 16553"/>
              <a:gd name="adj2" fmla="val 21635"/>
              <a:gd name="adj3" fmla="val 25893"/>
            </a:avLst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Bent-Up Arrow 44"/>
          <p:cNvSpPr/>
          <p:nvPr/>
        </p:nvSpPr>
        <p:spPr>
          <a:xfrm rot="5400000" flipV="1">
            <a:off x="7048500" y="4991100"/>
            <a:ext cx="2286000" cy="990600"/>
          </a:xfrm>
          <a:prstGeom prst="bentUpArrow">
            <a:avLst>
              <a:gd name="adj1" fmla="val 16553"/>
              <a:gd name="adj2" fmla="val 21635"/>
              <a:gd name="adj3" fmla="val 25893"/>
            </a:avLst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95274" y="4648200"/>
            <a:ext cx="9239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Confirmation  linked to GR in GFEBS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20000" y="4876800"/>
            <a:ext cx="914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Invoice successfully posted against obligation in GFEBS and</a:t>
            </a:r>
          </a:p>
          <a:p>
            <a:pPr algn="ctr"/>
            <a:r>
              <a:rPr lang="en-US" sz="1000" dirty="0" smtClean="0"/>
              <a:t>free to pay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2428875" y="1725780"/>
            <a:ext cx="2152650" cy="514410"/>
            <a:chOff x="2895600" y="1371600"/>
            <a:chExt cx="1809750" cy="514410"/>
          </a:xfrm>
        </p:grpSpPr>
        <p:sp>
          <p:nvSpPr>
            <p:cNvPr id="46" name="Right Arrow 45"/>
            <p:cNvSpPr/>
            <p:nvPr/>
          </p:nvSpPr>
          <p:spPr>
            <a:xfrm>
              <a:off x="2895600" y="1371600"/>
              <a:ext cx="1752600" cy="457200"/>
            </a:xfrm>
            <a:prstGeom prst="rightArrow">
              <a:avLst/>
            </a:prstGeom>
            <a:solidFill>
              <a:srgbClr val="00B050">
                <a:alpha val="50196"/>
              </a:srgb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52750" y="1485900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</a:rPr>
                <a:t>Confirmation linked to invoice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66801" y="2771745"/>
            <a:ext cx="685799" cy="20005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7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Smith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80449" y="2922147"/>
            <a:ext cx="905076" cy="20005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7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Building 1000, #1</a:t>
            </a:r>
          </a:p>
        </p:txBody>
      </p:sp>
    </p:spTree>
    <p:extLst>
      <p:ext uri="{BB962C8B-B14F-4D97-AF65-F5344CB8AC3E}">
        <p14:creationId xmlns:p14="http://schemas.microsoft.com/office/powerpoint/2010/main" val="382482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0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1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24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1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24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24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11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1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GFEBS Metric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12775</TotalTime>
  <Words>1176</Words>
  <Application>Microsoft Office PowerPoint</Application>
  <PresentationFormat>On-screen Show (4:3)</PresentationFormat>
  <Paragraphs>294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34</vt:i4>
      </vt:variant>
      <vt:variant>
        <vt:lpstr>Slide Titles</vt:lpstr>
      </vt:variant>
      <vt:variant>
        <vt:i4>11</vt:i4>
      </vt:variant>
    </vt:vector>
  </HeadingPairs>
  <TitlesOfParts>
    <vt:vector size="54" baseType="lpstr">
      <vt:lpstr>ＭＳ Ｐゴシック</vt:lpstr>
      <vt:lpstr>ＭＳ Ｐゴシック</vt:lpstr>
      <vt:lpstr>Arial</vt:lpstr>
      <vt:lpstr>Arial Narrow</vt:lpstr>
      <vt:lpstr>Calibri</vt:lpstr>
      <vt:lpstr>Courier New</vt:lpstr>
      <vt:lpstr>Helvetica</vt:lpstr>
      <vt:lpstr>Times</vt:lpstr>
      <vt:lpstr>Wingdings</vt:lpstr>
      <vt:lpstr>9_Blank Presentation</vt:lpstr>
      <vt:lpstr>45_Blank Presentation</vt:lpstr>
      <vt:lpstr>27_Default Design</vt:lpstr>
      <vt:lpstr>65_Blank Presentation</vt:lpstr>
      <vt:lpstr>116_Blank Presentation</vt:lpstr>
      <vt:lpstr>118_Blank Presentation</vt:lpstr>
      <vt:lpstr>63_Default Design</vt:lpstr>
      <vt:lpstr>31_Blank Presentation</vt:lpstr>
      <vt:lpstr>1_GFEBS Metrics</vt:lpstr>
      <vt:lpstr>52_Default Design</vt:lpstr>
      <vt:lpstr>18_Default Design</vt:lpstr>
      <vt:lpstr>10_Blank Presentation</vt:lpstr>
      <vt:lpstr>4_Blank Presentation</vt:lpstr>
      <vt:lpstr>5_Blank Presentation</vt:lpstr>
      <vt:lpstr>6_Blank Presentation</vt:lpstr>
      <vt:lpstr>1_Default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117_Blank Presentation</vt:lpstr>
      <vt:lpstr>15_Default Design</vt:lpstr>
      <vt:lpstr>20_Default Design</vt:lpstr>
      <vt:lpstr>21_Default Design</vt:lpstr>
      <vt:lpstr>Blank Presentation</vt:lpstr>
      <vt:lpstr>7_Blank Presentation</vt:lpstr>
      <vt:lpstr>19_Default Design</vt:lpstr>
      <vt:lpstr>22_Default Design</vt:lpstr>
      <vt:lpstr>28_Default Design</vt:lpstr>
      <vt:lpstr>8_Blank Presentation</vt:lpstr>
      <vt:lpstr>119_Blank Presentation</vt:lpstr>
      <vt:lpstr> Supplier Self-Services (SUS)  Contracting Office </vt:lpstr>
      <vt:lpstr>Bringing on new SUS contracts</vt:lpstr>
      <vt:lpstr>PowerPoint Presentation</vt:lpstr>
      <vt:lpstr>DFARS Class Deviation to use SUS </vt:lpstr>
      <vt:lpstr>Class Deviation Clauses</vt:lpstr>
      <vt:lpstr>SUS Contract Clause</vt:lpstr>
      <vt:lpstr>Back-up</vt:lpstr>
      <vt:lpstr>SUS Vendor Documents - Quantity</vt:lpstr>
      <vt:lpstr>SUS Vendor Documents – Value/Service</vt:lpstr>
      <vt:lpstr>PowerPoint Presentation</vt:lpstr>
      <vt:lpstr>GFEBS PO Replicated to SUS</vt:lpstr>
    </vt:vector>
  </TitlesOfParts>
  <Company>Accenture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Council of Colonels (CoC) Presentation  Wednesday, 7 December 2011 0830 – 1230 hr(s)</dc:title>
  <dc:creator>Lisa Hayes</dc:creator>
  <cp:lastModifiedBy>Mark, Quyen T CTR USARMY HQDA ASA FM (US)</cp:lastModifiedBy>
  <cp:revision>346</cp:revision>
  <dcterms:created xsi:type="dcterms:W3CDTF">2011-11-10T13:38:00Z</dcterms:created>
  <dcterms:modified xsi:type="dcterms:W3CDTF">2018-07-30T14:56:22Z</dcterms:modified>
</cp:coreProperties>
</file>