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6.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7.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8.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9.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0.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1.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22.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3.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4.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5.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6.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7.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8.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9.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30.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theme/theme31.xml" ContentType="application/vnd.openxmlformats-officedocument.theme+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2.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theme/theme33.xml" ContentType="application/vnd.openxmlformats-officedocument.theme+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692" r:id="rId2"/>
    <p:sldMasterId id="2147483728" r:id="rId3"/>
    <p:sldMasterId id="2147483744" r:id="rId4"/>
    <p:sldMasterId id="2147483750" r:id="rId5"/>
    <p:sldMasterId id="2147483767" r:id="rId6"/>
    <p:sldMasterId id="2147483777" r:id="rId7"/>
    <p:sldMasterId id="2147483789" r:id="rId8"/>
    <p:sldMasterId id="2147483797" r:id="rId9"/>
    <p:sldMasterId id="2147483826" r:id="rId10"/>
    <p:sldMasterId id="2147483896" r:id="rId11"/>
    <p:sldMasterId id="2147483943" r:id="rId12"/>
    <p:sldMasterId id="2147483982" r:id="rId13"/>
    <p:sldMasterId id="2147483993" r:id="rId14"/>
    <p:sldMasterId id="2147484004" r:id="rId15"/>
    <p:sldMasterId id="2147484015" r:id="rId16"/>
    <p:sldMasterId id="2147484027" r:id="rId17"/>
    <p:sldMasterId id="2147484039" r:id="rId18"/>
    <p:sldMasterId id="2147484051" r:id="rId19"/>
    <p:sldMasterId id="2147484063" r:id="rId20"/>
    <p:sldMasterId id="2147484075" r:id="rId21"/>
    <p:sldMasterId id="2147484087" r:id="rId22"/>
    <p:sldMasterId id="2147484099" r:id="rId23"/>
    <p:sldMasterId id="2147484111" r:id="rId24"/>
    <p:sldMasterId id="2147484200" r:id="rId25"/>
    <p:sldMasterId id="2147484212" r:id="rId26"/>
    <p:sldMasterId id="2147484229" r:id="rId27"/>
    <p:sldMasterId id="2147484241" r:id="rId28"/>
    <p:sldMasterId id="2147484245" r:id="rId29"/>
    <p:sldMasterId id="2147484253" r:id="rId30"/>
    <p:sldMasterId id="2147484265" r:id="rId31"/>
    <p:sldMasterId id="2147484277" r:id="rId32"/>
    <p:sldMasterId id="2147484305" r:id="rId33"/>
    <p:sldMasterId id="2147484315" r:id="rId34"/>
  </p:sldMasterIdLst>
  <p:notesMasterIdLst>
    <p:notesMasterId r:id="rId51"/>
  </p:notesMasterIdLst>
  <p:handoutMasterIdLst>
    <p:handoutMasterId r:id="rId52"/>
  </p:handoutMasterIdLst>
  <p:sldIdLst>
    <p:sldId id="519" r:id="rId35"/>
    <p:sldId id="534" r:id="rId36"/>
    <p:sldId id="527" r:id="rId37"/>
    <p:sldId id="522" r:id="rId38"/>
    <p:sldId id="528" r:id="rId39"/>
    <p:sldId id="524" r:id="rId40"/>
    <p:sldId id="518" r:id="rId41"/>
    <p:sldId id="508" r:id="rId42"/>
    <p:sldId id="509" r:id="rId43"/>
    <p:sldId id="510" r:id="rId44"/>
    <p:sldId id="529" r:id="rId45"/>
    <p:sldId id="511" r:id="rId46"/>
    <p:sldId id="512" r:id="rId47"/>
    <p:sldId id="533" r:id="rId48"/>
    <p:sldId id="513" r:id="rId49"/>
    <p:sldId id="514"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EFEFFF"/>
    <a:srgbClr val="CCCCFF"/>
    <a:srgbClr val="FFF0E1"/>
    <a:srgbClr val="FFE2C5"/>
    <a:srgbClr val="FFCC99"/>
    <a:srgbClr val="CCFF99"/>
    <a:srgbClr val="FFFF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94343" autoAdjust="0"/>
  </p:normalViewPr>
  <p:slideViewPr>
    <p:cSldViewPr>
      <p:cViewPr varScale="1">
        <p:scale>
          <a:sx n="65" d="100"/>
          <a:sy n="65" d="100"/>
        </p:scale>
        <p:origin x="146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421"/>
          </a:xfrm>
          <a:prstGeom prst="rect">
            <a:avLst/>
          </a:prstGeom>
        </p:spPr>
        <p:txBody>
          <a:bodyPr vert="horz" lIns="92583" tIns="46292" rIns="92583" bIns="4629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421"/>
          </a:xfrm>
          <a:prstGeom prst="rect">
            <a:avLst/>
          </a:prstGeom>
        </p:spPr>
        <p:txBody>
          <a:bodyPr vert="horz" lIns="92583" tIns="46292" rIns="92583" bIns="46292" rtlCol="0"/>
          <a:lstStyle>
            <a:lvl1pPr algn="r">
              <a:defRPr sz="1200"/>
            </a:lvl1pPr>
          </a:lstStyle>
          <a:p>
            <a:fld id="{949D21B1-BD6C-4E12-9484-C9D3128221F9}" type="datetimeFigureOut">
              <a:rPr lang="en-US" smtClean="0"/>
              <a:pPr/>
              <a:t>7/30/2018</a:t>
            </a:fld>
            <a:endParaRPr lang="en-US"/>
          </a:p>
        </p:txBody>
      </p:sp>
      <p:sp>
        <p:nvSpPr>
          <p:cNvPr id="4" name="Footer Placeholder 3"/>
          <p:cNvSpPr>
            <a:spLocks noGrp="1"/>
          </p:cNvSpPr>
          <p:nvPr>
            <p:ph type="ftr" sz="quarter" idx="2"/>
          </p:nvPr>
        </p:nvSpPr>
        <p:spPr>
          <a:xfrm>
            <a:off x="0" y="8830383"/>
            <a:ext cx="3037840" cy="464420"/>
          </a:xfrm>
          <a:prstGeom prst="rect">
            <a:avLst/>
          </a:prstGeom>
        </p:spPr>
        <p:txBody>
          <a:bodyPr vert="horz" lIns="92583" tIns="46292" rIns="92583" bIns="4629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30383"/>
            <a:ext cx="3037840" cy="464420"/>
          </a:xfrm>
          <a:prstGeom prst="rect">
            <a:avLst/>
          </a:prstGeom>
        </p:spPr>
        <p:txBody>
          <a:bodyPr vert="horz" lIns="92583" tIns="46292" rIns="92583" bIns="46292" rtlCol="0" anchor="b"/>
          <a:lstStyle>
            <a:lvl1pPr algn="r">
              <a:defRPr sz="1200"/>
            </a:lvl1pPr>
          </a:lstStyle>
          <a:p>
            <a:fld id="{968419E0-B827-493A-879B-AED79DB77E8A}" type="slidenum">
              <a:rPr lang="en-US" smtClean="0"/>
              <a:pPr/>
              <a:t>‹#›</a:t>
            </a:fld>
            <a:endParaRPr lang="en-US"/>
          </a:p>
        </p:txBody>
      </p:sp>
    </p:spTree>
    <p:extLst>
      <p:ext uri="{BB962C8B-B14F-4D97-AF65-F5344CB8AC3E}">
        <p14:creationId xmlns:p14="http://schemas.microsoft.com/office/powerpoint/2010/main" val="16599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3156" tIns="46578" rIns="93156" bIns="46578" rtlCol="0"/>
          <a:lstStyle>
            <a:lvl1pPr algn="l">
              <a:defRPr sz="1200"/>
            </a:lvl1pPr>
          </a:lstStyle>
          <a:p>
            <a:endParaRPr lang="en-US"/>
          </a:p>
        </p:txBody>
      </p:sp>
      <p:sp>
        <p:nvSpPr>
          <p:cNvPr id="3" name="Date Placeholder 2"/>
          <p:cNvSpPr>
            <a:spLocks noGrp="1"/>
          </p:cNvSpPr>
          <p:nvPr>
            <p:ph type="dt" idx="1"/>
          </p:nvPr>
        </p:nvSpPr>
        <p:spPr>
          <a:xfrm>
            <a:off x="3970940" y="2"/>
            <a:ext cx="3037840" cy="464820"/>
          </a:xfrm>
          <a:prstGeom prst="rect">
            <a:avLst/>
          </a:prstGeom>
        </p:spPr>
        <p:txBody>
          <a:bodyPr vert="horz" lIns="93156" tIns="46578" rIns="93156" bIns="46578" rtlCol="0"/>
          <a:lstStyle>
            <a:lvl1pPr algn="r">
              <a:defRPr sz="1200"/>
            </a:lvl1pPr>
          </a:lstStyle>
          <a:p>
            <a:fld id="{131D3E1C-9C03-4E52-87F1-9FAD57148A54}" type="datetimeFigureOut">
              <a:rPr lang="en-US" smtClean="0"/>
              <a:pPr/>
              <a:t>7/30/2018</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156" tIns="46578" rIns="93156" bIns="46578"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56" tIns="46578" rIns="93156" bIns="465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29969"/>
            <a:ext cx="3037840" cy="464820"/>
          </a:xfrm>
          <a:prstGeom prst="rect">
            <a:avLst/>
          </a:prstGeom>
        </p:spPr>
        <p:txBody>
          <a:bodyPr vert="horz" lIns="93156" tIns="46578" rIns="93156" bIns="4657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156" tIns="46578" rIns="93156" bIns="46578" rtlCol="0" anchor="b"/>
          <a:lstStyle>
            <a:lvl1pPr algn="r">
              <a:defRPr sz="1200"/>
            </a:lvl1pPr>
          </a:lstStyle>
          <a:p>
            <a:fld id="{410C64F9-F296-4113-B555-26571D0B8C45}" type="slidenum">
              <a:rPr lang="en-US" smtClean="0"/>
              <a:pPr/>
              <a:t>‹#›</a:t>
            </a:fld>
            <a:endParaRPr lang="en-US"/>
          </a:p>
        </p:txBody>
      </p:sp>
    </p:spTree>
    <p:extLst>
      <p:ext uri="{BB962C8B-B14F-4D97-AF65-F5344CB8AC3E}">
        <p14:creationId xmlns:p14="http://schemas.microsoft.com/office/powerpoint/2010/main" val="3063720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pPr eaLnBrk="1" hangingPunct="1"/>
            <a:endParaRPr lang="en-US" dirty="0" smtClean="0"/>
          </a:p>
        </p:txBody>
      </p:sp>
      <p:sp>
        <p:nvSpPr>
          <p:cNvPr id="18436" name="Slide Number Placeholder 3"/>
          <p:cNvSpPr>
            <a:spLocks noGrp="1"/>
          </p:cNvSpPr>
          <p:nvPr>
            <p:ph type="sldNum" sz="quarter" idx="5"/>
          </p:nvPr>
        </p:nvSpPr>
        <p:spPr/>
        <p:txBody>
          <a:bodyPr/>
          <a:lstStyle/>
          <a:p>
            <a:pPr>
              <a:defRPr/>
            </a:pPr>
            <a:fld id="{C6FDCADB-2E1A-4835-A882-18378560B2A7}" type="slidenum">
              <a:rPr lang="en-US" smtClean="0"/>
              <a:pPr>
                <a:defRPr/>
              </a:pPr>
              <a:t>1</a:t>
            </a:fld>
            <a:endParaRPr lang="en-US" dirty="0" smtClean="0"/>
          </a:p>
        </p:txBody>
      </p:sp>
    </p:spTree>
    <p:extLst>
      <p:ext uri="{BB962C8B-B14F-4D97-AF65-F5344CB8AC3E}">
        <p14:creationId xmlns:p14="http://schemas.microsoft.com/office/powerpoint/2010/main" val="1158515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10</a:t>
            </a:fld>
            <a:endParaRPr lang="en-US" smtClean="0">
              <a:latin typeface="Arial" pitchFamily="34" charset="0"/>
            </a:endParaRPr>
          </a:p>
        </p:txBody>
      </p:sp>
    </p:spTree>
    <p:extLst>
      <p:ext uri="{BB962C8B-B14F-4D97-AF65-F5344CB8AC3E}">
        <p14:creationId xmlns:p14="http://schemas.microsoft.com/office/powerpoint/2010/main" val="317128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11</a:t>
            </a:fld>
            <a:endParaRPr lang="en-US" smtClean="0">
              <a:latin typeface="Arial" pitchFamily="34" charset="0"/>
            </a:endParaRPr>
          </a:p>
        </p:txBody>
      </p:sp>
    </p:spTree>
    <p:extLst>
      <p:ext uri="{BB962C8B-B14F-4D97-AF65-F5344CB8AC3E}">
        <p14:creationId xmlns:p14="http://schemas.microsoft.com/office/powerpoint/2010/main" val="311350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12</a:t>
            </a:fld>
            <a:endParaRPr lang="en-US" smtClean="0">
              <a:latin typeface="Arial" pitchFamily="34" charset="0"/>
            </a:endParaRPr>
          </a:p>
        </p:txBody>
      </p:sp>
    </p:spTree>
    <p:extLst>
      <p:ext uri="{BB962C8B-B14F-4D97-AF65-F5344CB8AC3E}">
        <p14:creationId xmlns:p14="http://schemas.microsoft.com/office/powerpoint/2010/main" val="957769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t>NOTE: Services allows the vendor to invoice multiple times without consuming the entire quantity of 1 AU</a:t>
            </a:r>
            <a:endParaRPr lang="en-US" sz="1600" kern="0" dirty="0" smtClean="0"/>
          </a:p>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13</a:t>
            </a:fld>
            <a:endParaRPr lang="en-US" smtClean="0">
              <a:latin typeface="Arial" pitchFamily="34" charset="0"/>
            </a:endParaRPr>
          </a:p>
        </p:txBody>
      </p:sp>
    </p:spTree>
    <p:extLst>
      <p:ext uri="{BB962C8B-B14F-4D97-AF65-F5344CB8AC3E}">
        <p14:creationId xmlns:p14="http://schemas.microsoft.com/office/powerpoint/2010/main" val="428811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0" dirty="0" smtClean="0"/>
              <a:t>NOTE: Services allows the vendor to invoice multiple times without consuming the entire quantity of 1 AU</a:t>
            </a:r>
            <a:endParaRPr lang="en-US" sz="1600" kern="0" dirty="0" smtClean="0"/>
          </a:p>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14</a:t>
            </a:fld>
            <a:endParaRPr lang="en-US" smtClean="0">
              <a:latin typeface="Arial" pitchFamily="34" charset="0"/>
            </a:endParaRPr>
          </a:p>
        </p:txBody>
      </p:sp>
    </p:spTree>
    <p:extLst>
      <p:ext uri="{BB962C8B-B14F-4D97-AF65-F5344CB8AC3E}">
        <p14:creationId xmlns:p14="http://schemas.microsoft.com/office/powerpoint/2010/main" val="188154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15</a:t>
            </a:fld>
            <a:endParaRPr lang="en-US" smtClean="0">
              <a:latin typeface="Arial" pitchFamily="34" charset="0"/>
            </a:endParaRPr>
          </a:p>
        </p:txBody>
      </p:sp>
    </p:spTree>
    <p:extLst>
      <p:ext uri="{BB962C8B-B14F-4D97-AF65-F5344CB8AC3E}">
        <p14:creationId xmlns:p14="http://schemas.microsoft.com/office/powerpoint/2010/main" val="185194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16</a:t>
            </a:fld>
            <a:endParaRPr lang="en-US" smtClean="0">
              <a:latin typeface="Arial" pitchFamily="34" charset="0"/>
            </a:endParaRPr>
          </a:p>
        </p:txBody>
      </p:sp>
    </p:spTree>
    <p:extLst>
      <p:ext uri="{BB962C8B-B14F-4D97-AF65-F5344CB8AC3E}">
        <p14:creationId xmlns:p14="http://schemas.microsoft.com/office/powerpoint/2010/main" val="404296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31CC3D-A4AE-473B-970A-68DB15062B06}"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9424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MOCAS – DCMA managed contracts, pay office &lt;&gt; HQ0490 so not entitled (certified for payment) in GFEBS</a:t>
            </a:r>
          </a:p>
          <a:p>
            <a:r>
              <a:rPr lang="en-US" baseline="0" dirty="0" smtClean="0"/>
              <a:t>RFID – Radio Frequency Identification </a:t>
            </a:r>
          </a:p>
          <a:p>
            <a:r>
              <a:rPr lang="en-US" baseline="0" dirty="0" smtClean="0"/>
              <a:t>IUID – Item Unique Identification</a:t>
            </a:r>
          </a:p>
          <a:p>
            <a:r>
              <a:rPr lang="en-US" baseline="0" dirty="0" smtClean="0"/>
              <a:t>GFE – Government Furnished Property</a:t>
            </a:r>
            <a:endParaRPr lang="en-US" dirty="0"/>
          </a:p>
        </p:txBody>
      </p:sp>
      <p:sp>
        <p:nvSpPr>
          <p:cNvPr id="4" name="Slide Number Placeholder 3"/>
          <p:cNvSpPr>
            <a:spLocks noGrp="1"/>
          </p:cNvSpPr>
          <p:nvPr>
            <p:ph type="sldNum" sz="quarter" idx="10"/>
          </p:nvPr>
        </p:nvSpPr>
        <p:spPr/>
        <p:txBody>
          <a:bodyPr/>
          <a:lstStyle/>
          <a:p>
            <a:pPr>
              <a:defRPr/>
            </a:pPr>
            <a:fld id="{CE31CC3D-A4AE-473B-970A-68DB15062B06}" type="slidenum">
              <a:rPr lang="en-US" smtClean="0"/>
              <a:pPr>
                <a:defRPr/>
              </a:pPr>
              <a:t>3</a:t>
            </a:fld>
            <a:endParaRPr lang="en-US" dirty="0"/>
          </a:p>
        </p:txBody>
      </p:sp>
    </p:spTree>
    <p:extLst>
      <p:ext uri="{BB962C8B-B14F-4D97-AF65-F5344CB8AC3E}">
        <p14:creationId xmlns:p14="http://schemas.microsoft.com/office/powerpoint/2010/main" val="118640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DD24FFA-AB4E-4C43-8534-3F646CCF03B0}" type="slidenum">
              <a:rPr lang="en-US" smtClean="0"/>
              <a:pPr>
                <a:defRPr/>
              </a:pPr>
              <a:t>4</a:t>
            </a:fld>
            <a:endParaRPr lang="en-US" dirty="0"/>
          </a:p>
        </p:txBody>
      </p:sp>
    </p:spTree>
    <p:extLst>
      <p:ext uri="{BB962C8B-B14F-4D97-AF65-F5344CB8AC3E}">
        <p14:creationId xmlns:p14="http://schemas.microsoft.com/office/powerpoint/2010/main" val="42312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6DD24FFA-AB4E-4C43-8534-3F646CCF03B0}" type="slidenum">
              <a:rPr lang="en-US" smtClean="0"/>
              <a:pPr>
                <a:defRPr/>
              </a:pPr>
              <a:t>5</a:t>
            </a:fld>
            <a:endParaRPr lang="en-US" dirty="0"/>
          </a:p>
        </p:txBody>
      </p:sp>
    </p:spTree>
    <p:extLst>
      <p:ext uri="{BB962C8B-B14F-4D97-AF65-F5344CB8AC3E}">
        <p14:creationId xmlns:p14="http://schemas.microsoft.com/office/powerpoint/2010/main" val="95380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FSC – Federal</a:t>
            </a:r>
            <a:r>
              <a:rPr lang="en-US" baseline="0" dirty="0" smtClean="0"/>
              <a:t> Supply Classification </a:t>
            </a:r>
          </a:p>
          <a:p>
            <a:r>
              <a:rPr lang="en-US" baseline="0" dirty="0" smtClean="0"/>
              <a:t>PSC – Product or Service Code</a:t>
            </a:r>
          </a:p>
          <a:p>
            <a:pPr lvl="0" eaLnBrk="1" hangingPunct="1">
              <a:spcBef>
                <a:spcPts val="600"/>
              </a:spcBef>
            </a:pPr>
            <a:r>
              <a:rPr lang="en-US" dirty="0" smtClean="0"/>
              <a:t>If Product Service Code (PSC) is alpha and does not begin with Q</a:t>
            </a:r>
          </a:p>
          <a:p>
            <a:pPr lvl="0" eaLnBrk="1" hangingPunct="1">
              <a:spcBef>
                <a:spcPts val="600"/>
              </a:spcBef>
            </a:pPr>
            <a:r>
              <a:rPr lang="en-US" dirty="0" smtClean="0"/>
              <a:t>SPS interface designed to create PO as a Service item (value based)</a:t>
            </a:r>
          </a:p>
          <a:p>
            <a:pPr lvl="0" eaLnBrk="1" hangingPunct="1">
              <a:spcBef>
                <a:spcPts val="600"/>
              </a:spcBef>
            </a:pPr>
            <a:r>
              <a:rPr lang="en-US" dirty="0" smtClean="0"/>
              <a:t>Item Category = D, Order Quantity = 1 and Unit of Measure = AU</a:t>
            </a:r>
          </a:p>
          <a:p>
            <a:pPr lvl="0" eaLnBrk="1" hangingPunct="1">
              <a:spcBef>
                <a:spcPts val="600"/>
              </a:spcBef>
            </a:pPr>
            <a:r>
              <a:rPr lang="en-US" dirty="0" smtClean="0"/>
              <a:t>Total value of obligation on the limit tab</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E31CC3D-A4AE-473B-970A-68DB15062B06}" type="slidenum">
              <a:rPr lang="en-US" smtClean="0"/>
              <a:pPr>
                <a:defRPr/>
              </a:pPr>
              <a:t>6</a:t>
            </a:fld>
            <a:endParaRPr lang="en-US" dirty="0"/>
          </a:p>
        </p:txBody>
      </p:sp>
    </p:spTree>
    <p:extLst>
      <p:ext uri="{BB962C8B-B14F-4D97-AF65-F5344CB8AC3E}">
        <p14:creationId xmlns:p14="http://schemas.microsoft.com/office/powerpoint/2010/main" val="113494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7</a:t>
            </a:fld>
            <a:endParaRPr lang="en-US" smtClean="0">
              <a:latin typeface="Arial" pitchFamily="34" charset="0"/>
            </a:endParaRPr>
          </a:p>
        </p:txBody>
      </p:sp>
    </p:spTree>
    <p:extLst>
      <p:ext uri="{BB962C8B-B14F-4D97-AF65-F5344CB8AC3E}">
        <p14:creationId xmlns:p14="http://schemas.microsoft.com/office/powerpoint/2010/main" val="242004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8</a:t>
            </a:fld>
            <a:endParaRPr lang="en-US" smtClean="0">
              <a:latin typeface="Arial" pitchFamily="34" charset="0"/>
            </a:endParaRPr>
          </a:p>
        </p:txBody>
      </p:sp>
    </p:spTree>
    <p:extLst>
      <p:ext uri="{BB962C8B-B14F-4D97-AF65-F5344CB8AC3E}">
        <p14:creationId xmlns:p14="http://schemas.microsoft.com/office/powerpoint/2010/main" val="222310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E00AE33-4AA5-4711-9956-C0E80DE9139D}" type="slidenum">
              <a:rPr lang="en-US" smtClean="0">
                <a:latin typeface="Arial" pitchFamily="34" charset="0"/>
              </a:rPr>
              <a:pPr/>
              <a:t>9</a:t>
            </a:fld>
            <a:endParaRPr lang="en-US" smtClean="0">
              <a:latin typeface="Arial" pitchFamily="34" charset="0"/>
            </a:endParaRPr>
          </a:p>
        </p:txBody>
      </p:sp>
    </p:spTree>
    <p:extLst>
      <p:ext uri="{BB962C8B-B14F-4D97-AF65-F5344CB8AC3E}">
        <p14:creationId xmlns:p14="http://schemas.microsoft.com/office/powerpoint/2010/main" val="3812695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8.xml"/><Relationship Id="rId4"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0.xml"/><Relationship Id="rId4" Type="http://schemas.openxmlformats.org/officeDocument/2006/relationships/image" Target="../media/image4.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1.xml"/><Relationship Id="rId4" Type="http://schemas.openxmlformats.org/officeDocument/2006/relationships/image" Target="../media/image4.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2.xml"/><Relationship Id="rId4" Type="http://schemas.openxmlformats.org/officeDocument/2006/relationships/image" Target="../media/image4.pn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3.xml"/><Relationship Id="rId4" Type="http://schemas.openxmlformats.org/officeDocument/2006/relationships/image" Target="../media/image4.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5.xml"/><Relationship Id="rId4" Type="http://schemas.openxmlformats.org/officeDocument/2006/relationships/image" Target="../media/image4.pn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6.xml"/><Relationship Id="rId4" Type="http://schemas.openxmlformats.org/officeDocument/2006/relationships/image" Target="../media/image4.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7.xml"/><Relationship Id="rId4" Type="http://schemas.openxmlformats.org/officeDocument/2006/relationships/image" Target="../media/image4.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8.xml"/><Relationship Id="rId4" Type="http://schemas.openxmlformats.org/officeDocument/2006/relationships/image" Target="../media/image4.pn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9.xml"/><Relationship Id="rId4" Type="http://schemas.openxmlformats.org/officeDocument/2006/relationships/image" Target="../media/image4.pn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0.xml"/><Relationship Id="rId4" Type="http://schemas.openxmlformats.org/officeDocument/2006/relationships/image" Target="../media/image4.pn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1.xml"/><Relationship Id="rId4" Type="http://schemas.openxmlformats.org/officeDocument/2006/relationships/image" Target="../media/image4.png"/></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2.xml"/><Relationship Id="rId4" Type="http://schemas.openxmlformats.org/officeDocument/2006/relationships/image" Target="../media/image4.pn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3.xml"/><Relationship Id="rId4" Type="http://schemas.openxmlformats.org/officeDocument/2006/relationships/image" Target="../media/image4.pn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29403A4B-6209-44CF-917E-7F50295EF4AA}"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D4BA076D-83A3-4DD0-B534-CB0F333405D6}" type="slidenum">
              <a:rPr lang="en-US"/>
              <a:pPr>
                <a:defRPr/>
              </a:pPr>
              <a:t>‹#›</a:t>
            </a:fld>
            <a:endParaRPr lang="en-US"/>
          </a:p>
        </p:txBody>
      </p:sp>
      <p:sp>
        <p:nvSpPr>
          <p:cNvPr id="5" name="Rectangle 93"/>
          <p:cNvSpPr>
            <a:spLocks noGrp="1" noChangeArrowheads="1"/>
          </p:cNvSpPr>
          <p:nvPr>
            <p:ph type="dt" sz="half" idx="11"/>
          </p:nvPr>
        </p:nvSpPr>
        <p:spPr/>
        <p:txBody>
          <a:bodyPr/>
          <a:lstStyle>
            <a:lvl1pPr eaLnBrk="1" hangingPunct="1">
              <a:defRPr sz="1000" b="0">
                <a:latin typeface="Arial" charset="0"/>
                <a:ea typeface="ＭＳ Ｐゴシック" pitchFamily="-80" charset="-128"/>
                <a:cs typeface="+mn-cs"/>
              </a:defRPr>
            </a:lvl1pPr>
          </a:lstStyle>
          <a:p>
            <a:pPr>
              <a:defRPr/>
            </a:pP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245546FE-22BC-4A7B-B8D8-3A365C62823B}"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 y="838200"/>
            <a:ext cx="8763000" cy="5562600"/>
          </a:xfrm>
        </p:spPr>
        <p:txBody>
          <a:bodyPr/>
          <a:lstStyle/>
          <a:p>
            <a:pPr lvl="0"/>
            <a:endParaRPr lang="en-US" noProof="0" dirty="0"/>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40614327-798B-4F7D-A246-7D7183CD2A06}"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8382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6957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1086AA67-8CE6-49BA-8520-57B2A20B6446}"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6705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5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p:txBody>
          <a:bodyPr/>
          <a:lstStyle>
            <a:lvl1pPr>
              <a:defRPr sz="1050"/>
            </a:lvl1pPr>
          </a:lstStyle>
          <a:p>
            <a:pPr>
              <a:defRPr/>
            </a:pPr>
            <a:endParaRPr lang="en-US"/>
          </a:p>
        </p:txBody>
      </p:sp>
      <p:sp>
        <p:nvSpPr>
          <p:cNvPr id="6" name="Rectangle 94"/>
          <p:cNvSpPr>
            <a:spLocks noGrp="1" noChangeArrowheads="1"/>
          </p:cNvSpPr>
          <p:nvPr>
            <p:ph type="sldNum" sz="quarter" idx="11"/>
          </p:nvPr>
        </p:nvSpPr>
        <p:spPr/>
        <p:txBody>
          <a:bodyPr/>
          <a:lstStyle>
            <a:lvl1pPr>
              <a:defRPr sz="1050"/>
            </a:lvl1pPr>
          </a:lstStyle>
          <a:p>
            <a:pPr>
              <a:defRPr/>
            </a:pPr>
            <a:endParaRPr lang="en-US"/>
          </a:p>
          <a:p>
            <a:pPr>
              <a:defRPr/>
            </a:pPr>
            <a:fld id="{9E431958-AA77-4759-8121-B1851D0EF6D2}"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29403A4B-6209-44CF-917E-7F50295EF4AA}"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143000"/>
          </a:xfrm>
        </p:spPr>
        <p:txBody>
          <a:bodyPr anchor="b"/>
          <a:lstStyle>
            <a:lvl1pPr marL="0" indent="0" algn="ctr">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dirty="0" smtClean="0"/>
              <a:t>Date</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245546FE-22BC-4A7B-B8D8-3A365C62823B}"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 y="838200"/>
            <a:ext cx="8763000" cy="5562600"/>
          </a:xfrm>
        </p:spPr>
        <p:txBody>
          <a:bodyPr/>
          <a:lstStyle/>
          <a:p>
            <a:pPr lvl="0"/>
            <a:endParaRPr lang="en-US" noProof="0" dirty="0"/>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40614327-798B-4F7D-A246-7D7183CD2A06}"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8382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6957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1086AA67-8CE6-49BA-8520-57B2A20B6446}"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6705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5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p:txBody>
          <a:bodyPr/>
          <a:lstStyle>
            <a:lvl1pPr>
              <a:defRPr sz="1050"/>
            </a:lvl1pPr>
          </a:lstStyle>
          <a:p>
            <a:pPr>
              <a:defRPr/>
            </a:pPr>
            <a:endParaRPr lang="en-US"/>
          </a:p>
        </p:txBody>
      </p:sp>
      <p:sp>
        <p:nvSpPr>
          <p:cNvPr id="6" name="Rectangle 94"/>
          <p:cNvSpPr>
            <a:spLocks noGrp="1" noChangeArrowheads="1"/>
          </p:cNvSpPr>
          <p:nvPr>
            <p:ph type="sldNum" sz="quarter" idx="11"/>
          </p:nvPr>
        </p:nvSpPr>
        <p:spPr/>
        <p:txBody>
          <a:bodyPr/>
          <a:lstStyle>
            <a:lvl1pPr>
              <a:defRPr sz="1050"/>
            </a:lvl1pPr>
          </a:lstStyle>
          <a:p>
            <a:pPr>
              <a:defRPr/>
            </a:pPr>
            <a:endParaRPr lang="en-US"/>
          </a:p>
          <a:p>
            <a:pPr>
              <a:defRPr/>
            </a:pPr>
            <a:fld id="{9E431958-AA77-4759-8121-B1851D0EF6D2}"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29403A4B-6209-44CF-917E-7F50295EF4AA}"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143000"/>
          </a:xfrm>
        </p:spPr>
        <p:txBody>
          <a:bodyPr anchor="b"/>
          <a:lstStyle>
            <a:lvl1pPr marL="0" indent="0" algn="ctr">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245546FE-22BC-4A7B-B8D8-3A365C62823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 y="838200"/>
            <a:ext cx="8763000" cy="5562600"/>
          </a:xfrm>
        </p:spPr>
        <p:txBody>
          <a:bodyPr/>
          <a:lstStyle/>
          <a:p>
            <a:pPr lvl="0"/>
            <a:endParaRPr lang="en-US" noProof="0" dirty="0"/>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40614327-798B-4F7D-A246-7D7183CD2A06}"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8382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6957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1086AA67-8CE6-49BA-8520-57B2A20B6446}"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6705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5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p:txBody>
          <a:bodyPr/>
          <a:lstStyle>
            <a:lvl1pPr>
              <a:defRPr sz="1050"/>
            </a:lvl1pPr>
          </a:lstStyle>
          <a:p>
            <a:pPr>
              <a:defRPr/>
            </a:pPr>
            <a:endParaRPr lang="en-US"/>
          </a:p>
        </p:txBody>
      </p:sp>
      <p:sp>
        <p:nvSpPr>
          <p:cNvPr id="6" name="Rectangle 94"/>
          <p:cNvSpPr>
            <a:spLocks noGrp="1" noChangeArrowheads="1"/>
          </p:cNvSpPr>
          <p:nvPr>
            <p:ph type="sldNum" sz="quarter" idx="11"/>
          </p:nvPr>
        </p:nvSpPr>
        <p:spPr/>
        <p:txBody>
          <a:bodyPr/>
          <a:lstStyle>
            <a:lvl1pPr>
              <a:defRPr sz="1050"/>
            </a:lvl1pPr>
          </a:lstStyle>
          <a:p>
            <a:pPr>
              <a:defRPr/>
            </a:pPr>
            <a:endParaRPr lang="en-US"/>
          </a:p>
          <a:p>
            <a:pPr>
              <a:defRPr/>
            </a:pPr>
            <a:fld id="{9E431958-AA77-4759-8121-B1851D0EF6D2}"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29403A4B-6209-44CF-917E-7F50295EF4AA}"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4"/>
          <p:cNvSpPr>
            <a:spLocks noGrp="1" noChangeArrowheads="1"/>
          </p:cNvSpPr>
          <p:nvPr>
            <p:ph type="sldNum" sz="quarter" idx="10"/>
          </p:nvPr>
        </p:nvSpPr>
        <p:spPr/>
        <p:txBody>
          <a:bodyPr/>
          <a:lstStyle>
            <a:lvl1pPr>
              <a:defRPr sz="1050"/>
            </a:lvl1pPr>
          </a:lstStyle>
          <a:p>
            <a:pPr>
              <a:defRPr/>
            </a:pPr>
            <a:endParaRPr lang="en-US"/>
          </a:p>
          <a:p>
            <a:pPr>
              <a:defRPr/>
            </a:pPr>
            <a:fld id="{435176ED-CEA1-4003-9F72-2C2365E12F1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143000"/>
          </a:xfrm>
        </p:spPr>
        <p:txBody>
          <a:bodyPr anchor="b"/>
          <a:lstStyle>
            <a:lvl1pPr marL="0" indent="0" algn="ctr">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dirty="0" err="1">
                  <a:solidFill>
                    <a:srgbClr val="006600"/>
                  </a:solidFill>
                  <a:latin typeface="Calibri" pitchFamily="34" charset="0"/>
                  <a:ea typeface="ＭＳ Ｐゴシック"/>
                  <a:cs typeface="ＭＳ Ｐゴシック"/>
                </a:rPr>
                <a:t>ASA</a:t>
              </a:r>
              <a:r>
                <a:rPr lang="en-US" b="1" dirty="0">
                  <a:solidFill>
                    <a:srgbClr val="006600"/>
                  </a:solidFill>
                  <a:latin typeface="Calibri" pitchFamily="34" charset="0"/>
                  <a:ea typeface="ＭＳ Ｐゴシック"/>
                  <a:cs typeface="ＭＳ Ｐゴシック"/>
                </a:rPr>
                <a:t> (</a:t>
              </a:r>
              <a:r>
                <a:rPr lang="en-US" b="1" dirty="0" err="1">
                  <a:solidFill>
                    <a:srgbClr val="006600"/>
                  </a:solidFill>
                  <a:latin typeface="Calibri" pitchFamily="34" charset="0"/>
                  <a:ea typeface="ＭＳ Ｐゴシック"/>
                  <a:cs typeface="ＭＳ Ｐゴシック"/>
                </a:rPr>
                <a:t>FM&amp;C</a:t>
              </a:r>
              <a:r>
                <a:rPr lang="en-US" b="1" dirty="0">
                  <a:solidFill>
                    <a:srgbClr val="006600"/>
                  </a:solidFill>
                  <a:latin typeface="Calibri" pitchFamily="34" charset="0"/>
                  <a:ea typeface="ＭＳ Ｐゴシック"/>
                  <a:cs typeface="ＭＳ Ｐゴシック"/>
                </a:rPr>
                <a:t>)</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3C9D3B35-C02C-4A72-9C3B-43CC2B96E9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14F35367-2EA4-40C3-9FE7-0ABF2F3580D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E117D9E3-0E42-46AF-8E0C-F2A39190B25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Payroll Accrual Process Update</a:t>
            </a:r>
          </a:p>
          <a:p>
            <a:r>
              <a:rPr lang="en-US" dirty="0" smtClean="0"/>
              <a:t>Target effective November O &amp; S Patch:</a:t>
            </a:r>
          </a:p>
          <a:p>
            <a:r>
              <a:rPr lang="en-US" dirty="0" smtClean="0"/>
              <a:t>Adjust the accrual process for each pay period </a:t>
            </a:r>
          </a:p>
          <a:p>
            <a:pPr lvl="1"/>
            <a:r>
              <a:rPr lang="en-US" dirty="0" smtClean="0"/>
              <a:t>If first or middle pay period (if month with three pay cycles) accrue for ten workdays </a:t>
            </a:r>
          </a:p>
          <a:p>
            <a:pPr lvl="2"/>
            <a:r>
              <a:rPr lang="en-US" dirty="0" smtClean="0"/>
              <a:t>Current process: accrue the remaining worked but unpaid days left in the prior month or no accrual for middle pay cycle if a month with three pay cycles.</a:t>
            </a:r>
          </a:p>
          <a:p>
            <a:r>
              <a:rPr lang="en-US" dirty="0" smtClean="0"/>
              <a:t>Retain current process for final pay cycle of the month</a:t>
            </a:r>
          </a:p>
          <a:p>
            <a:pPr lvl="1"/>
            <a:r>
              <a:rPr lang="en-US" dirty="0" smtClean="0"/>
              <a:t>Post accrual to bring the full months payroll on the books through the end of the current month with the last monthly payroll cycle.	</a:t>
            </a:r>
          </a:p>
          <a:p>
            <a:pPr lvl="2"/>
            <a:r>
              <a:rPr lang="en-US" dirty="0" smtClean="0"/>
              <a:t>required in order to comply with FMR. </a:t>
            </a:r>
          </a:p>
          <a:p>
            <a:r>
              <a:rPr lang="en-US" dirty="0" smtClean="0"/>
              <a:t> </a:t>
            </a:r>
          </a:p>
          <a:p>
            <a:endParaRPr lang="en-US" dirty="0" smtClean="0"/>
          </a:p>
        </p:txBody>
      </p:sp>
      <p:sp>
        <p:nvSpPr>
          <p:cNvPr id="7" name="Title 1"/>
          <p:cNvSpPr>
            <a:spLocks noGrp="1"/>
          </p:cNvSpPr>
          <p:nvPr>
            <p:ph type="title"/>
          </p:nvPr>
        </p:nvSpPr>
        <p:spPr>
          <a:xfrm>
            <a:off x="0" y="152400"/>
            <a:ext cx="6705600" cy="684213"/>
          </a:xfrm>
        </p:spPr>
        <p:txBody>
          <a:bodyPr/>
          <a:lstStyle/>
          <a:p>
            <a:r>
              <a:rPr lang="en-US" dirty="0" smtClean="0"/>
              <a:t>Payroll Accrual</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3CC95B88-207A-429E-97A2-3D81173A1A5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7B184619-978F-4837-9A6B-A6915A0A844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AF93C5DF-190D-4A4D-AE02-67F9638623E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9A3A25FA-EBBA-480F-B8C4-202F6521909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DEB515AD-18B3-4E85-9CD6-CEA2E7776E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E4D6F08D-4FC3-4202-AE49-408EE567F49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GFEBS Master">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CB56ACFA-239B-4159-AD49-4D82C8793D8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endParaRPr lang="en-US"/>
          </a:p>
          <a:p>
            <a:pPr>
              <a:defRPr/>
            </a:pPr>
            <a:fld id="{76A36ED6-6C74-4209-9DA7-DDD327A6B094}"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E208D002-7510-41B8-A465-BAA6E07F912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879A1B7-68A7-40FF-8B44-3901DC9DE5B5}"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53049CD0-6AD5-4E98-A9AF-F2B04C87FA3E}"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8B072504-42AF-4496-82FB-7A0FFD1C0DD8}"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00CCDB6C-D88A-42F4-9A47-CA50B83C19E9}"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45B2A318-7247-47EF-A4B5-8419EA698E10}"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F1160E9-DA6B-49A1-AE76-A8C46CD73D47}"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0E4D3060-C0E8-4C7A-A22C-692B9091649D}"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361EA366-8DBB-448A-9EA0-7EB3F450C218}"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endParaRPr lang="en-US"/>
          </a:p>
          <a:p>
            <a:pPr>
              <a:defRPr/>
            </a:pPr>
            <a:fld id="{76A36ED6-6C74-4209-9DA7-DDD327A6B09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E208D002-7510-41B8-A465-BAA6E07F912C}"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879A1B7-68A7-40FF-8B44-3901DC9DE5B5}"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53049CD0-6AD5-4E98-A9AF-F2B04C87FA3E}"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8B072504-42AF-4496-82FB-7A0FFD1C0DD8}"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00CCDB6C-D88A-42F4-9A47-CA50B83C19E9}"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45B2A318-7247-47EF-A4B5-8419EA698E10}"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F1160E9-DA6B-49A1-AE76-A8C46CD73D47}"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0E4D3060-C0E8-4C7A-A22C-692B9091649D}"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361EA366-8DBB-448A-9EA0-7EB3F450C218}"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endParaRPr lang="en-US"/>
          </a:p>
          <a:p>
            <a:pPr>
              <a:defRPr/>
            </a:pPr>
            <a:fld id="{76A36ED6-6C74-4209-9DA7-DDD327A6B094}"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E208D002-7510-41B8-A465-BAA6E07F912C}"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879A1B7-68A7-40FF-8B44-3901DC9DE5B5}"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53049CD0-6AD5-4E98-A9AF-F2B04C87FA3E}"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8B072504-42AF-4496-82FB-7A0FFD1C0DD8}"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00CCDB6C-D88A-42F4-9A47-CA50B83C19E9}"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45B2A318-7247-47EF-A4B5-8419EA698E10}"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F1160E9-DA6B-49A1-AE76-A8C46CD73D47}"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0E4D3060-C0E8-4C7A-A22C-692B9091649D}"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361EA366-8DBB-448A-9EA0-7EB3F450C21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endParaRPr lang="en-US"/>
          </a:p>
          <a:p>
            <a:pPr>
              <a:defRPr/>
            </a:pPr>
            <a:fld id="{76A36ED6-6C74-4209-9DA7-DDD327A6B094}"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E208D002-7510-41B8-A465-BAA6E07F912C}"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879A1B7-68A7-40FF-8B44-3901DC9DE5B5}"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53049CD0-6AD5-4E98-A9AF-F2B04C87FA3E}"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8B072504-42AF-4496-82FB-7A0FFD1C0DD8}"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00CCDB6C-D88A-42F4-9A47-CA50B83C19E9}"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45B2A318-7247-47EF-A4B5-8419EA698E10}"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F1160E9-DA6B-49A1-AE76-A8C46CD73D47}"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0E4D3060-C0E8-4C7A-A22C-692B9091649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361EA366-8DBB-448A-9EA0-7EB3F450C218}"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endParaRPr lang="en-US"/>
          </a:p>
          <a:p>
            <a:pPr>
              <a:defRPr/>
            </a:pPr>
            <a:fld id="{76A36ED6-6C74-4209-9DA7-DDD327A6B094}"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E208D002-7510-41B8-A465-BAA6E07F912C}"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879A1B7-68A7-40FF-8B44-3901DC9DE5B5}"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53049CD0-6AD5-4E98-A9AF-F2B04C87FA3E}"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8B072504-42AF-4496-82FB-7A0FFD1C0DD8}"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00CCDB6C-D88A-42F4-9A47-CA50B83C19E9}"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45B2A318-7247-47EF-A4B5-8419EA698E10}"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F1160E9-DA6B-49A1-AE76-A8C46CD73D4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0E4D3060-C0E8-4C7A-A22C-692B9091649D}" type="slidenum">
              <a:rPr lang="en-US"/>
              <a:pPr>
                <a:defRPr/>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361EA366-8DBB-448A-9EA0-7EB3F450C218}" type="slidenum">
              <a:rPr lang="en-US"/>
              <a:pPr>
                <a:defRPr/>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endParaRPr lang="en-US"/>
          </a:p>
          <a:p>
            <a:pPr>
              <a:defRPr/>
            </a:pPr>
            <a:fld id="{76A36ED6-6C74-4209-9DA7-DDD327A6B094}" type="slidenum">
              <a:rPr lang="en-US"/>
              <a:pPr>
                <a:defRPr/>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E208D002-7510-41B8-A465-BAA6E07F912C}" type="slidenum">
              <a:rPr lang="en-US"/>
              <a:pPr>
                <a:defRPr/>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879A1B7-68A7-40FF-8B44-3901DC9DE5B5}" type="slidenum">
              <a:rPr lang="en-US"/>
              <a:pPr>
                <a:defRPr/>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53049CD0-6AD5-4E98-A9AF-F2B04C87FA3E}" type="slidenum">
              <a:rPr lang="en-US"/>
              <a:pPr>
                <a:defRPr/>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8B072504-42AF-4496-82FB-7A0FFD1C0DD8}" type="slidenum">
              <a:rPr lang="en-US"/>
              <a:pPr>
                <a:defRPr/>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00CCDB6C-D88A-42F4-9A47-CA50B83C19E9}" type="slidenum">
              <a:rPr lang="en-US"/>
              <a:pPr>
                <a:defRPr/>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45B2A318-7247-47EF-A4B5-8419EA698E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97125E3B-4799-49F3-81BA-6EE8695BC53C}" type="slidenum">
              <a:rPr lang="en-US"/>
              <a:pPr>
                <a:defRPr/>
              </a:pPr>
              <a:t>‹#›</a:t>
            </a:fld>
            <a:endParaRPr lang="en-US"/>
          </a:p>
        </p:txBody>
      </p:sp>
      <p:sp>
        <p:nvSpPr>
          <p:cNvPr id="5" name="Rectangle 93"/>
          <p:cNvSpPr>
            <a:spLocks noGrp="1" noChangeArrowheads="1"/>
          </p:cNvSpPr>
          <p:nvPr>
            <p:ph type="dt" sz="half" idx="11"/>
          </p:nvPr>
        </p:nvSpPr>
        <p:spPr/>
        <p:txBody>
          <a:bodyPr/>
          <a:lstStyle>
            <a:lvl1pPr eaLnBrk="1" hangingPunct="1">
              <a:defRPr sz="1000" b="0">
                <a:latin typeface="Arial" charset="0"/>
                <a:ea typeface="ＭＳ Ｐゴシック" pitchFamily="-80" charset="-128"/>
                <a:cs typeface="+mn-cs"/>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F1160E9-DA6B-49A1-AE76-A8C46CD73D47}"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0E4D3060-C0E8-4C7A-A22C-692B9091649D}"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361EA366-8DBB-448A-9EA0-7EB3F450C218}"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a:solidFill>
                    <a:srgbClr val="006600"/>
                  </a:solidFill>
                  <a:latin typeface="Calibri" pitchFamily="34" charset="0"/>
                  <a:ea typeface="ＭＳ Ｐゴシック"/>
                  <a:cs typeface="ＭＳ Ｐゴシック"/>
                </a:rPr>
                <a:t>ASA (FM&amp;C)</a:t>
              </a:r>
            </a:p>
          </p:txBody>
        </p:sp>
      </p:grpSp>
      <p:sp>
        <p:nvSpPr>
          <p:cNvPr id="7171"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7172" name="Rectangle 4"/>
          <p:cNvSpPr>
            <a:spLocks noGrp="1" noChangeArrowheads="1"/>
          </p:cNvSpPr>
          <p:nvPr>
            <p:ph type="subTitle" idx="1"/>
          </p:nvPr>
        </p:nvSpPr>
        <p:spPr>
          <a:xfrm>
            <a:off x="1890713" y="5486400"/>
            <a:ext cx="5334000" cy="762000"/>
          </a:xfrm>
        </p:spPr>
        <p:txBody>
          <a:bodyPr/>
          <a:lstStyle>
            <a:lvl1pPr marL="0" indent="0" algn="ctr">
              <a:buFontTx/>
              <a:buNone/>
              <a:defRPr sz="2000"/>
            </a:lvl1pPr>
          </a:lstStyle>
          <a:p>
            <a:r>
              <a:rPr lang="en-US"/>
              <a:t>Date</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5" name="Slide Number Placeholder 4"/>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B1817775-6AEE-43A0-8CE6-6E532C68A3E6}"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5" name="Slide Number Placeholder 4"/>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88938519-369A-4895-B46E-2C629A8A9834}"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E82D4B13-C646-42B5-9C1E-ADBCFDB16747}"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8" name="Slide Number Placeholder 7"/>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D701C22A-9E81-4430-8045-82E032FFFDD4}"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4" name="Slide Number Placeholder 3"/>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E9DE304E-3E07-4FE8-9F86-9AF8A3AC742F}"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3" name="Slide Number Placeholder 2"/>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779877E0-216A-4623-8364-0631CC4980C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290873A2-1940-4335-8264-7823C9A97560}"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C10F5E7E-8254-4FEE-8959-91C5F9987B83}"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5" name="Slide Number Placeholder 4"/>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DF7E3CFE-914E-401F-8146-D1192AD3FB14}"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endParaRPr lang="en-US"/>
          </a:p>
        </p:txBody>
      </p:sp>
      <p:sp>
        <p:nvSpPr>
          <p:cNvPr id="5" name="Slide Number Placeholder 4"/>
          <p:cNvSpPr>
            <a:spLocks noGrp="1"/>
          </p:cNvSpPr>
          <p:nvPr>
            <p:ph type="sldNum" sz="quarter" idx="11"/>
          </p:nvPr>
        </p:nvSpPr>
        <p:spPr/>
        <p:txBody>
          <a:bodyPr/>
          <a:lstStyle>
            <a:lvl1pPr>
              <a:defRPr>
                <a:ea typeface="ＭＳ Ｐゴシック" pitchFamily="34" charset="-128"/>
              </a:defRPr>
            </a:lvl1pPr>
          </a:lstStyle>
          <a:p>
            <a:pPr>
              <a:defRPr/>
            </a:pPr>
            <a:endParaRPr lang="en-US"/>
          </a:p>
          <a:p>
            <a:pPr>
              <a:defRPr/>
            </a:pPr>
            <a:fld id="{B2DF1E1C-EE9B-4DF4-9FFB-CF250A871B8B}"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03" name="Rectangle 3"/>
          <p:cNvSpPr>
            <a:spLocks noGrp="1" noChangeArrowheads="1"/>
          </p:cNvSpPr>
          <p:nvPr>
            <p:ph type="ctrTitle"/>
          </p:nvPr>
        </p:nvSpPr>
        <p:spPr>
          <a:xfrm>
            <a:off x="685800" y="3352800"/>
            <a:ext cx="7772400" cy="1828800"/>
          </a:xfrm>
        </p:spPr>
        <p:txBody>
          <a:bodyPr lIns="91440" rIns="91440" bIns="45720"/>
          <a:lstStyle>
            <a:lvl1pPr algn="ctr">
              <a:defRPr/>
            </a:lvl1pPr>
          </a:lstStyle>
          <a:p>
            <a:r>
              <a:rPr lang="en-US" smtClean="0"/>
              <a:t>Click to edit Master title style</a:t>
            </a:r>
            <a:endParaRPr lang="en-US" dirty="0"/>
          </a:p>
        </p:txBody>
      </p:sp>
      <p:sp>
        <p:nvSpPr>
          <p:cNvPr id="102404" name="Rectangle 4"/>
          <p:cNvSpPr>
            <a:spLocks noGrp="1" noChangeArrowheads="1"/>
          </p:cNvSpPr>
          <p:nvPr>
            <p:ph type="subTitle" idx="1"/>
          </p:nvPr>
        </p:nvSpPr>
        <p:spPr>
          <a:xfrm>
            <a:off x="1371600" y="5486400"/>
            <a:ext cx="6400800" cy="838200"/>
          </a:xfrm>
        </p:spPr>
        <p:txBody>
          <a:bodyPr tIns="45720" bIns="45720"/>
          <a:lstStyle>
            <a:lvl1pPr marL="0" indent="0" algn="ctr">
              <a:lnSpc>
                <a:spcPct val="90000"/>
              </a:lnSpc>
              <a:buFont typeface="Times" pitchFamily="-80" charset="0"/>
              <a:buNone/>
              <a:defRPr sz="2000"/>
            </a:lvl1pPr>
          </a:lstStyle>
          <a:p>
            <a:r>
              <a:rPr lang="en-US" smtClean="0"/>
              <a:t>Click to edit Master subtitle style</a:t>
            </a:r>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24A2BDC4-8B01-4F1F-9341-F033C8D8FB0E}"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A7E9E06A-2D27-46E5-8A51-80826FCAA698}"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19200"/>
            <a:ext cx="41719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219200"/>
            <a:ext cx="41719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FF2E1CB0-1908-4284-81A4-40D18B8D3388}"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3"/>
          <p:cNvSpPr>
            <a:spLocks noGrp="1" noChangeArrowheads="1"/>
          </p:cNvSpPr>
          <p:nvPr>
            <p:ph type="dt" sz="half" idx="10"/>
          </p:nvPr>
        </p:nvSpPr>
        <p:spPr>
          <a:ln/>
        </p:spPr>
        <p:txBody>
          <a:bodyPr/>
          <a:lstStyle>
            <a:lvl1pPr>
              <a:defRPr/>
            </a:lvl1pPr>
          </a:lstStyle>
          <a:p>
            <a:pPr>
              <a:defRPr/>
            </a:pPr>
            <a:endParaRPr lang="en-US"/>
          </a:p>
        </p:txBody>
      </p:sp>
      <p:sp>
        <p:nvSpPr>
          <p:cNvPr id="8" name="Rectangle 94"/>
          <p:cNvSpPr>
            <a:spLocks noGrp="1" noChangeArrowheads="1"/>
          </p:cNvSpPr>
          <p:nvPr>
            <p:ph type="sldNum" sz="quarter" idx="11"/>
          </p:nvPr>
        </p:nvSpPr>
        <p:spPr>
          <a:ln/>
        </p:spPr>
        <p:txBody>
          <a:bodyPr/>
          <a:lstStyle>
            <a:lvl1pPr>
              <a:defRPr/>
            </a:lvl1pPr>
          </a:lstStyle>
          <a:p>
            <a:pPr>
              <a:defRPr/>
            </a:pPr>
            <a:fld id="{F92A95FC-B9D8-44CD-9B60-B01B59F722CD}"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3"/>
          <p:cNvSpPr>
            <a:spLocks noGrp="1" noChangeArrowheads="1"/>
          </p:cNvSpPr>
          <p:nvPr>
            <p:ph type="dt" sz="half" idx="10"/>
          </p:nvPr>
        </p:nvSpPr>
        <p:spPr>
          <a:ln/>
        </p:spPr>
        <p:txBody>
          <a:bodyPr/>
          <a:lstStyle>
            <a:lvl1pPr>
              <a:defRPr/>
            </a:lvl1pPr>
          </a:lstStyle>
          <a:p>
            <a:pPr>
              <a:defRPr/>
            </a:pPr>
            <a:endParaRPr lang="en-US"/>
          </a:p>
        </p:txBody>
      </p:sp>
      <p:sp>
        <p:nvSpPr>
          <p:cNvPr id="4" name="Rectangle 94"/>
          <p:cNvSpPr>
            <a:spLocks noGrp="1" noChangeArrowheads="1"/>
          </p:cNvSpPr>
          <p:nvPr>
            <p:ph type="sldNum" sz="quarter" idx="11"/>
          </p:nvPr>
        </p:nvSpPr>
        <p:spPr>
          <a:ln/>
        </p:spPr>
        <p:txBody>
          <a:bodyPr/>
          <a:lstStyle>
            <a:lvl1pPr>
              <a:defRPr/>
            </a:lvl1pPr>
          </a:lstStyle>
          <a:p>
            <a:pPr>
              <a:defRPr/>
            </a:pPr>
            <a:fld id="{B1D976CD-F04B-41D8-9626-EBB790AAC1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endParaRPr lang="en-US"/>
          </a:p>
        </p:txBody>
      </p:sp>
      <p:sp>
        <p:nvSpPr>
          <p:cNvPr id="3" name="Rectangle 94"/>
          <p:cNvSpPr>
            <a:spLocks noGrp="1" noChangeArrowheads="1"/>
          </p:cNvSpPr>
          <p:nvPr>
            <p:ph type="sldNum" sz="quarter" idx="11"/>
          </p:nvPr>
        </p:nvSpPr>
        <p:spPr>
          <a:ln/>
        </p:spPr>
        <p:txBody>
          <a:bodyPr/>
          <a:lstStyle>
            <a:lvl1pPr>
              <a:defRPr/>
            </a:lvl1pPr>
          </a:lstStyle>
          <a:p>
            <a:pPr>
              <a:defRPr/>
            </a:pPr>
            <a:fld id="{69A98803-D49A-4F06-8196-BE38999159D4}"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E8C8A591-BFB6-4082-A75E-748C8FDDB5E8}"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0EDDA6D3-B3C2-4620-9DF8-0DB95B0F8877}" type="slidenum">
              <a:rPr lang="en-US"/>
              <a:pPr>
                <a:defRPr/>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A339AE7D-BE35-40E4-A62F-ED00D826A4AC}" type="slidenum">
              <a:rPr lang="en-US"/>
              <a:pPr>
                <a:defRPr/>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2098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4770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8790B44D-D26B-4F64-89CE-AF10780A1C35}" type="slidenum">
              <a:rPr lang="en-US"/>
              <a:pPr>
                <a:defRPr/>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4502DF54-4D5A-49B1-8CAF-C4AD82855D4E}" type="slidenum">
              <a:rPr lang="en-US"/>
              <a:pPr>
                <a:defRPr/>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380DA42B-2160-4E2B-A326-7F2E9AC2916D}" type="slidenum">
              <a:rPr lang="en-US"/>
              <a:pPr>
                <a:defRPr/>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9F7C1278-3E92-4B98-95FD-B0634A7F92C1}" type="slidenum">
              <a:rPr lang="en-US"/>
              <a:pPr>
                <a:defRPr/>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8"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FB888CFE-51D7-4371-8D0B-600C37FF8BD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FC71D868-C72B-45D4-B2F5-0F778F9FEC75}" type="slidenum">
              <a:rPr lang="en-US"/>
              <a:pPr>
                <a:defRPr/>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3"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FA1D405F-C406-40A8-AF3A-B3313544E794}" type="slidenum">
              <a:rPr lang="en-US"/>
              <a:pPr>
                <a:defRPr/>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66B0E3DD-A08E-4527-A445-A45B050387F3}" type="slidenum">
              <a:rPr lang="en-US"/>
              <a:pPr>
                <a:defRPr/>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1187F398-A169-4E8B-82C5-27967AC4978A}" type="slidenum">
              <a:rPr lang="en-US"/>
              <a:pPr>
                <a:defRPr/>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545CC063-529E-412B-8DFC-C460D1B13B1A}" type="slidenum">
              <a:rPr lang="en-US"/>
              <a:pPr>
                <a:defRPr/>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fontAlgn="auto">
              <a:spcBef>
                <a:spcPts val="0"/>
              </a:spcBef>
              <a:spcAft>
                <a:spcPts val="0"/>
              </a:spcAft>
              <a:defRPr dirty="0"/>
            </a:lvl1pPr>
          </a:lstStyle>
          <a:p>
            <a:pPr>
              <a:defRPr/>
            </a:pPr>
            <a:endParaRPr lang="en-US"/>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dirty="0"/>
            </a:lvl1pPr>
          </a:lstStyle>
          <a:p>
            <a:pPr>
              <a:defRPr/>
            </a:pPr>
            <a:endParaRPr lang="en-US"/>
          </a:p>
          <a:p>
            <a:pPr>
              <a:defRPr/>
            </a:pPr>
            <a:fld id="{64222FC9-E93E-45FD-9B41-E79A7CCC7ADD}" type="slidenum">
              <a:rPr lang="en-US"/>
              <a:pPr>
                <a:defRPr/>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C18D48A-72FF-46D9-8840-1FA7B08943E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Payroll Accrual Process Update</a:t>
            </a:r>
          </a:p>
          <a:p>
            <a:r>
              <a:rPr lang="en-US" dirty="0" smtClean="0"/>
              <a:t>Target effective November O &amp; S Patch:</a:t>
            </a:r>
          </a:p>
          <a:p>
            <a:r>
              <a:rPr lang="en-US" dirty="0" smtClean="0"/>
              <a:t>Adjust the accrual process for each pay period </a:t>
            </a:r>
          </a:p>
          <a:p>
            <a:pPr lvl="1"/>
            <a:r>
              <a:rPr lang="en-US" dirty="0" smtClean="0"/>
              <a:t>If first or middle pay period (if month with three pay cycles) accrue for ten workdays </a:t>
            </a:r>
          </a:p>
          <a:p>
            <a:pPr lvl="2"/>
            <a:r>
              <a:rPr lang="en-US" dirty="0" smtClean="0"/>
              <a:t>Current process: accrue the remaining worked but unpaid days left in the prior month or no accrual for middle pay cycle if a month with three pay cycles.</a:t>
            </a:r>
          </a:p>
          <a:p>
            <a:r>
              <a:rPr lang="en-US" dirty="0" smtClean="0"/>
              <a:t>Retain current process for final pay cycle of the month</a:t>
            </a:r>
          </a:p>
          <a:p>
            <a:pPr lvl="1"/>
            <a:r>
              <a:rPr lang="en-US" dirty="0" smtClean="0"/>
              <a:t>Post accrual to bring the full months payroll on the books through the end of the current month with the last monthly payroll cycle.	</a:t>
            </a:r>
          </a:p>
          <a:p>
            <a:pPr lvl="2"/>
            <a:r>
              <a:rPr lang="en-US" dirty="0" smtClean="0"/>
              <a:t>required in order to comply with FMR. </a:t>
            </a:r>
          </a:p>
          <a:p>
            <a:r>
              <a:rPr lang="en-US" dirty="0" smtClean="0"/>
              <a:t> </a:t>
            </a:r>
          </a:p>
          <a:p>
            <a:endParaRPr lang="en-US" dirty="0" smtClean="0"/>
          </a:p>
        </p:txBody>
      </p:sp>
      <p:sp>
        <p:nvSpPr>
          <p:cNvPr id="7" name="Title 1"/>
          <p:cNvSpPr>
            <a:spLocks noGrp="1"/>
          </p:cNvSpPr>
          <p:nvPr>
            <p:ph type="title"/>
          </p:nvPr>
        </p:nvSpPr>
        <p:spPr>
          <a:xfrm>
            <a:off x="0" y="152400"/>
            <a:ext cx="6705600" cy="684213"/>
          </a:xfrm>
        </p:spPr>
        <p:txBody>
          <a:bodyPr/>
          <a:lstStyle/>
          <a:p>
            <a:r>
              <a:rPr lang="en-US" dirty="0" smtClean="0"/>
              <a:t>Payroll Accrual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6EE1CA1-E280-4854-8E30-29ECAACE325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E97A328-BA79-4E21-B529-1A79A8F9C8C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9823084-0C29-4B1F-AE86-DB19E1D5E81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242D4D5-A7CD-43F0-A283-312A8EA6ACA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40C941F-2849-4850-B3C1-2AC77899185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0F79535-5573-4ED0-BFD6-05D0B61168F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CCAE955-059C-4F42-A061-4BDFFAFF323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B266243-E9AC-4939-9857-607243C01B8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DF5C7B1-6DC0-418F-8525-DF4CD27CC0A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74A44CD-5AAC-4F59-AE73-6C07C143E4D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14BA23E-87E9-4E48-BACB-4CF95BDB51E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5FF5DAE-299E-44F1-9C7D-37FF168EB6E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924A7003-74DB-4D24-896A-0F98DC5137A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338" y="114300"/>
            <a:ext cx="6781800" cy="723900"/>
          </a:xfrm>
        </p:spPr>
        <p:txBody>
          <a:bodyPr/>
          <a:lstStyle/>
          <a:p>
            <a:r>
              <a:rPr lang="en-US"/>
              <a:t>Click to edit Master title style</a:t>
            </a:r>
          </a:p>
        </p:txBody>
      </p:sp>
      <p:sp>
        <p:nvSpPr>
          <p:cNvPr id="3" name="Content Placeholder 2"/>
          <p:cNvSpPr>
            <a:spLocks noGrp="1"/>
          </p:cNvSpPr>
          <p:nvPr>
            <p:ph idx="1"/>
          </p:nvPr>
        </p:nvSpPr>
        <p:spPr>
          <a:xfrm>
            <a:off x="457200" y="1143000"/>
            <a:ext cx="8229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172F5E6-E360-443D-841C-D3898ACF963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338" y="114300"/>
            <a:ext cx="6781800" cy="723900"/>
          </a:xfrm>
        </p:spPr>
        <p:txBody>
          <a:bodyPr/>
          <a:lstStyle/>
          <a:p>
            <a:r>
              <a:rPr lang="en-US"/>
              <a:t>Click to edit Master title style</a:t>
            </a:r>
          </a:p>
        </p:txBody>
      </p:sp>
      <p:sp>
        <p:nvSpPr>
          <p:cNvPr id="3" name="Table Placeholder 2"/>
          <p:cNvSpPr>
            <a:spLocks noGrp="1"/>
          </p:cNvSpPr>
          <p:nvPr>
            <p:ph type="tbl" idx="1"/>
          </p:nvPr>
        </p:nvSpPr>
        <p:spPr>
          <a:xfrm>
            <a:off x="457200" y="1143000"/>
            <a:ext cx="8229600" cy="51054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A5A9D06-3FED-4F84-8E0F-B6E583892E9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6"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dirty="0">
                  <a:solidFill>
                    <a:srgbClr val="006600"/>
                  </a:solidFill>
                  <a:latin typeface="Calibri" pitchFamily="34" charset="0"/>
                  <a:ea typeface="ＭＳ Ｐゴシック"/>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extLst>
      <p:ext uri="{BB962C8B-B14F-4D97-AF65-F5344CB8AC3E}">
        <p14:creationId xmlns:p14="http://schemas.microsoft.com/office/powerpoint/2010/main" val="137036898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a:solidFill>
                    <a:srgbClr val="006600"/>
                  </a:solidFill>
                  <a:latin typeface="Calibri" pitchFamily="34" charset="0"/>
                  <a:ea typeface="ＭＳ Ｐゴシック"/>
                  <a:cs typeface="ＭＳ Ｐゴシック"/>
                </a:rPr>
                <a:t>ASA (FM&amp;C)</a:t>
              </a:r>
            </a:p>
          </p:txBody>
        </p:sp>
      </p:grpSp>
      <p:sp>
        <p:nvSpPr>
          <p:cNvPr id="25603" name="Rectangle 3"/>
          <p:cNvSpPr>
            <a:spLocks noGrp="1" noChangeArrowheads="1"/>
          </p:cNvSpPr>
          <p:nvPr>
            <p:ph type="ctrTitle"/>
          </p:nvPr>
        </p:nvSpPr>
        <p:spPr>
          <a:xfrm>
            <a:off x="685800" y="3505200"/>
            <a:ext cx="7772400" cy="1828800"/>
          </a:xfrm>
        </p:spPr>
        <p:txBody>
          <a:bodyPr lIns="91440"/>
          <a:lstStyle>
            <a:lvl1pPr algn="ctr">
              <a:defRPr/>
            </a:lvl1pPr>
          </a:lstStyle>
          <a:p>
            <a:pPr lvl="0"/>
            <a:r>
              <a:rPr lang="en-US" noProof="0" smtClean="0"/>
              <a:t>Click to edit Master title style</a:t>
            </a:r>
          </a:p>
        </p:txBody>
      </p:sp>
      <p:sp>
        <p:nvSpPr>
          <p:cNvPr id="25604" name="Rectangle 4"/>
          <p:cNvSpPr>
            <a:spLocks noGrp="1" noChangeArrowheads="1"/>
          </p:cNvSpPr>
          <p:nvPr>
            <p:ph type="subTitle" idx="1"/>
          </p:nvPr>
        </p:nvSpPr>
        <p:spPr>
          <a:xfrm>
            <a:off x="1890713" y="5486400"/>
            <a:ext cx="5334000" cy="762000"/>
          </a:xfrm>
        </p:spPr>
        <p:txBody>
          <a:bodyPr/>
          <a:lstStyle>
            <a:lvl1pPr marL="0" indent="0" algn="ctr">
              <a:buFontTx/>
              <a:buNone/>
              <a:defRPr sz="2000"/>
            </a:lvl1pPr>
          </a:lstStyle>
          <a:p>
            <a:pPr lvl="0"/>
            <a:r>
              <a:rPr lang="en-US" noProof="0" smtClean="0"/>
              <a:t>Date</a:t>
            </a: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EAC435C1-9D29-4F0A-B02F-9FEF564149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846B7D0C-FE43-4B0C-8571-378CC80FE3A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7783CBB5-6861-4C57-AD73-F6AAAF1AE7E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E3310DC0-DC10-4137-9899-8EF6DF8B665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F75AA8F5-6BB0-49CF-AC93-486E15CAE90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768825C6-846D-4253-BFC6-26848E1EAF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Picture 2" descr="C:\Users\bethany.l.king\AppData\Local\Microsoft\Windows\Temporary Internet Files\Content.Outlook\TXCQNHO5\Template_Cover_Final3 (2).jpg"/>
          <p:cNvSpPr>
            <a:spLocks noChangeAspect="1" noChangeArrowheads="1"/>
          </p:cNvSpPr>
          <p:nvPr userDrawn="1"/>
        </p:nvSpPr>
        <p:spPr bwMode="auto">
          <a:xfrm>
            <a:off x="0" y="0"/>
            <a:ext cx="9144000" cy="6858000"/>
          </a:xfrm>
          <a:prstGeom prst="rect">
            <a:avLst/>
          </a:prstGeom>
          <a:noFill/>
          <a:ln w="9525">
            <a:noFill/>
            <a:miter lim="800000"/>
            <a:headEnd/>
            <a:tailEn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5" name="Picture 5" descr="PEOEIS_logo_lg_trans"/>
          <p:cNvSpPr>
            <a:spLocks noChangeAspect="1" noChangeArrowheads="1"/>
          </p:cNvSpPr>
          <p:nvPr userDrawn="1"/>
        </p:nvSpPr>
        <p:spPr bwMode="auto">
          <a:xfrm>
            <a:off x="7169150" y="5878513"/>
            <a:ext cx="1636713" cy="558800"/>
          </a:xfrm>
          <a:prstGeom prst="rect">
            <a:avLst/>
          </a:prstGeom>
          <a:noFill/>
          <a:ln w="9525">
            <a:noFill/>
            <a:miter lim="800000"/>
            <a:headEnd/>
            <a:tailEnd/>
          </a:ln>
        </p:spPr>
        <p:txBody>
          <a:bodyPr/>
          <a:lstStyle/>
          <a:p>
            <a:pPr fontAlgn="base">
              <a:spcBef>
                <a:spcPct val="0"/>
              </a:spcBef>
              <a:spcAft>
                <a:spcPct val="0"/>
              </a:spcAft>
              <a:defRPr/>
            </a:pPr>
            <a:endParaRPr lang="en-US">
              <a:solidFill>
                <a:srgbClr val="000000"/>
              </a:solidFill>
              <a:cs typeface="Arial" pitchFamily="34" charset="0"/>
            </a:endParaRPr>
          </a:p>
        </p:txBody>
      </p:sp>
      <p:grpSp>
        <p:nvGrpSpPr>
          <p:cNvPr id="2" name="Group 6"/>
          <p:cNvGrpSpPr>
            <a:grpSpLocks/>
          </p:cNvGrpSpPr>
          <p:nvPr userDrawn="1"/>
        </p:nvGrpSpPr>
        <p:grpSpPr bwMode="auto">
          <a:xfrm>
            <a:off x="450850" y="5562600"/>
            <a:ext cx="1349375" cy="1189038"/>
            <a:chOff x="432" y="3552"/>
            <a:chExt cx="850" cy="749"/>
          </a:xfrm>
        </p:grpSpPr>
        <p:sp>
          <p:nvSpPr>
            <p:cNvPr id="7" name="Picture 10" descr="FMC_Logo"/>
            <p:cNvSpPr>
              <a:spLocks noChangeAspect="1" noChangeArrowheads="1"/>
            </p:cNvSpPr>
            <p:nvPr/>
          </p:nvSpPr>
          <p:spPr bwMode="auto">
            <a:xfrm>
              <a:off x="563" y="3552"/>
              <a:ext cx="587" cy="587"/>
            </a:xfrm>
            <a:prstGeom prst="rect">
              <a:avLst/>
            </a:prstGeom>
            <a:noFill/>
            <a:ln w="9525">
              <a:noFill/>
              <a:miter lim="800000"/>
              <a:headEnd/>
              <a:tailEnd/>
            </a:ln>
          </p:spPr>
          <p:txBody>
            <a:bodyPr/>
            <a:lstStyle/>
            <a:p>
              <a:pPr fontAlgn="base">
                <a:spcBef>
                  <a:spcPct val="0"/>
                </a:spcBef>
                <a:spcAft>
                  <a:spcPct val="0"/>
                </a:spcAft>
                <a:defRPr/>
              </a:pPr>
              <a:endParaRPr lang="en-US">
                <a:solidFill>
                  <a:srgbClr val="000000"/>
                </a:solidFill>
                <a:cs typeface="Arial" pitchFamily="34" charset="0"/>
              </a:endParaRPr>
            </a:p>
          </p:txBody>
        </p:sp>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71BAB340-862B-4AF6-9E52-6265364ACE2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9707183F-D4CD-446A-ACA1-33A6FF377FC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4498C61D-2248-429B-9ACB-19573950920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solidFill>
                <a:srgbClr val="000000"/>
              </a:solidFill>
            </a:endParaRPr>
          </a:p>
          <a:p>
            <a:pPr>
              <a:defRPr/>
            </a:pPr>
            <a:fld id="{3777F99B-103E-46B1-981F-22AF1CD9780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
        <p:nvSpPr>
          <p:cNvPr id="4" name="Rectangle 93"/>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ＭＳ Ｐゴシック" pitchFamily="-80" charset="-128"/>
                <a:cs typeface="+mn-cs"/>
              </a:defRPr>
            </a:lvl1pPr>
          </a:lstStyle>
          <a:p>
            <a:pPr>
              <a:defRPr/>
            </a:pPr>
            <a:endParaRPr lang="en-US" dirty="0">
              <a:solidFill>
                <a:srgbClr val="000000"/>
              </a:solidFill>
            </a:endParaRPr>
          </a:p>
        </p:txBody>
      </p:sp>
      <p:sp>
        <p:nvSpPr>
          <p:cNvPr id="5" name="Rectangle 9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ＭＳ Ｐゴシック" pitchFamily="-80" charset="-128"/>
                <a:cs typeface="+mn-cs"/>
              </a:defRPr>
            </a:lvl1pPr>
          </a:lstStyle>
          <a:p>
            <a:pPr>
              <a:defRPr/>
            </a:pPr>
            <a:endParaRPr lang="en-US" dirty="0">
              <a:solidFill>
                <a:srgbClr val="000000"/>
              </a:solidFill>
            </a:endParaRPr>
          </a:p>
          <a:p>
            <a:pPr>
              <a:defRPr/>
            </a:pPr>
            <a:fld id="{B82DEAE8-B3F2-48B1-9308-9B724D9BB7E8}"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3"/>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ＭＳ Ｐゴシック" pitchFamily="-80" charset="-128"/>
                <a:cs typeface="+mn-cs"/>
              </a:defRPr>
            </a:lvl1pPr>
          </a:lstStyle>
          <a:p>
            <a:pPr>
              <a:defRPr/>
            </a:pPr>
            <a:endParaRPr lang="en-US" dirty="0">
              <a:solidFill>
                <a:srgbClr val="000000"/>
              </a:solidFill>
            </a:endParaRPr>
          </a:p>
        </p:txBody>
      </p:sp>
      <p:sp>
        <p:nvSpPr>
          <p:cNvPr id="9" name="Rectangle 9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ＭＳ Ｐゴシック" pitchFamily="-80" charset="-128"/>
                <a:cs typeface="+mn-cs"/>
              </a:defRPr>
            </a:lvl1pPr>
          </a:lstStyle>
          <a:p>
            <a:pPr>
              <a:defRPr/>
            </a:pPr>
            <a:endParaRPr lang="en-US" dirty="0">
              <a:solidFill>
                <a:srgbClr val="000000"/>
              </a:solidFill>
            </a:endParaRPr>
          </a:p>
          <a:p>
            <a:pPr>
              <a:defRPr/>
            </a:pPr>
            <a:fld id="{B82DEAE8-B3F2-48B1-9308-9B724D9BB7E8}"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245546FE-22BC-4A7B-B8D8-3A365C62823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4023EBE4-A55D-4331-914C-AE20A32B95D9}" type="slidenum">
              <a:rPr lang="en-US"/>
              <a:pPr>
                <a:defRPr/>
              </a:pPr>
              <a:t>‹#›</a:t>
            </a:fld>
            <a:endParaRPr lang="en-US"/>
          </a:p>
        </p:txBody>
      </p:sp>
      <p:sp>
        <p:nvSpPr>
          <p:cNvPr id="5" name="Rectangle 93"/>
          <p:cNvSpPr>
            <a:spLocks noGrp="1" noChangeArrowheads="1"/>
          </p:cNvSpPr>
          <p:nvPr>
            <p:ph type="dt" sz="half" idx="11"/>
          </p:nvPr>
        </p:nvSpPr>
        <p:spPr/>
        <p:txBody>
          <a:bodyPr/>
          <a:lstStyle>
            <a:lvl1pPr eaLnBrk="1" hangingPunct="1">
              <a:defRPr sz="1000" b="0">
                <a:latin typeface="Arial" charset="0"/>
                <a:ea typeface="ＭＳ Ｐゴシック" pitchFamily="-80" charset="-128"/>
                <a:cs typeface="+mn-cs"/>
              </a:defRPr>
            </a:lvl1pPr>
          </a:lstStyle>
          <a:p>
            <a:pPr>
              <a:defRPr/>
            </a:pPr>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 y="838200"/>
            <a:ext cx="8763000" cy="5562600"/>
          </a:xfrm>
        </p:spPr>
        <p:txBody>
          <a:bodyPr/>
          <a:lstStyle/>
          <a:p>
            <a:pPr lvl="0"/>
            <a:endParaRPr lang="en-US" noProof="0" dirty="0"/>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40614327-798B-4F7D-A246-7D7183CD2A06}" type="slidenum">
              <a:rPr lang="en-US"/>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8382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6957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1086AA67-8CE6-49BA-8520-57B2A20B6446}" type="slidenum">
              <a:rPr lang="en-US"/>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29403A4B-6209-44CF-917E-7F50295EF4AA}" type="slidenum">
              <a:rPr lang="en-US"/>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0" y="6381750"/>
            <a:ext cx="2133600" cy="476250"/>
          </a:xfr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934200" y="6381750"/>
            <a:ext cx="2133600" cy="476250"/>
          </a:xfrm>
        </p:spPr>
        <p:txBody>
          <a:bodyPr/>
          <a:lstStyle>
            <a:lvl1pPr>
              <a:defRPr/>
            </a:lvl1pPr>
          </a:lstStyle>
          <a:p>
            <a:pPr>
              <a:defRPr/>
            </a:pPr>
            <a:endParaRPr lang="en-US"/>
          </a:p>
          <a:p>
            <a:pPr>
              <a:defRPr/>
            </a:pPr>
            <a:fld id="{76A36ED6-6C74-4209-9DA7-DDD327A6B094}" type="slidenum">
              <a:rPr lang="en-US"/>
              <a:pPr>
                <a:defRPr/>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E208D002-7510-41B8-A465-BAA6E07F912C}" type="slidenum">
              <a:rPr lang="en-US"/>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879A1B7-68A7-40FF-8B44-3901DC9DE5B5}" type="slidenum">
              <a:rPr lang="en-US"/>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53049CD0-6AD5-4E98-A9AF-F2B04C87FA3E}" type="slidenum">
              <a:rPr lang="en-US"/>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8B072504-42AF-4496-82FB-7A0FFD1C0DD8}" type="slidenum">
              <a:rPr lang="en-US"/>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00CCDB6C-D88A-42F4-9A47-CA50B83C19E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C40EEC00-E92B-485C-9957-B2A2040EE9DE}" type="slidenum">
              <a:rPr lang="en-US"/>
              <a:pPr>
                <a:defRPr/>
              </a:pPr>
              <a:t>‹#›</a:t>
            </a:fld>
            <a:endParaRPr lang="en-US"/>
          </a:p>
        </p:txBody>
      </p:sp>
      <p:sp>
        <p:nvSpPr>
          <p:cNvPr id="5" name="Rectangle 93"/>
          <p:cNvSpPr>
            <a:spLocks noGrp="1" noChangeArrowheads="1"/>
          </p:cNvSpPr>
          <p:nvPr>
            <p:ph type="dt" sz="half" idx="11"/>
          </p:nvPr>
        </p:nvSpPr>
        <p:spPr/>
        <p:txBody>
          <a:bodyPr/>
          <a:lstStyle>
            <a:lvl1pPr eaLnBrk="1" hangingPunct="1">
              <a:defRPr sz="1000" b="0">
                <a:latin typeface="Arial" charset="0"/>
                <a:ea typeface="ＭＳ Ｐゴシック" pitchFamily="-80" charset="-128"/>
                <a:cs typeface="+mn-cs"/>
              </a:defRPr>
            </a:lvl1pPr>
          </a:lstStyle>
          <a:p>
            <a:pPr>
              <a:defRPr/>
            </a:pPr>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45B2A318-7247-47EF-A4B5-8419EA698E10}" type="slidenum">
              <a:rPr lang="en-US"/>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F1160E9-DA6B-49A1-AE76-A8C46CD73D47}" type="slidenum">
              <a:rPr lang="en-US"/>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0E4D3060-C0E8-4C7A-A22C-692B9091649D}" type="slidenum">
              <a:rPr lang="en-US"/>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361EA366-8DBB-448A-9EA0-7EB3F450C218}" type="slidenum">
              <a:rPr lang="en-US"/>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4099"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dt" sz="half" idx="10"/>
          </p:nvPr>
        </p:nvSpPr>
        <p:spPr>
          <a:xfrm>
            <a:off x="0" y="6381750"/>
            <a:ext cx="2133600" cy="476250"/>
          </a:xfrm>
        </p:spPr>
        <p:txBody>
          <a:bodyPr/>
          <a:lstStyle>
            <a:lvl1pPr>
              <a:defRPr/>
            </a:lvl1pPr>
          </a:lstStyle>
          <a:p>
            <a:pPr>
              <a:defRPr/>
            </a:pPr>
            <a:endParaRPr lang="en-US"/>
          </a:p>
        </p:txBody>
      </p:sp>
      <p:sp>
        <p:nvSpPr>
          <p:cNvPr id="6" name="Rectangle 6"/>
          <p:cNvSpPr>
            <a:spLocks noGrp="1" noChangeArrowheads="1"/>
          </p:cNvSpPr>
          <p:nvPr>
            <p:ph type="sldNum" sz="quarter" idx="11"/>
          </p:nvPr>
        </p:nvSpPr>
        <p:spPr>
          <a:xfrm>
            <a:off x="6934200" y="6381750"/>
            <a:ext cx="2133600" cy="476250"/>
          </a:xfrm>
        </p:spPr>
        <p:txBody>
          <a:bodyPr/>
          <a:lstStyle>
            <a:lvl1pPr>
              <a:defRPr/>
            </a:lvl1pPr>
          </a:lstStyle>
          <a:p>
            <a:pPr>
              <a:defRPr/>
            </a:pPr>
            <a:endParaRPr lang="en-US"/>
          </a:p>
          <a:p>
            <a:pPr>
              <a:defRPr/>
            </a:pPr>
            <a:fld id="{76A36ED6-6C74-4209-9DA7-DDD327A6B094}" type="slidenum">
              <a:rPr lang="en-US"/>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E208D002-7510-41B8-A465-BAA6E07F912C}" type="slidenum">
              <a:rPr lang="en-US"/>
              <a:pPr>
                <a:defRPr/>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879A1B7-68A7-40FF-8B44-3901DC9DE5B5}" type="slidenum">
              <a:rPr lang="en-US"/>
              <a:pPr>
                <a:defRPr/>
              </a:pPr>
              <a:t>‹#›</a:t>
            </a:fld>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53049CD0-6AD5-4E98-A9AF-F2B04C87FA3E}"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8B072504-42AF-4496-82FB-7A0FFD1C0DD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00CCDB6C-D88A-42F4-9A47-CA50B83C19E9}"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45B2A318-7247-47EF-A4B5-8419EA698E10}"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F1160E9-DA6B-49A1-AE76-A8C46CD73D47}"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0E4D3060-C0E8-4C7A-A22C-692B9091649D}"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361EA366-8DBB-448A-9EA0-7EB3F450C218}" type="slidenum">
              <a:rPr lang="en-US"/>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dirty="0" smtClean="0"/>
              <a:t>Date</a:t>
            </a:r>
            <a:endParaRPr lang="en-US" dirty="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Payroll Accrual Process Update</a:t>
            </a:r>
          </a:p>
          <a:p>
            <a:r>
              <a:rPr lang="en-US" dirty="0" smtClean="0"/>
              <a:t>Target effective November O &amp; S Patch:</a:t>
            </a:r>
          </a:p>
          <a:p>
            <a:r>
              <a:rPr lang="en-US" dirty="0" smtClean="0"/>
              <a:t>Adjust the accrual process for each pay period </a:t>
            </a:r>
          </a:p>
          <a:p>
            <a:pPr lvl="1"/>
            <a:r>
              <a:rPr lang="en-US" dirty="0" smtClean="0"/>
              <a:t>If first or middle pay period (if month with three pay cycles) accrue for ten workdays </a:t>
            </a:r>
          </a:p>
          <a:p>
            <a:pPr lvl="2"/>
            <a:r>
              <a:rPr lang="en-US" dirty="0" smtClean="0"/>
              <a:t>Current process: accrue the remaining worked but unpaid days left in the prior month or no accrual for middle pay cycle if a month with three pay cycles.</a:t>
            </a:r>
          </a:p>
          <a:p>
            <a:r>
              <a:rPr lang="en-US" dirty="0" smtClean="0"/>
              <a:t>Retain current process for final pay cycle of the month</a:t>
            </a:r>
          </a:p>
          <a:p>
            <a:pPr lvl="1"/>
            <a:r>
              <a:rPr lang="en-US" dirty="0" smtClean="0"/>
              <a:t>Post accrual to bring the full months payroll on the books through the end of the current month with the last monthly payroll cycle.	</a:t>
            </a:r>
          </a:p>
          <a:p>
            <a:pPr lvl="2"/>
            <a:r>
              <a:rPr lang="en-US" dirty="0" smtClean="0"/>
              <a:t>required in order to comply with FMR. </a:t>
            </a:r>
          </a:p>
          <a:p>
            <a:r>
              <a:rPr lang="en-US" dirty="0" smtClean="0"/>
              <a:t> </a:t>
            </a:r>
          </a:p>
          <a:p>
            <a:endParaRPr lang="en-US" dirty="0" smtClean="0"/>
          </a:p>
        </p:txBody>
      </p:sp>
      <p:sp>
        <p:nvSpPr>
          <p:cNvPr id="7" name="Title 1"/>
          <p:cNvSpPr>
            <a:spLocks noGrp="1"/>
          </p:cNvSpPr>
          <p:nvPr>
            <p:ph type="title"/>
          </p:nvPr>
        </p:nvSpPr>
        <p:spPr>
          <a:xfrm>
            <a:off x="0" y="152400"/>
            <a:ext cx="6705600" cy="684213"/>
          </a:xfrm>
        </p:spPr>
        <p:txBody>
          <a:bodyPr/>
          <a:lstStyle/>
          <a:p>
            <a:r>
              <a:rPr lang="en-US" dirty="0" smtClean="0"/>
              <a:t>Payroll Accrual</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F68DEBC7-A02E-46DF-A03D-FD85A566C879}" type="slidenum">
              <a:rPr lang="en-US"/>
              <a:pPr>
                <a:defRPr/>
              </a:pPr>
              <a:t>‹#›</a:t>
            </a:fld>
            <a:endParaRPr lang="en-US"/>
          </a:p>
        </p:txBody>
      </p:sp>
      <p:sp>
        <p:nvSpPr>
          <p:cNvPr id="5" name="Rectangle 93"/>
          <p:cNvSpPr>
            <a:spLocks noGrp="1" noChangeArrowheads="1"/>
          </p:cNvSpPr>
          <p:nvPr>
            <p:ph type="dt" sz="half" idx="11"/>
          </p:nvPr>
        </p:nvSpPr>
        <p:spPr/>
        <p:txBody>
          <a:bodyPr/>
          <a:lstStyle>
            <a:lvl1pPr eaLnBrk="1" hangingPunct="1">
              <a:defRPr sz="1000" b="0">
                <a:latin typeface="Arial" charset="0"/>
                <a:ea typeface="ＭＳ Ｐゴシック" pitchFamily="-80" charset="-128"/>
                <a:cs typeface="+mn-cs"/>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03" name="Rectangle 3"/>
          <p:cNvSpPr>
            <a:spLocks noGrp="1" noChangeArrowheads="1"/>
          </p:cNvSpPr>
          <p:nvPr>
            <p:ph type="ctrTitle"/>
          </p:nvPr>
        </p:nvSpPr>
        <p:spPr>
          <a:xfrm>
            <a:off x="685800" y="3352800"/>
            <a:ext cx="7772400" cy="1828800"/>
          </a:xfrm>
        </p:spPr>
        <p:txBody>
          <a:bodyPr lIns="91440" rIns="91440" bIns="45720"/>
          <a:lstStyle>
            <a:lvl1pPr algn="ctr">
              <a:defRPr/>
            </a:lvl1pPr>
          </a:lstStyle>
          <a:p>
            <a:r>
              <a:rPr lang="en-US" smtClean="0"/>
              <a:t>Click to edit Master title style</a:t>
            </a:r>
            <a:endParaRPr lang="en-US" dirty="0"/>
          </a:p>
        </p:txBody>
      </p:sp>
      <p:sp>
        <p:nvSpPr>
          <p:cNvPr id="102404" name="Rectangle 4"/>
          <p:cNvSpPr>
            <a:spLocks noGrp="1" noChangeArrowheads="1"/>
          </p:cNvSpPr>
          <p:nvPr>
            <p:ph type="subTitle" idx="1"/>
          </p:nvPr>
        </p:nvSpPr>
        <p:spPr>
          <a:xfrm>
            <a:off x="1371600" y="5486400"/>
            <a:ext cx="6400800" cy="838200"/>
          </a:xfrm>
        </p:spPr>
        <p:txBody>
          <a:bodyPr tIns="45720" bIns="45720"/>
          <a:lstStyle>
            <a:lvl1pPr marL="0" indent="0" algn="ctr">
              <a:lnSpc>
                <a:spcPct val="90000"/>
              </a:lnSpc>
              <a:buFont typeface="Times" pitchFamily="-80" charset="0"/>
              <a:buNone/>
              <a:defRPr sz="2000"/>
            </a:lvl1pPr>
          </a:lstStyle>
          <a:p>
            <a:r>
              <a:rPr lang="en-US" smtClean="0"/>
              <a:t>Click to edit Master subtitle style</a:t>
            </a:r>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24A2BDC4-8B01-4F1F-9341-F033C8D8FB0E}"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245546FE-22BC-4A7B-B8D8-3A365C62823B}" type="slidenum">
              <a:rPr lang="en-US"/>
              <a:pPr>
                <a:defRPr/>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 y="838200"/>
            <a:ext cx="8763000" cy="5562600"/>
          </a:xfrm>
        </p:spPr>
        <p:txBody>
          <a:bodyPr/>
          <a:lstStyle/>
          <a:p>
            <a:pPr lvl="0"/>
            <a:endParaRPr lang="en-US" noProof="0" dirty="0"/>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40614327-798B-4F7D-A246-7D7183CD2A06}" type="slidenum">
              <a:rPr lang="en-US"/>
              <a:pPr>
                <a:defRPr/>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8382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6957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1086AA67-8CE6-49BA-8520-57B2A20B6446}" type="slidenum">
              <a:rPr lang="en-US"/>
              <a:pPr>
                <a:defRPr/>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6705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5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p:txBody>
          <a:bodyPr/>
          <a:lstStyle>
            <a:lvl1pPr>
              <a:defRPr sz="1050"/>
            </a:lvl1pPr>
          </a:lstStyle>
          <a:p>
            <a:pPr>
              <a:defRPr/>
            </a:pPr>
            <a:endParaRPr lang="en-US"/>
          </a:p>
        </p:txBody>
      </p:sp>
      <p:sp>
        <p:nvSpPr>
          <p:cNvPr id="6" name="Rectangle 94"/>
          <p:cNvSpPr>
            <a:spLocks noGrp="1" noChangeArrowheads="1"/>
          </p:cNvSpPr>
          <p:nvPr>
            <p:ph type="sldNum" sz="quarter" idx="11"/>
          </p:nvPr>
        </p:nvSpPr>
        <p:spPr/>
        <p:txBody>
          <a:bodyPr/>
          <a:lstStyle>
            <a:lvl1pPr>
              <a:defRPr sz="1050"/>
            </a:lvl1pPr>
          </a:lstStyle>
          <a:p>
            <a:pPr>
              <a:defRPr/>
            </a:pPr>
            <a:endParaRPr lang="en-US"/>
          </a:p>
          <a:p>
            <a:pPr>
              <a:defRPr/>
            </a:pPr>
            <a:fld id="{9E431958-AA77-4759-8121-B1851D0EF6D2}" type="slidenum">
              <a:rPr lang="en-US"/>
              <a:pPr>
                <a:defRPr/>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29403A4B-6209-44CF-917E-7F50295EF4AA}" type="slidenum">
              <a:rPr lang="en-US"/>
              <a:pPr>
                <a:defRPr/>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143000"/>
          </a:xfrm>
        </p:spPr>
        <p:txBody>
          <a:bodyPr anchor="b"/>
          <a:lstStyle>
            <a:lvl1pPr marL="0" indent="0" algn="ctr">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03" name="Rectangle 3"/>
          <p:cNvSpPr>
            <a:spLocks noGrp="1" noChangeArrowheads="1"/>
          </p:cNvSpPr>
          <p:nvPr>
            <p:ph type="ctrTitle"/>
          </p:nvPr>
        </p:nvSpPr>
        <p:spPr>
          <a:xfrm>
            <a:off x="685800" y="3352800"/>
            <a:ext cx="7772400" cy="1828800"/>
          </a:xfrm>
        </p:spPr>
        <p:txBody>
          <a:bodyPr lIns="91440" rIns="91440" bIns="45720"/>
          <a:lstStyle>
            <a:lvl1pPr algn="ctr">
              <a:defRPr/>
            </a:lvl1pPr>
          </a:lstStyle>
          <a:p>
            <a:r>
              <a:rPr lang="en-US" smtClean="0"/>
              <a:t>Click to edit Master title style</a:t>
            </a:r>
            <a:endParaRPr lang="en-US" dirty="0"/>
          </a:p>
        </p:txBody>
      </p:sp>
      <p:sp>
        <p:nvSpPr>
          <p:cNvPr id="102404" name="Rectangle 4"/>
          <p:cNvSpPr>
            <a:spLocks noGrp="1" noChangeArrowheads="1"/>
          </p:cNvSpPr>
          <p:nvPr>
            <p:ph type="subTitle" idx="1"/>
          </p:nvPr>
        </p:nvSpPr>
        <p:spPr>
          <a:xfrm>
            <a:off x="1371600" y="5486400"/>
            <a:ext cx="6400800" cy="838200"/>
          </a:xfrm>
        </p:spPr>
        <p:txBody>
          <a:bodyPr tIns="45720" bIns="45720"/>
          <a:lstStyle>
            <a:lvl1pPr marL="0" indent="0" algn="ctr">
              <a:lnSpc>
                <a:spcPct val="90000"/>
              </a:lnSpc>
              <a:buFont typeface="Times" pitchFamily="-80" charset="0"/>
              <a:buNone/>
              <a:defRPr sz="2000"/>
            </a:lvl1pPr>
          </a:lstStyle>
          <a:p>
            <a:r>
              <a:rPr lang="en-US" smtClean="0"/>
              <a:t>Click to edit Master subtitle style</a:t>
            </a:r>
            <a:endParaRPr lang="en-US"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24A2BDC4-8B01-4F1F-9341-F033C8D8FB0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A7E9E06A-2D27-46E5-8A51-80826FCAA698}"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A7E9E06A-2D27-46E5-8A51-80826FCAA698}" type="slidenum">
              <a:rPr lang="en-US"/>
              <a:pPr>
                <a:defRPr/>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19200"/>
            <a:ext cx="41719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219200"/>
            <a:ext cx="41719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FF2E1CB0-1908-4284-81A4-40D18B8D3388}" type="slidenum">
              <a:rPr lang="en-US"/>
              <a:pPr>
                <a:defRPr/>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3"/>
          <p:cNvSpPr>
            <a:spLocks noGrp="1" noChangeArrowheads="1"/>
          </p:cNvSpPr>
          <p:nvPr>
            <p:ph type="dt" sz="half" idx="10"/>
          </p:nvPr>
        </p:nvSpPr>
        <p:spPr>
          <a:ln/>
        </p:spPr>
        <p:txBody>
          <a:bodyPr/>
          <a:lstStyle>
            <a:lvl1pPr>
              <a:defRPr/>
            </a:lvl1pPr>
          </a:lstStyle>
          <a:p>
            <a:pPr>
              <a:defRPr/>
            </a:pPr>
            <a:endParaRPr lang="en-US"/>
          </a:p>
        </p:txBody>
      </p:sp>
      <p:sp>
        <p:nvSpPr>
          <p:cNvPr id="8" name="Rectangle 94"/>
          <p:cNvSpPr>
            <a:spLocks noGrp="1" noChangeArrowheads="1"/>
          </p:cNvSpPr>
          <p:nvPr>
            <p:ph type="sldNum" sz="quarter" idx="11"/>
          </p:nvPr>
        </p:nvSpPr>
        <p:spPr>
          <a:ln/>
        </p:spPr>
        <p:txBody>
          <a:bodyPr/>
          <a:lstStyle>
            <a:lvl1pPr>
              <a:defRPr/>
            </a:lvl1pPr>
          </a:lstStyle>
          <a:p>
            <a:pPr>
              <a:defRPr/>
            </a:pPr>
            <a:fld id="{F92A95FC-B9D8-44CD-9B60-B01B59F722CD}" type="slidenum">
              <a:rPr lang="en-US"/>
              <a:pPr>
                <a:defRPr/>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3"/>
          <p:cNvSpPr>
            <a:spLocks noGrp="1" noChangeArrowheads="1"/>
          </p:cNvSpPr>
          <p:nvPr>
            <p:ph type="dt" sz="half" idx="10"/>
          </p:nvPr>
        </p:nvSpPr>
        <p:spPr>
          <a:ln/>
        </p:spPr>
        <p:txBody>
          <a:bodyPr/>
          <a:lstStyle>
            <a:lvl1pPr>
              <a:defRPr/>
            </a:lvl1pPr>
          </a:lstStyle>
          <a:p>
            <a:pPr>
              <a:defRPr/>
            </a:pPr>
            <a:endParaRPr lang="en-US"/>
          </a:p>
        </p:txBody>
      </p:sp>
      <p:sp>
        <p:nvSpPr>
          <p:cNvPr id="4" name="Rectangle 94"/>
          <p:cNvSpPr>
            <a:spLocks noGrp="1" noChangeArrowheads="1"/>
          </p:cNvSpPr>
          <p:nvPr>
            <p:ph type="sldNum" sz="quarter" idx="11"/>
          </p:nvPr>
        </p:nvSpPr>
        <p:spPr>
          <a:ln/>
        </p:spPr>
        <p:txBody>
          <a:bodyPr/>
          <a:lstStyle>
            <a:lvl1pPr>
              <a:defRPr/>
            </a:lvl1pPr>
          </a:lstStyle>
          <a:p>
            <a:pPr>
              <a:defRPr/>
            </a:pPr>
            <a:fld id="{B1D976CD-F04B-41D8-9626-EBB790AAC112}" type="slidenum">
              <a:rPr lang="en-US"/>
              <a:pPr>
                <a:defRPr/>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endParaRPr lang="en-US"/>
          </a:p>
        </p:txBody>
      </p:sp>
      <p:sp>
        <p:nvSpPr>
          <p:cNvPr id="3" name="Rectangle 94"/>
          <p:cNvSpPr>
            <a:spLocks noGrp="1" noChangeArrowheads="1"/>
          </p:cNvSpPr>
          <p:nvPr>
            <p:ph type="sldNum" sz="quarter" idx="11"/>
          </p:nvPr>
        </p:nvSpPr>
        <p:spPr>
          <a:ln/>
        </p:spPr>
        <p:txBody>
          <a:bodyPr/>
          <a:lstStyle>
            <a:lvl1pPr>
              <a:defRPr/>
            </a:lvl1pPr>
          </a:lstStyle>
          <a:p>
            <a:pPr>
              <a:defRPr/>
            </a:pPr>
            <a:fld id="{69A98803-D49A-4F06-8196-BE38999159D4}" type="slidenum">
              <a:rPr lang="en-US"/>
              <a:pPr>
                <a:defRPr/>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E8C8A591-BFB6-4082-A75E-748C8FDDB5E8}" type="slidenum">
              <a:rPr lang="en-US"/>
              <a:pPr>
                <a:defRPr/>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0EDDA6D3-B3C2-4620-9DF8-0DB95B0F8877}" type="slidenum">
              <a:rPr lang="en-US"/>
              <a:pPr>
                <a:defRPr/>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A339AE7D-BE35-40E4-A62F-ED00D826A4AC}" type="slidenum">
              <a:rPr lang="en-US"/>
              <a:pPr>
                <a:defRPr/>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2098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4770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8790B44D-D26B-4F64-89CE-AF10780A1C3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219200"/>
            <a:ext cx="41719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219200"/>
            <a:ext cx="417195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FF2E1CB0-1908-4284-81A4-40D18B8D338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3"/>
          <p:cNvSpPr>
            <a:spLocks noGrp="1" noChangeArrowheads="1"/>
          </p:cNvSpPr>
          <p:nvPr>
            <p:ph type="dt" sz="half" idx="10"/>
          </p:nvPr>
        </p:nvSpPr>
        <p:spPr>
          <a:ln/>
        </p:spPr>
        <p:txBody>
          <a:bodyPr/>
          <a:lstStyle>
            <a:lvl1pPr>
              <a:defRPr/>
            </a:lvl1pPr>
          </a:lstStyle>
          <a:p>
            <a:pPr>
              <a:defRPr/>
            </a:pPr>
            <a:endParaRPr lang="en-US"/>
          </a:p>
        </p:txBody>
      </p:sp>
      <p:sp>
        <p:nvSpPr>
          <p:cNvPr id="8" name="Rectangle 94"/>
          <p:cNvSpPr>
            <a:spLocks noGrp="1" noChangeArrowheads="1"/>
          </p:cNvSpPr>
          <p:nvPr>
            <p:ph type="sldNum" sz="quarter" idx="11"/>
          </p:nvPr>
        </p:nvSpPr>
        <p:spPr>
          <a:ln/>
        </p:spPr>
        <p:txBody>
          <a:bodyPr/>
          <a:lstStyle>
            <a:lvl1pPr>
              <a:defRPr/>
            </a:lvl1pPr>
          </a:lstStyle>
          <a:p>
            <a:pPr>
              <a:defRPr/>
            </a:pPr>
            <a:fld id="{F92A95FC-B9D8-44CD-9B60-B01B59F722CD}"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3"/>
          <p:cNvSpPr>
            <a:spLocks noGrp="1" noChangeArrowheads="1"/>
          </p:cNvSpPr>
          <p:nvPr>
            <p:ph type="dt" sz="half" idx="10"/>
          </p:nvPr>
        </p:nvSpPr>
        <p:spPr>
          <a:ln/>
        </p:spPr>
        <p:txBody>
          <a:bodyPr/>
          <a:lstStyle>
            <a:lvl1pPr>
              <a:defRPr/>
            </a:lvl1pPr>
          </a:lstStyle>
          <a:p>
            <a:pPr>
              <a:defRPr/>
            </a:pPr>
            <a:endParaRPr lang="en-US"/>
          </a:p>
        </p:txBody>
      </p:sp>
      <p:sp>
        <p:nvSpPr>
          <p:cNvPr id="4" name="Rectangle 94"/>
          <p:cNvSpPr>
            <a:spLocks noGrp="1" noChangeArrowheads="1"/>
          </p:cNvSpPr>
          <p:nvPr>
            <p:ph type="sldNum" sz="quarter" idx="11"/>
          </p:nvPr>
        </p:nvSpPr>
        <p:spPr>
          <a:ln/>
        </p:spPr>
        <p:txBody>
          <a:bodyPr/>
          <a:lstStyle>
            <a:lvl1pPr>
              <a:defRPr/>
            </a:lvl1pPr>
          </a:lstStyle>
          <a:p>
            <a:pPr>
              <a:defRPr/>
            </a:pPr>
            <a:fld id="{B1D976CD-F04B-41D8-9626-EBB790AAC11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endParaRPr lang="en-US"/>
          </a:p>
        </p:txBody>
      </p:sp>
      <p:sp>
        <p:nvSpPr>
          <p:cNvPr id="3" name="Rectangle 94"/>
          <p:cNvSpPr>
            <a:spLocks noGrp="1" noChangeArrowheads="1"/>
          </p:cNvSpPr>
          <p:nvPr>
            <p:ph type="sldNum" sz="quarter" idx="11"/>
          </p:nvPr>
        </p:nvSpPr>
        <p:spPr>
          <a:ln/>
        </p:spPr>
        <p:txBody>
          <a:bodyPr/>
          <a:lstStyle>
            <a:lvl1pPr>
              <a:defRPr/>
            </a:lvl1pPr>
          </a:lstStyle>
          <a:p>
            <a:pPr>
              <a:defRPr/>
            </a:pPr>
            <a:fld id="{69A98803-D49A-4F06-8196-BE38999159D4}"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E8C8A591-BFB6-4082-A75E-748C8FDDB5E8}"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3"/>
          <p:cNvSpPr>
            <a:spLocks noGrp="1" noChangeArrowheads="1"/>
          </p:cNvSpPr>
          <p:nvPr>
            <p:ph type="dt" sz="half" idx="10"/>
          </p:nvPr>
        </p:nvSpPr>
        <p:spPr>
          <a:ln/>
        </p:spPr>
        <p:txBody>
          <a:bodyPr/>
          <a:lstStyle>
            <a:lvl1pPr>
              <a:defRPr/>
            </a:lvl1pPr>
          </a:lstStyle>
          <a:p>
            <a:pPr>
              <a:defRPr/>
            </a:pPr>
            <a:endParaRPr lang="en-US"/>
          </a:p>
        </p:txBody>
      </p:sp>
      <p:sp>
        <p:nvSpPr>
          <p:cNvPr id="6" name="Rectangle 94"/>
          <p:cNvSpPr>
            <a:spLocks noGrp="1" noChangeArrowheads="1"/>
          </p:cNvSpPr>
          <p:nvPr>
            <p:ph type="sldNum" sz="quarter" idx="11"/>
          </p:nvPr>
        </p:nvSpPr>
        <p:spPr>
          <a:ln/>
        </p:spPr>
        <p:txBody>
          <a:bodyPr/>
          <a:lstStyle>
            <a:lvl1pPr>
              <a:defRPr/>
            </a:lvl1pPr>
          </a:lstStyle>
          <a:p>
            <a:pPr>
              <a:defRPr/>
            </a:pPr>
            <a:fld id="{0EDDA6D3-B3C2-4620-9DF8-0DB95B0F8877}"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A339AE7D-BE35-40E4-A62F-ED00D826A4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2098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4770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3"/>
          <p:cNvSpPr>
            <a:spLocks noGrp="1" noChangeArrowheads="1"/>
          </p:cNvSpPr>
          <p:nvPr>
            <p:ph type="dt" sz="half" idx="10"/>
          </p:nvPr>
        </p:nvSpPr>
        <p:spPr>
          <a:ln/>
        </p:spPr>
        <p:txBody>
          <a:bodyPr/>
          <a:lstStyle>
            <a:lvl1pPr>
              <a:defRPr/>
            </a:lvl1pPr>
          </a:lstStyle>
          <a:p>
            <a:pPr>
              <a:defRPr/>
            </a:pPr>
            <a:endParaRPr lang="en-US"/>
          </a:p>
        </p:txBody>
      </p:sp>
      <p:sp>
        <p:nvSpPr>
          <p:cNvPr id="5" name="Rectangle 94"/>
          <p:cNvSpPr>
            <a:spLocks noGrp="1" noChangeArrowheads="1"/>
          </p:cNvSpPr>
          <p:nvPr>
            <p:ph type="sldNum" sz="quarter" idx="11"/>
          </p:nvPr>
        </p:nvSpPr>
        <p:spPr>
          <a:ln/>
        </p:spPr>
        <p:txBody>
          <a:bodyPr/>
          <a:lstStyle>
            <a:lvl1pPr>
              <a:defRPr/>
            </a:lvl1pPr>
          </a:lstStyle>
          <a:p>
            <a:pPr>
              <a:defRPr/>
            </a:pPr>
            <a:fld id="{8790B44D-D26B-4F64-89CE-AF10780A1C3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ACB5CC8B-32E3-4792-9BB6-964BF2CD148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 y="838200"/>
            <a:ext cx="8763000" cy="5562600"/>
          </a:xfrm>
        </p:spPr>
        <p:txBody>
          <a:bodyPr/>
          <a:lstStyle/>
          <a:p>
            <a:pPr lvl="0"/>
            <a:endParaRPr lang="en-US" noProof="0" dirty="0"/>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C415918A-2743-465C-A323-EB4070BADFC6}"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8382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6957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F9F39A96-2D09-428D-99A3-8DE81E3545C0}"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6705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5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p:txBody>
          <a:bodyPr/>
          <a:lstStyle>
            <a:lvl1pPr>
              <a:defRPr sz="1050"/>
            </a:lvl1pPr>
          </a:lstStyle>
          <a:p>
            <a:pPr>
              <a:defRPr/>
            </a:pPr>
            <a:endParaRPr lang="en-US"/>
          </a:p>
        </p:txBody>
      </p:sp>
      <p:sp>
        <p:nvSpPr>
          <p:cNvPr id="6" name="Rectangle 94"/>
          <p:cNvSpPr>
            <a:spLocks noGrp="1" noChangeArrowheads="1"/>
          </p:cNvSpPr>
          <p:nvPr>
            <p:ph type="sldNum" sz="quarter" idx="11"/>
          </p:nvPr>
        </p:nvSpPr>
        <p:spPr/>
        <p:txBody>
          <a:bodyPr/>
          <a:lstStyle>
            <a:lvl1pPr>
              <a:defRPr sz="1050"/>
            </a:lvl1pPr>
          </a:lstStyle>
          <a:p>
            <a:pPr>
              <a:defRPr/>
            </a:pPr>
            <a:endParaRPr lang="en-US"/>
          </a:p>
          <a:p>
            <a:pPr>
              <a:defRPr/>
            </a:pPr>
            <a:fld id="{14C7EE2E-1FE9-4B4B-9630-7023E5C7E81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14FBAB60-CFF9-4405-8522-FAE55C5E231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4"/>
          <p:cNvSpPr>
            <a:spLocks noGrp="1" noChangeArrowheads="1"/>
          </p:cNvSpPr>
          <p:nvPr>
            <p:ph type="sldNum" sz="quarter" idx="10"/>
          </p:nvPr>
        </p:nvSpPr>
        <p:spPr/>
        <p:txBody>
          <a:bodyPr/>
          <a:lstStyle>
            <a:lvl1pPr>
              <a:defRPr sz="1050"/>
            </a:lvl1pPr>
          </a:lstStyle>
          <a:p>
            <a:pPr>
              <a:defRPr/>
            </a:pPr>
            <a:endParaRPr lang="en-US"/>
          </a:p>
          <a:p>
            <a:pPr>
              <a:defRPr/>
            </a:pPr>
            <a:fld id="{9A30532A-C99E-49BD-9ECD-7170EBD0306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fontAlgn="base" hangingPunct="0">
                <a:spcBef>
                  <a:spcPct val="0"/>
                </a:spcBef>
                <a:spcAft>
                  <a:spcPct val="0"/>
                </a:spcAft>
                <a:defRPr/>
              </a:pPr>
              <a:r>
                <a:rPr lang="en-US" sz="2400" b="1" baseline="-25000" dirty="0">
                  <a:solidFill>
                    <a:srgbClr val="006600"/>
                  </a:solidFill>
                  <a:latin typeface="Calibri" pitchFamily="34" charset="0"/>
                  <a:ea typeface="ＭＳ Ｐゴシック"/>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5"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E25225D4-5234-4550-BFAB-1408401BB121}"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5"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6792E26A-0F9B-44AA-AC25-841066CF4674}"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6"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6CFC903C-EC58-43C9-B749-58702CC365BB}"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8"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E492D076-5E31-43CB-A2F0-AD6A149C1C5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4"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F9B68466-ABDE-401D-9545-545828461F18}"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3"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F6BC2B4C-4840-4D14-89CE-0E48D8D1ABFA}"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6"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28263B70-04A9-4CC9-A6A4-59E316ECC26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6"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E72F8B64-9F4A-4EFE-AE3A-E96580ED295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5"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85CD7A18-28C5-406A-A12A-0C6B2F490741}"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1" hangingPunct="1">
              <a:defRPr baseline="0">
                <a:cs typeface="Arial" charset="0"/>
              </a:defRPr>
            </a:lvl1pPr>
          </a:lstStyle>
          <a:p>
            <a:pPr>
              <a:defRPr/>
            </a:pPr>
            <a:endParaRPr lang="en-US"/>
          </a:p>
        </p:txBody>
      </p:sp>
      <p:sp>
        <p:nvSpPr>
          <p:cNvPr id="5" name="Rectangle 6"/>
          <p:cNvSpPr>
            <a:spLocks noGrp="1" noChangeArrowheads="1"/>
          </p:cNvSpPr>
          <p:nvPr>
            <p:ph type="sldNum" sz="quarter" idx="11"/>
          </p:nvPr>
        </p:nvSpPr>
        <p:spPr/>
        <p:txBody>
          <a:bodyPr/>
          <a:lstStyle>
            <a:lvl1pPr eaLnBrk="1" hangingPunct="1">
              <a:defRPr baseline="0">
                <a:cs typeface="Arial" charset="0"/>
              </a:defRPr>
            </a:lvl1pPr>
          </a:lstStyle>
          <a:p>
            <a:pPr>
              <a:defRPr/>
            </a:pPr>
            <a:endParaRPr lang="en-US"/>
          </a:p>
          <a:p>
            <a:pPr>
              <a:defRPr/>
            </a:pPr>
            <a:fld id="{FBD3E974-5AE3-4692-9648-4B6D4E33D8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245546FE-22BC-4A7B-B8D8-3A365C62823B}"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1181E36E-9A00-4023-8930-1545ABF33B6A}"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8382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6957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D75FEC14-11E1-486E-A038-57901C27B3C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9F03F212-17DD-4121-B204-2958917218C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dirty="0">
                  <a:solidFill>
                    <a:srgbClr val="006600"/>
                  </a:solidFill>
                  <a:latin typeface="Calibri" pitchFamily="34" charset="0"/>
                  <a:ea typeface="ＭＳ Ｐゴシック"/>
                  <a:cs typeface="ＭＳ Ｐゴシック"/>
                </a:rPr>
                <a:t>ASA (FM&amp;C)</a:t>
              </a:r>
            </a:p>
          </p:txBody>
        </p:sp>
      </p:grpSp>
      <p:sp>
        <p:nvSpPr>
          <p:cNvPr id="9" name="TextBox 8"/>
          <p:cNvSpPr txBox="1"/>
          <p:nvPr userDrawn="1"/>
        </p:nvSpPr>
        <p:spPr>
          <a:xfrm>
            <a:off x="4114800" y="6324600"/>
            <a:ext cx="990600" cy="369888"/>
          </a:xfrm>
          <a:prstGeom prst="rect">
            <a:avLst/>
          </a:prstGeom>
          <a:noFill/>
        </p:spPr>
        <p:txBody>
          <a:bodyPr>
            <a:spAutoFit/>
          </a:bodyPr>
          <a:lstStyle/>
          <a:p>
            <a:pPr algn="ctr" fontAlgn="base">
              <a:spcBef>
                <a:spcPct val="0"/>
              </a:spcBef>
              <a:spcAft>
                <a:spcPct val="0"/>
              </a:spcAft>
              <a:defRPr/>
            </a:pPr>
            <a:r>
              <a:rPr lang="en-US" b="1" dirty="0">
                <a:solidFill>
                  <a:srgbClr val="000000"/>
                </a:solidFill>
                <a:cs typeface="Arial" charset="0"/>
              </a:rPr>
              <a:t>FOUO</a:t>
            </a:r>
          </a:p>
        </p:txBody>
      </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2000"/>
            </a:lvl1pPr>
          </a:lstStyle>
          <a:p>
            <a:r>
              <a:rPr lang="en-US" smtClean="0"/>
              <a:t>Click to edit Master subtitle style</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56C1C418-701E-48D4-B30A-AAC6F8CD32C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xfrm>
            <a:off x="152400" y="6305550"/>
            <a:ext cx="2133600" cy="476250"/>
          </a:xfrm>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p:txBody>
          <a:bodyPr/>
          <a:lstStyle>
            <a:lvl1pPr>
              <a:defRPr/>
            </a:lvl1pPr>
          </a:lstStyle>
          <a:p>
            <a:pPr>
              <a:defRPr/>
            </a:pPr>
            <a:fld id="{C0C65462-F0C7-4509-A408-FAE805BC31A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DA5A6C5-ADB8-43B4-8EFB-C4FD95159D9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254A22B1-7BD2-47A3-82E4-8008A5325C5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90500" y="838200"/>
            <a:ext cx="8763000" cy="5562600"/>
          </a:xfrm>
        </p:spPr>
        <p:txBody>
          <a:bodyPr/>
          <a:lstStyle/>
          <a:p>
            <a:pPr lvl="0"/>
            <a:endParaRPr lang="en-US" noProof="0" dirty="0"/>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40614327-798B-4F7D-A246-7D7183CD2A06}"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4114800" y="6324600"/>
            <a:ext cx="990600" cy="369888"/>
          </a:xfrm>
          <a:prstGeom prst="rect">
            <a:avLst/>
          </a:prstGeom>
          <a:noFill/>
        </p:spPr>
        <p:txBody>
          <a:bodyPr>
            <a:spAutoFit/>
          </a:bodyPr>
          <a:lstStyle/>
          <a:p>
            <a:pPr algn="ctr" fontAlgn="base">
              <a:spcBef>
                <a:spcPct val="0"/>
              </a:spcBef>
              <a:spcAft>
                <a:spcPct val="0"/>
              </a:spcAft>
              <a:defRPr/>
            </a:pPr>
            <a:r>
              <a:rPr lang="en-US" b="1" dirty="0">
                <a:solidFill>
                  <a:srgbClr val="000000"/>
                </a:solidFill>
                <a:cs typeface="Arial" charset="0"/>
              </a:rPr>
              <a:t>FOUO</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152400" y="6305550"/>
            <a:ext cx="2133600" cy="476250"/>
          </a:xfrm>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p:txBody>
          <a:bodyPr/>
          <a:lstStyle>
            <a:lvl1pPr>
              <a:defRPr/>
            </a:lvl1pPr>
          </a:lstStyle>
          <a:p>
            <a:pPr>
              <a:defRPr/>
            </a:pPr>
            <a:fld id="{2773C559-3B8B-4488-A217-ED8136FFED3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4114800" y="6324600"/>
            <a:ext cx="990600" cy="369888"/>
          </a:xfrm>
          <a:prstGeom prst="rect">
            <a:avLst/>
          </a:prstGeom>
          <a:noFill/>
        </p:spPr>
        <p:txBody>
          <a:bodyPr>
            <a:spAutoFit/>
          </a:bodyPr>
          <a:lstStyle/>
          <a:p>
            <a:pPr algn="ctr" fontAlgn="base">
              <a:spcBef>
                <a:spcPct val="0"/>
              </a:spcBef>
              <a:spcAft>
                <a:spcPct val="0"/>
              </a:spcAft>
              <a:defRPr/>
            </a:pPr>
            <a:r>
              <a:rPr lang="en-US" b="1" dirty="0">
                <a:solidFill>
                  <a:srgbClr val="000000"/>
                </a:solidFill>
                <a:cs typeface="Arial" charset="0"/>
              </a:rPr>
              <a:t>FOUO</a:t>
            </a:r>
          </a:p>
        </p:txBody>
      </p:sp>
      <p:sp>
        <p:nvSpPr>
          <p:cNvPr id="3" name="Rectangle 4"/>
          <p:cNvSpPr>
            <a:spLocks noGrp="1" noChangeArrowheads="1"/>
          </p:cNvSpPr>
          <p:nvPr>
            <p:ph type="dt" sz="half" idx="10"/>
          </p:nvPr>
        </p:nvSpPr>
        <p:spPr>
          <a:xfrm>
            <a:off x="76200" y="6305550"/>
            <a:ext cx="2133600" cy="476250"/>
          </a:xfrm>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1"/>
          </p:nvPr>
        </p:nvSpPr>
        <p:spPr/>
        <p:txBody>
          <a:bodyPr/>
          <a:lstStyle>
            <a:lvl1pPr>
              <a:defRPr/>
            </a:lvl1pPr>
          </a:lstStyle>
          <a:p>
            <a:pPr>
              <a:defRPr/>
            </a:pPr>
            <a:fld id="{463EA941-8BC6-4344-9FA1-00DE8BA7135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FE07A29-7E76-45BF-B81A-330986B0240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9F3547B0-2D66-4116-83A9-83E8E0E35EC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84B8877-804D-4ED3-A956-E27FCE23C0B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CC3FD68B-E70F-4EE3-A236-D80F172C77C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93187"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93188" name="Rectangle 4"/>
          <p:cNvSpPr>
            <a:spLocks noGrp="1" noChangeArrowheads="1"/>
          </p:cNvSpPr>
          <p:nvPr>
            <p:ph type="subTitle" idx="1"/>
          </p:nvPr>
        </p:nvSpPr>
        <p:spPr>
          <a:xfrm>
            <a:off x="1890713" y="5486400"/>
            <a:ext cx="5334000" cy="762000"/>
          </a:xfrm>
        </p:spPr>
        <p:txBody>
          <a:bodyPr/>
          <a:lstStyle>
            <a:lvl1pPr marL="0" indent="0" algn="ctr">
              <a:buFontTx/>
              <a:buNone/>
              <a:defRPr sz="2000"/>
            </a:lvl1pPr>
          </a:lstStyle>
          <a:p>
            <a:r>
              <a:rPr lang="en-US"/>
              <a:t>Date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723596E4-8199-49C9-8E73-E86AFEC9AE4C}"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B8A64635-8AD0-4677-B30E-240751050777}"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BBD23A55-EB69-4AF3-9362-69816AB1BC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700" y="153988"/>
            <a:ext cx="6565900" cy="5318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 y="8382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0500" y="3695700"/>
            <a:ext cx="87630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4"/>
          <p:cNvSpPr>
            <a:spLocks noGrp="1" noChangeArrowheads="1"/>
          </p:cNvSpPr>
          <p:nvPr>
            <p:ph type="sldNum" sz="quarter" idx="10"/>
          </p:nvPr>
        </p:nvSpPr>
        <p:spPr/>
        <p:txBody>
          <a:bodyPr/>
          <a:lstStyle>
            <a:lvl1pPr>
              <a:defRPr sz="1050"/>
            </a:lvl1pPr>
          </a:lstStyle>
          <a:p>
            <a:pPr>
              <a:defRPr/>
            </a:pPr>
            <a:endParaRPr lang="en-US"/>
          </a:p>
          <a:p>
            <a:pPr>
              <a:defRPr/>
            </a:pPr>
            <a:fld id="{1086AA67-8CE6-49BA-8520-57B2A20B6446}"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endParaRPr lang="en-US"/>
          </a:p>
          <a:p>
            <a:pPr>
              <a:defRPr/>
            </a:pPr>
            <a:fld id="{D33B040D-C894-4B3E-9C3C-CA534BAC98B4}"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endParaRPr lang="en-US"/>
          </a:p>
          <a:p>
            <a:pPr>
              <a:defRPr/>
            </a:pPr>
            <a:fld id="{E7CAEC32-CC2C-4B90-A19F-6EA635D00B43}"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endParaRPr lang="en-US"/>
          </a:p>
          <a:p>
            <a:pPr>
              <a:defRPr/>
            </a:pPr>
            <a:fld id="{E95F9143-529D-4636-9E38-F12C7E80426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5A6A3C04-EB64-4365-A991-1E032AB0B7D7}"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endParaRPr lang="en-US"/>
          </a:p>
          <a:p>
            <a:pPr>
              <a:defRPr/>
            </a:pPr>
            <a:fld id="{956FDE83-8660-467B-861D-27EA08C7C3D1}"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85FB83AC-A4EF-4853-93DF-C8F9034369DF}"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endParaRPr lang="en-US"/>
          </a:p>
          <a:p>
            <a:pPr>
              <a:defRPr/>
            </a:pPr>
            <a:fld id="{47BBA676-7B2E-4A22-B542-C8A55083448E}"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b="1" dirty="0">
                  <a:solidFill>
                    <a:srgbClr val="006600"/>
                  </a:solidFill>
                  <a:latin typeface="Calibri" pitchFamily="34" charset="0"/>
                  <a:ea typeface="ＭＳ Ｐゴシック"/>
                  <a:cs typeface="ＭＳ Ｐゴシック"/>
                </a:rPr>
                <a:t>ASA (FM&amp;C)</a:t>
              </a:r>
            </a:p>
          </p:txBody>
        </p:sp>
      </p:grpSp>
      <p:sp>
        <p:nvSpPr>
          <p:cNvPr id="7171" name="Rectangle 3"/>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7172" name="Rectangle 4"/>
          <p:cNvSpPr>
            <a:spLocks noGrp="1" noChangeArrowheads="1"/>
          </p:cNvSpPr>
          <p:nvPr>
            <p:ph type="subTitle" idx="1"/>
          </p:nvPr>
        </p:nvSpPr>
        <p:spPr>
          <a:xfrm>
            <a:off x="1890713" y="5486400"/>
            <a:ext cx="5334000" cy="762000"/>
          </a:xfrm>
        </p:spPr>
        <p:txBody>
          <a:bodyPr/>
          <a:lstStyle>
            <a:lvl1pPr marL="0" indent="0" algn="ctr">
              <a:buFontTx/>
              <a:buNone/>
              <a:defRPr sz="2000"/>
            </a:lvl1pPr>
          </a:lstStyle>
          <a:p>
            <a:r>
              <a:rPr lang="en-US"/>
              <a:t>Date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713727F8-2CBA-4820-B412-E739996A9D89}"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0627C96C-DCAF-43EE-89E7-3AF1EFDF75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6705600" cy="533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05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3053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3"/>
          <p:cNvSpPr>
            <a:spLocks noGrp="1" noChangeArrowheads="1"/>
          </p:cNvSpPr>
          <p:nvPr>
            <p:ph type="dt" sz="half" idx="10"/>
          </p:nvPr>
        </p:nvSpPr>
        <p:spPr/>
        <p:txBody>
          <a:bodyPr/>
          <a:lstStyle>
            <a:lvl1pPr>
              <a:defRPr sz="1050"/>
            </a:lvl1pPr>
          </a:lstStyle>
          <a:p>
            <a:pPr>
              <a:defRPr/>
            </a:pPr>
            <a:endParaRPr lang="en-US"/>
          </a:p>
        </p:txBody>
      </p:sp>
      <p:sp>
        <p:nvSpPr>
          <p:cNvPr id="6" name="Rectangle 94"/>
          <p:cNvSpPr>
            <a:spLocks noGrp="1" noChangeArrowheads="1"/>
          </p:cNvSpPr>
          <p:nvPr>
            <p:ph type="sldNum" sz="quarter" idx="11"/>
          </p:nvPr>
        </p:nvSpPr>
        <p:spPr/>
        <p:txBody>
          <a:bodyPr/>
          <a:lstStyle>
            <a:lvl1pPr>
              <a:defRPr sz="1050"/>
            </a:lvl1pPr>
          </a:lstStyle>
          <a:p>
            <a:pPr>
              <a:defRPr/>
            </a:pPr>
            <a:endParaRPr lang="en-US"/>
          </a:p>
          <a:p>
            <a:pPr>
              <a:defRPr/>
            </a:pPr>
            <a:fld id="{9E431958-AA77-4759-8121-B1851D0EF6D2}"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B0DF3DB6-50E6-468C-A4CB-9C63E9CD5348}"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806BCC0F-3FEB-4E29-8825-DB78BFBB6059}"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9AF1CE75-91FF-4B09-A17F-AC6FE2396C5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AFCEAA71-23C2-435E-B206-0B06478A8424}"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F039332C-8DE2-49F8-9297-1BBEC7658942}"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6E185B15-335D-4DC6-945F-28F63319629E}"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ACAA0984-413A-4591-8CDB-31BCCE675C0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114300"/>
            <a:ext cx="2162175" cy="6134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8" y="114300"/>
            <a:ext cx="6338887" cy="6134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atin typeface="Arial" pitchFamily="34" charset="0"/>
                <a:cs typeface="Arial" pitchFamily="34" charset="0"/>
              </a:defRPr>
            </a:lvl1pPr>
          </a:lstStyle>
          <a:p>
            <a:pPr>
              <a:defRPr/>
            </a:pPr>
            <a:endParaRPr lang="en-US"/>
          </a:p>
          <a:p>
            <a:pPr>
              <a:defRPr/>
            </a:pPr>
            <a:fld id="{C5021BCD-1BC5-44E2-B257-A0652ACEA8AB}"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C:\Users\bethany.l.king\AppData\Local\Microsoft\Windows\Temporary Internet Files\Content.Outlook\TXCQNHO5\Template_Cover_Final3 (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EOEIS_logo_lg_trans"/>
          <p:cNvPicPr>
            <a:picLocks noChangeAspect="1" noChangeArrowheads="1"/>
          </p:cNvPicPr>
          <p:nvPr userDrawn="1"/>
        </p:nvPicPr>
        <p:blipFill>
          <a:blip r:embed="rId3" cstate="print"/>
          <a:srcRect/>
          <a:stretch>
            <a:fillRect/>
          </a:stretch>
        </p:blipFill>
        <p:spPr bwMode="auto">
          <a:xfrm>
            <a:off x="7169150" y="5878513"/>
            <a:ext cx="1636713" cy="558800"/>
          </a:xfrm>
          <a:prstGeom prst="rect">
            <a:avLst/>
          </a:prstGeom>
          <a:noFill/>
          <a:ln w="9525">
            <a:noFill/>
            <a:miter lim="800000"/>
            <a:headEnd/>
            <a:tailEnd/>
          </a:ln>
        </p:spPr>
      </p:pic>
      <p:grpSp>
        <p:nvGrpSpPr>
          <p:cNvPr id="2" name="Group 6"/>
          <p:cNvGrpSpPr>
            <a:grpSpLocks/>
          </p:cNvGrpSpPr>
          <p:nvPr userDrawn="1"/>
        </p:nvGrpSpPr>
        <p:grpSpPr bwMode="auto">
          <a:xfrm>
            <a:off x="450850" y="5562600"/>
            <a:ext cx="1349375" cy="1189038"/>
            <a:chOff x="432" y="3552"/>
            <a:chExt cx="850" cy="749"/>
          </a:xfrm>
        </p:grpSpPr>
        <p:pic>
          <p:nvPicPr>
            <p:cNvPr id="7" name="Picture 10" descr="FMC_Logo"/>
            <p:cNvPicPr preferRelativeResize="0">
              <a:picLocks noChangeAspect="1" noChangeArrowheads="1"/>
            </p:cNvPicPr>
            <p:nvPr/>
          </p:nvPicPr>
          <p:blipFill>
            <a:blip r:embed="rId4" cstate="print"/>
            <a:srcRect/>
            <a:stretch>
              <a:fillRect/>
            </a:stretch>
          </p:blipFill>
          <p:spPr bwMode="auto">
            <a:xfrm>
              <a:off x="563" y="3552"/>
              <a:ext cx="587" cy="587"/>
            </a:xfrm>
            <a:prstGeom prst="rect">
              <a:avLst/>
            </a:prstGeom>
            <a:noFill/>
            <a:ln w="9525">
              <a:noFill/>
              <a:miter lim="800000"/>
              <a:headEnd/>
              <a:tailEnd/>
            </a:ln>
          </p:spPr>
        </p:pic>
        <p:sp>
          <p:nvSpPr>
            <p:cNvPr id="8" name="Rectangle 8"/>
            <p:cNvSpPr>
              <a:spLocks noChangeArrowheads="1"/>
            </p:cNvSpPr>
            <p:nvPr/>
          </p:nvSpPr>
          <p:spPr bwMode="auto">
            <a:xfrm>
              <a:off x="432" y="4070"/>
              <a:ext cx="85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2400" b="1" dirty="0">
                  <a:solidFill>
                    <a:srgbClr val="006600"/>
                  </a:solidFill>
                  <a:latin typeface="Calibri" pitchFamily="34" charset="0"/>
                  <a:cs typeface="ＭＳ Ｐゴシック"/>
                </a:rPr>
                <a:t>ASA (FM&amp;C)</a:t>
              </a:r>
            </a:p>
          </p:txBody>
        </p:sp>
      </p:grpSp>
      <p:sp>
        <p:nvSpPr>
          <p:cNvPr id="3074" name="Rectangle 2"/>
          <p:cNvSpPr>
            <a:spLocks noGrp="1" noChangeArrowheads="1"/>
          </p:cNvSpPr>
          <p:nvPr>
            <p:ph type="ctrTitle"/>
          </p:nvPr>
        </p:nvSpPr>
        <p:spPr>
          <a:xfrm>
            <a:off x="685800" y="3505200"/>
            <a:ext cx="7772400" cy="1828800"/>
          </a:xfrm>
        </p:spPr>
        <p:txBody>
          <a:bodyPr lIns="91440"/>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890713" y="5486400"/>
            <a:ext cx="5334000" cy="762000"/>
          </a:xfrm>
        </p:spPr>
        <p:txBody>
          <a:bodyPr/>
          <a:lstStyle>
            <a:lvl1pPr marL="0" indent="0" algn="ctr">
              <a:buFontTx/>
              <a:buNone/>
              <a:defRPr sz="1600"/>
            </a:lvl1pPr>
          </a:lstStyle>
          <a:p>
            <a:r>
              <a:rPr lang="en-US"/>
              <a:t>Date</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a:xfrm>
            <a:off x="609600" y="2209800"/>
            <a:ext cx="7772400" cy="1828800"/>
          </a:xfrm>
        </p:spPr>
        <p:txBody>
          <a:bodyPr lIns="91440" rIns="91440" bIns="45720"/>
          <a:lstStyle>
            <a:lvl1pPr algn="ctr">
              <a:defRPr/>
            </a:lvl1pPr>
          </a:lstStyle>
          <a:p>
            <a:r>
              <a:rPr lang="en-US" dirty="0"/>
              <a:t>Click to edit Master title style</a:t>
            </a:r>
          </a:p>
        </p:txBody>
      </p:sp>
      <p:sp>
        <p:nvSpPr>
          <p:cNvPr id="102404" name="Rectangle 4"/>
          <p:cNvSpPr>
            <a:spLocks noGrp="1" noChangeArrowheads="1"/>
          </p:cNvSpPr>
          <p:nvPr>
            <p:ph type="subTitle" idx="1"/>
          </p:nvPr>
        </p:nvSpPr>
        <p:spPr>
          <a:xfrm>
            <a:off x="1447800" y="4343400"/>
            <a:ext cx="6400800" cy="838200"/>
          </a:xfrm>
        </p:spPr>
        <p:txBody>
          <a:bodyPr tIns="45720" bIns="45720"/>
          <a:lstStyle>
            <a:lvl1pPr marL="0" indent="0" algn="ctr">
              <a:lnSpc>
                <a:spcPct val="90000"/>
              </a:lnSpc>
              <a:buFont typeface="Times" pitchFamily="-80" charset="0"/>
              <a:buNone/>
              <a:defRPr sz="2000"/>
            </a:lvl1pPr>
          </a:lstStyle>
          <a:p>
            <a:r>
              <a:rPr lang="en-US" dirty="0"/>
              <a:t>Click to edit Master subtitle style</a:t>
            </a:r>
          </a:p>
        </p:txBody>
      </p:sp>
      <p:sp>
        <p:nvSpPr>
          <p:cNvPr id="4" name="Rectangle 94"/>
          <p:cNvSpPr>
            <a:spLocks noGrp="1" noChangeArrowheads="1"/>
          </p:cNvSpPr>
          <p:nvPr>
            <p:ph type="sldNum" sz="quarter" idx="10"/>
          </p:nvPr>
        </p:nvSpPr>
        <p:spPr/>
        <p:txBody>
          <a:bodyPr/>
          <a:lstStyle>
            <a:lvl1pPr>
              <a:defRPr sz="1050"/>
            </a:lvl1pPr>
          </a:lstStyle>
          <a:p>
            <a:pPr>
              <a:defRPr/>
            </a:pPr>
            <a:endParaRPr lang="en-US"/>
          </a:p>
          <a:p>
            <a:pPr>
              <a:defRPr/>
            </a:pPr>
            <a:fld id="{0CEEABF5-9668-4810-93D6-9A0DC861DF76}" type="slidenum">
              <a:rPr lang="en-US"/>
              <a:pPr>
                <a:defRPr/>
              </a:pPr>
              <a:t>‹#›</a:t>
            </a:fld>
            <a:endParaRPr lang="en-US"/>
          </a:p>
        </p:txBody>
      </p:sp>
      <p:sp>
        <p:nvSpPr>
          <p:cNvPr id="5" name="Rectangle 93"/>
          <p:cNvSpPr>
            <a:spLocks noGrp="1" noChangeArrowheads="1"/>
          </p:cNvSpPr>
          <p:nvPr>
            <p:ph type="dt" sz="half" idx="11"/>
          </p:nvPr>
        </p:nvSpPr>
        <p:spPr/>
        <p:txBody>
          <a:bodyPr/>
          <a:lstStyle>
            <a:lvl1pPr eaLnBrk="1" hangingPunct="1">
              <a:defRPr sz="1000" b="0">
                <a:latin typeface="Arial" charset="0"/>
                <a:ea typeface="ＭＳ Ｐゴシック" pitchFamily="-80"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0.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1.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image" Target="../media/image1.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10" Type="http://schemas.openxmlformats.org/officeDocument/2006/relationships/image" Target="../media/image1.jpeg"/><Relationship Id="rId4" Type="http://schemas.openxmlformats.org/officeDocument/2006/relationships/slideLayout" Target="../slideLayouts/slideLayout10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10" Type="http://schemas.openxmlformats.org/officeDocument/2006/relationships/image" Target="../media/image1.jpeg"/><Relationship Id="rId4" Type="http://schemas.openxmlformats.org/officeDocument/2006/relationships/slideLayout" Target="../slideLayouts/slideLayout1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image" Target="../media/image1.jpeg"/><Relationship Id="rId5" Type="http://schemas.openxmlformats.org/officeDocument/2006/relationships/slideLayout" Target="../slideLayouts/slideLayout121.xml"/><Relationship Id="rId10" Type="http://schemas.openxmlformats.org/officeDocument/2006/relationships/theme" Target="../theme/theme15.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6.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7.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8.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media/image1.jpeg"/><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9.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image" Target="../media/image1.jpeg"/><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theme" Target="../theme/theme20.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image" Target="../media/image1.jpeg"/><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theme" Target="../theme/theme21.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image" Target="../media/image1.jpe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theme" Target="../theme/theme22.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10.xml"/><Relationship Id="rId13" Type="http://schemas.openxmlformats.org/officeDocument/2006/relationships/image" Target="../media/image1.jpeg"/><Relationship Id="rId3" Type="http://schemas.openxmlformats.org/officeDocument/2006/relationships/slideLayout" Target="../slideLayouts/slideLayout205.xml"/><Relationship Id="rId7" Type="http://schemas.openxmlformats.org/officeDocument/2006/relationships/slideLayout" Target="../slideLayouts/slideLayout209.xml"/><Relationship Id="rId12" Type="http://schemas.openxmlformats.org/officeDocument/2006/relationships/theme" Target="../theme/theme23.xml"/><Relationship Id="rId2" Type="http://schemas.openxmlformats.org/officeDocument/2006/relationships/slideLayout" Target="../slideLayouts/slideLayout204.xml"/><Relationship Id="rId1" Type="http://schemas.openxmlformats.org/officeDocument/2006/relationships/slideLayout" Target="../slideLayouts/slideLayout203.xml"/><Relationship Id="rId6" Type="http://schemas.openxmlformats.org/officeDocument/2006/relationships/slideLayout" Target="../slideLayouts/slideLayout208.xml"/><Relationship Id="rId11" Type="http://schemas.openxmlformats.org/officeDocument/2006/relationships/slideLayout" Target="../slideLayouts/slideLayout213.xml"/><Relationship Id="rId5" Type="http://schemas.openxmlformats.org/officeDocument/2006/relationships/slideLayout" Target="../slideLayouts/slideLayout207.xml"/><Relationship Id="rId10" Type="http://schemas.openxmlformats.org/officeDocument/2006/relationships/slideLayout" Target="../slideLayouts/slideLayout212.xml"/><Relationship Id="rId4" Type="http://schemas.openxmlformats.org/officeDocument/2006/relationships/slideLayout" Target="../slideLayouts/slideLayout206.xml"/><Relationship Id="rId9" Type="http://schemas.openxmlformats.org/officeDocument/2006/relationships/slideLayout" Target="../slideLayouts/slideLayout21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image" Target="../media/image1.jpeg"/><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4.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1.jpe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5.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18" Type="http://schemas.openxmlformats.org/officeDocument/2006/relationships/theme" Target="../theme/theme26.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17" Type="http://schemas.openxmlformats.org/officeDocument/2006/relationships/slideLayout" Target="../slideLayouts/slideLayout252.xml"/><Relationship Id="rId2" Type="http://schemas.openxmlformats.org/officeDocument/2006/relationships/slideLayout" Target="../slideLayouts/slideLayout237.xml"/><Relationship Id="rId16" Type="http://schemas.openxmlformats.org/officeDocument/2006/relationships/slideLayout" Target="../slideLayouts/slideLayout251.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slideLayout" Target="../slideLayouts/slideLayout250.xml"/><Relationship Id="rId10" Type="http://schemas.openxmlformats.org/officeDocument/2006/relationships/slideLayout" Target="../slideLayouts/slideLayout245.xml"/><Relationship Id="rId19" Type="http://schemas.openxmlformats.org/officeDocument/2006/relationships/image" Target="../media/image1.jpeg"/><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media/image1.jpeg"/><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7.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8.xml.rels><?xml version="1.0" encoding="UTF-8" standalone="yes"?>
<Relationships xmlns="http://schemas.openxmlformats.org/package/2006/relationships"><Relationship Id="rId3" Type="http://schemas.openxmlformats.org/officeDocument/2006/relationships/slideLayout" Target="../slideLayouts/slideLayout266.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5" Type="http://schemas.openxmlformats.org/officeDocument/2006/relationships/image" Target="../media/image1.jpeg"/><Relationship Id="rId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69.xml"/><Relationship Id="rId7" Type="http://schemas.openxmlformats.org/officeDocument/2006/relationships/theme" Target="../theme/theme29.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5" Type="http://schemas.openxmlformats.org/officeDocument/2006/relationships/slideLayout" Target="../slideLayouts/slideLayout271.xml"/><Relationship Id="rId4" Type="http://schemas.openxmlformats.org/officeDocument/2006/relationships/slideLayout" Target="../slideLayouts/slideLayout2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jpeg"/><Relationship Id="rId2" Type="http://schemas.openxmlformats.org/officeDocument/2006/relationships/slideLayout" Target="../slideLayouts/slideLayout12.xml"/><Relationship Id="rId16"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1.jpeg"/><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theme" Target="../theme/theme30.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image" Target="../media/image1.jpeg"/><Relationship Id="rId3" Type="http://schemas.openxmlformats.org/officeDocument/2006/relationships/slideLayout" Target="../slideLayouts/slideLayout286.xml"/><Relationship Id="rId7" Type="http://schemas.openxmlformats.org/officeDocument/2006/relationships/slideLayout" Target="../slideLayouts/slideLayout290.xml"/><Relationship Id="rId12" Type="http://schemas.openxmlformats.org/officeDocument/2006/relationships/theme" Target="../theme/theme31.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5" Type="http://schemas.openxmlformats.org/officeDocument/2006/relationships/slideLayout" Target="../slideLayouts/slideLayout288.xml"/><Relationship Id="rId10" Type="http://schemas.openxmlformats.org/officeDocument/2006/relationships/slideLayout" Target="../slideLayouts/slideLayout293.xml"/><Relationship Id="rId4" Type="http://schemas.openxmlformats.org/officeDocument/2006/relationships/slideLayout" Target="../slideLayouts/slideLayout287.xml"/><Relationship Id="rId9" Type="http://schemas.openxmlformats.org/officeDocument/2006/relationships/slideLayout" Target="../slideLayouts/slideLayout292.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3" Type="http://schemas.openxmlformats.org/officeDocument/2006/relationships/slideLayout" Target="../slideLayouts/slideLayout297.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image" Target="../media/image1.jpeg"/><Relationship Id="rId2" Type="http://schemas.openxmlformats.org/officeDocument/2006/relationships/slideLayout" Target="../slideLayouts/slideLayout296.xml"/><Relationship Id="rId16" Type="http://schemas.openxmlformats.org/officeDocument/2006/relationships/theme" Target="../theme/theme32.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5" Type="http://schemas.openxmlformats.org/officeDocument/2006/relationships/slideLayout" Target="../slideLayouts/slideLayout299.xml"/><Relationship Id="rId15" Type="http://schemas.openxmlformats.org/officeDocument/2006/relationships/slideLayout" Target="../slideLayouts/slideLayout309.xml"/><Relationship Id="rId10" Type="http://schemas.openxmlformats.org/officeDocument/2006/relationships/slideLayout" Target="../slideLayouts/slideLayout304.xml"/><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17.xml"/><Relationship Id="rId3" Type="http://schemas.openxmlformats.org/officeDocument/2006/relationships/slideLayout" Target="../slideLayouts/slideLayout312.xml"/><Relationship Id="rId7" Type="http://schemas.openxmlformats.org/officeDocument/2006/relationships/slideLayout" Target="../slideLayouts/slideLayout316.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5" Type="http://schemas.openxmlformats.org/officeDocument/2006/relationships/slideLayout" Target="../slideLayouts/slideLayout314.xml"/><Relationship Id="rId10" Type="http://schemas.openxmlformats.org/officeDocument/2006/relationships/image" Target="../media/image1.jpeg"/><Relationship Id="rId4" Type="http://schemas.openxmlformats.org/officeDocument/2006/relationships/slideLayout" Target="../slideLayouts/slideLayout313.xml"/><Relationship Id="rId9"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25.xml"/><Relationship Id="rId13" Type="http://schemas.openxmlformats.org/officeDocument/2006/relationships/image" Target="../media/image1.jpeg"/><Relationship Id="rId3" Type="http://schemas.openxmlformats.org/officeDocument/2006/relationships/slideLayout" Target="../slideLayouts/slideLayout320.xml"/><Relationship Id="rId7" Type="http://schemas.openxmlformats.org/officeDocument/2006/relationships/slideLayout" Target="../slideLayouts/slideLayout324.xml"/><Relationship Id="rId12" Type="http://schemas.openxmlformats.org/officeDocument/2006/relationships/theme" Target="../theme/theme34.xml"/><Relationship Id="rId2" Type="http://schemas.openxmlformats.org/officeDocument/2006/relationships/slideLayout" Target="../slideLayouts/slideLayout319.xml"/><Relationship Id="rId1" Type="http://schemas.openxmlformats.org/officeDocument/2006/relationships/slideLayout" Target="../slideLayouts/slideLayout318.xml"/><Relationship Id="rId6" Type="http://schemas.openxmlformats.org/officeDocument/2006/relationships/slideLayout" Target="../slideLayouts/slideLayout323.xml"/><Relationship Id="rId11" Type="http://schemas.openxmlformats.org/officeDocument/2006/relationships/slideLayout" Target="../slideLayouts/slideLayout328.xml"/><Relationship Id="rId5" Type="http://schemas.openxmlformats.org/officeDocument/2006/relationships/slideLayout" Target="../slideLayouts/slideLayout322.xml"/><Relationship Id="rId10" Type="http://schemas.openxmlformats.org/officeDocument/2006/relationships/slideLayout" Target="../slideLayouts/slideLayout327.xml"/><Relationship Id="rId4" Type="http://schemas.openxmlformats.org/officeDocument/2006/relationships/slideLayout" Target="../slideLayouts/slideLayout321.xml"/><Relationship Id="rId9" Type="http://schemas.openxmlformats.org/officeDocument/2006/relationships/slideLayout" Target="../slideLayouts/slideLayout3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1.jpeg"/><Relationship Id="rId4" Type="http://schemas.openxmlformats.org/officeDocument/2006/relationships/slideLayout" Target="../slideLayouts/slideLayout4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1.jpe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8.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92" descr="Option_Banner_FINAL"/>
          <p:cNvPicPr>
            <a:picLocks noChangeAspect="1" noChangeArrowheads="1"/>
          </p:cNvPicPr>
          <p:nvPr/>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18435"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5ABE93EC-911C-45E8-85AB-69834E197C9A}"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ＭＳ Ｐゴシック"/>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ＭＳ Ｐゴシック"/>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cs typeface="ＭＳ Ｐゴシック"/>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cs typeface="ＭＳ Ｐゴシック"/>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cs typeface="ＭＳ Ｐゴシック"/>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cs typeface="ＭＳ Ｐゴシック"/>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8722" name="Picture 92" descr="Option_Banner_FINAL"/>
          <p:cNvPicPr>
            <a:picLocks noChangeAspect="1" noChangeArrowheads="1"/>
          </p:cNvPicPr>
          <p:nvPr userDrawn="1"/>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58723"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58724"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165" name="Rectangle 5"/>
          <p:cNvSpPr>
            <a:spLocks noGrp="1" noChangeArrowheads="1"/>
          </p:cNvSpPr>
          <p:nvPr>
            <p:ph type="dt" sz="half" idx="2"/>
          </p:nvPr>
        </p:nvSpPr>
        <p:spPr bwMode="auto">
          <a:xfrm>
            <a:off x="76200" y="63373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ea typeface="MS PGothic" pitchFamily="34" charset="-128"/>
                <a:cs typeface="Arial" pitchFamily="34" charset="0"/>
              </a:defRPr>
            </a:lvl1pPr>
          </a:lstStyle>
          <a:p>
            <a:pPr fontAlgn="base">
              <a:spcBef>
                <a:spcPct val="0"/>
              </a:spcBef>
              <a:spcAft>
                <a:spcPct val="0"/>
              </a:spcAft>
              <a:defRPr/>
            </a:pPr>
            <a:endParaRPr lang="en-US"/>
          </a:p>
        </p:txBody>
      </p:sp>
      <p:sp>
        <p:nvSpPr>
          <p:cNvPr id="92166"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ea typeface="MS PGothic" pitchFamily="34" charset="-128"/>
                <a:cs typeface="Arial" pitchFamily="34" charset="0"/>
              </a:defRPr>
            </a:lvl1pPr>
          </a:lstStyle>
          <a:p>
            <a:pPr fontAlgn="base">
              <a:spcBef>
                <a:spcPct val="0"/>
              </a:spcBef>
              <a:spcAft>
                <a:spcPct val="0"/>
              </a:spcAft>
              <a:defRPr/>
            </a:pPr>
            <a:endParaRPr lang="en-US"/>
          </a:p>
          <a:p>
            <a:pPr fontAlgn="base">
              <a:spcBef>
                <a:spcPct val="0"/>
              </a:spcBef>
              <a:spcAft>
                <a:spcPct val="0"/>
              </a:spcAft>
              <a:defRPr/>
            </a:pPr>
            <a:fld id="{EDD98D87-CFE9-4A70-8D5F-444979C5D18A}" type="slidenum">
              <a:rPr lang="en-US"/>
              <a:pPr fontAlgn="base">
                <a:spcBef>
                  <a:spcPct val="0"/>
                </a:spcBef>
                <a:spcAft>
                  <a:spcPct val="0"/>
                </a:spcAft>
                <a:defRPr/>
              </a:pPr>
              <a:t>‹#›</a:t>
            </a:fld>
            <a:endParaRPr lang="en-US"/>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27651"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76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charset="0"/>
                <a:cs typeface="+mn-cs"/>
              </a:defRPr>
            </a:lvl1pPr>
          </a:lstStyle>
          <a:p>
            <a:pPr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charset="0"/>
                <a:cs typeface="+mn-cs"/>
              </a:defRPr>
            </a:lvl1pPr>
          </a:lstStyle>
          <a:p>
            <a:pPr fontAlgn="base">
              <a:spcBef>
                <a:spcPct val="0"/>
              </a:spcBef>
              <a:spcAft>
                <a:spcPct val="0"/>
              </a:spcAft>
              <a:defRPr/>
            </a:pPr>
            <a:endParaRPr lang="en-US"/>
          </a:p>
          <a:p>
            <a:pPr fontAlgn="base">
              <a:spcBef>
                <a:spcPct val="0"/>
              </a:spcBef>
              <a:spcAft>
                <a:spcPct val="0"/>
              </a:spcAft>
              <a:defRPr/>
            </a:pPr>
            <a:fld id="{990E6E43-1E69-4013-A679-1DA58EE32FB6}"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92" descr="Option_Banner_FINAL"/>
          <p:cNvPicPr>
            <a:picLocks noChangeAspect="1" noChangeArrowheads="1"/>
          </p:cNvPicPr>
          <p:nvPr/>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18435"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5111A3F9-74C8-4C9E-8409-86B1B3227F77}"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ＭＳ Ｐゴシック"/>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ＭＳ Ｐゴシック"/>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cs typeface="ＭＳ Ｐゴシック"/>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cs typeface="ＭＳ Ｐゴシック"/>
        </a:defRPr>
      </a:lvl3pPr>
      <a:lvl4pPr marL="1265238" indent="-228600" algn="l" rtl="0" eaLnBrk="0" fontAlgn="base" hangingPunct="0">
        <a:spcBef>
          <a:spcPct val="20000"/>
        </a:spcBef>
        <a:spcAft>
          <a:spcPct val="0"/>
        </a:spcAft>
        <a:buClr>
          <a:schemeClr val="tx1"/>
        </a:buClr>
        <a:buFont typeface="Arial" pitchFamily="34" charset="0"/>
        <a:buChar char="»"/>
        <a:defRPr sz="1600" b="1">
          <a:solidFill>
            <a:schemeClr val="tx1"/>
          </a:solidFill>
          <a:latin typeface="+mn-lt"/>
          <a:ea typeface="MS PGothic" pitchFamily="34" charset="-128"/>
          <a:cs typeface="ＭＳ Ｐゴシック"/>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cs typeface="ＭＳ Ｐゴシック"/>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92" descr="Option_Banner_FINAL"/>
          <p:cNvPicPr>
            <a:picLocks noChangeAspect="1" noChangeArrowheads="1"/>
          </p:cNvPicPr>
          <p:nvPr userDrawn="1"/>
        </p:nvPicPr>
        <p:blipFill>
          <a:blip r:embed="rId10" cstate="print"/>
          <a:srcRect/>
          <a:stretch>
            <a:fillRect/>
          </a:stretch>
        </p:blipFill>
        <p:spPr bwMode="auto">
          <a:xfrm>
            <a:off x="0" y="0"/>
            <a:ext cx="9144000" cy="914400"/>
          </a:xfrm>
          <a:prstGeom prst="rect">
            <a:avLst/>
          </a:prstGeom>
          <a:noFill/>
          <a:ln w="9525">
            <a:noFill/>
            <a:miter lim="800000"/>
            <a:headEnd/>
            <a:tailEnd/>
          </a:ln>
        </p:spPr>
      </p:pic>
      <p:sp>
        <p:nvSpPr>
          <p:cNvPr id="921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37B0DDB2-B924-4690-B22B-AFF40E2FA17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1" r:id="rId8"/>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92" descr="Option_Banner_FINAL"/>
          <p:cNvPicPr>
            <a:picLocks noChangeAspect="1" noChangeArrowheads="1"/>
          </p:cNvPicPr>
          <p:nvPr userDrawn="1"/>
        </p:nvPicPr>
        <p:blipFill>
          <a:blip r:embed="rId10" cstate="print"/>
          <a:srcRect/>
          <a:stretch>
            <a:fillRect/>
          </a:stretch>
        </p:blipFill>
        <p:spPr bwMode="auto">
          <a:xfrm>
            <a:off x="0" y="0"/>
            <a:ext cx="9144000" cy="914400"/>
          </a:xfrm>
          <a:prstGeom prst="rect">
            <a:avLst/>
          </a:prstGeom>
          <a:noFill/>
          <a:ln w="9525">
            <a:noFill/>
            <a:miter lim="800000"/>
            <a:headEnd/>
            <a:tailEnd/>
          </a:ln>
        </p:spPr>
      </p:pic>
      <p:sp>
        <p:nvSpPr>
          <p:cNvPr id="921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37B0DDB2-B924-4690-B22B-AFF40E2FA17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2" r:id="rId8"/>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92" descr="Option_Banner_FINAL"/>
          <p:cNvPicPr>
            <a:picLocks noChangeAspect="1" noChangeArrowheads="1"/>
          </p:cNvPicPr>
          <p:nvPr userDrawn="1"/>
        </p:nvPicPr>
        <p:blipFill>
          <a:blip r:embed="rId11" cstate="print"/>
          <a:srcRect/>
          <a:stretch>
            <a:fillRect/>
          </a:stretch>
        </p:blipFill>
        <p:spPr bwMode="auto">
          <a:xfrm>
            <a:off x="0" y="0"/>
            <a:ext cx="9144000" cy="914400"/>
          </a:xfrm>
          <a:prstGeom prst="rect">
            <a:avLst/>
          </a:prstGeom>
          <a:noFill/>
          <a:ln w="9525">
            <a:noFill/>
            <a:miter lim="800000"/>
            <a:headEnd/>
            <a:tailEnd/>
          </a:ln>
        </p:spPr>
      </p:pic>
      <p:sp>
        <p:nvSpPr>
          <p:cNvPr id="921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37B0DDB2-B924-4690-B22B-AFF40E2FA17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6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defRPr>
            </a:lvl1pPr>
          </a:lstStyle>
          <a:p>
            <a:pPr>
              <a:defRPr/>
            </a:pPr>
            <a:endParaRPr lang="en-US">
              <a:solidFill>
                <a:srgbClr val="000000"/>
              </a:solidFill>
            </a:endParaRPr>
          </a:p>
          <a:p>
            <a:pPr>
              <a:defRPr/>
            </a:pPr>
            <a:fld id="{B35541B8-D5C7-462D-B362-97ACF1511627}" type="slidenum">
              <a:rPr lang="en-US">
                <a:solidFill>
                  <a:srgbClr val="000000"/>
                </a:solidFill>
              </a:rPr>
              <a:pPr>
                <a:defRPr/>
              </a:pPr>
              <a:t>‹#›</a:t>
            </a:fld>
            <a:endParaRPr lang="en-US">
              <a:solidFill>
                <a:srgbClr val="000000"/>
              </a:solidFill>
            </a:endParaRP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hangingPunct="0">
              <a:defRPr/>
            </a:pPr>
            <a:endParaRPr lang="en-US" sz="2400" b="1" dirty="0">
              <a:solidFill>
                <a:srgbClr val="000000"/>
              </a:solidFill>
              <a:ea typeface="ＭＳ Ｐゴシック" pitchFamily="-80" charset="-128"/>
            </a:endParaRPr>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CD3C0E3C-512C-437C-B77F-6FBEF03C3E00}"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CD3C0E3C-512C-437C-B77F-6FBEF03C3E00}"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CD3C0E3C-512C-437C-B77F-6FBEF03C3E00}"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92" descr="Option_Banner_FINAL"/>
          <p:cNvPicPr>
            <a:picLocks noChangeAspect="1" noChangeArrowheads="1"/>
          </p:cNvPicPr>
          <p:nvPr userDrawn="1"/>
        </p:nvPicPr>
        <p:blipFill>
          <a:blip r:embed="rId9" cstate="print"/>
          <a:srcRect/>
          <a:stretch>
            <a:fillRect/>
          </a:stretch>
        </p:blipFill>
        <p:spPr bwMode="auto">
          <a:xfrm>
            <a:off x="0" y="0"/>
            <a:ext cx="9144000" cy="914400"/>
          </a:xfrm>
          <a:prstGeom prst="rect">
            <a:avLst/>
          </a:prstGeom>
          <a:noFill/>
          <a:ln w="9525">
            <a:noFill/>
            <a:miter lim="800000"/>
            <a:headEnd/>
            <a:tailEnd/>
          </a:ln>
        </p:spPr>
      </p:pic>
      <p:sp>
        <p:nvSpPr>
          <p:cNvPr id="921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37B0DDB2-B924-4690-B22B-AFF40E2FA17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CD3C0E3C-512C-437C-B77F-6FBEF03C3E00}"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CD3C0E3C-512C-437C-B77F-6FBEF03C3E00}"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CD3C0E3C-512C-437C-B77F-6FBEF03C3E00}"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7171"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5"/>
          <p:cNvSpPr>
            <a:spLocks noGrp="1" noChangeArrowheads="1"/>
          </p:cNvSpPr>
          <p:nvPr>
            <p:ph type="dt" sz="half" idx="2"/>
          </p:nvPr>
        </p:nvSpPr>
        <p:spPr bwMode="auto">
          <a:xfrm>
            <a:off x="76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ea typeface="+mn-ea"/>
              </a:defRPr>
            </a:lvl1pPr>
          </a:lstStyle>
          <a:p>
            <a:pPr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ea typeface="+mn-ea"/>
              </a:defRPr>
            </a:lvl1pPr>
          </a:lstStyle>
          <a:p>
            <a:pPr fontAlgn="base">
              <a:spcBef>
                <a:spcPct val="0"/>
              </a:spcBef>
              <a:spcAft>
                <a:spcPct val="0"/>
              </a:spcAft>
              <a:defRPr/>
            </a:pPr>
            <a:endParaRPr lang="en-US"/>
          </a:p>
          <a:p>
            <a:pPr fontAlgn="base">
              <a:spcBef>
                <a:spcPct val="0"/>
              </a:spcBef>
              <a:spcAft>
                <a:spcPct val="0"/>
              </a:spcAft>
              <a:defRPr/>
            </a:pPr>
            <a:fld id="{47DA0C38-0EEB-4555-A2B8-BDBB1F7E029B}"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a:solidFill>
                <a:srgbClr val="000000"/>
              </a:solidFill>
              <a:ea typeface="ＭＳ Ｐゴシック" pitchFamily="-80" charset="-128"/>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8178"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7817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18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a:defRPr/>
            </a:pPr>
            <a:endParaRPr lang="en-US">
              <a:solidFill>
                <a:srgbClr val="000000"/>
              </a:solidFill>
              <a:cs typeface="Arial" charset="0"/>
            </a:endParaRPr>
          </a:p>
        </p:txBody>
      </p:sp>
      <p:sp>
        <p:nvSpPr>
          <p:cNvPr id="1117" name="Rectangle 93"/>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b="0">
                <a:solidFill>
                  <a:srgbClr val="000000"/>
                </a:solidFill>
                <a:latin typeface="+mn-lt"/>
                <a:ea typeface="ＭＳ Ｐゴシック" pitchFamily="-80" charset="-128"/>
                <a:cs typeface="+mn-cs"/>
              </a:defRPr>
            </a:lvl1pPr>
          </a:lstStyle>
          <a:p>
            <a:pPr>
              <a:defRPr/>
            </a:pPr>
            <a:endParaRPr lang="en-US"/>
          </a:p>
        </p:txBody>
      </p:sp>
      <p:sp>
        <p:nvSpPr>
          <p:cNvPr id="1118" name="Rectangle 9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solidFill>
                  <a:srgbClr val="000000"/>
                </a:solidFill>
                <a:latin typeface="+mn-lt"/>
                <a:ea typeface="ＭＳ Ｐゴシック" pitchFamily="-80" charset="-128"/>
                <a:cs typeface="+mn-cs"/>
              </a:defRPr>
            </a:lvl1pPr>
          </a:lstStyle>
          <a:p>
            <a:pPr>
              <a:defRPr/>
            </a:pPr>
            <a:fld id="{EC4D4B0A-6280-49FC-86F0-39E5E1B3EC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67A9CF5A-14FB-4E39-B5CE-A9922F7073FB}"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9" cstate="print"/>
          <a:srcRect/>
          <a:stretch>
            <a:fillRect/>
          </a:stretch>
        </p:blipFill>
        <p:spPr bwMode="auto">
          <a:xfrm>
            <a:off x="0" y="0"/>
            <a:ext cx="9144000" cy="9144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Payroll Accrual Process Update</a:t>
            </a:r>
          </a:p>
          <a:p>
            <a:pPr lvl="0"/>
            <a:r>
              <a:rPr lang="en-US" smtClean="0"/>
              <a:t>Target effective November O &amp; S Patch:</a:t>
            </a:r>
          </a:p>
          <a:p>
            <a:pPr lvl="0"/>
            <a:r>
              <a:rPr lang="en-US" smtClean="0"/>
              <a:t>Adjust the accrual process for each pay period </a:t>
            </a:r>
          </a:p>
          <a:p>
            <a:pPr lvl="1"/>
            <a:r>
              <a:rPr lang="en-US" smtClean="0"/>
              <a:t>If first or middle pay period (if month with three pay cycles) accrue for ten workdays </a:t>
            </a:r>
          </a:p>
          <a:p>
            <a:pPr lvl="2"/>
            <a:r>
              <a:rPr lang="en-US" smtClean="0"/>
              <a:t>Current process: accrue the remaining worked but unpaid days left in the prior month or no accrual for middle pay cycle if a month with three pay cycles.</a:t>
            </a:r>
          </a:p>
          <a:p>
            <a:pPr lvl="0"/>
            <a:r>
              <a:rPr lang="en-US" smtClean="0"/>
              <a:t>Retain current process for final pay cycle of the month</a:t>
            </a:r>
          </a:p>
          <a:p>
            <a:pPr lvl="1"/>
            <a:r>
              <a:rPr lang="en-US" smtClean="0"/>
              <a:t>Post accrual to bring the full months payroll on the books through the end of the current month with the last monthly payroll cycle.	</a:t>
            </a:r>
          </a:p>
          <a:p>
            <a:pPr lvl="2"/>
            <a:r>
              <a:rPr lang="en-US" smtClean="0"/>
              <a:t>required in order to comply with FMR.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6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ea typeface="+mn-ea"/>
                <a:cs typeface="Arial" charset="0"/>
              </a:defRPr>
            </a:lvl1pPr>
          </a:lstStyle>
          <a:p>
            <a:pPr fontAlgn="base">
              <a:spcBef>
                <a:spcPct val="0"/>
              </a:spcBef>
              <a:spcAft>
                <a:spcPct val="0"/>
              </a:spcAft>
              <a:defRPr/>
            </a:pPr>
            <a:endParaRPr lang="en-US" dirty="0">
              <a:solidFill>
                <a:srgbClr val="000000"/>
              </a:solidFill>
            </a:endParaRPr>
          </a:p>
          <a:p>
            <a:pPr fontAlgn="base">
              <a:spcBef>
                <a:spcPct val="0"/>
              </a:spcBef>
              <a:spcAft>
                <a:spcPct val="0"/>
              </a:spcAft>
              <a:defRPr/>
            </a:pPr>
            <a:fld id="{908ABC8F-4DD6-45C9-8DC0-78944CDAEBA2}"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endParaRP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7" r:id="rId15"/>
    <p:sldLayoutId id="2147484228" r:id="rId16"/>
    <p:sldLayoutId id="2147484327" r:id="rId17"/>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userDrawn="1"/>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1" name="Rectangle 5"/>
          <p:cNvSpPr>
            <a:spLocks noGrp="1" noChangeArrowheads="1"/>
          </p:cNvSpPr>
          <p:nvPr>
            <p:ph type="dt" sz="half" idx="2"/>
          </p:nvPr>
        </p:nvSpPr>
        <p:spPr bwMode="auto">
          <a:xfrm>
            <a:off x="76200" y="63055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fontAlgn="base">
              <a:spcBef>
                <a:spcPct val="0"/>
              </a:spcBef>
              <a:spcAft>
                <a:spcPct val="0"/>
              </a:spcAft>
              <a:defRPr/>
            </a:pPr>
            <a:endParaRPr lang="en-US">
              <a:solidFill>
                <a:srgbClr val="000000"/>
              </a:solidFill>
            </a:endParaRPr>
          </a:p>
        </p:txBody>
      </p:sp>
      <p:sp>
        <p:nvSpPr>
          <p:cNvPr id="24582" name="Rectangle 6"/>
          <p:cNvSpPr>
            <a:spLocks noGrp="1" noChangeArrowheads="1"/>
          </p:cNvSpPr>
          <p:nvPr>
            <p:ph type="sldNum" sz="quarter" idx="4"/>
          </p:nvPr>
        </p:nvSpPr>
        <p:spPr bwMode="auto">
          <a:xfrm>
            <a:off x="6934200" y="63055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fontAlgn="base">
              <a:spcBef>
                <a:spcPct val="0"/>
              </a:spcBef>
              <a:spcAft>
                <a:spcPct val="0"/>
              </a:spcAft>
              <a:defRPr/>
            </a:pPr>
            <a:endParaRPr lang="en-US">
              <a:solidFill>
                <a:srgbClr val="000000"/>
              </a:solidFill>
            </a:endParaRPr>
          </a:p>
          <a:p>
            <a:pPr fontAlgn="base">
              <a:spcBef>
                <a:spcPct val="0"/>
              </a:spcBef>
              <a:spcAft>
                <a:spcPct val="0"/>
              </a:spcAft>
              <a:defRPr/>
            </a:pPr>
            <a:fld id="{88D9D4C8-C8ED-43EA-864D-55D35C6167DC}"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031" name="Line 63"/>
          <p:cNvSpPr>
            <a:spLocks noChangeShapeType="1"/>
          </p:cNvSpPr>
          <p:nvPr userDrawn="1"/>
        </p:nvSpPr>
        <p:spPr bwMode="auto">
          <a:xfrm>
            <a:off x="0" y="914400"/>
            <a:ext cx="9144000" cy="0"/>
          </a:xfrm>
          <a:prstGeom prst="line">
            <a:avLst/>
          </a:prstGeom>
          <a:noFill/>
          <a:ln w="31750">
            <a:solidFill>
              <a:srgbClr val="F0C210"/>
            </a:solidFill>
            <a:round/>
            <a:headEnd/>
            <a:tailEnd/>
          </a:ln>
        </p:spPr>
        <p:txBody>
          <a:bodyPr/>
          <a:lstStyle/>
          <a:p>
            <a:pPr fontAlgn="base">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92" descr="Option_Banner_FINAL"/>
          <p:cNvPicPr>
            <a:picLocks noChangeAspect="1" noChangeArrowheads="1"/>
          </p:cNvPicPr>
          <p:nvPr userDrawn="1"/>
        </p:nvPicPr>
        <p:blipFill>
          <a:blip r:embed="rId5" cstate="print"/>
          <a:srcRect/>
          <a:stretch>
            <a:fillRect/>
          </a:stretch>
        </p:blipFill>
        <p:spPr bwMode="auto">
          <a:xfrm>
            <a:off x="0" y="0"/>
            <a:ext cx="9144000" cy="914400"/>
          </a:xfrm>
          <a:prstGeom prst="rect">
            <a:avLst/>
          </a:prstGeom>
          <a:noFill/>
          <a:ln w="9525">
            <a:noFill/>
            <a:miter lim="800000"/>
            <a:headEnd/>
            <a:tailEnd/>
          </a:ln>
        </p:spPr>
      </p:pic>
      <p:sp>
        <p:nvSpPr>
          <p:cNvPr id="3075"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29" name="Line 63"/>
          <p:cNvSpPr>
            <a:spLocks noChangeShapeType="1"/>
          </p:cNvSpPr>
          <p:nvPr userDrawn="1"/>
        </p:nvSpPr>
        <p:spPr bwMode="auto">
          <a:xfrm>
            <a:off x="0" y="914400"/>
            <a:ext cx="9144000" cy="0"/>
          </a:xfrm>
          <a:prstGeom prst="line">
            <a:avLst/>
          </a:prstGeom>
          <a:noFill/>
          <a:ln w="31750">
            <a:solidFill>
              <a:srgbClr val="F0C210"/>
            </a:solidFill>
            <a:round/>
            <a:headEnd/>
            <a:tailEnd/>
          </a:ln>
        </p:spPr>
        <p:txBody>
          <a:bodyPr/>
          <a:lstStyle/>
          <a:p>
            <a:pPr fontAlgn="base">
              <a:spcBef>
                <a:spcPct val="0"/>
              </a:spcBef>
              <a:spcAft>
                <a:spcPct val="0"/>
              </a:spcAft>
              <a:defRPr/>
            </a:pPr>
            <a:endParaRPr lang="en-US" sz="2400" b="1" dirty="0">
              <a:solidFill>
                <a:srgbClr val="000000"/>
              </a:solidFill>
            </a:endParaRPr>
          </a:p>
        </p:txBody>
      </p:sp>
      <p:sp>
        <p:nvSpPr>
          <p:cNvPr id="1117" name="Rectangle 93"/>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ＭＳ Ｐゴシック" pitchFamily="-80" charset="-128"/>
                <a:cs typeface="+mn-cs"/>
              </a:defRPr>
            </a:lvl1pPr>
          </a:lstStyle>
          <a:p>
            <a:pPr fontAlgn="base">
              <a:spcBef>
                <a:spcPct val="0"/>
              </a:spcBef>
              <a:spcAft>
                <a:spcPct val="0"/>
              </a:spcAft>
              <a:defRPr/>
            </a:pPr>
            <a:endParaRPr lang="en-US" dirty="0">
              <a:solidFill>
                <a:srgbClr val="000000"/>
              </a:solidFill>
            </a:endParaRPr>
          </a:p>
        </p:txBody>
      </p:sp>
      <p:sp>
        <p:nvSpPr>
          <p:cNvPr id="1118" name="Rectangle 9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ＭＳ Ｐゴシック" pitchFamily="-80" charset="-128"/>
                <a:cs typeface="+mn-cs"/>
              </a:defRPr>
            </a:lvl1pPr>
          </a:lstStyle>
          <a:p>
            <a:pPr fontAlgn="base">
              <a:spcBef>
                <a:spcPct val="0"/>
              </a:spcBef>
              <a:spcAft>
                <a:spcPct val="0"/>
              </a:spcAft>
              <a:defRPr/>
            </a:pPr>
            <a:endParaRPr lang="en-US" dirty="0">
              <a:solidFill>
                <a:srgbClr val="000000"/>
              </a:solidFill>
            </a:endParaRPr>
          </a:p>
          <a:p>
            <a:pPr fontAlgn="base">
              <a:spcBef>
                <a:spcPct val="0"/>
              </a:spcBef>
              <a:spcAft>
                <a:spcPct val="0"/>
              </a:spcAft>
              <a:defRPr/>
            </a:pPr>
            <a:fld id="{B82DEAE8-B3F2-48B1-9308-9B724D9BB7E8}" type="slidenum">
              <a:rPr lang="en-US">
                <a:solidFill>
                  <a:srgbClr val="000000"/>
                </a:solidFill>
              </a:rPr>
              <a:pPr fontAlgn="base">
                <a:spcBef>
                  <a:spcPct val="0"/>
                </a:spcBef>
                <a:spcAft>
                  <a:spcPct val="0"/>
                </a:spcAft>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800" b="1">
          <a:solidFill>
            <a:schemeClr val="tx1"/>
          </a:solidFill>
          <a:latin typeface="+mj-lt"/>
          <a:ea typeface="+mj-ea"/>
          <a:cs typeface="ＭＳ Ｐゴシック"/>
        </a:defRPr>
      </a:lvl1pPr>
      <a:lvl2pPr algn="l" rtl="0" eaLnBrk="0" fontAlgn="base" hangingPunct="0">
        <a:lnSpc>
          <a:spcPct val="90000"/>
        </a:lnSpc>
        <a:spcBef>
          <a:spcPct val="0"/>
        </a:spcBef>
        <a:spcAft>
          <a:spcPct val="0"/>
        </a:spcAft>
        <a:defRPr sz="2800" b="1">
          <a:solidFill>
            <a:schemeClr val="tx1"/>
          </a:solidFill>
          <a:latin typeface="Arial" charset="0"/>
          <a:ea typeface="ＭＳ Ｐゴシック" pitchFamily="-80" charset="-128"/>
          <a:cs typeface="ＭＳ Ｐゴシック"/>
        </a:defRPr>
      </a:lvl2pPr>
      <a:lvl3pPr algn="l" rtl="0" eaLnBrk="0" fontAlgn="base" hangingPunct="0">
        <a:lnSpc>
          <a:spcPct val="90000"/>
        </a:lnSpc>
        <a:spcBef>
          <a:spcPct val="0"/>
        </a:spcBef>
        <a:spcAft>
          <a:spcPct val="0"/>
        </a:spcAft>
        <a:defRPr sz="2800" b="1">
          <a:solidFill>
            <a:schemeClr val="tx1"/>
          </a:solidFill>
          <a:latin typeface="Arial" charset="0"/>
          <a:ea typeface="ＭＳ Ｐゴシック" pitchFamily="-80" charset="-128"/>
          <a:cs typeface="ＭＳ Ｐゴシック"/>
        </a:defRPr>
      </a:lvl3pPr>
      <a:lvl4pPr algn="l" rtl="0" eaLnBrk="0" fontAlgn="base" hangingPunct="0">
        <a:lnSpc>
          <a:spcPct val="90000"/>
        </a:lnSpc>
        <a:spcBef>
          <a:spcPct val="0"/>
        </a:spcBef>
        <a:spcAft>
          <a:spcPct val="0"/>
        </a:spcAft>
        <a:defRPr sz="2800" b="1">
          <a:solidFill>
            <a:schemeClr val="tx1"/>
          </a:solidFill>
          <a:latin typeface="Arial" charset="0"/>
          <a:ea typeface="ＭＳ Ｐゴシック" pitchFamily="-80" charset="-128"/>
          <a:cs typeface="ＭＳ Ｐゴシック"/>
        </a:defRPr>
      </a:lvl4pPr>
      <a:lvl5pPr algn="l" rtl="0" eaLnBrk="0" fontAlgn="base" hangingPunct="0">
        <a:lnSpc>
          <a:spcPct val="90000"/>
        </a:lnSpc>
        <a:spcBef>
          <a:spcPct val="0"/>
        </a:spcBef>
        <a:spcAft>
          <a:spcPct val="0"/>
        </a:spcAft>
        <a:defRPr sz="2800" b="1">
          <a:solidFill>
            <a:schemeClr val="tx1"/>
          </a:solidFill>
          <a:latin typeface="Arial" charset="0"/>
          <a:ea typeface="ＭＳ Ｐゴシック" pitchFamily="-80" charset="-128"/>
          <a:cs typeface="ＭＳ Ｐゴシック"/>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n-ea"/>
          <a:cs typeface="ＭＳ Ｐゴシック"/>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n-ea"/>
          <a:cs typeface="ＭＳ Ｐゴシック"/>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n-ea"/>
          <a:cs typeface="ＭＳ Ｐゴシック"/>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n-ea"/>
          <a:cs typeface="ＭＳ Ｐゴシック"/>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n-ea"/>
          <a:cs typeface="ＭＳ Ｐゴシック"/>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92" descr="Option_Banner_FINAL"/>
          <p:cNvPicPr>
            <a:picLocks noChangeAspect="1" noChangeArrowheads="1"/>
          </p:cNvPicPr>
          <p:nvPr userDrawn="1"/>
        </p:nvPicPr>
        <p:blipFill>
          <a:blip r:embed="rId8" cstate="print"/>
          <a:srcRect/>
          <a:stretch>
            <a:fillRect/>
          </a:stretch>
        </p:blipFill>
        <p:spPr bwMode="auto">
          <a:xfrm>
            <a:off x="0" y="0"/>
            <a:ext cx="9144000" cy="914400"/>
          </a:xfrm>
          <a:prstGeom prst="rect">
            <a:avLst/>
          </a:prstGeom>
          <a:noFill/>
          <a:ln w="9525">
            <a:noFill/>
            <a:miter lim="800000"/>
            <a:headEnd/>
            <a:tailEnd/>
          </a:ln>
        </p:spPr>
      </p:pic>
      <p:sp>
        <p:nvSpPr>
          <p:cNvPr id="921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37B0DDB2-B924-4690-B22B-AFF40E2FA17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92" descr="Option_Banner_FINAL"/>
          <p:cNvPicPr>
            <a:picLocks noChangeAspect="1" noChangeArrowheads="1"/>
          </p:cNvPicPr>
          <p:nvPr/>
        </p:nvPicPr>
        <p:blipFill>
          <a:blip r:embed="rId17" cstate="print"/>
          <a:srcRect/>
          <a:stretch>
            <a:fillRect/>
          </a:stretch>
        </p:blipFill>
        <p:spPr bwMode="auto">
          <a:xfrm>
            <a:off x="0" y="0"/>
            <a:ext cx="9144000" cy="914400"/>
          </a:xfrm>
          <a:prstGeom prst="rect">
            <a:avLst/>
          </a:prstGeom>
          <a:noFill/>
          <a:ln w="9525">
            <a:noFill/>
            <a:miter lim="800000"/>
            <a:headEnd/>
            <a:tailEnd/>
          </a:ln>
        </p:spPr>
      </p:pic>
      <p:sp>
        <p:nvSpPr>
          <p:cNvPr id="23555" name="Rectangle 2"/>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23556" name="Rectangle 3"/>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Payroll Accrual Process Update</a:t>
            </a:r>
          </a:p>
          <a:p>
            <a:pPr lvl="0"/>
            <a:r>
              <a:rPr lang="en-US" smtClean="0"/>
              <a:t>Target effective November O &amp; S Patch:</a:t>
            </a:r>
          </a:p>
          <a:p>
            <a:pPr lvl="0"/>
            <a:r>
              <a:rPr lang="en-US" smtClean="0"/>
              <a:t>Adjust the accrual process for each pay period </a:t>
            </a:r>
          </a:p>
          <a:p>
            <a:pPr lvl="1"/>
            <a:r>
              <a:rPr lang="en-US" smtClean="0"/>
              <a:t>If first or middle pay period (if month with three pay cycles) accrue for ten workdays </a:t>
            </a:r>
          </a:p>
          <a:p>
            <a:pPr lvl="2"/>
            <a:r>
              <a:rPr lang="en-US" smtClean="0"/>
              <a:t>Current process: accrue the remaining worked but unpaid days left in the prior month or no accrual for middle pay cycle if a month with three pay cycles.</a:t>
            </a:r>
          </a:p>
          <a:p>
            <a:pPr lvl="0"/>
            <a:r>
              <a:rPr lang="en-US" smtClean="0"/>
              <a:t>Retain current process for final pay cycle of the month</a:t>
            </a:r>
          </a:p>
          <a:p>
            <a:pPr lvl="1"/>
            <a:r>
              <a:rPr lang="en-US" smtClean="0"/>
              <a:t>Post accrual to bring the full months payroll on the books through the end of the current month with the last monthly payroll cycle.	</a:t>
            </a:r>
          </a:p>
          <a:p>
            <a:pPr lvl="2"/>
            <a:r>
              <a:rPr lang="en-US" smtClean="0"/>
              <a:t>required in order to comply with FMR.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pitchFamily="34" charset="0"/>
            </a:endParaRPr>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cs typeface="Arial" pitchFamily="34" charset="0"/>
            </a:endParaRP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851E2DBD-4752-4D87-BD32-F6F76E40D3C6}" type="slidenum">
              <a:rPr lang="en-US">
                <a:solidFill>
                  <a:srgbClr val="000000">
                    <a:tint val="75000"/>
                  </a:srgbClr>
                </a:solidFill>
                <a:cs typeface="Arial" pitchFamily="34" charset="0"/>
              </a:rPr>
              <a:pPr fontAlgn="base">
                <a:spcBef>
                  <a:spcPct val="0"/>
                </a:spcBef>
                <a:spcAft>
                  <a:spcPct val="0"/>
                </a:spcAft>
                <a:defRPr/>
              </a:pPr>
              <a:t>‹#›</a:t>
            </a:fld>
            <a:endParaRPr lang="en-US" dirty="0">
              <a:solidFill>
                <a:srgbClr val="000000">
                  <a:tint val="75000"/>
                </a:srgbClr>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CD3C0E3C-512C-437C-B77F-6FBEF03C3E00}"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dt" sz="half" idx="2"/>
          </p:nvPr>
        </p:nvSpPr>
        <p:spPr bwMode="auto">
          <a:xfrm>
            <a:off x="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Arial" pitchFamily="34" charset="0"/>
                <a:cs typeface="+mn-cs"/>
              </a:defRPr>
            </a:lvl1pPr>
          </a:lstStyle>
          <a:p>
            <a:pPr fontAlgn="base">
              <a:spcBef>
                <a:spcPct val="0"/>
              </a:spcBef>
              <a:spcAft>
                <a:spcPct val="0"/>
              </a:spcAft>
              <a:defRPr/>
            </a:pPr>
            <a:endParaRPr lang="en-US"/>
          </a:p>
        </p:txBody>
      </p:sp>
      <p:sp>
        <p:nvSpPr>
          <p:cNvPr id="3078"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cs typeface="+mn-cs"/>
              </a:defRPr>
            </a:lvl1pPr>
          </a:lstStyle>
          <a:p>
            <a:pPr fontAlgn="base">
              <a:spcBef>
                <a:spcPct val="0"/>
              </a:spcBef>
              <a:spcAft>
                <a:spcPct val="0"/>
              </a:spcAft>
              <a:defRPr/>
            </a:pPr>
            <a:endParaRPr lang="en-US"/>
          </a:p>
          <a:p>
            <a:pPr fontAlgn="base">
              <a:spcBef>
                <a:spcPct val="0"/>
              </a:spcBef>
              <a:spcAft>
                <a:spcPct val="0"/>
              </a:spcAft>
              <a:defRPr/>
            </a:pPr>
            <a:fld id="{CD3C0E3C-512C-437C-B77F-6FBEF03C3E00}" type="slidenum">
              <a:rPr lang="en-US"/>
              <a:pPr fontAlgn="base">
                <a:spcBef>
                  <a:spcPct val="0"/>
                </a:spcBef>
                <a:spcAft>
                  <a:spcPct val="0"/>
                </a:spcAft>
                <a:defRPr/>
              </a:pPr>
              <a:t>‹#›</a:t>
            </a:fld>
            <a:endParaRPr lang="en-US"/>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pitchFamily="34" charset="0"/>
        </a:defRPr>
      </a:lvl2pPr>
      <a:lvl3pPr algn="l" rtl="0" eaLnBrk="0" fontAlgn="base" hangingPunct="0">
        <a:spcBef>
          <a:spcPct val="0"/>
        </a:spcBef>
        <a:spcAft>
          <a:spcPct val="0"/>
        </a:spcAft>
        <a:defRPr sz="2800" b="1">
          <a:solidFill>
            <a:schemeClr val="tx2"/>
          </a:solidFill>
          <a:latin typeface="Arial" pitchFamily="34" charset="0"/>
        </a:defRPr>
      </a:lvl3pPr>
      <a:lvl4pPr algn="l" rtl="0" eaLnBrk="0" fontAlgn="base" hangingPunct="0">
        <a:spcBef>
          <a:spcPct val="0"/>
        </a:spcBef>
        <a:spcAft>
          <a:spcPct val="0"/>
        </a:spcAft>
        <a:defRPr sz="2800" b="1">
          <a:solidFill>
            <a:schemeClr val="tx2"/>
          </a:solidFill>
          <a:latin typeface="Arial" pitchFamily="34" charset="0"/>
        </a:defRPr>
      </a:lvl4pPr>
      <a:lvl5pPr algn="l" rtl="0" eaLnBrk="0" fontAlgn="base" hangingPunct="0">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92" descr="Option_Banner_FINAL"/>
          <p:cNvPicPr>
            <a:picLocks noChangeAspect="1" noChangeArrowheads="1"/>
          </p:cNvPicPr>
          <p:nvPr/>
        </p:nvPicPr>
        <p:blipFill>
          <a:blip r:embed="rId17" cstate="print"/>
          <a:srcRect/>
          <a:stretch>
            <a:fillRect/>
          </a:stretch>
        </p:blipFill>
        <p:spPr bwMode="auto">
          <a:xfrm>
            <a:off x="0" y="0"/>
            <a:ext cx="9144000" cy="914400"/>
          </a:xfrm>
          <a:prstGeom prst="rect">
            <a:avLst/>
          </a:prstGeom>
          <a:noFill/>
          <a:ln w="9525">
            <a:noFill/>
            <a:miter lim="800000"/>
            <a:headEnd/>
            <a:tailEnd/>
          </a:ln>
        </p:spPr>
      </p:pic>
      <p:sp>
        <p:nvSpPr>
          <p:cNvPr id="23555" name="Rectangle 2"/>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23556" name="Rectangle 3"/>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Payroll Accrual Process Update</a:t>
            </a:r>
          </a:p>
          <a:p>
            <a:pPr lvl="0"/>
            <a:r>
              <a:rPr lang="en-US" smtClean="0"/>
              <a:t>Target effective November O &amp; S Patch:</a:t>
            </a:r>
          </a:p>
          <a:p>
            <a:pPr lvl="0"/>
            <a:r>
              <a:rPr lang="en-US" smtClean="0"/>
              <a:t>Adjust the accrual process for each pay period </a:t>
            </a:r>
          </a:p>
          <a:p>
            <a:pPr lvl="1"/>
            <a:r>
              <a:rPr lang="en-US" smtClean="0"/>
              <a:t>If first or middle pay period (if month with three pay cycles) accrue for ten workdays </a:t>
            </a:r>
          </a:p>
          <a:p>
            <a:pPr lvl="2"/>
            <a:r>
              <a:rPr lang="en-US" smtClean="0"/>
              <a:t>Current process: accrue the remaining worked but unpaid days left in the prior month or no accrual for middle pay cycle if a month with three pay cycles.</a:t>
            </a:r>
          </a:p>
          <a:p>
            <a:pPr lvl="0"/>
            <a:r>
              <a:rPr lang="en-US" smtClean="0"/>
              <a:t>Retain current process for final pay cycle of the month</a:t>
            </a:r>
          </a:p>
          <a:p>
            <a:pPr lvl="1"/>
            <a:r>
              <a:rPr lang="en-US" smtClean="0"/>
              <a:t>Post accrual to bring the full months payroll on the books through the end of the current month with the last monthly payroll cycle.	</a:t>
            </a:r>
          </a:p>
          <a:p>
            <a:pPr lvl="2"/>
            <a:r>
              <a:rPr lang="en-US" smtClean="0"/>
              <a:t>required in order to comply with FMR.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ea typeface="ＭＳ Ｐゴシック" pitchFamily="-80" charset="-128"/>
              <a:cs typeface="Arial" pitchFamily="34" charset="0"/>
            </a:endParaRPr>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endParaRPr lang="en-US" dirty="0">
              <a:solidFill>
                <a:srgbClr val="000000">
                  <a:tint val="75000"/>
                </a:srgbClr>
              </a:solidFill>
              <a:cs typeface="Arial" pitchFamily="34" charset="0"/>
            </a:endParaRP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851E2DBD-4752-4D87-BD32-F6F76E40D3C6}" type="slidenum">
              <a:rPr lang="en-US">
                <a:solidFill>
                  <a:srgbClr val="000000">
                    <a:tint val="75000"/>
                  </a:srgbClr>
                </a:solidFill>
                <a:cs typeface="Arial" pitchFamily="34" charset="0"/>
              </a:rPr>
              <a:pPr fontAlgn="base">
                <a:spcBef>
                  <a:spcPct val="0"/>
                </a:spcBef>
                <a:spcAft>
                  <a:spcPct val="0"/>
                </a:spcAft>
                <a:defRPr/>
              </a:pPr>
              <a:t>‹#›</a:t>
            </a:fld>
            <a:endParaRPr lang="en-US" dirty="0">
              <a:solidFill>
                <a:srgbClr val="000000">
                  <a:tint val="75000"/>
                </a:srgbClr>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92" descr="Option_Banner_FINAL"/>
          <p:cNvPicPr>
            <a:picLocks noChangeAspect="1" noChangeArrowheads="1"/>
          </p:cNvPicPr>
          <p:nvPr userDrawn="1"/>
        </p:nvPicPr>
        <p:blipFill>
          <a:blip r:embed="rId10" cstate="print"/>
          <a:srcRect/>
          <a:stretch>
            <a:fillRect/>
          </a:stretch>
        </p:blipFill>
        <p:spPr bwMode="auto">
          <a:xfrm>
            <a:off x="0" y="0"/>
            <a:ext cx="9144000" cy="914400"/>
          </a:xfrm>
          <a:prstGeom prst="rect">
            <a:avLst/>
          </a:prstGeom>
          <a:noFill/>
          <a:ln w="9525">
            <a:noFill/>
            <a:miter lim="800000"/>
            <a:headEnd/>
            <a:tailEnd/>
          </a:ln>
        </p:spPr>
      </p:pic>
      <p:sp>
        <p:nvSpPr>
          <p:cNvPr id="921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37B0DDB2-B924-4690-B22B-AFF40E2FA174}"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8178"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7817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18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a:defRPr/>
            </a:pPr>
            <a:endParaRPr lang="en-US">
              <a:solidFill>
                <a:srgbClr val="000000"/>
              </a:solidFill>
              <a:cs typeface="Arial" charset="0"/>
            </a:endParaRPr>
          </a:p>
        </p:txBody>
      </p:sp>
      <p:sp>
        <p:nvSpPr>
          <p:cNvPr id="1117" name="Rectangle 93"/>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b="0">
                <a:solidFill>
                  <a:srgbClr val="000000"/>
                </a:solidFill>
                <a:latin typeface="+mn-lt"/>
                <a:ea typeface="ＭＳ Ｐゴシック" pitchFamily="-80" charset="-128"/>
                <a:cs typeface="+mn-cs"/>
              </a:defRPr>
            </a:lvl1pPr>
          </a:lstStyle>
          <a:p>
            <a:pPr>
              <a:defRPr/>
            </a:pPr>
            <a:endParaRPr lang="en-US"/>
          </a:p>
        </p:txBody>
      </p:sp>
      <p:sp>
        <p:nvSpPr>
          <p:cNvPr id="1118" name="Rectangle 9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solidFill>
                  <a:srgbClr val="000000"/>
                </a:solidFill>
                <a:latin typeface="+mn-lt"/>
                <a:ea typeface="ＭＳ Ｐゴシック" pitchFamily="-80" charset="-128"/>
                <a:cs typeface="+mn-cs"/>
              </a:defRPr>
            </a:lvl1pPr>
          </a:lstStyle>
          <a:p>
            <a:pPr>
              <a:defRPr/>
            </a:pPr>
            <a:fld id="{EC4D4B0A-6280-49FC-86F0-39E5E1B3EC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6498" name="Picture 92" descr="Option_Banner_FINAL"/>
          <p:cNvPicPr>
            <a:picLocks noChangeAspect="1" noChangeArrowheads="1"/>
          </p:cNvPicPr>
          <p:nvPr/>
        </p:nvPicPr>
        <p:blipFill>
          <a:blip r:embed="rId6" cstate="print"/>
          <a:srcRect/>
          <a:stretch>
            <a:fillRect/>
          </a:stretch>
        </p:blipFill>
        <p:spPr bwMode="auto">
          <a:xfrm>
            <a:off x="0" y="0"/>
            <a:ext cx="9144000" cy="914400"/>
          </a:xfrm>
          <a:prstGeom prst="rect">
            <a:avLst/>
          </a:prstGeom>
          <a:noFill/>
          <a:ln w="9525">
            <a:noFill/>
            <a:miter lim="800000"/>
            <a:headEnd/>
            <a:tailEnd/>
          </a:ln>
        </p:spPr>
      </p:pic>
      <p:sp>
        <p:nvSpPr>
          <p:cNvPr id="10649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AE54A8CC-41C1-484B-9A7D-73D936D12861}"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ＭＳ Ｐゴシック"/>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cs typeface="ＭＳ Ｐゴシック"/>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ＭＳ Ｐゴシック"/>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cs typeface="ＭＳ Ｐゴシック"/>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cs typeface="ＭＳ Ｐゴシック"/>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cs typeface="ＭＳ Ｐゴシック"/>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cs typeface="ＭＳ Ｐゴシック"/>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8178"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78179"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180"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a:defRPr/>
            </a:pPr>
            <a:endParaRPr lang="en-US">
              <a:solidFill>
                <a:srgbClr val="000000"/>
              </a:solidFill>
              <a:cs typeface="Arial" charset="0"/>
            </a:endParaRPr>
          </a:p>
        </p:txBody>
      </p:sp>
      <p:sp>
        <p:nvSpPr>
          <p:cNvPr id="1117" name="Rectangle 93"/>
          <p:cNvSpPr>
            <a:spLocks noGrp="1" noChangeArrowheads="1"/>
          </p:cNvSpPr>
          <p:nvPr>
            <p:ph type="dt" sz="half" idx="2"/>
          </p:nvPr>
        </p:nvSpPr>
        <p:spPr bwMode="auto">
          <a:xfrm>
            <a:off x="76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b="0">
                <a:solidFill>
                  <a:srgbClr val="000000"/>
                </a:solidFill>
                <a:latin typeface="+mn-lt"/>
                <a:ea typeface="ＭＳ Ｐゴシック" pitchFamily="-80" charset="-128"/>
                <a:cs typeface="+mn-cs"/>
              </a:defRPr>
            </a:lvl1pPr>
          </a:lstStyle>
          <a:p>
            <a:pPr>
              <a:defRPr/>
            </a:pPr>
            <a:endParaRPr lang="en-US"/>
          </a:p>
        </p:txBody>
      </p:sp>
      <p:sp>
        <p:nvSpPr>
          <p:cNvPr id="1118" name="Rectangle 94"/>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b="0">
                <a:solidFill>
                  <a:srgbClr val="000000"/>
                </a:solidFill>
                <a:latin typeface="+mn-lt"/>
                <a:ea typeface="ＭＳ Ｐゴシック" pitchFamily="-80" charset="-128"/>
                <a:cs typeface="+mn-cs"/>
              </a:defRPr>
            </a:lvl1pPr>
          </a:lstStyle>
          <a:p>
            <a:pPr>
              <a:defRPr/>
            </a:pPr>
            <a:fld id="{EC4D4B0A-6280-49FC-86F0-39E5E1B3EC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eaLnBrk="1" fontAlgn="base" hangingPunct="1">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eaLnBrk="1" fontAlgn="base" hangingPunct="1">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6370" name="Picture 92" descr="Option_Banner_FINAL"/>
          <p:cNvPicPr>
            <a:picLocks noChangeAspect="1" noChangeArrowheads="1"/>
          </p:cNvPicPr>
          <p:nvPr userDrawn="1"/>
        </p:nvPicPr>
        <p:blipFill>
          <a:blip r:embed="rId10" cstate="print"/>
          <a:srcRect/>
          <a:stretch>
            <a:fillRect/>
          </a:stretch>
        </p:blipFill>
        <p:spPr bwMode="auto">
          <a:xfrm>
            <a:off x="0" y="0"/>
            <a:ext cx="9144000" cy="914400"/>
          </a:xfrm>
          <a:prstGeom prst="rect">
            <a:avLst/>
          </a:prstGeom>
          <a:noFill/>
          <a:ln w="9525">
            <a:noFill/>
            <a:miter lim="800000"/>
            <a:headEnd/>
            <a:tailEnd/>
          </a:ln>
        </p:spPr>
      </p:pic>
      <p:sp>
        <p:nvSpPr>
          <p:cNvPr id="186371"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372"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2994D588-FE60-495B-9B39-EB1E8C9F861C}"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6610" name="Picture 92" descr="Option_Banner_FINAL"/>
          <p:cNvPicPr>
            <a:picLocks noChangeAspect="1" noChangeArrowheads="1"/>
          </p:cNvPicPr>
          <p:nvPr userDrawn="1"/>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196611" name="Rectangle 2"/>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196612" name="Rectangle 3"/>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6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aseline="-25000">
                <a:solidFill>
                  <a:srgbClr val="000000"/>
                </a:solidFill>
                <a:latin typeface="Arial" charset="0"/>
                <a:ea typeface="ＭＳ Ｐゴシック" charset="-128"/>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aseline="-25000">
                <a:solidFill>
                  <a:srgbClr val="000000"/>
                </a:solidFill>
                <a:latin typeface="Arial" charset="0"/>
                <a:ea typeface="ＭＳ Ｐゴシック" charset="-128"/>
                <a:cs typeface="+mn-cs"/>
              </a:defRPr>
            </a:lvl1pPr>
          </a:lstStyle>
          <a:p>
            <a:pPr fontAlgn="base">
              <a:spcBef>
                <a:spcPct val="0"/>
              </a:spcBef>
              <a:spcAft>
                <a:spcPct val="0"/>
              </a:spcAft>
              <a:defRPr/>
            </a:pPr>
            <a:endParaRPr lang="en-US"/>
          </a:p>
          <a:p>
            <a:pPr fontAlgn="base">
              <a:spcBef>
                <a:spcPct val="0"/>
              </a:spcBef>
              <a:spcAft>
                <a:spcPct val="0"/>
              </a:spcAft>
              <a:defRPr/>
            </a:pPr>
            <a:fld id="{C5E9919A-DF0F-4A4C-8069-FE199CA1DC5F}" type="slidenum">
              <a:rPr lang="en-US"/>
              <a:pPr fontAlgn="base">
                <a:spcBef>
                  <a:spcPct val="0"/>
                </a:spcBef>
                <a:spcAft>
                  <a:spcPct val="0"/>
                </a:spcAft>
                <a:defRPr/>
              </a:pPr>
              <a:t>‹#›</a:t>
            </a:fld>
            <a:endParaRPr lang="en-US"/>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baseline="-25000"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130" name="Picture 92" descr="Option_Banner_FINAL"/>
          <p:cNvPicPr>
            <a:picLocks noChangeAspect="1" noChangeArrowheads="1"/>
          </p:cNvPicPr>
          <p:nvPr userDrawn="1"/>
        </p:nvPicPr>
        <p:blipFill>
          <a:blip r:embed="rId7" cstate="print"/>
          <a:srcRect/>
          <a:stretch>
            <a:fillRect/>
          </a:stretch>
        </p:blipFill>
        <p:spPr bwMode="auto">
          <a:xfrm>
            <a:off x="0" y="0"/>
            <a:ext cx="9144000" cy="914400"/>
          </a:xfrm>
          <a:prstGeom prst="rect">
            <a:avLst/>
          </a:prstGeom>
          <a:noFill/>
          <a:ln w="9525">
            <a:noFill/>
            <a:miter lim="800000"/>
            <a:headEnd/>
            <a:tailEnd/>
          </a:ln>
        </p:spPr>
      </p:pic>
      <p:sp>
        <p:nvSpPr>
          <p:cNvPr id="48131" name="Rectangle 3"/>
          <p:cNvSpPr>
            <a:spLocks noGrp="1" noChangeArrowheads="1"/>
          </p:cNvSpPr>
          <p:nvPr>
            <p:ph type="body" idx="1"/>
          </p:nvPr>
        </p:nvSpPr>
        <p:spPr bwMode="auto">
          <a:xfrm>
            <a:off x="342900" y="1219200"/>
            <a:ext cx="8496300" cy="5029200"/>
          </a:xfrm>
          <a:prstGeom prst="rect">
            <a:avLst/>
          </a:prstGeom>
          <a:noFill/>
          <a:ln w="9525">
            <a:noFill/>
            <a:miter lim="800000"/>
            <a:headEnd/>
            <a:tailEnd/>
          </a:ln>
        </p:spPr>
        <p:txBody>
          <a:bodyPr vert="horz" wrap="square" lIns="91440" tIns="137160" rIns="91440" bIns="13716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2" name="Rectangle 2"/>
          <p:cNvSpPr>
            <a:spLocks noGrp="1" noChangeArrowheads="1"/>
          </p:cNvSpPr>
          <p:nvPr>
            <p:ph type="title"/>
          </p:nvPr>
        </p:nvSpPr>
        <p:spPr bwMode="auto">
          <a:xfrm>
            <a:off x="0" y="152400"/>
            <a:ext cx="6705600" cy="684213"/>
          </a:xfrm>
          <a:prstGeom prst="rect">
            <a:avLst/>
          </a:prstGeom>
          <a:noFill/>
          <a:ln w="9525">
            <a:noFill/>
            <a:miter lim="800000"/>
            <a:headEnd/>
            <a:tailEnd/>
          </a:ln>
        </p:spPr>
        <p:txBody>
          <a:bodyPr vert="horz" wrap="none" lIns="182880" tIns="45720" rIns="182880" bIns="0" numCol="1" anchor="b" anchorCtr="0" compatLnSpc="1">
            <a:prstTxWarp prst="textNoShape">
              <a:avLst/>
            </a:prstTxWarp>
          </a:bodyPr>
          <a:lstStyle/>
          <a:p>
            <a:pPr lvl="0"/>
            <a:r>
              <a:rPr lang="en-US" smtClean="0"/>
              <a:t>Click to edit Master title style</a:t>
            </a:r>
          </a:p>
        </p:txBody>
      </p:sp>
      <p:sp>
        <p:nvSpPr>
          <p:cNvPr id="1087" name="Line 63"/>
          <p:cNvSpPr>
            <a:spLocks noChangeShapeType="1"/>
          </p:cNvSpPr>
          <p:nvPr userDrawn="1"/>
        </p:nvSpPr>
        <p:spPr bwMode="auto">
          <a:xfrm>
            <a:off x="0" y="914400"/>
            <a:ext cx="9144000" cy="0"/>
          </a:xfrm>
          <a:prstGeom prst="line">
            <a:avLst/>
          </a:prstGeom>
          <a:noFill/>
          <a:ln w="31750">
            <a:solidFill>
              <a:srgbClr val="F0C210"/>
            </a:solidFill>
            <a:round/>
            <a:headEnd/>
            <a:tailEnd/>
          </a:ln>
          <a:effectLst/>
        </p:spPr>
        <p:txBody>
          <a:bodyPr/>
          <a:lstStyle/>
          <a:p>
            <a:pPr eaLnBrk="0" fontAlgn="base" hangingPunct="0">
              <a:spcBef>
                <a:spcPct val="0"/>
              </a:spcBef>
              <a:spcAft>
                <a:spcPct val="0"/>
              </a:spcAft>
              <a:defRPr/>
            </a:pPr>
            <a:endParaRPr lang="en-US" sz="2400" b="1" dirty="0">
              <a:solidFill>
                <a:srgbClr val="000000"/>
              </a:solidFill>
              <a:cs typeface="Arial" pitchFamily="34" charset="0"/>
            </a:endParaRPr>
          </a:p>
        </p:txBody>
      </p:sp>
      <p:sp>
        <p:nvSpPr>
          <p:cNvPr id="1117" name="Rectangle 93"/>
          <p:cNvSpPr>
            <a:spLocks noGrp="1" noChangeArrowheads="1"/>
          </p:cNvSpPr>
          <p:nvPr>
            <p:ph type="dt" sz="half" idx="2"/>
          </p:nvPr>
        </p:nvSpPr>
        <p:spPr bwMode="auto">
          <a:xfrm>
            <a:off x="76200" y="6477000"/>
            <a:ext cx="2362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p:txBody>
      </p:sp>
      <p:sp>
        <p:nvSpPr>
          <p:cNvPr id="1118" name="Rectangle 94"/>
          <p:cNvSpPr>
            <a:spLocks noGrp="1" noChangeArrowheads="1"/>
          </p:cNvSpPr>
          <p:nvPr>
            <p:ph type="sldNum" sz="quarter" idx="4"/>
          </p:nvPr>
        </p:nvSpPr>
        <p:spPr bwMode="auto">
          <a:xfrm>
            <a:off x="6934200" y="64770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000000"/>
                </a:solidFill>
                <a:latin typeface="Arial" charset="0"/>
                <a:ea typeface="ＭＳ Ｐゴシック" pitchFamily="-80" charset="-128"/>
                <a:cs typeface="+mn-cs"/>
              </a:defRPr>
            </a:lvl1pPr>
          </a:lstStyle>
          <a:p>
            <a:pPr fontAlgn="base">
              <a:spcBef>
                <a:spcPct val="0"/>
              </a:spcBef>
              <a:spcAft>
                <a:spcPct val="0"/>
              </a:spcAft>
              <a:defRPr/>
            </a:pPr>
            <a:endParaRPr lang="en-US"/>
          </a:p>
          <a:p>
            <a:pPr fontAlgn="base">
              <a:spcBef>
                <a:spcPct val="0"/>
              </a:spcBef>
              <a:spcAft>
                <a:spcPct val="0"/>
              </a:spcAft>
              <a:defRPr/>
            </a:pPr>
            <a:fld id="{5924344F-1D74-40B9-812D-FF116BBD06F3}"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5" r:id="rId5"/>
  </p:sldLayoutIdLst>
  <p:hf hdr="0" ftr="0" dt="0"/>
  <p:txStyles>
    <p:titleStyle>
      <a:lvl1pPr algn="l" rtl="0" eaLnBrk="0" fontAlgn="base" hangingPunct="0">
        <a:lnSpc>
          <a:spcPct val="90000"/>
        </a:lnSpc>
        <a:spcBef>
          <a:spcPct val="0"/>
        </a:spcBef>
        <a:spcAft>
          <a:spcPct val="0"/>
        </a:spcAft>
        <a:defRPr sz="2800" b="1">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tx1"/>
          </a:solidFill>
          <a:latin typeface="Arial" charset="0"/>
          <a:ea typeface="MS PGothic" pitchFamily="34" charset="-128"/>
        </a:defRPr>
      </a:lvl5pPr>
      <a:lvl6pPr marL="457200" algn="l" rtl="0" fontAlgn="base">
        <a:lnSpc>
          <a:spcPct val="90000"/>
        </a:lnSpc>
        <a:spcBef>
          <a:spcPct val="0"/>
        </a:spcBef>
        <a:spcAft>
          <a:spcPct val="0"/>
        </a:spcAft>
        <a:defRPr sz="2800" b="1">
          <a:solidFill>
            <a:schemeClr val="tx1"/>
          </a:solidFill>
          <a:latin typeface="Arial" charset="0"/>
          <a:ea typeface="ＭＳ Ｐゴシック" pitchFamily="-80" charset="-128"/>
        </a:defRPr>
      </a:lvl6pPr>
      <a:lvl7pPr marL="914400" algn="l" rtl="0" fontAlgn="base">
        <a:lnSpc>
          <a:spcPct val="90000"/>
        </a:lnSpc>
        <a:spcBef>
          <a:spcPct val="0"/>
        </a:spcBef>
        <a:spcAft>
          <a:spcPct val="0"/>
        </a:spcAft>
        <a:defRPr sz="2800" b="1">
          <a:solidFill>
            <a:schemeClr val="tx1"/>
          </a:solidFill>
          <a:latin typeface="Arial" charset="0"/>
          <a:ea typeface="ＭＳ Ｐゴシック" pitchFamily="-80" charset="-128"/>
        </a:defRPr>
      </a:lvl7pPr>
      <a:lvl8pPr marL="1371600" algn="l" rtl="0" fontAlgn="base">
        <a:lnSpc>
          <a:spcPct val="90000"/>
        </a:lnSpc>
        <a:spcBef>
          <a:spcPct val="0"/>
        </a:spcBef>
        <a:spcAft>
          <a:spcPct val="0"/>
        </a:spcAft>
        <a:defRPr sz="2800" b="1">
          <a:solidFill>
            <a:schemeClr val="tx1"/>
          </a:solidFill>
          <a:latin typeface="Arial" charset="0"/>
          <a:ea typeface="ＭＳ Ｐゴシック" pitchFamily="-80" charset="-128"/>
        </a:defRPr>
      </a:lvl8pPr>
      <a:lvl9pPr marL="1828800" algn="l" rtl="0" fontAlgn="base">
        <a:lnSpc>
          <a:spcPct val="90000"/>
        </a:lnSpc>
        <a:spcBef>
          <a:spcPct val="0"/>
        </a:spcBef>
        <a:spcAft>
          <a:spcPct val="0"/>
        </a:spcAft>
        <a:defRPr sz="2800" b="1">
          <a:solidFill>
            <a:schemeClr val="tx1"/>
          </a:solidFill>
          <a:latin typeface="Arial" charset="0"/>
          <a:ea typeface="ＭＳ Ｐゴシック" pitchFamily="-80" charset="-128"/>
        </a:defRPr>
      </a:lvl9pPr>
    </p:titleStyle>
    <p:bodyStyle>
      <a:lvl1pPr marL="228600" indent="-228600" algn="l" rtl="0" eaLnBrk="0" fontAlgn="base" hangingPunct="0">
        <a:spcBef>
          <a:spcPct val="20000"/>
        </a:spcBef>
        <a:spcAft>
          <a:spcPct val="0"/>
        </a:spcAft>
        <a:buFont typeface="Times" pitchFamily="18" charset="0"/>
        <a:buChar char="•"/>
        <a:defRPr sz="2400" b="1">
          <a:solidFill>
            <a:schemeClr val="tx1"/>
          </a:solidFill>
          <a:latin typeface="+mn-lt"/>
          <a:ea typeface="MS PGothic" pitchFamily="34" charset="-128"/>
          <a:cs typeface="+mn-cs"/>
        </a:defRPr>
      </a:lvl1pPr>
      <a:lvl2pPr marL="571500" indent="-228600" algn="l" rtl="0" eaLnBrk="0" fontAlgn="base" hangingPunct="0">
        <a:lnSpc>
          <a:spcPct val="80000"/>
        </a:lnSpc>
        <a:spcBef>
          <a:spcPct val="20000"/>
        </a:spcBef>
        <a:spcAft>
          <a:spcPct val="0"/>
        </a:spcAft>
        <a:buClr>
          <a:schemeClr val="tx1"/>
        </a:buClr>
        <a:buFont typeface="Helvetica" pitchFamily="34" charset="0"/>
        <a:buChar char="–"/>
        <a:defRPr sz="2000" b="1">
          <a:solidFill>
            <a:schemeClr val="tx1"/>
          </a:solidFill>
          <a:latin typeface="+mn-lt"/>
          <a:ea typeface="MS PGothic" pitchFamily="34" charset="-128"/>
        </a:defRPr>
      </a:lvl2pPr>
      <a:lvl3pPr marL="914400" indent="-228600" algn="l" rtl="0" eaLnBrk="0" fontAlgn="base" hangingPunct="0">
        <a:lnSpc>
          <a:spcPct val="80000"/>
        </a:lnSpc>
        <a:spcBef>
          <a:spcPct val="20000"/>
        </a:spcBef>
        <a:spcAft>
          <a:spcPct val="0"/>
        </a:spcAft>
        <a:buChar char="o"/>
        <a:defRPr b="1">
          <a:solidFill>
            <a:schemeClr val="tx1"/>
          </a:solidFill>
          <a:latin typeface="+mn-lt"/>
          <a:ea typeface="MS PGothic" pitchFamily="34" charset="-128"/>
        </a:defRPr>
      </a:lvl3pPr>
      <a:lvl4pPr marL="1265238" indent="-228600" algn="l" rtl="0" eaLnBrk="0" fontAlgn="base" hangingPunct="0">
        <a:spcBef>
          <a:spcPct val="20000"/>
        </a:spcBef>
        <a:spcAft>
          <a:spcPct val="0"/>
        </a:spcAft>
        <a:buClr>
          <a:schemeClr val="tx1"/>
        </a:buClr>
        <a:buFont typeface="Arial" charset="0"/>
        <a:buChar char="»"/>
        <a:defRPr sz="1600" b="1">
          <a:solidFill>
            <a:schemeClr val="tx1"/>
          </a:solidFill>
          <a:latin typeface="+mn-lt"/>
          <a:ea typeface="MS PGothic" pitchFamily="34" charset="-128"/>
        </a:defRPr>
      </a:lvl4pPr>
      <a:lvl5pPr marL="1660525" indent="-228600" algn="l" rtl="0" eaLnBrk="0" fontAlgn="base" hangingPunct="0">
        <a:spcBef>
          <a:spcPct val="20000"/>
        </a:spcBef>
        <a:spcAft>
          <a:spcPct val="0"/>
        </a:spcAft>
        <a:buFont typeface="Wingdings" pitchFamily="2" charset="2"/>
        <a:buChar char="q"/>
        <a:defRPr sz="1400" b="1">
          <a:solidFill>
            <a:schemeClr val="tx1"/>
          </a:solidFill>
          <a:latin typeface="+mn-lt"/>
          <a:ea typeface="MS PGothic" pitchFamily="34" charset="-128"/>
        </a:defRPr>
      </a:lvl5pPr>
      <a:lvl6pPr marL="2117725" indent="-228600" algn="l" rtl="0" fontAlgn="base">
        <a:spcBef>
          <a:spcPct val="20000"/>
        </a:spcBef>
        <a:spcAft>
          <a:spcPct val="0"/>
        </a:spcAft>
        <a:buFont typeface="Wingdings" pitchFamily="2" charset="2"/>
        <a:buChar char="q"/>
        <a:defRPr sz="1400" b="1">
          <a:solidFill>
            <a:schemeClr val="tx1"/>
          </a:solidFill>
          <a:latin typeface="+mn-lt"/>
          <a:ea typeface="+mn-ea"/>
        </a:defRPr>
      </a:lvl6pPr>
      <a:lvl7pPr marL="2574925" indent="-228600" algn="l" rtl="0" fontAlgn="base">
        <a:spcBef>
          <a:spcPct val="20000"/>
        </a:spcBef>
        <a:spcAft>
          <a:spcPct val="0"/>
        </a:spcAft>
        <a:buFont typeface="Wingdings" pitchFamily="2" charset="2"/>
        <a:buChar char="q"/>
        <a:defRPr sz="1400" b="1">
          <a:solidFill>
            <a:schemeClr val="tx1"/>
          </a:solidFill>
          <a:latin typeface="+mn-lt"/>
          <a:ea typeface="+mn-ea"/>
        </a:defRPr>
      </a:lvl7pPr>
      <a:lvl8pPr marL="3032125" indent="-228600" algn="l" rtl="0" fontAlgn="base">
        <a:spcBef>
          <a:spcPct val="20000"/>
        </a:spcBef>
        <a:spcAft>
          <a:spcPct val="0"/>
        </a:spcAft>
        <a:buFont typeface="Wingdings" pitchFamily="2" charset="2"/>
        <a:buChar char="q"/>
        <a:defRPr sz="1400" b="1">
          <a:solidFill>
            <a:schemeClr val="tx1"/>
          </a:solidFill>
          <a:latin typeface="+mn-lt"/>
          <a:ea typeface="+mn-ea"/>
        </a:defRPr>
      </a:lvl8pPr>
      <a:lvl9pPr marL="3489325" indent="-228600" algn="l" rtl="0" fontAlgn="base">
        <a:spcBef>
          <a:spcPct val="20000"/>
        </a:spcBef>
        <a:spcAft>
          <a:spcPct val="0"/>
        </a:spcAft>
        <a:buFont typeface="Wingdings" pitchFamily="2" charset="2"/>
        <a:buChar char="q"/>
        <a:defRPr sz="1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2" descr="Option_Banner_FINAL"/>
          <p:cNvPicPr>
            <a:picLocks noChangeAspect="1" noChangeArrowheads="1"/>
          </p:cNvPicPr>
          <p:nvPr/>
        </p:nvPicPr>
        <p:blipFill>
          <a:blip r:embed="rId13" cstate="print"/>
          <a:srcRect/>
          <a:stretch>
            <a:fillRect/>
          </a:stretch>
        </p:blipFill>
        <p:spPr bwMode="auto">
          <a:xfrm>
            <a:off x="0" y="0"/>
            <a:ext cx="9144000" cy="9144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33338" y="114300"/>
            <a:ext cx="6781800" cy="723900"/>
          </a:xfrm>
          <a:prstGeom prst="rect">
            <a:avLst/>
          </a:prstGeom>
          <a:noFill/>
          <a:ln w="9525">
            <a:noFill/>
            <a:miter lim="800000"/>
            <a:headEnd/>
            <a:tailEnd/>
          </a:ln>
        </p:spPr>
        <p:txBody>
          <a:bodyPr vert="horz" wrap="square" lIns="27432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1430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3505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latin typeface="+mn-lt"/>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EDA118F7-B4C6-4296-82C7-1FBA64652560}" type="slidenum">
              <a:rPr lang="en-US">
                <a:solidFill>
                  <a:srgbClr val="000000"/>
                </a:solidFill>
              </a:rPr>
              <a:pPr>
                <a:defRPr/>
              </a:pPr>
              <a:t>‹#›</a:t>
            </a:fld>
            <a:endParaRPr lang="en-US" dirty="0">
              <a:solidFill>
                <a:srgbClr val="000000"/>
              </a:solidFill>
            </a:endParaRPr>
          </a:p>
        </p:txBody>
      </p:sp>
      <p:sp>
        <p:nvSpPr>
          <p:cNvPr id="1087" name="Line 63"/>
          <p:cNvSpPr>
            <a:spLocks noChangeShapeType="1"/>
          </p:cNvSpPr>
          <p:nvPr/>
        </p:nvSpPr>
        <p:spPr bwMode="auto">
          <a:xfrm>
            <a:off x="0" y="914400"/>
            <a:ext cx="9144000" cy="0"/>
          </a:xfrm>
          <a:prstGeom prst="line">
            <a:avLst/>
          </a:prstGeom>
          <a:noFill/>
          <a:ln w="31750">
            <a:solidFill>
              <a:srgbClr val="F0C210"/>
            </a:solidFill>
            <a:round/>
            <a:headEnd/>
            <a:tailEnd/>
          </a:ln>
          <a:effectLst/>
        </p:spPr>
        <p:txBody>
          <a:bodyPr/>
          <a:lstStyle/>
          <a:p>
            <a:pPr eaLnBrk="0" hangingPunct="0">
              <a:defRPr/>
            </a:pPr>
            <a:endParaRPr lang="en-US" sz="2400" b="1" dirty="0">
              <a:solidFill>
                <a:srgbClr val="000000"/>
              </a:solidFill>
              <a:ea typeface="ＭＳ Ｐゴシック" pitchFamily="-80" charset="-128"/>
              <a:cs typeface="Arial" charset="0"/>
            </a:endParaRP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eaLnBrk="1" fontAlgn="base" hangingPunct="1">
        <a:spcBef>
          <a:spcPct val="20000"/>
        </a:spcBef>
        <a:spcAft>
          <a:spcPct val="0"/>
        </a:spcAft>
        <a:buChar char="»"/>
        <a:defRPr sz="1600" b="1">
          <a:solidFill>
            <a:schemeClr val="tx1"/>
          </a:solidFill>
          <a:latin typeface="+mn-lt"/>
        </a:defRPr>
      </a:lvl6pPr>
      <a:lvl7pPr marL="2971800" indent="-228600" algn="l" rtl="0" eaLnBrk="1" fontAlgn="base" hangingPunct="1">
        <a:spcBef>
          <a:spcPct val="20000"/>
        </a:spcBef>
        <a:spcAft>
          <a:spcPct val="0"/>
        </a:spcAft>
        <a:buChar char="»"/>
        <a:defRPr sz="1600" b="1">
          <a:solidFill>
            <a:schemeClr val="tx1"/>
          </a:solidFill>
          <a:latin typeface="+mn-lt"/>
        </a:defRPr>
      </a:lvl7pPr>
      <a:lvl8pPr marL="3429000" indent="-228600" algn="l" rtl="0" eaLnBrk="1" fontAlgn="base" hangingPunct="1">
        <a:spcBef>
          <a:spcPct val="20000"/>
        </a:spcBef>
        <a:spcAft>
          <a:spcPct val="0"/>
        </a:spcAft>
        <a:buChar char="»"/>
        <a:defRPr sz="1600" b="1">
          <a:solidFill>
            <a:schemeClr val="tx1"/>
          </a:solidFill>
          <a:latin typeface="+mn-lt"/>
        </a:defRPr>
      </a:lvl8pPr>
      <a:lvl9pPr marL="3886200" indent="-228600" algn="l" rtl="0" eaLnBrk="1" fontAlgn="base" hangingPunct="1">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3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3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3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3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3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3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740025"/>
            <a:ext cx="7772400" cy="2822575"/>
          </a:xfrm>
        </p:spPr>
        <p:txBody>
          <a:bodyPr>
            <a:normAutofit/>
          </a:bodyPr>
          <a:lstStyle/>
          <a:p>
            <a:pPr eaLnBrk="1" hangingPunct="1"/>
            <a:r>
              <a:rPr lang="en-US" dirty="0" smtClean="0"/>
              <a:t> </a:t>
            </a:r>
            <a:r>
              <a:rPr lang="en-US" sz="3200" dirty="0" smtClean="0"/>
              <a:t>Supplier Self-Services (SUS) </a:t>
            </a:r>
            <a:br>
              <a:rPr lang="en-US" sz="3200" dirty="0" smtClean="0"/>
            </a:br>
            <a:r>
              <a:rPr lang="en-US" sz="3200" dirty="0" smtClean="0"/>
              <a:t>Resource Manager Training</a:t>
            </a:r>
          </a:p>
        </p:txBody>
      </p:sp>
      <p:sp>
        <p:nvSpPr>
          <p:cNvPr id="2" name="TextBox 1"/>
          <p:cNvSpPr txBox="1"/>
          <p:nvPr/>
        </p:nvSpPr>
        <p:spPr>
          <a:xfrm>
            <a:off x="1933575" y="5016296"/>
            <a:ext cx="5276850" cy="1092607"/>
          </a:xfrm>
          <a:prstGeom prst="rect">
            <a:avLst/>
          </a:prstGeom>
          <a:noFill/>
        </p:spPr>
        <p:txBody>
          <a:bodyPr wrap="square" rtlCol="0">
            <a:spAutoFit/>
          </a:bodyPr>
          <a:lstStyle/>
          <a:p>
            <a:pPr algn="ctr">
              <a:spcAft>
                <a:spcPts val="600"/>
              </a:spcAft>
            </a:pPr>
            <a:r>
              <a:rPr lang="en-US" sz="3200" b="1" dirty="0" smtClean="0">
                <a:latin typeface="Calibri" panose="020F0502020204030204" pitchFamily="34" charset="0"/>
              </a:rPr>
              <a:t>July </a:t>
            </a:r>
            <a:r>
              <a:rPr lang="en-US" sz="3200" b="1" dirty="0">
                <a:latin typeface="Calibri" panose="020F0502020204030204" pitchFamily="34" charset="0"/>
              </a:rPr>
              <a:t>2018</a:t>
            </a:r>
          </a:p>
          <a:p>
            <a:pPr algn="ctr"/>
            <a:r>
              <a:rPr lang="en-US" sz="2800" dirty="0" smtClean="0">
                <a:latin typeface="Calibri" panose="020F0502020204030204" pitchFamily="34" charset="0"/>
              </a:rPr>
              <a:t>Fort Carson, CO</a:t>
            </a:r>
            <a:endParaRPr lang="en-US" sz="2800" dirty="0">
              <a:latin typeface="Calibri" panose="020F0502020204030204" pitchFamily="34" charset="0"/>
            </a:endParaRPr>
          </a:p>
        </p:txBody>
      </p:sp>
    </p:spTree>
    <p:extLst>
      <p:ext uri="{BB962C8B-B14F-4D97-AF65-F5344CB8AC3E}">
        <p14:creationId xmlns:p14="http://schemas.microsoft.com/office/powerpoint/2010/main" val="2992970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10</a:t>
            </a:fld>
            <a:endParaRPr lang="en-US" dirty="0">
              <a:solidFill>
                <a:srgbClr val="000000"/>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590800"/>
            <a:ext cx="7848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3"/>
          <p:cNvSpPr txBox="1">
            <a:spLocks noChangeArrowheads="1"/>
          </p:cNvSpPr>
          <p:nvPr/>
        </p:nvSpPr>
        <p:spPr bwMode="auto">
          <a:xfrm>
            <a:off x="457200" y="1066800"/>
            <a:ext cx="8534400" cy="14758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eaLnBrk="1" hangingPunct="1">
              <a:spcBef>
                <a:spcPts val="50"/>
              </a:spcBef>
              <a:buFontTx/>
              <a:buNone/>
            </a:pPr>
            <a:r>
              <a:rPr lang="en-US" sz="2200" kern="0" dirty="0" smtClean="0"/>
              <a:t>Item Detail &gt; Delivery Schedule (if applicable)</a:t>
            </a:r>
          </a:p>
          <a:p>
            <a:pPr eaLnBrk="1" hangingPunct="1">
              <a:spcBef>
                <a:spcPts val="50"/>
              </a:spcBef>
              <a:buFontTx/>
              <a:buChar char="-"/>
            </a:pPr>
            <a:r>
              <a:rPr lang="en-US" sz="2200" i="1" kern="0" dirty="0"/>
              <a:t>E</a:t>
            </a:r>
            <a:r>
              <a:rPr lang="en-US" sz="2200" i="1" kern="0" dirty="0" smtClean="0"/>
              <a:t>nd of Period of Performance (POP)</a:t>
            </a:r>
          </a:p>
          <a:p>
            <a:pPr eaLnBrk="1" hangingPunct="1">
              <a:spcBef>
                <a:spcPts val="50"/>
              </a:spcBef>
              <a:buFontTx/>
              <a:buChar char="-"/>
            </a:pPr>
            <a:r>
              <a:rPr lang="en-US" sz="2200" i="1" kern="0" dirty="0" smtClean="0"/>
              <a:t>Delivery Dates sort ascending</a:t>
            </a:r>
          </a:p>
          <a:p>
            <a:pPr eaLnBrk="1" hangingPunct="1">
              <a:spcBef>
                <a:spcPts val="50"/>
              </a:spcBef>
              <a:buFontTx/>
              <a:buChar char="-"/>
            </a:pPr>
            <a:r>
              <a:rPr lang="en-US" sz="2200" i="1" kern="0" dirty="0" smtClean="0"/>
              <a:t>Stat. Del Date can be updated for the actual award/mod date</a:t>
            </a:r>
          </a:p>
          <a:p>
            <a:pPr marL="0" indent="0" eaLnBrk="1" hangingPunct="1">
              <a:spcBef>
                <a:spcPts val="50"/>
              </a:spcBef>
              <a:buFontTx/>
              <a:buNone/>
            </a:pPr>
            <a:endParaRPr lang="en-US" sz="2200" kern="0" dirty="0" smtClean="0"/>
          </a:p>
          <a:p>
            <a:pPr marL="0" indent="0" eaLnBrk="1" hangingPunct="1">
              <a:spcBef>
                <a:spcPts val="50"/>
              </a:spcBef>
              <a:buFontTx/>
              <a:buNone/>
            </a:pPr>
            <a:endParaRPr lang="en-US" kern="0" dirty="0" smtClean="0"/>
          </a:p>
        </p:txBody>
      </p:sp>
      <p:cxnSp>
        <p:nvCxnSpPr>
          <p:cNvPr id="13" name="Straight Arrow Connector 12"/>
          <p:cNvCxnSpPr/>
          <p:nvPr/>
        </p:nvCxnSpPr>
        <p:spPr>
          <a:xfrm flipH="1">
            <a:off x="3375950" y="2781300"/>
            <a:ext cx="304800" cy="247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10350" y="3257550"/>
            <a:ext cx="556550"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71800" y="3267576"/>
            <a:ext cx="556550"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p:cNvSpPr>
            <a:spLocks noGrp="1" noChangeArrowheads="1"/>
          </p:cNvSpPr>
          <p:nvPr>
            <p:ph type="title"/>
          </p:nvPr>
        </p:nvSpPr>
        <p:spPr>
          <a:xfrm>
            <a:off x="0" y="152400"/>
            <a:ext cx="7315200" cy="684213"/>
          </a:xfrm>
        </p:spPr>
        <p:txBody>
          <a:bodyPr lIns="91440"/>
          <a:lstStyle/>
          <a:p>
            <a:pPr eaLnBrk="1" hangingPunct="1"/>
            <a:r>
              <a:rPr lang="en-US" dirty="0" smtClean="0"/>
              <a:t>Item Details: Delivery Schedule</a:t>
            </a:r>
          </a:p>
        </p:txBody>
      </p:sp>
      <p:sp>
        <p:nvSpPr>
          <p:cNvPr id="10" name="Rectangle 3"/>
          <p:cNvSpPr txBox="1">
            <a:spLocks noChangeArrowheads="1"/>
          </p:cNvSpPr>
          <p:nvPr/>
        </p:nvSpPr>
        <p:spPr bwMode="auto">
          <a:xfrm>
            <a:off x="2819400" y="4315132"/>
            <a:ext cx="6076335" cy="1357062"/>
          </a:xfrm>
          <a:prstGeom prst="rect">
            <a:avLst/>
          </a:prstGeom>
          <a:solidFill>
            <a:srgbClr val="FFFF66"/>
          </a:solidFill>
          <a:ln w="38100">
            <a:solidFill>
              <a:srgbClr val="00206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eaLnBrk="1" hangingPunct="1">
              <a:spcBef>
                <a:spcPts val="50"/>
              </a:spcBef>
              <a:buFontTx/>
              <a:buNone/>
            </a:pPr>
            <a:r>
              <a:rPr lang="en-US" sz="1600" b="0" kern="0" dirty="0" smtClean="0">
                <a:latin typeface="Arial" panose="020B0604020202020204" pitchFamily="34" charset="0"/>
                <a:cs typeface="Arial" panose="020B0604020202020204" pitchFamily="34" charset="0"/>
              </a:rPr>
              <a:t>Did you know? This </a:t>
            </a:r>
            <a:r>
              <a:rPr lang="en-US" sz="1600" b="0" kern="0" dirty="0">
                <a:latin typeface="Arial" panose="020B0604020202020204" pitchFamily="34" charset="0"/>
                <a:cs typeface="Arial" panose="020B0604020202020204" pitchFamily="34" charset="0"/>
              </a:rPr>
              <a:t>is the “</a:t>
            </a:r>
            <a:r>
              <a:rPr lang="en-US" sz="1600" b="0" kern="0" dirty="0" err="1">
                <a:latin typeface="Arial" panose="020B0604020202020204" pitchFamily="34" charset="0"/>
                <a:cs typeface="Arial" panose="020B0604020202020204" pitchFamily="34" charset="0"/>
              </a:rPr>
              <a:t>PReq</a:t>
            </a:r>
            <a:r>
              <a:rPr lang="en-US" sz="1600" b="0" kern="0" dirty="0">
                <a:latin typeface="Arial" panose="020B0604020202020204" pitchFamily="34" charset="0"/>
                <a:cs typeface="Arial" panose="020B0604020202020204" pitchFamily="34" charset="0"/>
              </a:rPr>
              <a:t>. Closed” </a:t>
            </a:r>
            <a:r>
              <a:rPr lang="en-US" sz="1600" b="0" kern="0" dirty="0" smtClean="0">
                <a:latin typeface="Arial" panose="020B0604020202020204" pitchFamily="34" charset="0"/>
                <a:cs typeface="Arial" panose="020B0604020202020204" pitchFamily="34" charset="0"/>
              </a:rPr>
              <a:t>field.  If you need the PR line closed, you can come into the PO and click on this box.  Once you see the ‘Checkered Flag’  this will set the close box on the PR line and de-commit any open amount.  Remember you need to save the PO before this will update the PR. </a:t>
            </a:r>
            <a:endParaRPr lang="en-US" sz="1600" b="0" i="1" kern="0" dirty="0" smtClean="0">
              <a:latin typeface="Arial" panose="020B0604020202020204" pitchFamily="34" charset="0"/>
              <a:cs typeface="Arial" panose="020B0604020202020204" pitchFamily="34" charset="0"/>
            </a:endParaRPr>
          </a:p>
          <a:p>
            <a:pPr marL="0" indent="0" eaLnBrk="1" hangingPunct="1">
              <a:spcBef>
                <a:spcPts val="50"/>
              </a:spcBef>
              <a:buFontTx/>
              <a:buNone/>
            </a:pPr>
            <a:endParaRPr lang="en-US" sz="2200" kern="0" dirty="0" smtClean="0"/>
          </a:p>
          <a:p>
            <a:pPr marL="0" indent="0" eaLnBrk="1" hangingPunct="1">
              <a:spcBef>
                <a:spcPts val="50"/>
              </a:spcBef>
              <a:buFontTx/>
              <a:buNone/>
            </a:pPr>
            <a:endParaRPr lang="en-US" kern="0" dirty="0" smtClean="0"/>
          </a:p>
        </p:txBody>
      </p:sp>
      <p:cxnSp>
        <p:nvCxnSpPr>
          <p:cNvPr id="4" name="Straight Arrow Connector 3"/>
          <p:cNvCxnSpPr>
            <a:stCxn id="10" idx="0"/>
          </p:cNvCxnSpPr>
          <p:nvPr/>
        </p:nvCxnSpPr>
        <p:spPr>
          <a:xfrm flipV="1">
            <a:off x="5857568" y="3774552"/>
            <a:ext cx="771831" cy="540580"/>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97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1"/>
          </p:nvPr>
        </p:nvSpPr>
        <p:spPr>
          <a:xfrm>
            <a:off x="457200" y="1143000"/>
            <a:ext cx="8229600" cy="1352550"/>
          </a:xfrm>
        </p:spPr>
        <p:txBody>
          <a:bodyPr/>
          <a:lstStyle/>
          <a:p>
            <a:pPr marL="0" indent="0" eaLnBrk="1" hangingPunct="1">
              <a:spcBef>
                <a:spcPts val="50"/>
              </a:spcBef>
              <a:buNone/>
            </a:pPr>
            <a:r>
              <a:rPr lang="en-US" sz="2200" dirty="0" smtClean="0"/>
              <a:t>Item Detail &gt; Confirmations</a:t>
            </a:r>
          </a:p>
          <a:p>
            <a:pPr eaLnBrk="1" hangingPunct="1">
              <a:spcBef>
                <a:spcPts val="50"/>
              </a:spcBef>
              <a:buFontTx/>
              <a:buChar char="-"/>
            </a:pPr>
            <a:r>
              <a:rPr lang="en-US" sz="2200" i="1" dirty="0" smtClean="0"/>
              <a:t>Conf. Control:  Select “Confirmations” (0001)</a:t>
            </a:r>
            <a:endParaRPr lang="en-US" sz="2200" i="1" dirty="0"/>
          </a:p>
          <a:p>
            <a:pPr marL="0" indent="0" eaLnBrk="1" hangingPunct="1">
              <a:spcBef>
                <a:spcPts val="50"/>
              </a:spcBef>
              <a:buNone/>
            </a:pPr>
            <a:endParaRPr lang="en-US" sz="2200" i="1" dirty="0"/>
          </a:p>
          <a:p>
            <a:pPr marL="0" indent="0" eaLnBrk="1" hangingPunct="1">
              <a:spcBef>
                <a:spcPts val="50"/>
              </a:spcBef>
              <a:buNone/>
            </a:pPr>
            <a:endParaRPr lang="en-US" sz="2200" dirty="0" smtClean="0"/>
          </a:p>
          <a:p>
            <a:pPr marL="0" indent="0" eaLnBrk="1" hangingPunct="1">
              <a:spcBef>
                <a:spcPts val="50"/>
              </a:spcBef>
              <a:buNone/>
            </a:pPr>
            <a:endParaRPr lang="en-US" sz="2200" dirty="0"/>
          </a:p>
          <a:p>
            <a:pPr marL="0" indent="0" eaLnBrk="1" hangingPunct="1">
              <a:spcBef>
                <a:spcPts val="50"/>
              </a:spcBef>
              <a:buNone/>
            </a:pPr>
            <a:endParaRPr lang="en-US" sz="2200" dirty="0"/>
          </a:p>
          <a:p>
            <a:pPr marL="0" indent="0" eaLnBrk="1" hangingPunct="1">
              <a:spcBef>
                <a:spcPts val="50"/>
              </a:spcBef>
              <a:buNone/>
            </a:pPr>
            <a:endParaRPr lang="en-US" dirty="0" smtClean="0"/>
          </a:p>
        </p:txBody>
      </p:sp>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11</a:t>
            </a:fld>
            <a:endParaRPr lang="en-US" dirty="0">
              <a:solidFill>
                <a:srgbClr val="000000"/>
              </a:solidFill>
            </a:endParaRPr>
          </a:p>
        </p:txBody>
      </p:sp>
      <p:pic>
        <p:nvPicPr>
          <p:cNvPr id="6" name="Picture 5"/>
          <p:cNvPicPr/>
          <p:nvPr/>
        </p:nvPicPr>
        <p:blipFill>
          <a:blip r:embed="rId3" cstate="print"/>
          <a:stretch>
            <a:fillRect/>
          </a:stretch>
        </p:blipFill>
        <p:spPr>
          <a:xfrm>
            <a:off x="685800" y="1981200"/>
            <a:ext cx="7848600" cy="1600200"/>
          </a:xfrm>
          <a:prstGeom prst="rect">
            <a:avLst/>
          </a:prstGeom>
        </p:spPr>
      </p:pic>
      <p:sp>
        <p:nvSpPr>
          <p:cNvPr id="2" name="Rectangle 1"/>
          <p:cNvSpPr/>
          <p:nvPr/>
        </p:nvSpPr>
        <p:spPr>
          <a:xfrm>
            <a:off x="838200" y="2590800"/>
            <a:ext cx="19812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7467600" y="2038350"/>
            <a:ext cx="304800" cy="247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2"/>
          <p:cNvSpPr>
            <a:spLocks noGrp="1" noChangeArrowheads="1"/>
          </p:cNvSpPr>
          <p:nvPr>
            <p:ph type="title"/>
          </p:nvPr>
        </p:nvSpPr>
        <p:spPr>
          <a:xfrm>
            <a:off x="0" y="152400"/>
            <a:ext cx="7315200" cy="684213"/>
          </a:xfrm>
        </p:spPr>
        <p:txBody>
          <a:bodyPr lIns="91440"/>
          <a:lstStyle/>
          <a:p>
            <a:pPr eaLnBrk="1" hangingPunct="1"/>
            <a:r>
              <a:rPr lang="en-US" dirty="0" smtClean="0"/>
              <a:t>Item Details: Confirmations</a:t>
            </a:r>
          </a:p>
        </p:txBody>
      </p:sp>
      <p:sp>
        <p:nvSpPr>
          <p:cNvPr id="4" name="TextBox 3"/>
          <p:cNvSpPr txBox="1"/>
          <p:nvPr/>
        </p:nvSpPr>
        <p:spPr>
          <a:xfrm>
            <a:off x="609600" y="5029200"/>
            <a:ext cx="7924800" cy="1089529"/>
          </a:xfrm>
          <a:prstGeom prst="rect">
            <a:avLst/>
          </a:prstGeom>
        </p:spPr>
        <p:txBody>
          <a:bodyPr wrap="square" rtlCol="0">
            <a:spAutoFit/>
          </a:bodyPr>
          <a:lstStyle/>
          <a:p>
            <a:pPr>
              <a:spcBef>
                <a:spcPts val="50"/>
              </a:spcBef>
            </a:pPr>
            <a:r>
              <a:rPr lang="en-US" i="1" dirty="0"/>
              <a:t>NOTE: </a:t>
            </a:r>
            <a:r>
              <a:rPr lang="en-US" i="1" dirty="0" smtClean="0"/>
              <a:t>No PO history (or all reversed) to change the Confirmation Control key. Key allows communication between GFEBS and SUS.</a:t>
            </a:r>
            <a:endParaRPr lang="en-US" i="1" dirty="0"/>
          </a:p>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50806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1"/>
          </p:nvPr>
        </p:nvSpPr>
        <p:spPr>
          <a:xfrm>
            <a:off x="457200" y="3368675"/>
            <a:ext cx="8229600" cy="1352550"/>
          </a:xfrm>
        </p:spPr>
        <p:txBody>
          <a:bodyPr/>
          <a:lstStyle/>
          <a:p>
            <a:pPr marL="0" indent="0" eaLnBrk="1" hangingPunct="1">
              <a:spcBef>
                <a:spcPts val="50"/>
              </a:spcBef>
              <a:buNone/>
            </a:pPr>
            <a:endParaRPr lang="en-US" sz="2200" dirty="0"/>
          </a:p>
          <a:p>
            <a:pPr marL="0" indent="0" eaLnBrk="1" hangingPunct="1">
              <a:spcBef>
                <a:spcPts val="50"/>
              </a:spcBef>
              <a:buNone/>
            </a:pPr>
            <a:endParaRPr lang="en-US" dirty="0" smtClean="0"/>
          </a:p>
        </p:txBody>
      </p:sp>
      <p:sp>
        <p:nvSpPr>
          <p:cNvPr id="3" name="Slide Number Placeholder 2"/>
          <p:cNvSpPr>
            <a:spLocks noGrp="1"/>
          </p:cNvSpPr>
          <p:nvPr>
            <p:ph type="sldNum" sz="quarter" idx="11"/>
          </p:nvPr>
        </p:nvSpPr>
        <p:spPr/>
        <p:txBody>
          <a:bodyPr/>
          <a:lstStyle/>
          <a:p>
            <a:pPr>
              <a:defRPr/>
            </a:pPr>
            <a:endParaRPr lang="en-US" dirty="0" smtClean="0">
              <a:solidFill>
                <a:srgbClr val="000000"/>
              </a:solidFill>
            </a:endParaRPr>
          </a:p>
          <a:p>
            <a:pPr>
              <a:defRPr/>
            </a:pPr>
            <a:fld id="{36EE1CA1-E280-4854-8E30-29ECAACE325F}" type="slidenum">
              <a:rPr lang="en-US" smtClean="0">
                <a:solidFill>
                  <a:srgbClr val="000000"/>
                </a:solidFill>
              </a:rPr>
              <a:pPr>
                <a:defRPr/>
              </a:pPr>
              <a:t>12</a:t>
            </a:fld>
            <a:endParaRPr lang="en-US" dirty="0">
              <a:solidFill>
                <a:srgbClr val="000000"/>
              </a:solidFill>
            </a:endParaRPr>
          </a:p>
        </p:txBody>
      </p:sp>
      <p:sp>
        <p:nvSpPr>
          <p:cNvPr id="8" name="Rectangle 3"/>
          <p:cNvSpPr txBox="1">
            <a:spLocks noChangeArrowheads="1"/>
          </p:cNvSpPr>
          <p:nvPr/>
        </p:nvSpPr>
        <p:spPr bwMode="auto">
          <a:xfrm>
            <a:off x="457200" y="10668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eaLnBrk="1" hangingPunct="1">
              <a:spcBef>
                <a:spcPts val="50"/>
              </a:spcBef>
              <a:buNone/>
            </a:pPr>
            <a:r>
              <a:rPr lang="en-US" sz="2200" dirty="0" smtClean="0"/>
              <a:t>If Service, Item Category = D (value-based) in Item Overview, </a:t>
            </a:r>
          </a:p>
          <a:p>
            <a:pPr marL="0" indent="0" eaLnBrk="1" hangingPunct="1">
              <a:spcBef>
                <a:spcPts val="50"/>
              </a:spcBef>
              <a:buNone/>
            </a:pPr>
            <a:endParaRPr lang="en-US" sz="2200" dirty="0"/>
          </a:p>
          <a:p>
            <a:pPr marL="0" indent="0" eaLnBrk="1" hangingPunct="1">
              <a:spcBef>
                <a:spcPts val="50"/>
              </a:spcBef>
              <a:buNone/>
            </a:pPr>
            <a:endParaRPr lang="en-US" sz="2200" dirty="0" smtClean="0"/>
          </a:p>
          <a:p>
            <a:pPr marL="0" indent="0" eaLnBrk="1" hangingPunct="1">
              <a:spcBef>
                <a:spcPts val="50"/>
              </a:spcBef>
              <a:buNone/>
            </a:pPr>
            <a:endParaRPr lang="en-US" sz="2200" dirty="0"/>
          </a:p>
          <a:p>
            <a:pPr marL="0" indent="0" eaLnBrk="1" hangingPunct="1">
              <a:spcBef>
                <a:spcPts val="50"/>
              </a:spcBef>
              <a:buNone/>
            </a:pPr>
            <a:endParaRPr lang="en-US" sz="2200" dirty="0" smtClean="0"/>
          </a:p>
          <a:p>
            <a:pPr marL="0" indent="0" eaLnBrk="1" hangingPunct="1">
              <a:spcBef>
                <a:spcPts val="50"/>
              </a:spcBef>
              <a:buNone/>
            </a:pPr>
            <a:r>
              <a:rPr lang="en-US" sz="2200" dirty="0" smtClean="0"/>
              <a:t>On the “Account Assignment” tab, first select      to copy data</a:t>
            </a:r>
          </a:p>
          <a:p>
            <a:pPr marL="0" indent="0" eaLnBrk="1" hangingPunct="1">
              <a:spcBef>
                <a:spcPts val="50"/>
              </a:spcBef>
              <a:buNone/>
            </a:pPr>
            <a:endParaRPr lang="en-US" sz="2200" dirty="0"/>
          </a:p>
          <a:p>
            <a:pPr marL="0" indent="0" eaLnBrk="1" hangingPunct="1">
              <a:spcBef>
                <a:spcPts val="50"/>
              </a:spcBef>
              <a:buNone/>
            </a:pPr>
            <a:r>
              <a:rPr lang="en-US" sz="2200" dirty="0" smtClean="0"/>
              <a:t>On the “</a:t>
            </a:r>
            <a:r>
              <a:rPr lang="en-US" sz="2200" dirty="0"/>
              <a:t>Limits” tab </a:t>
            </a:r>
            <a:r>
              <a:rPr lang="en-US" sz="2200" dirty="0" smtClean="0"/>
              <a:t>select delete to allow amount on the “Services” tab </a:t>
            </a:r>
          </a:p>
          <a:p>
            <a:pPr lvl="1" eaLnBrk="1" hangingPunct="1">
              <a:spcBef>
                <a:spcPts val="50"/>
              </a:spcBef>
            </a:pPr>
            <a:r>
              <a:rPr lang="en-US" sz="1800" dirty="0" smtClean="0"/>
              <a:t>Required to avoid </a:t>
            </a:r>
            <a:r>
              <a:rPr lang="en-US" sz="1800" dirty="0"/>
              <a:t>“Budget Exceeded” errors</a:t>
            </a:r>
          </a:p>
          <a:p>
            <a:pPr marL="0" indent="0" eaLnBrk="1" hangingPunct="1">
              <a:spcBef>
                <a:spcPts val="50"/>
              </a:spcBef>
              <a:buNone/>
            </a:pPr>
            <a:endParaRPr lang="en-US" sz="2200" i="1" dirty="0" smtClean="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867275"/>
            <a:ext cx="623158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a:spLocks noGrp="1" noChangeArrowheads="1"/>
          </p:cNvSpPr>
          <p:nvPr>
            <p:ph type="title"/>
          </p:nvPr>
        </p:nvSpPr>
        <p:spPr>
          <a:xfrm>
            <a:off x="0" y="152400"/>
            <a:ext cx="7315200" cy="684213"/>
          </a:xfrm>
        </p:spPr>
        <p:txBody>
          <a:bodyPr lIns="91440"/>
          <a:lstStyle/>
          <a:p>
            <a:pPr eaLnBrk="1" hangingPunct="1"/>
            <a:r>
              <a:rPr lang="en-US" dirty="0" smtClean="0"/>
              <a:t>Item Details: Limits / Account Assign tab</a:t>
            </a: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569036"/>
            <a:ext cx="6875463"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flipH="1">
            <a:off x="2895600" y="4924426"/>
            <a:ext cx="304800" cy="247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6784" y="5302501"/>
            <a:ext cx="683616" cy="241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53200" y="5505618"/>
            <a:ext cx="228600" cy="208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402484" y="2140202"/>
            <a:ext cx="264516" cy="219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6757792" y="2924290"/>
            <a:ext cx="285714" cy="228571"/>
          </a:xfrm>
          <a:prstGeom prst="rect">
            <a:avLst/>
          </a:prstGeom>
        </p:spPr>
      </p:pic>
    </p:spTree>
    <p:extLst>
      <p:ext uri="{BB962C8B-B14F-4D97-AF65-F5344CB8AC3E}">
        <p14:creationId xmlns:p14="http://schemas.microsoft.com/office/powerpoint/2010/main" val="534451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13</a:t>
            </a:fld>
            <a:endParaRPr lang="en-US" dirty="0">
              <a:solidFill>
                <a:srgbClr val="000000"/>
              </a:solidFill>
            </a:endParaRPr>
          </a:p>
        </p:txBody>
      </p:sp>
      <p:sp>
        <p:nvSpPr>
          <p:cNvPr id="8" name="Rectangle 3"/>
          <p:cNvSpPr txBox="1">
            <a:spLocks noChangeArrowheads="1"/>
          </p:cNvSpPr>
          <p:nvPr/>
        </p:nvSpPr>
        <p:spPr bwMode="auto">
          <a:xfrm>
            <a:off x="304800" y="1066799"/>
            <a:ext cx="8534400" cy="5715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eaLnBrk="1" hangingPunct="1">
              <a:spcBef>
                <a:spcPts val="50"/>
              </a:spcBef>
              <a:buFontTx/>
              <a:buNone/>
            </a:pPr>
            <a:r>
              <a:rPr lang="en-US" sz="2200" kern="0" dirty="0" smtClean="0"/>
              <a:t>Select “Services” tab, based on UOM </a:t>
            </a:r>
            <a:r>
              <a:rPr lang="en-US" sz="2200" u="sng" kern="0" dirty="0" smtClean="0"/>
              <a:t>either</a:t>
            </a:r>
            <a:r>
              <a:rPr lang="en-US" sz="2200" kern="0" dirty="0" smtClean="0"/>
              <a:t>:</a:t>
            </a:r>
          </a:p>
          <a:p>
            <a:pPr marL="800100" lvl="1" indent="-342900" eaLnBrk="1" hangingPunct="1">
              <a:spcBef>
                <a:spcPts val="50"/>
              </a:spcBef>
              <a:buFont typeface="+mj-lt"/>
              <a:buAutoNum type="arabicPeriod"/>
            </a:pPr>
            <a:r>
              <a:rPr lang="en-US" sz="1800" kern="0" dirty="0" smtClean="0"/>
              <a:t>Copy Short Text from Item Overview and set Net Price to Quantity when unit of measure (UOM) is either JOB (JA) or LOT and enter Gross Price as 1</a:t>
            </a:r>
          </a:p>
          <a:p>
            <a:pPr marL="800100" lvl="1" indent="-342900" eaLnBrk="1" hangingPunct="1">
              <a:spcBef>
                <a:spcPts val="50"/>
              </a:spcBef>
              <a:buFont typeface="+mj-lt"/>
              <a:buAutoNum type="arabicPeriod"/>
            </a:pPr>
            <a:endParaRPr lang="en-US" sz="1800" kern="0" dirty="0"/>
          </a:p>
          <a:p>
            <a:pPr marL="800100" lvl="1" indent="-342900" eaLnBrk="1" hangingPunct="1">
              <a:spcBef>
                <a:spcPts val="50"/>
              </a:spcBef>
              <a:buFont typeface="+mj-lt"/>
              <a:buAutoNum type="arabicPeriod"/>
            </a:pPr>
            <a:endParaRPr lang="en-US" sz="1800" kern="0" dirty="0" smtClean="0"/>
          </a:p>
          <a:p>
            <a:pPr marL="800100" lvl="1" indent="-342900" eaLnBrk="1" hangingPunct="1">
              <a:spcBef>
                <a:spcPts val="50"/>
              </a:spcBef>
              <a:buFont typeface="+mj-lt"/>
              <a:buAutoNum type="arabicPeriod"/>
            </a:pPr>
            <a:endParaRPr lang="en-US" sz="1800" kern="0" dirty="0" smtClean="0"/>
          </a:p>
          <a:p>
            <a:pPr marL="800100" lvl="1" indent="-342900" eaLnBrk="1" hangingPunct="1">
              <a:spcBef>
                <a:spcPts val="50"/>
              </a:spcBef>
              <a:buFont typeface="+mj-lt"/>
              <a:buAutoNum type="arabicPeriod"/>
            </a:pPr>
            <a:endParaRPr lang="en-US" sz="1800" kern="0" dirty="0"/>
          </a:p>
          <a:p>
            <a:pPr marL="800100" lvl="1" indent="-342900" eaLnBrk="1" hangingPunct="1">
              <a:spcBef>
                <a:spcPts val="50"/>
              </a:spcBef>
              <a:buFont typeface="+mj-lt"/>
              <a:buAutoNum type="arabicPeriod"/>
            </a:pPr>
            <a:endParaRPr lang="en-US" sz="1800" kern="0" dirty="0" smtClean="0"/>
          </a:p>
          <a:p>
            <a:pPr marL="800100" lvl="1" indent="-342900" eaLnBrk="1" hangingPunct="1">
              <a:spcBef>
                <a:spcPts val="50"/>
              </a:spcBef>
              <a:buFont typeface="+mj-lt"/>
              <a:buAutoNum type="arabicPeriod"/>
            </a:pPr>
            <a:endParaRPr lang="en-US" sz="1800" kern="0" dirty="0"/>
          </a:p>
          <a:p>
            <a:pPr marL="800100" lvl="1" indent="-342900" eaLnBrk="1" hangingPunct="1">
              <a:spcBef>
                <a:spcPts val="50"/>
              </a:spcBef>
              <a:buFont typeface="+mj-lt"/>
              <a:buAutoNum type="arabicPeriod"/>
            </a:pPr>
            <a:endParaRPr lang="en-US" sz="800" kern="0" dirty="0" smtClean="0"/>
          </a:p>
          <a:p>
            <a:pPr marL="800100" lvl="1" indent="-342900" eaLnBrk="1" hangingPunct="1">
              <a:spcBef>
                <a:spcPts val="50"/>
              </a:spcBef>
              <a:buFont typeface="+mj-lt"/>
              <a:buAutoNum type="arabicPeriod"/>
            </a:pPr>
            <a:endParaRPr lang="en-US" sz="800" kern="0" dirty="0" smtClean="0"/>
          </a:p>
          <a:p>
            <a:pPr marL="800100" lvl="1" indent="-342900" eaLnBrk="1" hangingPunct="1">
              <a:spcBef>
                <a:spcPts val="50"/>
              </a:spcBef>
              <a:buFont typeface="+mj-lt"/>
              <a:buAutoNum type="arabicPeriod"/>
            </a:pPr>
            <a:r>
              <a:rPr lang="en-US" sz="1800" kern="0" dirty="0" smtClean="0"/>
              <a:t>Copy Short Text and enter Quantity, unit and Price from Contract</a:t>
            </a:r>
          </a:p>
          <a:p>
            <a:pPr marL="800100" lvl="1" indent="-342900" eaLnBrk="1" hangingPunct="1">
              <a:spcBef>
                <a:spcPts val="50"/>
              </a:spcBef>
              <a:buFont typeface="+mj-lt"/>
              <a:buAutoNum type="arabicPeriod"/>
            </a:pPr>
            <a:endParaRPr lang="en-US" sz="1800" kern="0" dirty="0"/>
          </a:p>
          <a:p>
            <a:pPr marL="800100" lvl="1" indent="-342900" eaLnBrk="1" hangingPunct="1">
              <a:spcBef>
                <a:spcPts val="50"/>
              </a:spcBef>
              <a:buFont typeface="+mj-lt"/>
              <a:buAutoNum type="arabicPeriod"/>
            </a:pPr>
            <a:endParaRPr lang="en-US" sz="1800" kern="0" dirty="0" smtClean="0"/>
          </a:p>
          <a:p>
            <a:pPr marL="800100" lvl="1" indent="-342900" eaLnBrk="1" hangingPunct="1">
              <a:spcBef>
                <a:spcPts val="50"/>
              </a:spcBef>
              <a:buFont typeface="+mj-lt"/>
              <a:buAutoNum type="arabicPeriod"/>
            </a:pPr>
            <a:endParaRPr lang="en-US" sz="1800" kern="0" dirty="0" smtClean="0"/>
          </a:p>
          <a:p>
            <a:pPr marL="800100" lvl="1" indent="-342900" eaLnBrk="1" hangingPunct="1">
              <a:spcBef>
                <a:spcPts val="50"/>
              </a:spcBef>
              <a:buFont typeface="+mj-lt"/>
              <a:buAutoNum type="arabicPeriod"/>
            </a:pPr>
            <a:endParaRPr lang="en-US" sz="1800" kern="0" dirty="0" smtClean="0"/>
          </a:p>
          <a:p>
            <a:pPr marL="0" indent="0" eaLnBrk="1" hangingPunct="1">
              <a:spcBef>
                <a:spcPts val="50"/>
              </a:spcBef>
              <a:buFontTx/>
              <a:buNone/>
            </a:pPr>
            <a:endParaRPr lang="en-US" sz="600" kern="0" dirty="0" smtClean="0"/>
          </a:p>
          <a:p>
            <a:pPr marL="0" indent="0" eaLnBrk="1" hangingPunct="1">
              <a:spcBef>
                <a:spcPts val="50"/>
              </a:spcBef>
              <a:buFontTx/>
              <a:buNone/>
            </a:pPr>
            <a:endParaRPr lang="en-US" kern="0" dirty="0" smtClean="0"/>
          </a:p>
        </p:txBody>
      </p:sp>
      <p:sp>
        <p:nvSpPr>
          <p:cNvPr id="12" name="Rectangle 2"/>
          <p:cNvSpPr>
            <a:spLocks noGrp="1" noChangeArrowheads="1"/>
          </p:cNvSpPr>
          <p:nvPr>
            <p:ph type="title"/>
          </p:nvPr>
        </p:nvSpPr>
        <p:spPr>
          <a:xfrm>
            <a:off x="0" y="152400"/>
            <a:ext cx="7315200" cy="684213"/>
          </a:xfrm>
        </p:spPr>
        <p:txBody>
          <a:bodyPr lIns="91440"/>
          <a:lstStyle/>
          <a:p>
            <a:pPr eaLnBrk="1" hangingPunct="1"/>
            <a:r>
              <a:rPr lang="en-US" dirty="0" smtClean="0"/>
              <a:t>Item Details: Services tab</a:t>
            </a:r>
          </a:p>
        </p:txBody>
      </p:sp>
      <p:pic>
        <p:nvPicPr>
          <p:cNvPr id="7" name="Picture 6"/>
          <p:cNvPicPr>
            <a:picLocks noChangeAspect="1"/>
          </p:cNvPicPr>
          <p:nvPr/>
        </p:nvPicPr>
        <p:blipFill>
          <a:blip r:embed="rId3"/>
          <a:stretch>
            <a:fillRect/>
          </a:stretch>
        </p:blipFill>
        <p:spPr>
          <a:xfrm>
            <a:off x="1181320" y="4767334"/>
            <a:ext cx="7084322" cy="1771081"/>
          </a:xfrm>
          <a:prstGeom prst="rect">
            <a:avLst/>
          </a:prstGeom>
        </p:spPr>
      </p:pic>
      <p:pic>
        <p:nvPicPr>
          <p:cNvPr id="9" name="Picture 8"/>
          <p:cNvPicPr>
            <a:picLocks noChangeAspect="1"/>
          </p:cNvPicPr>
          <p:nvPr/>
        </p:nvPicPr>
        <p:blipFill>
          <a:blip r:embed="rId4"/>
          <a:stretch>
            <a:fillRect/>
          </a:stretch>
        </p:blipFill>
        <p:spPr>
          <a:xfrm>
            <a:off x="1205204" y="2355206"/>
            <a:ext cx="7014486" cy="1789095"/>
          </a:xfrm>
          <a:prstGeom prst="rect">
            <a:avLst/>
          </a:prstGeom>
        </p:spPr>
      </p:pic>
    </p:spTree>
    <p:extLst>
      <p:ext uri="{BB962C8B-B14F-4D97-AF65-F5344CB8AC3E}">
        <p14:creationId xmlns:p14="http://schemas.microsoft.com/office/powerpoint/2010/main" val="398851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14</a:t>
            </a:fld>
            <a:endParaRPr lang="en-US" dirty="0">
              <a:solidFill>
                <a:srgbClr val="000000"/>
              </a:solidFill>
            </a:endParaRPr>
          </a:p>
        </p:txBody>
      </p:sp>
      <p:sp>
        <p:nvSpPr>
          <p:cNvPr id="8" name="Rectangle 3"/>
          <p:cNvSpPr txBox="1">
            <a:spLocks noChangeArrowheads="1"/>
          </p:cNvSpPr>
          <p:nvPr/>
        </p:nvSpPr>
        <p:spPr bwMode="auto">
          <a:xfrm>
            <a:off x="304800" y="1066799"/>
            <a:ext cx="8534400" cy="41198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800100" lvl="1" indent="-342900" eaLnBrk="1" hangingPunct="1">
              <a:spcBef>
                <a:spcPts val="50"/>
              </a:spcBef>
              <a:buFont typeface="+mj-lt"/>
              <a:buAutoNum type="arabicPeriod"/>
            </a:pPr>
            <a:endParaRPr lang="en-US" sz="1800" kern="0" dirty="0" smtClean="0"/>
          </a:p>
          <a:p>
            <a:pPr marL="0" indent="0" eaLnBrk="1" hangingPunct="1">
              <a:spcBef>
                <a:spcPts val="50"/>
              </a:spcBef>
              <a:buFontTx/>
              <a:buNone/>
            </a:pPr>
            <a:endParaRPr lang="en-US" sz="600" kern="0" dirty="0" smtClean="0"/>
          </a:p>
          <a:p>
            <a:pPr marL="0" indent="0" eaLnBrk="1" hangingPunct="1">
              <a:spcBef>
                <a:spcPts val="50"/>
              </a:spcBef>
              <a:buFontTx/>
              <a:buNone/>
            </a:pPr>
            <a:endParaRPr lang="en-US" kern="0" dirty="0" smtClean="0"/>
          </a:p>
        </p:txBody>
      </p:sp>
      <p:sp>
        <p:nvSpPr>
          <p:cNvPr id="11" name="Rectangle 3"/>
          <p:cNvSpPr txBox="1">
            <a:spLocks noChangeArrowheads="1"/>
          </p:cNvSpPr>
          <p:nvPr/>
        </p:nvSpPr>
        <p:spPr bwMode="auto">
          <a:xfrm>
            <a:off x="780003" y="1600200"/>
            <a:ext cx="4013111"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eaLnBrk="1" hangingPunct="1">
              <a:spcBef>
                <a:spcPts val="50"/>
              </a:spcBef>
              <a:buFontTx/>
              <a:buNone/>
            </a:pPr>
            <a:r>
              <a:rPr lang="en-US" sz="2200" kern="0" dirty="0" smtClean="0"/>
              <a:t>On “Account Assignment” tab, verify the LOA info </a:t>
            </a:r>
            <a:br>
              <a:rPr lang="en-US" sz="2200" kern="0" dirty="0" smtClean="0"/>
            </a:br>
            <a:r>
              <a:rPr lang="en-US" sz="2200" kern="0" dirty="0" smtClean="0"/>
              <a:t>was copied / retained</a:t>
            </a:r>
            <a:endParaRPr lang="en-US" kern="0" dirty="0" smtClean="0"/>
          </a:p>
        </p:txBody>
      </p:sp>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95"/>
          <a:stretch/>
        </p:blipFill>
        <p:spPr bwMode="auto">
          <a:xfrm>
            <a:off x="1771041" y="3030721"/>
            <a:ext cx="5693990" cy="2836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2"/>
          <p:cNvSpPr>
            <a:spLocks noGrp="1" noChangeArrowheads="1"/>
          </p:cNvSpPr>
          <p:nvPr>
            <p:ph type="title"/>
          </p:nvPr>
        </p:nvSpPr>
        <p:spPr>
          <a:xfrm>
            <a:off x="0" y="152400"/>
            <a:ext cx="7315200" cy="684213"/>
          </a:xfrm>
        </p:spPr>
        <p:txBody>
          <a:bodyPr lIns="91440"/>
          <a:lstStyle/>
          <a:p>
            <a:pPr eaLnBrk="1" hangingPunct="1"/>
            <a:r>
              <a:rPr lang="en-US" dirty="0" smtClean="0"/>
              <a:t>Item Details: Services tab</a:t>
            </a:r>
          </a:p>
        </p:txBody>
      </p:sp>
    </p:spTree>
    <p:extLst>
      <p:ext uri="{BB962C8B-B14F-4D97-AF65-F5344CB8AC3E}">
        <p14:creationId xmlns:p14="http://schemas.microsoft.com/office/powerpoint/2010/main" val="379499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15</a:t>
            </a:fld>
            <a:endParaRPr lang="en-US" dirty="0">
              <a:solidFill>
                <a:srgbClr val="000000"/>
              </a:solidFill>
            </a:endParaRPr>
          </a:p>
        </p:txBody>
      </p:sp>
      <p:sp>
        <p:nvSpPr>
          <p:cNvPr id="8" name="Rectangle 3"/>
          <p:cNvSpPr txBox="1">
            <a:spLocks noChangeArrowheads="1"/>
          </p:cNvSpPr>
          <p:nvPr/>
        </p:nvSpPr>
        <p:spPr bwMode="auto">
          <a:xfrm>
            <a:off x="457200" y="1066800"/>
            <a:ext cx="83820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eaLnBrk="1" hangingPunct="1">
              <a:spcBef>
                <a:spcPts val="50"/>
              </a:spcBef>
              <a:buNone/>
            </a:pPr>
            <a:r>
              <a:rPr lang="en-US" sz="2200" dirty="0"/>
              <a:t>If </a:t>
            </a:r>
            <a:r>
              <a:rPr lang="en-US" sz="2200" smtClean="0"/>
              <a:t>Service, Item </a:t>
            </a:r>
            <a:r>
              <a:rPr lang="en-US" sz="2200" dirty="0"/>
              <a:t>Category = D (value-based) in Item Overview, </a:t>
            </a:r>
          </a:p>
          <a:p>
            <a:pPr marL="0" indent="0" eaLnBrk="1" hangingPunct="1">
              <a:spcBef>
                <a:spcPts val="50"/>
              </a:spcBef>
              <a:buNone/>
            </a:pPr>
            <a:endParaRPr lang="en-US" sz="2200" dirty="0"/>
          </a:p>
          <a:p>
            <a:pPr marL="0" indent="0" eaLnBrk="1" hangingPunct="1">
              <a:spcBef>
                <a:spcPts val="50"/>
              </a:spcBef>
              <a:buNone/>
            </a:pPr>
            <a:endParaRPr lang="en-US" sz="2200" dirty="0"/>
          </a:p>
          <a:p>
            <a:pPr marL="0" indent="0" eaLnBrk="1" hangingPunct="1">
              <a:spcBef>
                <a:spcPts val="50"/>
              </a:spcBef>
              <a:buNone/>
            </a:pPr>
            <a:endParaRPr lang="en-US" sz="2200" dirty="0"/>
          </a:p>
          <a:p>
            <a:pPr marL="0" indent="0" eaLnBrk="1" hangingPunct="1">
              <a:spcBef>
                <a:spcPts val="50"/>
              </a:spcBef>
              <a:buFontTx/>
              <a:buNone/>
            </a:pPr>
            <a:endParaRPr lang="en-US" sz="2200" kern="0" dirty="0" smtClean="0"/>
          </a:p>
          <a:p>
            <a:pPr marL="0" indent="0" eaLnBrk="1" hangingPunct="1">
              <a:spcBef>
                <a:spcPts val="50"/>
              </a:spcBef>
              <a:buFontTx/>
              <a:buNone/>
            </a:pPr>
            <a:r>
              <a:rPr lang="en-US" sz="2200" kern="0" dirty="0" smtClean="0"/>
              <a:t>Ensure “Period of Performance” (</a:t>
            </a:r>
            <a:r>
              <a:rPr lang="en-US" sz="2200" kern="0" dirty="0" err="1" smtClean="0"/>
              <a:t>PoP</a:t>
            </a:r>
            <a:r>
              <a:rPr lang="en-US" sz="2200" kern="0" dirty="0" smtClean="0"/>
              <a:t>) dates are populated  on Contracts sub-tab</a:t>
            </a:r>
          </a:p>
          <a:p>
            <a:pPr marL="0" indent="0" eaLnBrk="1" hangingPunct="1">
              <a:spcBef>
                <a:spcPts val="50"/>
              </a:spcBef>
              <a:buFontTx/>
              <a:buNone/>
            </a:pPr>
            <a:endParaRPr lang="en-US" sz="2200" kern="0" dirty="0" smtClean="0"/>
          </a:p>
          <a:p>
            <a:pPr marL="0" indent="0" eaLnBrk="1" hangingPunct="1">
              <a:spcBef>
                <a:spcPts val="50"/>
              </a:spcBef>
              <a:buFontTx/>
              <a:buNone/>
            </a:pPr>
            <a:endParaRPr lang="en-US" sz="2200" kern="0" dirty="0"/>
          </a:p>
          <a:p>
            <a:pPr marL="0" indent="0" eaLnBrk="1" hangingPunct="1">
              <a:spcBef>
                <a:spcPts val="50"/>
              </a:spcBef>
              <a:buFontTx/>
              <a:buNone/>
            </a:pPr>
            <a:endParaRPr lang="en-US" sz="2200" kern="0" dirty="0" smtClean="0"/>
          </a:p>
          <a:p>
            <a:pPr marL="0" indent="0" eaLnBrk="1" hangingPunct="1">
              <a:spcBef>
                <a:spcPts val="50"/>
              </a:spcBef>
              <a:buFontTx/>
              <a:buNone/>
            </a:pPr>
            <a:endParaRPr lang="en-US" sz="2200" kern="0" dirty="0"/>
          </a:p>
          <a:p>
            <a:pPr marL="0" indent="0" eaLnBrk="1" hangingPunct="1">
              <a:spcBef>
                <a:spcPts val="50"/>
              </a:spcBef>
              <a:buFontTx/>
              <a:buNone/>
            </a:pPr>
            <a:endParaRPr lang="en-US" sz="2200" kern="0" dirty="0" smtClean="0"/>
          </a:p>
          <a:p>
            <a:pPr marL="0" indent="0" eaLnBrk="1" hangingPunct="1">
              <a:spcBef>
                <a:spcPts val="50"/>
              </a:spcBef>
              <a:buFontTx/>
              <a:buNone/>
            </a:pPr>
            <a:endParaRPr lang="en-US" sz="2200" kern="0" dirty="0"/>
          </a:p>
          <a:p>
            <a:pPr marL="0" indent="0" eaLnBrk="1" hangingPunct="1">
              <a:spcBef>
                <a:spcPts val="50"/>
              </a:spcBef>
              <a:buFontTx/>
              <a:buNone/>
            </a:pPr>
            <a:endParaRPr lang="en-US" sz="2200" kern="0" dirty="0" smtClean="0"/>
          </a:p>
          <a:p>
            <a:pPr marL="0" indent="0" eaLnBrk="1" hangingPunct="1">
              <a:spcBef>
                <a:spcPts val="50"/>
              </a:spcBef>
              <a:buFontTx/>
              <a:buNone/>
            </a:pPr>
            <a:endParaRPr lang="en-US" sz="2200" kern="0" dirty="0" smtClean="0"/>
          </a:p>
          <a:p>
            <a:pPr marL="0" indent="0" eaLnBrk="1" hangingPunct="1">
              <a:spcBef>
                <a:spcPts val="50"/>
              </a:spcBef>
              <a:buNone/>
            </a:pPr>
            <a:r>
              <a:rPr lang="en-US" sz="1800" i="1" dirty="0"/>
              <a:t>NOTE: Data typically updates via SPS interface from award or modification</a:t>
            </a:r>
          </a:p>
          <a:p>
            <a:pPr marL="0" indent="0" eaLnBrk="1" hangingPunct="1">
              <a:spcBef>
                <a:spcPts val="50"/>
              </a:spcBef>
              <a:buFontTx/>
              <a:buNone/>
            </a:pPr>
            <a:r>
              <a:rPr lang="en-US" sz="2200" kern="0" dirty="0" smtClean="0"/>
              <a:t/>
            </a:r>
            <a:br>
              <a:rPr lang="en-US" sz="2200" kern="0" dirty="0" smtClean="0"/>
            </a:br>
            <a:endParaRPr lang="en-US" kern="0" dirty="0" smtClean="0"/>
          </a:p>
        </p:txBody>
      </p:sp>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705225"/>
            <a:ext cx="47625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38250" y="5534025"/>
            <a:ext cx="2133600" cy="485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p:cNvSpPr>
            <a:spLocks noGrp="1" noChangeArrowheads="1"/>
          </p:cNvSpPr>
          <p:nvPr>
            <p:ph type="title"/>
          </p:nvPr>
        </p:nvSpPr>
        <p:spPr>
          <a:xfrm>
            <a:off x="0" y="152400"/>
            <a:ext cx="7543800" cy="684213"/>
          </a:xfrm>
        </p:spPr>
        <p:txBody>
          <a:bodyPr lIns="91440"/>
          <a:lstStyle/>
          <a:p>
            <a:pPr eaLnBrk="1" hangingPunct="1"/>
            <a:r>
              <a:rPr lang="en-US" dirty="0" smtClean="0"/>
              <a:t>Item Details: Customer Data tab</a:t>
            </a:r>
          </a:p>
        </p:txBody>
      </p:sp>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569036"/>
            <a:ext cx="6875463"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402484" y="2140202"/>
            <a:ext cx="264516" cy="219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8083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pPr eaLnBrk="1" hangingPunct="1"/>
            <a:r>
              <a:rPr lang="en-US" dirty="0" smtClean="0"/>
              <a:t>GFEBS PO Replicated to SUS</a:t>
            </a:r>
          </a:p>
        </p:txBody>
      </p:sp>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16</a:t>
            </a:fld>
            <a:endParaRPr lang="en-US" dirty="0">
              <a:solidFill>
                <a:srgbClr val="000000"/>
              </a:solidFill>
            </a:endParaRPr>
          </a:p>
        </p:txBody>
      </p:sp>
      <p:sp>
        <p:nvSpPr>
          <p:cNvPr id="8" name="Rectangle 3"/>
          <p:cNvSpPr txBox="1">
            <a:spLocks noChangeArrowheads="1"/>
          </p:cNvSpPr>
          <p:nvPr/>
        </p:nvSpPr>
        <p:spPr bwMode="auto">
          <a:xfrm>
            <a:off x="457200" y="1066800"/>
            <a:ext cx="8610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marL="0" indent="0" eaLnBrk="1" hangingPunct="1">
              <a:spcBef>
                <a:spcPts val="50"/>
              </a:spcBef>
              <a:buFontTx/>
              <a:buNone/>
            </a:pPr>
            <a:r>
              <a:rPr lang="en-US" sz="2200" kern="0" dirty="0" smtClean="0"/>
              <a:t>Near-real time PO data available to the vendor to acknowledge  </a:t>
            </a:r>
            <a:endParaRPr lang="en-US" kern="0" dirty="0" smtClean="0"/>
          </a:p>
        </p:txBody>
      </p:sp>
      <p:pic>
        <p:nvPicPr>
          <p:cNvPr id="7" name="Picture 6"/>
          <p:cNvPicPr>
            <a:picLocks noChangeAspect="1"/>
          </p:cNvPicPr>
          <p:nvPr/>
        </p:nvPicPr>
        <p:blipFill>
          <a:blip r:embed="rId3"/>
          <a:stretch>
            <a:fillRect/>
          </a:stretch>
        </p:blipFill>
        <p:spPr>
          <a:xfrm>
            <a:off x="228600" y="1533525"/>
            <a:ext cx="8432534" cy="4800600"/>
          </a:xfrm>
          <a:prstGeom prst="rect">
            <a:avLst/>
          </a:prstGeom>
          <a:ln>
            <a:solidFill>
              <a:schemeClr val="tx1"/>
            </a:solidFill>
          </a:ln>
        </p:spPr>
      </p:pic>
    </p:spTree>
    <p:extLst>
      <p:ext uri="{BB962C8B-B14F-4D97-AF65-F5344CB8AC3E}">
        <p14:creationId xmlns:p14="http://schemas.microsoft.com/office/powerpoint/2010/main" val="2234487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7717002" y="1162662"/>
            <a:ext cx="1142739" cy="5139353"/>
          </a:xfrm>
          <a:custGeom>
            <a:avLst/>
            <a:gdLst>
              <a:gd name="connsiteX0" fmla="*/ 0 w 1142739"/>
              <a:gd name="connsiteY0" fmla="*/ 0 h 2932081"/>
              <a:gd name="connsiteX1" fmla="*/ 1142739 w 1142739"/>
              <a:gd name="connsiteY1" fmla="*/ 0 h 2932081"/>
              <a:gd name="connsiteX2" fmla="*/ 1142739 w 1142739"/>
              <a:gd name="connsiteY2" fmla="*/ 2932081 h 2932081"/>
              <a:gd name="connsiteX3" fmla="*/ 0 w 1142739"/>
              <a:gd name="connsiteY3" fmla="*/ 2932081 h 2932081"/>
              <a:gd name="connsiteX4" fmla="*/ 0 w 1142739"/>
              <a:gd name="connsiteY4" fmla="*/ 0 h 293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739" h="2932081">
                <a:moveTo>
                  <a:pt x="0" y="0"/>
                </a:moveTo>
                <a:lnTo>
                  <a:pt x="1142739" y="0"/>
                </a:lnTo>
                <a:lnTo>
                  <a:pt x="1142739" y="2932081"/>
                </a:lnTo>
                <a:lnTo>
                  <a:pt x="0" y="293208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8600" defTabSz="160020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Accept </a:t>
            </a:r>
            <a:br>
              <a:rPr lang="en-US" sz="1100" dirty="0" smtClean="0">
                <a:solidFill>
                  <a:srgbClr val="000000">
                    <a:hueOff val="0"/>
                    <a:satOff val="0"/>
                    <a:lumOff val="0"/>
                    <a:alphaOff val="0"/>
                  </a:srgbClr>
                </a:solidFill>
                <a:latin typeface="Calibri" panose="020F0502020204030204" pitchFamily="34" charset="0"/>
              </a:rPr>
            </a:br>
            <a:r>
              <a:rPr lang="en-US" sz="1100" dirty="0" smtClean="0">
                <a:solidFill>
                  <a:srgbClr val="000000">
                    <a:hueOff val="0"/>
                    <a:satOff val="0"/>
                    <a:lumOff val="0"/>
                    <a:alphaOff val="0"/>
                  </a:srgbClr>
                </a:solidFill>
                <a:latin typeface="Calibri" panose="020F0502020204030204" pitchFamily="34" charset="0"/>
              </a:rPr>
              <a:t>or reject</a:t>
            </a:r>
            <a:br>
              <a:rPr lang="en-US" sz="1100" dirty="0" smtClean="0">
                <a:solidFill>
                  <a:srgbClr val="000000">
                    <a:hueOff val="0"/>
                    <a:satOff val="0"/>
                    <a:lumOff val="0"/>
                    <a:alphaOff val="0"/>
                  </a:srgbClr>
                </a:solidFill>
                <a:latin typeface="Calibri" panose="020F0502020204030204" pitchFamily="34" charset="0"/>
              </a:rPr>
            </a:br>
            <a:r>
              <a:rPr lang="en-US" sz="1100" dirty="0" smtClean="0">
                <a:solidFill>
                  <a:srgbClr val="000000">
                    <a:hueOff val="0"/>
                    <a:satOff val="0"/>
                    <a:lumOff val="0"/>
                    <a:alphaOff val="0"/>
                  </a:srgbClr>
                </a:solidFill>
                <a:latin typeface="Calibri" panose="020F0502020204030204" pitchFamily="34" charset="0"/>
              </a:rPr>
              <a:t>in GFEBS</a:t>
            </a:r>
            <a:endParaRPr lang="en-US" sz="1100" dirty="0">
              <a:solidFill>
                <a:srgbClr val="000000">
                  <a:hueOff val="0"/>
                  <a:satOff val="0"/>
                  <a:lumOff val="0"/>
                  <a:alphaOff val="0"/>
                </a:srgbClr>
              </a:solidFill>
              <a:latin typeface="Calibri" panose="020F0502020204030204" pitchFamily="34" charset="0"/>
            </a:endParaRPr>
          </a:p>
        </p:txBody>
      </p:sp>
      <p:sp>
        <p:nvSpPr>
          <p:cNvPr id="2" name="Title 1"/>
          <p:cNvSpPr>
            <a:spLocks noGrp="1"/>
          </p:cNvSpPr>
          <p:nvPr>
            <p:ph type="title"/>
          </p:nvPr>
        </p:nvSpPr>
        <p:spPr>
          <a:xfrm>
            <a:off x="0" y="114300"/>
            <a:ext cx="7467600" cy="723900"/>
          </a:xfrm>
        </p:spPr>
        <p:txBody>
          <a:bodyPr/>
          <a:lstStyle/>
          <a:p>
            <a:r>
              <a:rPr lang="en-US" sz="3600" dirty="0" smtClean="0">
                <a:latin typeface="Calibri" panose="020F0502020204030204" pitchFamily="34" charset="0"/>
                <a:cs typeface="Calibri" panose="020F0502020204030204" pitchFamily="34" charset="0"/>
              </a:rPr>
              <a:t>Bringing on new SUS contracts</a:t>
            </a:r>
            <a:endParaRPr lang="en-US" sz="3600" dirty="0">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a:defRPr/>
            </a:pPr>
            <a:endParaRPr lang="en-US" smtClean="0">
              <a:solidFill>
                <a:srgbClr val="000000"/>
              </a:solidFill>
            </a:endParaRPr>
          </a:p>
          <a:p>
            <a:pPr>
              <a:defRPr/>
            </a:pPr>
            <a:fld id="{49A6DB8C-9403-4B98-859B-CAE6F712F893}" type="datetime1">
              <a:rPr lang="en-US" smtClean="0">
                <a:solidFill>
                  <a:srgbClr val="000000"/>
                </a:solidFill>
              </a:rPr>
              <a:pPr>
                <a:defRPr/>
              </a:pPr>
              <a:t>7/30/2018</a:t>
            </a:fld>
            <a:endParaRPr lang="en-US">
              <a:solidFill>
                <a:srgbClr val="000000"/>
              </a:solidFill>
            </a:endParaRPr>
          </a:p>
        </p:txBody>
      </p:sp>
      <p:sp>
        <p:nvSpPr>
          <p:cNvPr id="5" name="Slide Number Placeholder 4"/>
          <p:cNvSpPr>
            <a:spLocks noGrp="1"/>
          </p:cNvSpPr>
          <p:nvPr>
            <p:ph type="sldNum" sz="quarter" idx="11"/>
          </p:nvPr>
        </p:nvSpPr>
        <p:spPr/>
        <p:txBody>
          <a:bodyPr/>
          <a:lstStyle/>
          <a:p>
            <a:pPr>
              <a:defRPr/>
            </a:pPr>
            <a:endParaRPr lang="en-US" smtClean="0">
              <a:solidFill>
                <a:srgbClr val="000000"/>
              </a:solidFill>
            </a:endParaRPr>
          </a:p>
          <a:p>
            <a:pPr>
              <a:defRPr/>
            </a:pPr>
            <a:fld id="{07B4554A-A908-4A93-A974-A06DD325E603}" type="slidenum">
              <a:rPr lang="en-US" smtClean="0">
                <a:solidFill>
                  <a:srgbClr val="000000"/>
                </a:solidFill>
              </a:rPr>
              <a:pPr>
                <a:defRPr/>
              </a:pPr>
              <a:t>2</a:t>
            </a:fld>
            <a:endParaRPr lang="en-US">
              <a:solidFill>
                <a:srgbClr val="000000"/>
              </a:solidFill>
            </a:endParaRPr>
          </a:p>
        </p:txBody>
      </p:sp>
      <p:grpSp>
        <p:nvGrpSpPr>
          <p:cNvPr id="3" name="Group 2"/>
          <p:cNvGrpSpPr/>
          <p:nvPr/>
        </p:nvGrpSpPr>
        <p:grpSpPr>
          <a:xfrm>
            <a:off x="0" y="447217"/>
            <a:ext cx="8920571" cy="5902427"/>
            <a:chOff x="76200" y="498373"/>
            <a:chExt cx="8920571" cy="5902427"/>
          </a:xfrm>
        </p:grpSpPr>
        <p:sp>
          <p:nvSpPr>
            <p:cNvPr id="6" name="Rectangle 5"/>
            <p:cNvSpPr/>
            <p:nvPr/>
          </p:nvSpPr>
          <p:spPr>
            <a:xfrm>
              <a:off x="76200" y="498373"/>
              <a:ext cx="8900020" cy="5902427"/>
            </a:xfrm>
            <a:prstGeom prst="rect">
              <a:avLst/>
            </a:prstGeom>
            <a:noFill/>
          </p:spPr>
        </p:sp>
        <p:sp>
          <p:nvSpPr>
            <p:cNvPr id="7" name="Freeform 6"/>
            <p:cNvSpPr/>
            <p:nvPr/>
          </p:nvSpPr>
          <p:spPr>
            <a:xfrm>
              <a:off x="194714" y="880820"/>
              <a:ext cx="8781504" cy="1266450"/>
            </a:xfrm>
            <a:custGeom>
              <a:avLst/>
              <a:gdLst>
                <a:gd name="connsiteX0" fmla="*/ 0 w 8624398"/>
                <a:gd name="connsiteY0" fmla="*/ 316613 h 1266450"/>
                <a:gd name="connsiteX1" fmla="*/ 7991173 w 8624398"/>
                <a:gd name="connsiteY1" fmla="*/ 316613 h 1266450"/>
                <a:gd name="connsiteX2" fmla="*/ 7991173 w 8624398"/>
                <a:gd name="connsiteY2" fmla="*/ 0 h 1266450"/>
                <a:gd name="connsiteX3" fmla="*/ 8624398 w 8624398"/>
                <a:gd name="connsiteY3" fmla="*/ 633225 h 1266450"/>
                <a:gd name="connsiteX4" fmla="*/ 7991173 w 8624398"/>
                <a:gd name="connsiteY4" fmla="*/ 1266450 h 1266450"/>
                <a:gd name="connsiteX5" fmla="*/ 7991173 w 8624398"/>
                <a:gd name="connsiteY5" fmla="*/ 949838 h 1266450"/>
                <a:gd name="connsiteX6" fmla="*/ 0 w 8624398"/>
                <a:gd name="connsiteY6" fmla="*/ 949838 h 1266450"/>
                <a:gd name="connsiteX7" fmla="*/ 0 w 8624398"/>
                <a:gd name="connsiteY7" fmla="*/ 316613 h 12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4398" h="1266450">
                  <a:moveTo>
                    <a:pt x="0" y="316613"/>
                  </a:moveTo>
                  <a:lnTo>
                    <a:pt x="7991173" y="316613"/>
                  </a:lnTo>
                  <a:lnTo>
                    <a:pt x="7991173" y="0"/>
                  </a:lnTo>
                  <a:lnTo>
                    <a:pt x="8624398" y="633225"/>
                  </a:lnTo>
                  <a:lnTo>
                    <a:pt x="7991173" y="1266450"/>
                  </a:lnTo>
                  <a:lnTo>
                    <a:pt x="7991173" y="949838"/>
                  </a:lnTo>
                  <a:lnTo>
                    <a:pt x="0" y="949838"/>
                  </a:lnTo>
                  <a:lnTo>
                    <a:pt x="0" y="316613"/>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411863" rIns="570612" bIns="517661" numCol="1" spcCol="1270" anchor="ctr" anchorCtr="0">
              <a:noAutofit/>
            </a:bodyPr>
            <a:lstStyle/>
            <a:p>
              <a:pPr defTabSz="1111250">
                <a:lnSpc>
                  <a:spcPct val="90000"/>
                </a:lnSpc>
                <a:spcAft>
                  <a:spcPct val="35000"/>
                </a:spcAft>
              </a:pPr>
              <a:r>
                <a:rPr lang="en-US" sz="2500" dirty="0" smtClean="0">
                  <a:solidFill>
                    <a:srgbClr val="FFFFFF"/>
                  </a:solidFill>
                </a:rPr>
                <a:t>MICC</a:t>
              </a:r>
              <a:endParaRPr lang="en-US" sz="2500" dirty="0">
                <a:solidFill>
                  <a:srgbClr val="FFFFFF"/>
                </a:solidFill>
              </a:endParaRPr>
            </a:p>
          </p:txBody>
        </p:sp>
        <p:sp>
          <p:nvSpPr>
            <p:cNvPr id="9" name="Freeform 8"/>
            <p:cNvSpPr/>
            <p:nvPr/>
          </p:nvSpPr>
          <p:spPr>
            <a:xfrm>
              <a:off x="222729" y="1766924"/>
              <a:ext cx="1996075" cy="4586259"/>
            </a:xfrm>
            <a:custGeom>
              <a:avLst/>
              <a:gdLst>
                <a:gd name="connsiteX0" fmla="*/ 0 w 2016758"/>
                <a:gd name="connsiteY0" fmla="*/ 0 h 4586259"/>
                <a:gd name="connsiteX1" fmla="*/ 2016758 w 2016758"/>
                <a:gd name="connsiteY1" fmla="*/ 0 h 4586259"/>
                <a:gd name="connsiteX2" fmla="*/ 2016758 w 2016758"/>
                <a:gd name="connsiteY2" fmla="*/ 4586259 h 4586259"/>
                <a:gd name="connsiteX3" fmla="*/ 0 w 2016758"/>
                <a:gd name="connsiteY3" fmla="*/ 4586259 h 4586259"/>
                <a:gd name="connsiteX4" fmla="*/ 0 w 2016758"/>
                <a:gd name="connsiteY4" fmla="*/ 0 h 4586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758" h="4586259">
                  <a:moveTo>
                    <a:pt x="0" y="0"/>
                  </a:moveTo>
                  <a:lnTo>
                    <a:pt x="2016758" y="0"/>
                  </a:lnTo>
                  <a:lnTo>
                    <a:pt x="2016758" y="4586259"/>
                  </a:lnTo>
                  <a:lnTo>
                    <a:pt x="0" y="4586259"/>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Identify new potential contracts, opt years, delivery or task </a:t>
              </a:r>
              <a:r>
                <a:rPr lang="en-US" sz="1100" dirty="0" smtClean="0">
                  <a:solidFill>
                    <a:srgbClr val="000000"/>
                  </a:solidFill>
                  <a:latin typeface="Calibri" panose="020F0502020204030204" pitchFamily="34" charset="0"/>
                </a:rPr>
                <a:t>orders (</a:t>
              </a:r>
              <a:r>
                <a:rPr lang="en-US" sz="1100" i="1" dirty="0" smtClean="0">
                  <a:solidFill>
                    <a:srgbClr val="000000"/>
                  </a:solidFill>
                  <a:latin typeface="Calibri" panose="020F0502020204030204" pitchFamily="34" charset="0"/>
                </a:rPr>
                <a:t>use checklist</a:t>
              </a:r>
              <a:r>
                <a:rPr lang="en-US" sz="1100" dirty="0" smtClean="0">
                  <a:solidFill>
                    <a:srgbClr val="000000"/>
                  </a:solidFill>
                  <a:latin typeface="Calibri" panose="020F0502020204030204" pitchFamily="34" charset="0"/>
                </a:rPr>
                <a:t>) and provide info such as PR#, </a:t>
              </a:r>
              <a:br>
                <a:rPr lang="en-US" sz="1100" dirty="0" smtClean="0">
                  <a:solidFill>
                    <a:srgbClr val="000000"/>
                  </a:solidFill>
                  <a:latin typeface="Calibri" panose="020F0502020204030204" pitchFamily="34" charset="0"/>
                </a:rPr>
              </a:br>
              <a:r>
                <a:rPr lang="en-US" sz="1100" dirty="0" smtClean="0">
                  <a:solidFill>
                    <a:srgbClr val="000000"/>
                  </a:solidFill>
                  <a:latin typeface="Calibri" panose="020F0502020204030204" pitchFamily="34" charset="0"/>
                </a:rPr>
                <a:t>POP dates, COR to P2P Team</a:t>
              </a:r>
              <a:endParaRPr lang="en-US" sz="1100" dirty="0">
                <a:solidFill>
                  <a:srgbClr val="000000"/>
                </a:solidFill>
                <a:latin typeface="Calibri" panose="020F0502020204030204" pitchFamily="34" charset="0"/>
              </a:endParaRPr>
            </a:p>
            <a:p>
              <a:pPr marL="227013" defTabSz="177800">
                <a:lnSpc>
                  <a:spcPct val="90000"/>
                </a:lnSpc>
                <a:spcAft>
                  <a:spcPct val="35000"/>
                </a:spcAft>
              </a:pPr>
              <a:endParaRPr lang="en-US" sz="400" dirty="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Request </a:t>
              </a:r>
              <a:r>
                <a:rPr lang="en-US" sz="1100" dirty="0">
                  <a:solidFill>
                    <a:srgbClr val="000000">
                      <a:hueOff val="0"/>
                      <a:satOff val="0"/>
                      <a:lumOff val="0"/>
                      <a:alphaOff val="0"/>
                    </a:srgbClr>
                  </a:solidFill>
                  <a:latin typeface="Calibri" panose="020F0502020204030204" pitchFamily="34" charset="0"/>
                </a:rPr>
                <a:t>COR (</a:t>
              </a:r>
              <a:r>
                <a:rPr lang="en-US" sz="1100" dirty="0" smtClean="0">
                  <a:solidFill>
                    <a:srgbClr val="000000">
                      <a:hueOff val="0"/>
                      <a:satOff val="0"/>
                      <a:lumOff val="0"/>
                      <a:alphaOff val="0"/>
                    </a:srgbClr>
                  </a:solidFill>
                  <a:latin typeface="Calibri" panose="020F0502020204030204" pitchFamily="34" charset="0"/>
                </a:rPr>
                <a:t>Acceptor)</a:t>
              </a:r>
              <a:br>
                <a:rPr lang="en-US" sz="1100" dirty="0" smtClean="0">
                  <a:solidFill>
                    <a:srgbClr val="000000">
                      <a:hueOff val="0"/>
                      <a:satOff val="0"/>
                      <a:lumOff val="0"/>
                      <a:alphaOff val="0"/>
                    </a:srgbClr>
                  </a:solidFill>
                  <a:latin typeface="Calibri" panose="020F0502020204030204" pitchFamily="34" charset="0"/>
                </a:rPr>
              </a:br>
              <a:r>
                <a:rPr lang="en-US" sz="1100" dirty="0" smtClean="0">
                  <a:solidFill>
                    <a:srgbClr val="000000">
                      <a:hueOff val="0"/>
                      <a:satOff val="0"/>
                      <a:lumOff val="0"/>
                      <a:alphaOff val="0"/>
                    </a:srgbClr>
                  </a:solidFill>
                  <a:latin typeface="Calibri" panose="020F0502020204030204" pitchFamily="34" charset="0"/>
                </a:rPr>
                <a:t>to obtain the correct </a:t>
              </a:r>
              <a:br>
                <a:rPr lang="en-US" sz="1100" dirty="0" smtClean="0">
                  <a:solidFill>
                    <a:srgbClr val="000000">
                      <a:hueOff val="0"/>
                      <a:satOff val="0"/>
                      <a:lumOff val="0"/>
                      <a:alphaOff val="0"/>
                    </a:srgbClr>
                  </a:solidFill>
                  <a:latin typeface="Calibri" panose="020F0502020204030204" pitchFamily="34" charset="0"/>
                </a:rPr>
              </a:br>
              <a:r>
                <a:rPr lang="en-US" sz="1100" dirty="0" smtClean="0">
                  <a:solidFill>
                    <a:srgbClr val="000000">
                      <a:hueOff val="0"/>
                      <a:satOff val="0"/>
                      <a:lumOff val="0"/>
                      <a:alphaOff val="0"/>
                    </a:srgbClr>
                  </a:solidFill>
                  <a:latin typeface="Calibri" panose="020F0502020204030204" pitchFamily="34" charset="0"/>
                </a:rPr>
                <a:t>GFEBS </a:t>
              </a:r>
              <a:r>
                <a:rPr lang="en-US" sz="1100" dirty="0">
                  <a:solidFill>
                    <a:srgbClr val="000000">
                      <a:hueOff val="0"/>
                      <a:satOff val="0"/>
                      <a:lumOff val="0"/>
                      <a:alphaOff val="0"/>
                    </a:srgbClr>
                  </a:solidFill>
                  <a:latin typeface="Calibri" panose="020F0502020204030204" pitchFamily="34" charset="0"/>
                </a:rPr>
                <a:t>access</a:t>
              </a:r>
            </a:p>
            <a:p>
              <a:pPr marL="227013" defTabSz="488950">
                <a:lnSpc>
                  <a:spcPct val="90000"/>
                </a:lnSpc>
                <a:spcAft>
                  <a:spcPct val="35000"/>
                </a:spcAft>
              </a:pPr>
              <a:endParaRPr lang="en-US" sz="500" dirty="0" smtClean="0">
                <a:solidFill>
                  <a:srgbClr val="000000"/>
                </a:solidFill>
                <a:latin typeface="Calibri" panose="020F0502020204030204" pitchFamily="34" charset="0"/>
              </a:endParaRPr>
            </a:p>
            <a:p>
              <a:pPr marL="227013" defTabSz="488950">
                <a:lnSpc>
                  <a:spcPct val="90000"/>
                </a:lnSpc>
                <a:spcAft>
                  <a:spcPct val="35000"/>
                </a:spcAft>
              </a:pPr>
              <a:r>
                <a:rPr lang="en-US" sz="1100" dirty="0" smtClean="0">
                  <a:solidFill>
                    <a:srgbClr val="000000"/>
                  </a:solidFill>
                  <a:latin typeface="Calibri" panose="020F0502020204030204" pitchFamily="34" charset="0"/>
                </a:rPr>
                <a:t>Include SUS clause in solicitation and provide contract#, call </a:t>
              </a:r>
              <a:r>
                <a:rPr lang="en-US" sz="1100" dirty="0">
                  <a:solidFill>
                    <a:srgbClr val="000000"/>
                  </a:solidFill>
                  <a:latin typeface="Calibri" panose="020F0502020204030204" pitchFamily="34" charset="0"/>
                </a:rPr>
                <a:t>order# and vendor </a:t>
              </a:r>
              <a:r>
                <a:rPr lang="en-US" sz="1100" dirty="0" smtClean="0">
                  <a:solidFill>
                    <a:srgbClr val="000000"/>
                  </a:solidFill>
                  <a:latin typeface="Calibri" panose="020F0502020204030204" pitchFamily="34" charset="0"/>
                </a:rPr>
                <a:t>(</a:t>
              </a:r>
              <a:r>
                <a:rPr lang="en-US" sz="1100" dirty="0">
                  <a:solidFill>
                    <a:srgbClr val="000000"/>
                  </a:solidFill>
                  <a:latin typeface="Calibri" panose="020F0502020204030204" pitchFamily="34" charset="0"/>
                </a:rPr>
                <a:t>when known</a:t>
              </a:r>
              <a:r>
                <a:rPr lang="en-US" sz="1100" dirty="0" smtClean="0">
                  <a:solidFill>
                    <a:srgbClr val="000000"/>
                  </a:solidFill>
                  <a:latin typeface="Calibri" panose="020F0502020204030204" pitchFamily="34" charset="0"/>
                </a:rPr>
                <a:t>) to P2P Team</a:t>
              </a:r>
            </a:p>
            <a:p>
              <a:pPr marL="227013" defTabSz="488950">
                <a:lnSpc>
                  <a:spcPct val="90000"/>
                </a:lnSpc>
                <a:spcAft>
                  <a:spcPct val="35000"/>
                </a:spcAft>
              </a:pPr>
              <a:endParaRPr lang="en-US" sz="3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Confirm </a:t>
              </a:r>
              <a:r>
                <a:rPr lang="en-US" sz="1100" dirty="0">
                  <a:solidFill>
                    <a:srgbClr val="000000">
                      <a:hueOff val="0"/>
                      <a:satOff val="0"/>
                      <a:lumOff val="0"/>
                      <a:alphaOff val="0"/>
                    </a:srgbClr>
                  </a:solidFill>
                  <a:latin typeface="Calibri" panose="020F0502020204030204" pitchFamily="34" charset="0"/>
                </a:rPr>
                <a:t>vendor participation in pilot </a:t>
              </a:r>
              <a:r>
                <a:rPr lang="en-US" sz="1100" i="1" dirty="0">
                  <a:solidFill>
                    <a:srgbClr val="000000">
                      <a:hueOff val="0"/>
                      <a:satOff val="0"/>
                      <a:lumOff val="0"/>
                      <a:alphaOff val="0"/>
                    </a:srgbClr>
                  </a:solidFill>
                  <a:latin typeface="Calibri" panose="020F0502020204030204" pitchFamily="34" charset="0"/>
                </a:rPr>
                <a:t>(use email template)</a:t>
              </a: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9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Award (or mod) contract to SUS (Pay Office HQ0678)</a:t>
              </a:r>
              <a:br>
                <a:rPr lang="en-US" sz="1100" dirty="0" smtClean="0">
                  <a:solidFill>
                    <a:srgbClr val="000000">
                      <a:hueOff val="0"/>
                      <a:satOff val="0"/>
                      <a:lumOff val="0"/>
                      <a:alphaOff val="0"/>
                    </a:srgbClr>
                  </a:solidFill>
                  <a:latin typeface="Calibri" panose="020F0502020204030204" pitchFamily="34" charset="0"/>
                </a:rPr>
              </a:br>
              <a:r>
                <a:rPr lang="en-US" sz="1100" dirty="0" smtClean="0">
                  <a:solidFill>
                    <a:srgbClr val="000000">
                      <a:hueOff val="0"/>
                      <a:satOff val="0"/>
                      <a:lumOff val="0"/>
                      <a:alphaOff val="0"/>
                    </a:srgbClr>
                  </a:solidFill>
                  <a:latin typeface="Calibri" panose="020F0502020204030204" pitchFamily="34" charset="0"/>
                </a:rPr>
                <a:t>(</a:t>
              </a:r>
              <a:r>
                <a:rPr lang="en-US" sz="1100" i="1" dirty="0" smtClean="0">
                  <a:solidFill>
                    <a:srgbClr val="000000">
                      <a:hueOff val="0"/>
                      <a:satOff val="0"/>
                      <a:lumOff val="0"/>
                      <a:alphaOff val="0"/>
                    </a:srgbClr>
                  </a:solidFill>
                  <a:latin typeface="Calibri" panose="020F0502020204030204" pitchFamily="34" charset="0"/>
                </a:rPr>
                <a:t>use checklist</a:t>
              </a:r>
              <a:r>
                <a:rPr lang="en-US" sz="1100" dirty="0" smtClean="0">
                  <a:solidFill>
                    <a:srgbClr val="000000">
                      <a:hueOff val="0"/>
                      <a:satOff val="0"/>
                      <a:lumOff val="0"/>
                      <a:alphaOff val="0"/>
                    </a:srgbClr>
                  </a:solidFill>
                  <a:latin typeface="Calibri" panose="020F0502020204030204" pitchFamily="34" charset="0"/>
                </a:rPr>
                <a:t>)</a:t>
              </a:r>
              <a:endParaRPr lang="en-US" sz="1100" dirty="0">
                <a:solidFill>
                  <a:srgbClr val="000000">
                    <a:hueOff val="0"/>
                    <a:satOff val="0"/>
                    <a:lumOff val="0"/>
                    <a:alphaOff val="0"/>
                  </a:srgbClr>
                </a:solidFill>
                <a:latin typeface="Calibri" panose="020F0502020204030204" pitchFamily="34" charset="0"/>
              </a:endParaRPr>
            </a:p>
          </p:txBody>
        </p:sp>
        <p:sp>
          <p:nvSpPr>
            <p:cNvPr id="10" name="Freeform 9"/>
            <p:cNvSpPr/>
            <p:nvPr/>
          </p:nvSpPr>
          <p:spPr>
            <a:xfrm>
              <a:off x="2168613" y="1286365"/>
              <a:ext cx="6807605" cy="1266450"/>
            </a:xfrm>
            <a:custGeom>
              <a:avLst/>
              <a:gdLst>
                <a:gd name="connsiteX0" fmla="*/ 0 w 6651800"/>
                <a:gd name="connsiteY0" fmla="*/ 316613 h 1266450"/>
                <a:gd name="connsiteX1" fmla="*/ 6018575 w 6651800"/>
                <a:gd name="connsiteY1" fmla="*/ 316613 h 1266450"/>
                <a:gd name="connsiteX2" fmla="*/ 6018575 w 6651800"/>
                <a:gd name="connsiteY2" fmla="*/ 0 h 1266450"/>
                <a:gd name="connsiteX3" fmla="*/ 6651800 w 6651800"/>
                <a:gd name="connsiteY3" fmla="*/ 633225 h 1266450"/>
                <a:gd name="connsiteX4" fmla="*/ 6018575 w 6651800"/>
                <a:gd name="connsiteY4" fmla="*/ 1266450 h 1266450"/>
                <a:gd name="connsiteX5" fmla="*/ 6018575 w 6651800"/>
                <a:gd name="connsiteY5" fmla="*/ 949838 h 1266450"/>
                <a:gd name="connsiteX6" fmla="*/ 0 w 6651800"/>
                <a:gd name="connsiteY6" fmla="*/ 949838 h 1266450"/>
                <a:gd name="connsiteX7" fmla="*/ 0 w 6651800"/>
                <a:gd name="connsiteY7" fmla="*/ 316613 h 12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1800" h="1266450">
                  <a:moveTo>
                    <a:pt x="0" y="316613"/>
                  </a:moveTo>
                  <a:lnTo>
                    <a:pt x="6018575" y="316613"/>
                  </a:lnTo>
                  <a:lnTo>
                    <a:pt x="6018575" y="0"/>
                  </a:lnTo>
                  <a:lnTo>
                    <a:pt x="6651800" y="633225"/>
                  </a:lnTo>
                  <a:lnTo>
                    <a:pt x="6018575" y="1266450"/>
                  </a:lnTo>
                  <a:lnTo>
                    <a:pt x="6018575" y="949838"/>
                  </a:lnTo>
                  <a:lnTo>
                    <a:pt x="0" y="949838"/>
                  </a:lnTo>
                  <a:lnTo>
                    <a:pt x="0" y="316613"/>
                  </a:lnTo>
                  <a:close/>
                </a:path>
              </a:pathLst>
            </a:custGeom>
            <a:solidFill>
              <a:schemeClr val="accent2">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411863" rIns="570612" bIns="517661" numCol="1" spcCol="1270" anchor="ctr" anchorCtr="0">
              <a:noAutofit/>
            </a:bodyPr>
            <a:lstStyle/>
            <a:p>
              <a:pPr defTabSz="1111250">
                <a:lnSpc>
                  <a:spcPct val="90000"/>
                </a:lnSpc>
                <a:spcAft>
                  <a:spcPct val="35000"/>
                </a:spcAft>
              </a:pPr>
              <a:r>
                <a:rPr lang="en-US" sz="2500" dirty="0" smtClean="0">
                  <a:solidFill>
                    <a:srgbClr val="FFFFFF"/>
                  </a:solidFill>
                </a:rPr>
                <a:t>P2P Team</a:t>
              </a:r>
              <a:endParaRPr lang="en-US" sz="2500" dirty="0">
                <a:solidFill>
                  <a:srgbClr val="FFFFFF"/>
                </a:solidFill>
              </a:endParaRPr>
            </a:p>
          </p:txBody>
        </p:sp>
        <p:sp>
          <p:nvSpPr>
            <p:cNvPr id="16" name="Freeform 15"/>
            <p:cNvSpPr/>
            <p:nvPr/>
          </p:nvSpPr>
          <p:spPr>
            <a:xfrm>
              <a:off x="2176913" y="2121219"/>
              <a:ext cx="1698079" cy="4231960"/>
            </a:xfrm>
            <a:custGeom>
              <a:avLst/>
              <a:gdLst>
                <a:gd name="connsiteX0" fmla="*/ 0 w 1698079"/>
                <a:gd name="connsiteY0" fmla="*/ 0 h 4231960"/>
                <a:gd name="connsiteX1" fmla="*/ 1698079 w 1698079"/>
                <a:gd name="connsiteY1" fmla="*/ 0 h 4231960"/>
                <a:gd name="connsiteX2" fmla="*/ 1698079 w 1698079"/>
                <a:gd name="connsiteY2" fmla="*/ 4231960 h 4231960"/>
                <a:gd name="connsiteX3" fmla="*/ 0 w 1698079"/>
                <a:gd name="connsiteY3" fmla="*/ 4231960 h 4231960"/>
                <a:gd name="connsiteX4" fmla="*/ 0 w 1698079"/>
                <a:gd name="connsiteY4" fmla="*/ 0 h 4231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079" h="4231960">
                  <a:moveTo>
                    <a:pt x="0" y="0"/>
                  </a:moveTo>
                  <a:lnTo>
                    <a:pt x="1698079" y="0"/>
                  </a:lnTo>
                  <a:lnTo>
                    <a:pt x="1698079" y="4231960"/>
                  </a:lnTo>
                  <a:lnTo>
                    <a:pt x="0" y="4231960"/>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5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Validate contract is      viable SUS candidate      </a:t>
              </a:r>
              <a:r>
                <a:rPr lang="en-US" sz="1100" i="1" dirty="0" smtClean="0">
                  <a:solidFill>
                    <a:srgbClr val="000000">
                      <a:hueOff val="0"/>
                      <a:satOff val="0"/>
                      <a:lumOff val="0"/>
                      <a:alphaOff val="0"/>
                    </a:srgbClr>
                  </a:solidFill>
                  <a:latin typeface="Calibri" panose="020F0502020204030204" pitchFamily="34" charset="0"/>
                </a:rPr>
                <a:t>(use checklist)</a:t>
              </a:r>
            </a:p>
            <a:p>
              <a:pPr marL="227013" defTabSz="488950">
                <a:lnSpc>
                  <a:spcPct val="90000"/>
                </a:lnSpc>
                <a:spcAft>
                  <a:spcPct val="35000"/>
                </a:spcAft>
              </a:pPr>
              <a:endParaRPr lang="en-US" sz="1100" dirty="0" smtClean="0">
                <a:solidFill>
                  <a:srgbClr val="000000"/>
                </a:solidFill>
                <a:latin typeface="Calibri" panose="020F0502020204030204" pitchFamily="34" charset="0"/>
              </a:endParaRPr>
            </a:p>
            <a:p>
              <a:pPr marL="227013" defTabSz="488950">
                <a:lnSpc>
                  <a:spcPct val="90000"/>
                </a:lnSpc>
                <a:spcAft>
                  <a:spcPct val="35000"/>
                </a:spcAft>
              </a:pPr>
              <a:endParaRPr lang="en-US" sz="700" dirty="0">
                <a:solidFill>
                  <a:srgbClr val="000000"/>
                </a:solidFill>
                <a:latin typeface="Calibri" panose="020F0502020204030204" pitchFamily="34" charset="0"/>
              </a:endParaRPr>
            </a:p>
            <a:p>
              <a:pPr marL="227013" defTabSz="488950">
                <a:lnSpc>
                  <a:spcPct val="90000"/>
                </a:lnSpc>
                <a:spcAft>
                  <a:spcPct val="35000"/>
                </a:spcAft>
              </a:pPr>
              <a:r>
                <a:rPr lang="en-US" sz="1100" dirty="0" smtClean="0">
                  <a:solidFill>
                    <a:srgbClr val="000000"/>
                  </a:solidFill>
                  <a:latin typeface="Calibri" panose="020F0502020204030204" pitchFamily="34" charset="0"/>
                </a:rPr>
                <a:t>Submit Tier II request for vendor master and variants updates</a:t>
              </a:r>
            </a:p>
            <a:p>
              <a:pPr marL="227013" defTabSz="488950">
                <a:lnSpc>
                  <a:spcPct val="90000"/>
                </a:lnSpc>
                <a:spcAft>
                  <a:spcPct val="35000"/>
                </a:spcAft>
              </a:pPr>
              <a:endParaRPr lang="en-US" sz="12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200" dirty="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Confirm PO matches award and replicated successfully to SUS for vendor to confirm</a:t>
              </a:r>
              <a:endParaRPr lang="en-US" sz="400" dirty="0" smtClean="0">
                <a:solidFill>
                  <a:srgbClr val="000000">
                    <a:hueOff val="0"/>
                    <a:satOff val="0"/>
                    <a:lumOff val="0"/>
                    <a:alphaOff val="0"/>
                  </a:srgbClr>
                </a:solidFill>
                <a:latin typeface="Calibri" panose="020F0502020204030204" pitchFamily="34" charset="0"/>
              </a:endParaRPr>
            </a:p>
            <a:p>
              <a:pPr marL="227013" defTabSz="177800">
                <a:lnSpc>
                  <a:spcPct val="90000"/>
                </a:lnSpc>
                <a:spcAft>
                  <a:spcPct val="35000"/>
                </a:spcAft>
              </a:pPr>
              <a:endParaRPr lang="en-US" sz="4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Provide assistance to vendor and COR for initial login &amp; posting</a:t>
              </a:r>
            </a:p>
          </p:txBody>
        </p:sp>
        <p:sp>
          <p:nvSpPr>
            <p:cNvPr id="25" name="Freeform 24"/>
            <p:cNvSpPr/>
            <p:nvPr/>
          </p:nvSpPr>
          <p:spPr>
            <a:xfrm>
              <a:off x="3886185" y="1725446"/>
              <a:ext cx="5110586" cy="1266450"/>
            </a:xfrm>
            <a:custGeom>
              <a:avLst/>
              <a:gdLst>
                <a:gd name="connsiteX0" fmla="*/ 0 w 4791879"/>
                <a:gd name="connsiteY0" fmla="*/ 316613 h 1266450"/>
                <a:gd name="connsiteX1" fmla="*/ 4158654 w 4791879"/>
                <a:gd name="connsiteY1" fmla="*/ 316613 h 1266450"/>
                <a:gd name="connsiteX2" fmla="*/ 4158654 w 4791879"/>
                <a:gd name="connsiteY2" fmla="*/ 0 h 1266450"/>
                <a:gd name="connsiteX3" fmla="*/ 4791879 w 4791879"/>
                <a:gd name="connsiteY3" fmla="*/ 633225 h 1266450"/>
                <a:gd name="connsiteX4" fmla="*/ 4158654 w 4791879"/>
                <a:gd name="connsiteY4" fmla="*/ 1266450 h 1266450"/>
                <a:gd name="connsiteX5" fmla="*/ 4158654 w 4791879"/>
                <a:gd name="connsiteY5" fmla="*/ 949838 h 1266450"/>
                <a:gd name="connsiteX6" fmla="*/ 0 w 4791879"/>
                <a:gd name="connsiteY6" fmla="*/ 949838 h 1266450"/>
                <a:gd name="connsiteX7" fmla="*/ 0 w 4791879"/>
                <a:gd name="connsiteY7" fmla="*/ 316613 h 12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1879" h="1266450">
                  <a:moveTo>
                    <a:pt x="0" y="316613"/>
                  </a:moveTo>
                  <a:lnTo>
                    <a:pt x="4158654" y="316613"/>
                  </a:lnTo>
                  <a:lnTo>
                    <a:pt x="4158654" y="0"/>
                  </a:lnTo>
                  <a:lnTo>
                    <a:pt x="4791879" y="633225"/>
                  </a:lnTo>
                  <a:lnTo>
                    <a:pt x="4158654" y="1266450"/>
                  </a:lnTo>
                  <a:lnTo>
                    <a:pt x="4158654" y="949838"/>
                  </a:lnTo>
                  <a:lnTo>
                    <a:pt x="0" y="949838"/>
                  </a:lnTo>
                  <a:lnTo>
                    <a:pt x="0" y="316613"/>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411863" rIns="570612" bIns="517661" numCol="1" spcCol="1270" anchor="ctr" anchorCtr="0">
              <a:noAutofit/>
            </a:bodyPr>
            <a:lstStyle/>
            <a:p>
              <a:pPr defTabSz="1111250">
                <a:lnSpc>
                  <a:spcPct val="90000"/>
                </a:lnSpc>
                <a:spcAft>
                  <a:spcPct val="35000"/>
                </a:spcAft>
              </a:pPr>
              <a:r>
                <a:rPr lang="en-US" sz="2500" dirty="0" smtClean="0">
                  <a:solidFill>
                    <a:srgbClr val="FFFFFF"/>
                  </a:solidFill>
                </a:rPr>
                <a:t>O&amp;S Tier II</a:t>
              </a:r>
              <a:endParaRPr lang="en-US" sz="2500" dirty="0">
                <a:solidFill>
                  <a:srgbClr val="FFFFFF"/>
                </a:solidFill>
              </a:endParaRPr>
            </a:p>
          </p:txBody>
        </p:sp>
        <p:sp>
          <p:nvSpPr>
            <p:cNvPr id="26" name="Freeform 25"/>
            <p:cNvSpPr/>
            <p:nvPr/>
          </p:nvSpPr>
          <p:spPr>
            <a:xfrm>
              <a:off x="3886198" y="2625363"/>
              <a:ext cx="1412136" cy="3727812"/>
            </a:xfrm>
            <a:custGeom>
              <a:avLst/>
              <a:gdLst>
                <a:gd name="connsiteX0" fmla="*/ 0 w 1412136"/>
                <a:gd name="connsiteY0" fmla="*/ 0 h 3727812"/>
                <a:gd name="connsiteX1" fmla="*/ 1412136 w 1412136"/>
                <a:gd name="connsiteY1" fmla="*/ 0 h 3727812"/>
                <a:gd name="connsiteX2" fmla="*/ 1412136 w 1412136"/>
                <a:gd name="connsiteY2" fmla="*/ 3727812 h 3727812"/>
                <a:gd name="connsiteX3" fmla="*/ 0 w 1412136"/>
                <a:gd name="connsiteY3" fmla="*/ 3727812 h 3727812"/>
                <a:gd name="connsiteX4" fmla="*/ 0 w 1412136"/>
                <a:gd name="connsiteY4" fmla="*/ 0 h 372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136" h="3727812">
                  <a:moveTo>
                    <a:pt x="0" y="0"/>
                  </a:moveTo>
                  <a:lnTo>
                    <a:pt x="1412136" y="0"/>
                  </a:lnTo>
                  <a:lnTo>
                    <a:pt x="1412136" y="3727812"/>
                  </a:lnTo>
                  <a:lnTo>
                    <a:pt x="0" y="3727812"/>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4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4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4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600" dirty="0" smtClean="0">
                  <a:solidFill>
                    <a:srgbClr val="000000">
                      <a:hueOff val="0"/>
                      <a:satOff val="0"/>
                      <a:lumOff val="0"/>
                      <a:alphaOff val="0"/>
                    </a:srgbClr>
                  </a:solidFill>
                  <a:latin typeface="Calibri" panose="020F0502020204030204" pitchFamily="34" charset="0"/>
                </a:rPr>
                <a:t/>
              </a:r>
              <a:br>
                <a:rPr lang="en-US" sz="600" dirty="0" smtClean="0">
                  <a:solidFill>
                    <a:srgbClr val="000000">
                      <a:hueOff val="0"/>
                      <a:satOff val="0"/>
                      <a:lumOff val="0"/>
                      <a:alphaOff val="0"/>
                    </a:srgbClr>
                  </a:solidFill>
                  <a:latin typeface="Calibri" panose="020F0502020204030204" pitchFamily="34" charset="0"/>
                </a:rPr>
              </a:br>
              <a:r>
                <a:rPr lang="en-US" sz="1100" dirty="0" smtClean="0">
                  <a:solidFill>
                    <a:srgbClr val="000000">
                      <a:hueOff val="0"/>
                      <a:satOff val="0"/>
                      <a:lumOff val="0"/>
                      <a:alphaOff val="0"/>
                    </a:srgbClr>
                  </a:solidFill>
                  <a:latin typeface="Calibri" panose="020F0502020204030204" pitchFamily="34" charset="0"/>
                </a:rPr>
                <a:t>Update vendor master and    replicate to SUS                   </a:t>
              </a:r>
              <a:r>
                <a:rPr lang="en-US" sz="1100" i="1" dirty="0" smtClean="0">
                  <a:solidFill>
                    <a:srgbClr val="000000">
                      <a:hueOff val="0"/>
                      <a:satOff val="0"/>
                      <a:lumOff val="0"/>
                      <a:alphaOff val="0"/>
                    </a:srgbClr>
                  </a:solidFill>
                  <a:latin typeface="Calibri" panose="020F0502020204030204" pitchFamily="34" charset="0"/>
                </a:rPr>
                <a:t>(use checklist)</a:t>
              </a:r>
            </a:p>
            <a:p>
              <a:pPr marL="227013" defTabSz="488950">
                <a:lnSpc>
                  <a:spcPct val="90000"/>
                </a:lnSpc>
                <a:spcAft>
                  <a:spcPct val="35000"/>
                </a:spcAft>
              </a:pPr>
              <a:endParaRPr lang="en-US" sz="400" dirty="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Update variants to add new vendors for GFEBS ECC </a:t>
              </a:r>
              <a:br>
                <a:rPr lang="en-US" sz="1100" dirty="0" smtClean="0">
                  <a:solidFill>
                    <a:srgbClr val="000000">
                      <a:hueOff val="0"/>
                      <a:satOff val="0"/>
                      <a:lumOff val="0"/>
                      <a:alphaOff val="0"/>
                    </a:srgbClr>
                  </a:solidFill>
                  <a:latin typeface="Calibri" panose="020F0502020204030204" pitchFamily="34" charset="0"/>
                </a:rPr>
              </a:br>
              <a:r>
                <a:rPr lang="en-US" sz="1100" dirty="0" smtClean="0">
                  <a:solidFill>
                    <a:srgbClr val="000000">
                      <a:hueOff val="0"/>
                      <a:satOff val="0"/>
                      <a:lumOff val="0"/>
                      <a:alphaOff val="0"/>
                    </a:srgbClr>
                  </a:solidFill>
                  <a:latin typeface="Calibri" panose="020F0502020204030204" pitchFamily="34" charset="0"/>
                </a:rPr>
                <a:t>and SUS communication</a:t>
              </a:r>
              <a:endParaRPr lang="en-US" sz="1100" dirty="0">
                <a:solidFill>
                  <a:srgbClr val="000000">
                    <a:hueOff val="0"/>
                    <a:satOff val="0"/>
                    <a:lumOff val="0"/>
                    <a:alphaOff val="0"/>
                  </a:srgbClr>
                </a:solidFill>
                <a:latin typeface="Calibri" panose="020F0502020204030204" pitchFamily="34" charset="0"/>
              </a:endParaRPr>
            </a:p>
          </p:txBody>
        </p:sp>
        <p:sp>
          <p:nvSpPr>
            <p:cNvPr id="27" name="Freeform 26"/>
            <p:cNvSpPr/>
            <p:nvPr/>
          </p:nvSpPr>
          <p:spPr>
            <a:xfrm>
              <a:off x="5257782" y="2147759"/>
              <a:ext cx="3738989" cy="1266450"/>
            </a:xfrm>
            <a:custGeom>
              <a:avLst/>
              <a:gdLst>
                <a:gd name="connsiteX0" fmla="*/ 0 w 3260771"/>
                <a:gd name="connsiteY0" fmla="*/ 316613 h 1266450"/>
                <a:gd name="connsiteX1" fmla="*/ 2627546 w 3260771"/>
                <a:gd name="connsiteY1" fmla="*/ 316613 h 1266450"/>
                <a:gd name="connsiteX2" fmla="*/ 2627546 w 3260771"/>
                <a:gd name="connsiteY2" fmla="*/ 0 h 1266450"/>
                <a:gd name="connsiteX3" fmla="*/ 3260771 w 3260771"/>
                <a:gd name="connsiteY3" fmla="*/ 633225 h 1266450"/>
                <a:gd name="connsiteX4" fmla="*/ 2627546 w 3260771"/>
                <a:gd name="connsiteY4" fmla="*/ 1266450 h 1266450"/>
                <a:gd name="connsiteX5" fmla="*/ 2627546 w 3260771"/>
                <a:gd name="connsiteY5" fmla="*/ 949838 h 1266450"/>
                <a:gd name="connsiteX6" fmla="*/ 0 w 3260771"/>
                <a:gd name="connsiteY6" fmla="*/ 949838 h 1266450"/>
                <a:gd name="connsiteX7" fmla="*/ 0 w 3260771"/>
                <a:gd name="connsiteY7" fmla="*/ 316613 h 12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0771" h="1266450">
                  <a:moveTo>
                    <a:pt x="0" y="316613"/>
                  </a:moveTo>
                  <a:lnTo>
                    <a:pt x="2627546" y="316613"/>
                  </a:lnTo>
                  <a:lnTo>
                    <a:pt x="2627546" y="0"/>
                  </a:lnTo>
                  <a:lnTo>
                    <a:pt x="3260771" y="633225"/>
                  </a:lnTo>
                  <a:lnTo>
                    <a:pt x="2627546" y="1266450"/>
                  </a:lnTo>
                  <a:lnTo>
                    <a:pt x="2627546" y="949838"/>
                  </a:lnTo>
                  <a:lnTo>
                    <a:pt x="0" y="949838"/>
                  </a:lnTo>
                  <a:lnTo>
                    <a:pt x="0" y="316613"/>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411863" rIns="570612" bIns="517661" numCol="1" spcCol="1270" anchor="ctr" anchorCtr="0">
              <a:noAutofit/>
            </a:bodyPr>
            <a:lstStyle/>
            <a:p>
              <a:pPr defTabSz="1111250">
                <a:lnSpc>
                  <a:spcPct val="90000"/>
                </a:lnSpc>
                <a:spcAft>
                  <a:spcPct val="35000"/>
                </a:spcAft>
              </a:pPr>
              <a:r>
                <a:rPr lang="en-US" sz="2500" dirty="0" smtClean="0">
                  <a:solidFill>
                    <a:srgbClr val="FFFFFF"/>
                  </a:solidFill>
                </a:rPr>
                <a:t>RM</a:t>
              </a:r>
              <a:endParaRPr lang="en-US" sz="2500" dirty="0">
                <a:solidFill>
                  <a:srgbClr val="FFFFFF"/>
                </a:solidFill>
              </a:endParaRPr>
            </a:p>
          </p:txBody>
        </p:sp>
        <p:sp>
          <p:nvSpPr>
            <p:cNvPr id="28" name="Freeform 27"/>
            <p:cNvSpPr/>
            <p:nvPr/>
          </p:nvSpPr>
          <p:spPr>
            <a:xfrm>
              <a:off x="5257804" y="3043514"/>
              <a:ext cx="1343009" cy="3309657"/>
            </a:xfrm>
            <a:custGeom>
              <a:avLst/>
              <a:gdLst>
                <a:gd name="connsiteX0" fmla="*/ 0 w 1343009"/>
                <a:gd name="connsiteY0" fmla="*/ 0 h 3309657"/>
                <a:gd name="connsiteX1" fmla="*/ 1343009 w 1343009"/>
                <a:gd name="connsiteY1" fmla="*/ 0 h 3309657"/>
                <a:gd name="connsiteX2" fmla="*/ 1343009 w 1343009"/>
                <a:gd name="connsiteY2" fmla="*/ 3309657 h 3309657"/>
                <a:gd name="connsiteX3" fmla="*/ 0 w 1343009"/>
                <a:gd name="connsiteY3" fmla="*/ 3309657 h 3309657"/>
                <a:gd name="connsiteX4" fmla="*/ 0 w 1343009"/>
                <a:gd name="connsiteY4" fmla="*/ 0 h 330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009" h="3309657">
                  <a:moveTo>
                    <a:pt x="0" y="0"/>
                  </a:moveTo>
                  <a:lnTo>
                    <a:pt x="1343009" y="0"/>
                  </a:lnTo>
                  <a:lnTo>
                    <a:pt x="1343009" y="3309657"/>
                  </a:lnTo>
                  <a:lnTo>
                    <a:pt x="0" y="3309657"/>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Assist COR (Acceptor) with GRC request to obtain the correct </a:t>
              </a:r>
              <a:br>
                <a:rPr lang="en-US" sz="1100" dirty="0" smtClean="0">
                  <a:solidFill>
                    <a:srgbClr val="000000">
                      <a:hueOff val="0"/>
                      <a:satOff val="0"/>
                      <a:lumOff val="0"/>
                      <a:alphaOff val="0"/>
                    </a:srgbClr>
                  </a:solidFill>
                  <a:latin typeface="Calibri" panose="020F0502020204030204" pitchFamily="34" charset="0"/>
                </a:rPr>
              </a:br>
              <a:r>
                <a:rPr lang="en-US" sz="1100" dirty="0" smtClean="0">
                  <a:solidFill>
                    <a:srgbClr val="000000">
                      <a:hueOff val="0"/>
                      <a:satOff val="0"/>
                      <a:lumOff val="0"/>
                      <a:alphaOff val="0"/>
                    </a:srgbClr>
                  </a:solidFill>
                  <a:latin typeface="Calibri" panose="020F0502020204030204" pitchFamily="34" charset="0"/>
                </a:rPr>
                <a:t>GFEBS access</a:t>
              </a: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5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500" dirty="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Update PO in GFEBS to be SUS relevant            </a:t>
              </a:r>
              <a:r>
                <a:rPr lang="en-US" sz="1100" i="1" dirty="0" smtClean="0">
                  <a:solidFill>
                    <a:srgbClr val="000000">
                      <a:hueOff val="0"/>
                      <a:satOff val="0"/>
                      <a:lumOff val="0"/>
                      <a:alphaOff val="0"/>
                    </a:srgbClr>
                  </a:solidFill>
                  <a:latin typeface="Calibri" panose="020F0502020204030204" pitchFamily="34" charset="0"/>
                </a:rPr>
                <a:t>(use checklist)</a:t>
              </a:r>
              <a:endParaRPr lang="en-US" sz="1100" i="1" dirty="0">
                <a:solidFill>
                  <a:srgbClr val="000000">
                    <a:hueOff val="0"/>
                    <a:satOff val="0"/>
                    <a:lumOff val="0"/>
                    <a:alphaOff val="0"/>
                  </a:srgbClr>
                </a:solidFill>
                <a:latin typeface="Calibri" panose="020F0502020204030204" pitchFamily="34" charset="0"/>
              </a:endParaRPr>
            </a:p>
          </p:txBody>
        </p:sp>
        <p:sp>
          <p:nvSpPr>
            <p:cNvPr id="29" name="Freeform 28"/>
            <p:cNvSpPr>
              <a:spLocks noChangeAspect="1"/>
            </p:cNvSpPr>
            <p:nvPr/>
          </p:nvSpPr>
          <p:spPr>
            <a:xfrm>
              <a:off x="6629392" y="2570072"/>
              <a:ext cx="2346827" cy="1266450"/>
            </a:xfrm>
            <a:custGeom>
              <a:avLst/>
              <a:gdLst>
                <a:gd name="connsiteX0" fmla="*/ 0 w 1867812"/>
                <a:gd name="connsiteY0" fmla="*/ 316613 h 1266450"/>
                <a:gd name="connsiteX1" fmla="*/ 1234587 w 1867812"/>
                <a:gd name="connsiteY1" fmla="*/ 316613 h 1266450"/>
                <a:gd name="connsiteX2" fmla="*/ 1234587 w 1867812"/>
                <a:gd name="connsiteY2" fmla="*/ 0 h 1266450"/>
                <a:gd name="connsiteX3" fmla="*/ 1867812 w 1867812"/>
                <a:gd name="connsiteY3" fmla="*/ 633225 h 1266450"/>
                <a:gd name="connsiteX4" fmla="*/ 1234587 w 1867812"/>
                <a:gd name="connsiteY4" fmla="*/ 1266450 h 1266450"/>
                <a:gd name="connsiteX5" fmla="*/ 1234587 w 1867812"/>
                <a:gd name="connsiteY5" fmla="*/ 949838 h 1266450"/>
                <a:gd name="connsiteX6" fmla="*/ 0 w 1867812"/>
                <a:gd name="connsiteY6" fmla="*/ 949838 h 1266450"/>
                <a:gd name="connsiteX7" fmla="*/ 0 w 1867812"/>
                <a:gd name="connsiteY7" fmla="*/ 316613 h 12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812" h="1266450">
                  <a:moveTo>
                    <a:pt x="0" y="316613"/>
                  </a:moveTo>
                  <a:lnTo>
                    <a:pt x="1234587" y="316613"/>
                  </a:lnTo>
                  <a:lnTo>
                    <a:pt x="1234587" y="0"/>
                  </a:lnTo>
                  <a:lnTo>
                    <a:pt x="1867812" y="633225"/>
                  </a:lnTo>
                  <a:lnTo>
                    <a:pt x="1234587" y="1266450"/>
                  </a:lnTo>
                  <a:lnTo>
                    <a:pt x="1234587" y="949838"/>
                  </a:lnTo>
                  <a:lnTo>
                    <a:pt x="0" y="949838"/>
                  </a:lnTo>
                  <a:lnTo>
                    <a:pt x="0" y="316613"/>
                  </a:lnTo>
                  <a:close/>
                </a:path>
              </a:pathLst>
            </a:custGeom>
            <a:solidFill>
              <a:srgbClr val="16164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411863" rIns="570612" bIns="517661" numCol="1" spcCol="1270" anchor="ctr" anchorCtr="0">
              <a:noAutofit/>
            </a:bodyPr>
            <a:lstStyle/>
            <a:p>
              <a:pPr defTabSz="1111250">
                <a:lnSpc>
                  <a:spcPct val="90000"/>
                </a:lnSpc>
                <a:spcAft>
                  <a:spcPct val="35000"/>
                </a:spcAft>
              </a:pPr>
              <a:r>
                <a:rPr lang="en-US" sz="2500" dirty="0" smtClean="0">
                  <a:solidFill>
                    <a:srgbClr val="FFFFFF"/>
                  </a:solidFill>
                </a:rPr>
                <a:t>Vendor</a:t>
              </a:r>
              <a:endParaRPr lang="en-US" sz="2500" dirty="0">
                <a:solidFill>
                  <a:srgbClr val="FFFFFF"/>
                </a:solidFill>
              </a:endParaRPr>
            </a:p>
          </p:txBody>
        </p:sp>
        <p:sp>
          <p:nvSpPr>
            <p:cNvPr id="30" name="Freeform 29"/>
            <p:cNvSpPr/>
            <p:nvPr/>
          </p:nvSpPr>
          <p:spPr>
            <a:xfrm>
              <a:off x="6629393" y="3500348"/>
              <a:ext cx="1142739" cy="2852823"/>
            </a:xfrm>
            <a:custGeom>
              <a:avLst/>
              <a:gdLst>
                <a:gd name="connsiteX0" fmla="*/ 0 w 1142739"/>
                <a:gd name="connsiteY0" fmla="*/ 0 h 2932081"/>
                <a:gd name="connsiteX1" fmla="*/ 1142739 w 1142739"/>
                <a:gd name="connsiteY1" fmla="*/ 0 h 2932081"/>
                <a:gd name="connsiteX2" fmla="*/ 1142739 w 1142739"/>
                <a:gd name="connsiteY2" fmla="*/ 2932081 h 2932081"/>
                <a:gd name="connsiteX3" fmla="*/ 0 w 1142739"/>
                <a:gd name="connsiteY3" fmla="*/ 2932081 h 2932081"/>
                <a:gd name="connsiteX4" fmla="*/ 0 w 1142739"/>
                <a:gd name="connsiteY4" fmla="*/ 0 h 293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739" h="2932081">
                  <a:moveTo>
                    <a:pt x="0" y="0"/>
                  </a:moveTo>
                  <a:lnTo>
                    <a:pt x="1142739" y="0"/>
                  </a:lnTo>
                  <a:lnTo>
                    <a:pt x="1142739" y="2932081"/>
                  </a:lnTo>
                  <a:lnTo>
                    <a:pt x="0" y="293208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	</a:t>
              </a: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endParaRPr lang="en-US" sz="1100" dirty="0" smtClean="0">
                <a:solidFill>
                  <a:srgbClr val="000000">
                    <a:hueOff val="0"/>
                    <a:satOff val="0"/>
                    <a:lumOff val="0"/>
                    <a:alphaOff val="0"/>
                  </a:srgbClr>
                </a:solidFill>
                <a:latin typeface="Calibri" panose="020F0502020204030204" pitchFamily="34" charset="0"/>
              </a:endParaRPr>
            </a:p>
            <a:p>
              <a:pPr marL="227013" defTabSz="488950">
                <a:lnSpc>
                  <a:spcPct val="90000"/>
                </a:lnSpc>
                <a:spcAft>
                  <a:spcPct val="35000"/>
                </a:spcAft>
              </a:pPr>
              <a:r>
                <a:rPr lang="en-US" sz="1100" dirty="0" smtClean="0">
                  <a:solidFill>
                    <a:srgbClr val="000000">
                      <a:hueOff val="0"/>
                      <a:satOff val="0"/>
                      <a:lumOff val="0"/>
                      <a:alphaOff val="0"/>
                    </a:srgbClr>
                  </a:solidFill>
                  <a:latin typeface="Calibri" panose="020F0502020204030204" pitchFamily="34" charset="0"/>
                </a:rPr>
                <a:t>Login to SUS via WAWF, acknowledge PO, submit acceptance to COR &amp; invoice </a:t>
              </a:r>
              <a:endParaRPr lang="en-US" sz="1100" dirty="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a:p>
              <a:pPr defTabSz="1600200">
                <a:lnSpc>
                  <a:spcPct val="90000"/>
                </a:lnSpc>
                <a:spcAft>
                  <a:spcPct val="35000"/>
                </a:spcAft>
              </a:pPr>
              <a:endParaRPr lang="en-US" sz="3600" dirty="0" smtClean="0">
                <a:solidFill>
                  <a:srgbClr val="000000">
                    <a:hueOff val="0"/>
                    <a:satOff val="0"/>
                    <a:lumOff val="0"/>
                    <a:alphaOff val="0"/>
                  </a:srgbClr>
                </a:solidFill>
                <a:latin typeface="Calibri" panose="020F0502020204030204" pitchFamily="34" charset="0"/>
              </a:endParaRPr>
            </a:p>
          </p:txBody>
        </p:sp>
      </p:grpSp>
      <p:sp>
        <p:nvSpPr>
          <p:cNvPr id="11" name="TextBox 10"/>
          <p:cNvSpPr txBox="1"/>
          <p:nvPr/>
        </p:nvSpPr>
        <p:spPr>
          <a:xfrm>
            <a:off x="96787" y="1711354"/>
            <a:ext cx="318782"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1.</a:t>
            </a:r>
            <a:endParaRPr lang="en-US" sz="1000" b="1" dirty="0">
              <a:solidFill>
                <a:srgbClr val="000000"/>
              </a:solidFill>
              <a:latin typeface="Arial"/>
            </a:endParaRPr>
          </a:p>
        </p:txBody>
      </p:sp>
      <p:sp>
        <p:nvSpPr>
          <p:cNvPr id="12" name="TextBox 11"/>
          <p:cNvSpPr txBox="1"/>
          <p:nvPr/>
        </p:nvSpPr>
        <p:spPr>
          <a:xfrm>
            <a:off x="106250" y="2605417"/>
            <a:ext cx="318782"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2.</a:t>
            </a:r>
            <a:endParaRPr lang="en-US" sz="1000" b="1" dirty="0">
              <a:solidFill>
                <a:srgbClr val="000000"/>
              </a:solidFill>
              <a:latin typeface="Arial"/>
            </a:endParaRPr>
          </a:p>
        </p:txBody>
      </p:sp>
      <p:sp>
        <p:nvSpPr>
          <p:cNvPr id="13" name="TextBox 12"/>
          <p:cNvSpPr txBox="1"/>
          <p:nvPr/>
        </p:nvSpPr>
        <p:spPr>
          <a:xfrm>
            <a:off x="2100712" y="3210185"/>
            <a:ext cx="318782"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4.</a:t>
            </a:r>
            <a:endParaRPr lang="en-US" sz="1000" b="1" dirty="0">
              <a:solidFill>
                <a:srgbClr val="000000"/>
              </a:solidFill>
              <a:latin typeface="Arial"/>
            </a:endParaRPr>
          </a:p>
        </p:txBody>
      </p:sp>
      <p:sp>
        <p:nvSpPr>
          <p:cNvPr id="14" name="TextBox 13"/>
          <p:cNvSpPr txBox="1"/>
          <p:nvPr/>
        </p:nvSpPr>
        <p:spPr>
          <a:xfrm>
            <a:off x="137303" y="5059693"/>
            <a:ext cx="318782"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9.</a:t>
            </a:r>
            <a:endParaRPr lang="en-US" sz="1000" b="1" dirty="0">
              <a:solidFill>
                <a:srgbClr val="000000"/>
              </a:solidFill>
              <a:latin typeface="Arial"/>
            </a:endParaRPr>
          </a:p>
        </p:txBody>
      </p:sp>
      <p:sp>
        <p:nvSpPr>
          <p:cNvPr id="15" name="TextBox 14"/>
          <p:cNvSpPr txBox="1"/>
          <p:nvPr/>
        </p:nvSpPr>
        <p:spPr>
          <a:xfrm>
            <a:off x="121882" y="3210185"/>
            <a:ext cx="318782"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3.</a:t>
            </a:r>
            <a:endParaRPr lang="en-US" sz="1000" b="1" dirty="0">
              <a:solidFill>
                <a:srgbClr val="000000"/>
              </a:solidFill>
              <a:latin typeface="Arial"/>
            </a:endParaRPr>
          </a:p>
        </p:txBody>
      </p:sp>
      <p:sp>
        <p:nvSpPr>
          <p:cNvPr id="17" name="TextBox 16"/>
          <p:cNvSpPr txBox="1"/>
          <p:nvPr/>
        </p:nvSpPr>
        <p:spPr>
          <a:xfrm>
            <a:off x="2100712" y="4059748"/>
            <a:ext cx="318782"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6.</a:t>
            </a:r>
            <a:endParaRPr lang="en-US" sz="1000" b="1" dirty="0">
              <a:solidFill>
                <a:srgbClr val="000000"/>
              </a:solidFill>
              <a:latin typeface="Arial"/>
            </a:endParaRPr>
          </a:p>
        </p:txBody>
      </p:sp>
      <p:sp>
        <p:nvSpPr>
          <p:cNvPr id="18" name="TextBox 17"/>
          <p:cNvSpPr txBox="1"/>
          <p:nvPr/>
        </p:nvSpPr>
        <p:spPr>
          <a:xfrm>
            <a:off x="3813553" y="4071730"/>
            <a:ext cx="318782"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7.</a:t>
            </a:r>
            <a:endParaRPr lang="en-US" sz="1000" b="1" dirty="0">
              <a:solidFill>
                <a:srgbClr val="000000"/>
              </a:solidFill>
              <a:latin typeface="Arial"/>
            </a:endParaRPr>
          </a:p>
        </p:txBody>
      </p:sp>
      <p:sp>
        <p:nvSpPr>
          <p:cNvPr id="19" name="TextBox 18"/>
          <p:cNvSpPr txBox="1"/>
          <p:nvPr/>
        </p:nvSpPr>
        <p:spPr>
          <a:xfrm>
            <a:off x="3827372" y="4813472"/>
            <a:ext cx="318782" cy="246221"/>
          </a:xfrm>
          <a:prstGeom prst="rect">
            <a:avLst/>
          </a:prstGeom>
          <a:noFill/>
        </p:spPr>
        <p:txBody>
          <a:bodyPr wrap="square" rtlCol="0">
            <a:spAutoFit/>
          </a:bodyPr>
          <a:lstStyle/>
          <a:p>
            <a:pPr fontAlgn="auto">
              <a:spcBef>
                <a:spcPts val="0"/>
              </a:spcBef>
              <a:spcAft>
                <a:spcPts val="0"/>
              </a:spcAft>
            </a:pPr>
            <a:r>
              <a:rPr lang="en-US" sz="1000" b="1" dirty="0">
                <a:solidFill>
                  <a:srgbClr val="000000"/>
                </a:solidFill>
                <a:latin typeface="Arial"/>
              </a:rPr>
              <a:t>8</a:t>
            </a:r>
            <a:r>
              <a:rPr lang="en-US" sz="1000" b="1" dirty="0" smtClean="0">
                <a:solidFill>
                  <a:srgbClr val="000000"/>
                </a:solidFill>
                <a:latin typeface="Arial"/>
              </a:rPr>
              <a:t>.</a:t>
            </a:r>
            <a:endParaRPr lang="en-US" sz="1000" b="1" dirty="0">
              <a:solidFill>
                <a:srgbClr val="000000"/>
              </a:solidFill>
              <a:latin typeface="Arial"/>
            </a:endParaRPr>
          </a:p>
        </p:txBody>
      </p:sp>
      <p:sp>
        <p:nvSpPr>
          <p:cNvPr id="21" name="TextBox 20"/>
          <p:cNvSpPr txBox="1"/>
          <p:nvPr/>
        </p:nvSpPr>
        <p:spPr>
          <a:xfrm>
            <a:off x="5150518" y="5017712"/>
            <a:ext cx="386596"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10.</a:t>
            </a:r>
            <a:endParaRPr lang="en-US" sz="1000" b="1" dirty="0">
              <a:solidFill>
                <a:srgbClr val="000000"/>
              </a:solidFill>
              <a:latin typeface="Arial"/>
            </a:endParaRPr>
          </a:p>
        </p:txBody>
      </p:sp>
      <p:sp>
        <p:nvSpPr>
          <p:cNvPr id="22" name="TextBox 21"/>
          <p:cNvSpPr txBox="1"/>
          <p:nvPr/>
        </p:nvSpPr>
        <p:spPr>
          <a:xfrm>
            <a:off x="2069627" y="5017712"/>
            <a:ext cx="386596"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11.</a:t>
            </a:r>
            <a:endParaRPr lang="en-US" sz="1000" b="1" dirty="0">
              <a:solidFill>
                <a:srgbClr val="000000"/>
              </a:solidFill>
              <a:latin typeface="Arial"/>
            </a:endParaRPr>
          </a:p>
        </p:txBody>
      </p:sp>
      <p:sp>
        <p:nvSpPr>
          <p:cNvPr id="23" name="TextBox 22"/>
          <p:cNvSpPr txBox="1"/>
          <p:nvPr/>
        </p:nvSpPr>
        <p:spPr>
          <a:xfrm>
            <a:off x="6503217" y="5335886"/>
            <a:ext cx="386596"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13.</a:t>
            </a:r>
            <a:endParaRPr lang="en-US" sz="1000" b="1" dirty="0">
              <a:solidFill>
                <a:srgbClr val="000000"/>
              </a:solidFill>
              <a:latin typeface="Arial"/>
            </a:endParaRPr>
          </a:p>
        </p:txBody>
      </p:sp>
      <p:sp>
        <p:nvSpPr>
          <p:cNvPr id="24" name="TextBox 23"/>
          <p:cNvSpPr txBox="1"/>
          <p:nvPr/>
        </p:nvSpPr>
        <p:spPr>
          <a:xfrm>
            <a:off x="2069627" y="5769760"/>
            <a:ext cx="386596"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12.</a:t>
            </a:r>
            <a:endParaRPr lang="en-US" sz="1000" b="1" dirty="0">
              <a:solidFill>
                <a:srgbClr val="000000"/>
              </a:solidFill>
              <a:latin typeface="Arial"/>
            </a:endParaRPr>
          </a:p>
        </p:txBody>
      </p:sp>
      <p:sp>
        <p:nvSpPr>
          <p:cNvPr id="20" name="TextBox 19"/>
          <p:cNvSpPr txBox="1"/>
          <p:nvPr/>
        </p:nvSpPr>
        <p:spPr>
          <a:xfrm>
            <a:off x="5161053" y="2988320"/>
            <a:ext cx="386596"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2.</a:t>
            </a:r>
            <a:endParaRPr lang="en-US" sz="1000" b="1" dirty="0">
              <a:solidFill>
                <a:srgbClr val="000000"/>
              </a:solidFill>
              <a:latin typeface="Arial"/>
            </a:endParaRPr>
          </a:p>
        </p:txBody>
      </p:sp>
      <p:sp>
        <p:nvSpPr>
          <p:cNvPr id="34" name="TextBox 33"/>
          <p:cNvSpPr txBox="1"/>
          <p:nvPr/>
        </p:nvSpPr>
        <p:spPr>
          <a:xfrm>
            <a:off x="7668891" y="5771743"/>
            <a:ext cx="386596"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14.</a:t>
            </a:r>
            <a:endParaRPr lang="en-US" sz="1000" b="1" dirty="0">
              <a:solidFill>
                <a:srgbClr val="000000"/>
              </a:solidFill>
              <a:latin typeface="Arial"/>
            </a:endParaRPr>
          </a:p>
        </p:txBody>
      </p:sp>
      <p:sp>
        <p:nvSpPr>
          <p:cNvPr id="53" name="Freeform 52"/>
          <p:cNvSpPr>
            <a:spLocks noChangeAspect="1"/>
          </p:cNvSpPr>
          <p:nvPr/>
        </p:nvSpPr>
        <p:spPr>
          <a:xfrm>
            <a:off x="6584279" y="3048000"/>
            <a:ext cx="2346827" cy="1266450"/>
          </a:xfrm>
          <a:custGeom>
            <a:avLst/>
            <a:gdLst>
              <a:gd name="connsiteX0" fmla="*/ 0 w 1867812"/>
              <a:gd name="connsiteY0" fmla="*/ 316613 h 1266450"/>
              <a:gd name="connsiteX1" fmla="*/ 1234587 w 1867812"/>
              <a:gd name="connsiteY1" fmla="*/ 316613 h 1266450"/>
              <a:gd name="connsiteX2" fmla="*/ 1234587 w 1867812"/>
              <a:gd name="connsiteY2" fmla="*/ 0 h 1266450"/>
              <a:gd name="connsiteX3" fmla="*/ 1867812 w 1867812"/>
              <a:gd name="connsiteY3" fmla="*/ 633225 h 1266450"/>
              <a:gd name="connsiteX4" fmla="*/ 1234587 w 1867812"/>
              <a:gd name="connsiteY4" fmla="*/ 1266450 h 1266450"/>
              <a:gd name="connsiteX5" fmla="*/ 1234587 w 1867812"/>
              <a:gd name="connsiteY5" fmla="*/ 949838 h 1266450"/>
              <a:gd name="connsiteX6" fmla="*/ 0 w 1867812"/>
              <a:gd name="connsiteY6" fmla="*/ 949838 h 1266450"/>
              <a:gd name="connsiteX7" fmla="*/ 0 w 1867812"/>
              <a:gd name="connsiteY7" fmla="*/ 316613 h 126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7812" h="1266450">
                <a:moveTo>
                  <a:pt x="0" y="316613"/>
                </a:moveTo>
                <a:lnTo>
                  <a:pt x="1234587" y="316613"/>
                </a:lnTo>
                <a:lnTo>
                  <a:pt x="1234587" y="0"/>
                </a:lnTo>
                <a:lnTo>
                  <a:pt x="1867812" y="633225"/>
                </a:lnTo>
                <a:lnTo>
                  <a:pt x="1234587" y="1266450"/>
                </a:lnTo>
                <a:lnTo>
                  <a:pt x="1234587" y="949838"/>
                </a:lnTo>
                <a:lnTo>
                  <a:pt x="0" y="949838"/>
                </a:lnTo>
                <a:lnTo>
                  <a:pt x="0" y="316613"/>
                </a:lnTo>
                <a:close/>
              </a:path>
            </a:pathLst>
          </a:custGeom>
          <a:solidFill>
            <a:srgbClr val="16165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5250" tIns="411863" rIns="570612" bIns="517661" numCol="1" spcCol="1270" anchor="ctr" anchorCtr="0">
            <a:noAutofit/>
          </a:bodyPr>
          <a:lstStyle/>
          <a:p>
            <a:pPr defTabSz="1111250">
              <a:lnSpc>
                <a:spcPct val="90000"/>
              </a:lnSpc>
              <a:spcAft>
                <a:spcPct val="35000"/>
              </a:spcAft>
            </a:pPr>
            <a:r>
              <a:rPr lang="en-US" sz="2500" dirty="0" smtClean="0">
                <a:solidFill>
                  <a:srgbClr val="FFFFFF"/>
                </a:solidFill>
              </a:rPr>
              <a:t>            </a:t>
            </a:r>
            <a:r>
              <a:rPr lang="en-US" sz="2500" dirty="0" smtClean="0">
                <a:solidFill>
                  <a:srgbClr val="FFFFFF"/>
                </a:solidFill>
                <a:latin typeface="Arial Narrow" panose="020B0606020202030204" pitchFamily="34" charset="0"/>
              </a:rPr>
              <a:t>COR</a:t>
            </a:r>
            <a:endParaRPr lang="en-US" sz="2500" dirty="0">
              <a:solidFill>
                <a:srgbClr val="FFFFFF"/>
              </a:solidFill>
              <a:latin typeface="Arial Narrow" panose="020B0606020202030204" pitchFamily="34" charset="0"/>
            </a:endParaRPr>
          </a:p>
        </p:txBody>
      </p:sp>
      <p:sp>
        <p:nvSpPr>
          <p:cNvPr id="54" name="Rectangle 53"/>
          <p:cNvSpPr/>
          <p:nvPr/>
        </p:nvSpPr>
        <p:spPr>
          <a:xfrm>
            <a:off x="6584279" y="3356811"/>
            <a:ext cx="1092444" cy="740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TextBox 54"/>
          <p:cNvSpPr txBox="1"/>
          <p:nvPr/>
        </p:nvSpPr>
        <p:spPr>
          <a:xfrm>
            <a:off x="115443" y="4087753"/>
            <a:ext cx="318782" cy="246221"/>
          </a:xfrm>
          <a:prstGeom prst="rect">
            <a:avLst/>
          </a:prstGeom>
          <a:noFill/>
        </p:spPr>
        <p:txBody>
          <a:bodyPr wrap="square" rtlCol="0">
            <a:spAutoFit/>
          </a:bodyPr>
          <a:lstStyle/>
          <a:p>
            <a:pPr fontAlgn="auto">
              <a:spcBef>
                <a:spcPts val="0"/>
              </a:spcBef>
              <a:spcAft>
                <a:spcPts val="0"/>
              </a:spcAft>
            </a:pPr>
            <a:r>
              <a:rPr lang="en-US" sz="1000" b="1" dirty="0" smtClean="0">
                <a:solidFill>
                  <a:srgbClr val="000000"/>
                </a:solidFill>
                <a:latin typeface="Arial"/>
              </a:rPr>
              <a:t>5.</a:t>
            </a:r>
            <a:endParaRPr lang="en-US" sz="1000" b="1" dirty="0">
              <a:solidFill>
                <a:srgbClr val="000000"/>
              </a:solidFill>
              <a:latin typeface="Arial"/>
            </a:endParaRPr>
          </a:p>
        </p:txBody>
      </p:sp>
    </p:spTree>
    <p:extLst>
      <p:ext uri="{BB962C8B-B14F-4D97-AF65-F5344CB8AC3E}">
        <p14:creationId xmlns:p14="http://schemas.microsoft.com/office/powerpoint/2010/main" val="372711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smtClean="0"/>
          </a:p>
          <a:p>
            <a:pPr>
              <a:defRPr/>
            </a:pPr>
            <a:fld id="{3DE148A9-E38D-46F1-9E2D-648EE09F065D}" type="datetime1">
              <a:rPr lang="en-US" smtClean="0"/>
              <a:pPr>
                <a:defRPr/>
              </a:pPr>
              <a:t>7/30/2018</a:t>
            </a:fld>
            <a:endParaRPr lang="en-US" dirty="0"/>
          </a:p>
        </p:txBody>
      </p:sp>
      <p:sp>
        <p:nvSpPr>
          <p:cNvPr id="3" name="Slide Number Placeholder 2"/>
          <p:cNvSpPr>
            <a:spLocks noGrp="1"/>
          </p:cNvSpPr>
          <p:nvPr>
            <p:ph type="sldNum" sz="quarter" idx="11"/>
          </p:nvPr>
        </p:nvSpPr>
        <p:spPr/>
        <p:txBody>
          <a:bodyPr/>
          <a:lstStyle/>
          <a:p>
            <a:pPr>
              <a:defRPr/>
            </a:pPr>
            <a:endParaRPr lang="en-US" smtClean="0"/>
          </a:p>
          <a:p>
            <a:pPr>
              <a:defRPr/>
            </a:pPr>
            <a:fld id="{83089E3C-52B4-4824-A502-0224F8BB7C87}" type="slidenum">
              <a:rPr lang="en-US" smtClean="0"/>
              <a:pPr>
                <a:defRPr/>
              </a:pPr>
              <a:t>3</a:t>
            </a:fld>
            <a:endParaRPr lang="en-US"/>
          </a:p>
        </p:txBody>
      </p:sp>
      <p:sp>
        <p:nvSpPr>
          <p:cNvPr id="4" name="Rectangle 2"/>
          <p:cNvSpPr txBox="1">
            <a:spLocks noChangeArrowheads="1"/>
          </p:cNvSpPr>
          <p:nvPr/>
        </p:nvSpPr>
        <p:spPr>
          <a:xfrm>
            <a:off x="-12700" y="153988"/>
            <a:ext cx="7023100" cy="531812"/>
          </a:xfrm>
          <a:prstGeom prst="rect">
            <a:avLst/>
          </a:prstGeom>
        </p:spPr>
        <p:txBody>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pPr eaLnBrk="1" hangingPunct="1"/>
            <a:r>
              <a:rPr lang="en-US" kern="0" dirty="0" smtClean="0"/>
              <a:t>Contracts for SUS</a:t>
            </a:r>
          </a:p>
        </p:txBody>
      </p:sp>
      <p:sp>
        <p:nvSpPr>
          <p:cNvPr id="5" name="Content Placeholder 2"/>
          <p:cNvSpPr txBox="1">
            <a:spLocks/>
          </p:cNvSpPr>
          <p:nvPr/>
        </p:nvSpPr>
        <p:spPr>
          <a:xfrm>
            <a:off x="304800" y="1066800"/>
            <a:ext cx="8839200" cy="55626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a:defRPr/>
            </a:pPr>
            <a:r>
              <a:rPr lang="en-US" sz="2000" kern="0" dirty="0"/>
              <a:t>Requirements for SUS </a:t>
            </a:r>
            <a:r>
              <a:rPr lang="en-US" sz="2000" kern="0" dirty="0" smtClean="0"/>
              <a:t>consideration:</a:t>
            </a:r>
            <a:endParaRPr lang="en-US" sz="2000" kern="0" dirty="0"/>
          </a:p>
          <a:p>
            <a:pPr marL="1149350" lvl="3" indent="-234950">
              <a:defRPr/>
            </a:pPr>
            <a:r>
              <a:rPr lang="en-US" sz="1400" b="0" kern="0" dirty="0" smtClean="0"/>
              <a:t>Current Pay Office HQ0490 (GFEBS)</a:t>
            </a:r>
          </a:p>
          <a:p>
            <a:pPr marL="1149350" lvl="3" indent="-234950">
              <a:defRPr/>
            </a:pPr>
            <a:r>
              <a:rPr lang="en-US" sz="1400" b="0" kern="0" dirty="0" smtClean="0"/>
              <a:t>No GFEBS PO history</a:t>
            </a:r>
          </a:p>
          <a:p>
            <a:pPr marL="1657350" lvl="4" indent="-285750">
              <a:buFont typeface="Courier New" panose="02070309020205020404" pitchFamily="49" charset="0"/>
              <a:buChar char="o"/>
              <a:defRPr/>
            </a:pPr>
            <a:r>
              <a:rPr lang="en-US" sz="1400" b="0" kern="0" dirty="0" smtClean="0"/>
              <a:t>New contract award or call off / task order (TO) / delivery order (DO)</a:t>
            </a:r>
          </a:p>
          <a:p>
            <a:pPr marL="1657350" lvl="4" indent="-285750">
              <a:buFont typeface="Courier New" panose="02070309020205020404" pitchFamily="49" charset="0"/>
              <a:buChar char="o"/>
              <a:defRPr/>
            </a:pPr>
            <a:r>
              <a:rPr lang="en-US" sz="1400" b="0" kern="0" dirty="0" smtClean="0"/>
              <a:t>If new option year, previous year CLINs must first be fully invoiced</a:t>
            </a:r>
          </a:p>
          <a:p>
            <a:pPr marL="1149350" lvl="3" indent="-234950">
              <a:defRPr/>
            </a:pPr>
            <a:r>
              <a:rPr lang="en-US" sz="1400" b="0" kern="0" dirty="0" smtClean="0"/>
              <a:t>Contracts where multiple invoices are expected</a:t>
            </a:r>
          </a:p>
          <a:p>
            <a:pPr marL="1149350" lvl="3" indent="-234950">
              <a:defRPr/>
            </a:pPr>
            <a:r>
              <a:rPr lang="en-US" sz="1400" b="0" kern="0" dirty="0" smtClean="0"/>
              <a:t>Firm </a:t>
            </a:r>
            <a:r>
              <a:rPr lang="en-US" sz="1400" b="0" kern="0" dirty="0"/>
              <a:t>Fixed Price (FFP) or Indefinite Delivery/Indefinite Quantity (IDIQ</a:t>
            </a:r>
            <a:r>
              <a:rPr lang="en-US" sz="1400" b="0" kern="0" dirty="0" smtClean="0"/>
              <a:t>)</a:t>
            </a:r>
          </a:p>
          <a:p>
            <a:pPr marL="1149350" lvl="3" indent="-234950">
              <a:defRPr/>
            </a:pPr>
            <a:r>
              <a:rPr lang="en-US" sz="1400" b="0" kern="0" dirty="0"/>
              <a:t>GFEBS PO matches </a:t>
            </a:r>
            <a:r>
              <a:rPr lang="en-US" sz="1400" b="0" kern="0" dirty="0" smtClean="0"/>
              <a:t>award since PO data used by SUS vendor for invoicing</a:t>
            </a:r>
          </a:p>
          <a:p>
            <a:pPr marL="1149350" lvl="3" indent="-234950">
              <a:defRPr/>
            </a:pPr>
            <a:r>
              <a:rPr lang="en-US" sz="1400" b="0" kern="0" dirty="0" smtClean="0"/>
              <a:t>GFEBS PO updated to be SUS relevant</a:t>
            </a:r>
          </a:p>
          <a:p>
            <a:pPr>
              <a:defRPr/>
            </a:pPr>
            <a:r>
              <a:rPr lang="en-US" sz="2000" kern="0" dirty="0" smtClean="0"/>
              <a:t>Other </a:t>
            </a:r>
            <a:r>
              <a:rPr lang="en-US" sz="2000" kern="0" dirty="0"/>
              <a:t>contracts with specific requirements to remain in WAWF:</a:t>
            </a:r>
          </a:p>
          <a:p>
            <a:pPr marL="1149350" lvl="3" indent="-234950">
              <a:defRPr/>
            </a:pPr>
            <a:r>
              <a:rPr lang="en-US" sz="1400" b="0" kern="0" dirty="0"/>
              <a:t>MOCAS, construction, progress pay, RFID, IUID, </a:t>
            </a:r>
            <a:r>
              <a:rPr lang="en-US" sz="1400" b="0" kern="0" dirty="0" smtClean="0"/>
              <a:t>GFE</a:t>
            </a:r>
          </a:p>
          <a:p>
            <a:pPr eaLnBrk="1" hangingPunct="1">
              <a:spcBef>
                <a:spcPts val="600"/>
              </a:spcBef>
            </a:pPr>
            <a:r>
              <a:rPr lang="en-US" sz="2000" kern="0" dirty="0"/>
              <a:t>Contractor must have DUNS number assigned</a:t>
            </a:r>
          </a:p>
          <a:p>
            <a:pPr eaLnBrk="1" hangingPunct="1">
              <a:spcBef>
                <a:spcPts val="600"/>
              </a:spcBef>
            </a:pPr>
            <a:r>
              <a:rPr lang="en-US" sz="2000" kern="0" dirty="0" smtClean="0"/>
              <a:t>Acceptor/COR </a:t>
            </a:r>
            <a:r>
              <a:rPr lang="en-US" sz="2000" kern="0" dirty="0"/>
              <a:t>must have GFEBS </a:t>
            </a:r>
            <a:r>
              <a:rPr lang="en-US" sz="2000" kern="0" dirty="0" smtClean="0"/>
              <a:t>access</a:t>
            </a:r>
          </a:p>
          <a:p>
            <a:pPr marL="1149350" lvl="3" indent="-234950">
              <a:defRPr/>
            </a:pPr>
            <a:r>
              <a:rPr lang="en-US" sz="1400" b="0" kern="0" dirty="0" smtClean="0"/>
              <a:t>Training </a:t>
            </a:r>
            <a:r>
              <a:rPr lang="en-US" sz="1400" b="0" kern="0" dirty="0"/>
              <a:t>Requirements:</a:t>
            </a:r>
          </a:p>
          <a:p>
            <a:pPr marL="1606550" lvl="4" indent="-234950">
              <a:defRPr/>
            </a:pPr>
            <a:r>
              <a:rPr lang="en-US" sz="1400" b="0" kern="0" dirty="0" smtClean="0"/>
              <a:t>GR </a:t>
            </a:r>
            <a:r>
              <a:rPr lang="en-US" sz="1400" b="0" kern="0" dirty="0"/>
              <a:t>Processor role estimate is </a:t>
            </a:r>
            <a:r>
              <a:rPr lang="en-US" sz="1400" b="0" kern="0" dirty="0" smtClean="0"/>
              <a:t>2.5 </a:t>
            </a:r>
            <a:r>
              <a:rPr lang="en-US" sz="1400" b="0" kern="0" dirty="0"/>
              <a:t>hours</a:t>
            </a:r>
          </a:p>
          <a:p>
            <a:pPr eaLnBrk="1" hangingPunct="1">
              <a:spcBef>
                <a:spcPts val="600"/>
              </a:spcBef>
            </a:pPr>
            <a:endParaRPr lang="en-US" sz="2000" kern="0" dirty="0"/>
          </a:p>
        </p:txBody>
      </p:sp>
    </p:spTree>
    <p:extLst>
      <p:ext uri="{BB962C8B-B14F-4D97-AF65-F5344CB8AC3E}">
        <p14:creationId xmlns:p14="http://schemas.microsoft.com/office/powerpoint/2010/main" val="1211549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219200" y="4572000"/>
            <a:ext cx="6400800" cy="2116381"/>
          </a:xfrm>
          <a:prstGeom prst="rect">
            <a:avLst/>
          </a:prstGeom>
          <a:noFill/>
          <a:ln w="9525">
            <a:solidFill>
              <a:schemeClr val="tx1">
                <a:lumMod val="50000"/>
                <a:lumOff val="50000"/>
              </a:schemeClr>
            </a:solidFill>
            <a:miter lim="800000"/>
            <a:headEnd/>
            <a:tailEnd/>
          </a:ln>
        </p:spPr>
      </p:pic>
      <p:grpSp>
        <p:nvGrpSpPr>
          <p:cNvPr id="12" name="Group 11"/>
          <p:cNvGrpSpPr/>
          <p:nvPr/>
        </p:nvGrpSpPr>
        <p:grpSpPr>
          <a:xfrm>
            <a:off x="228600" y="1242060"/>
            <a:ext cx="4191000" cy="2971800"/>
            <a:chOff x="186702" y="990600"/>
            <a:chExt cx="4232898" cy="3110326"/>
          </a:xfrm>
        </p:grpSpPr>
        <p:pic>
          <p:nvPicPr>
            <p:cNvPr id="1030" name="Picture 6"/>
            <p:cNvPicPr>
              <a:picLocks noChangeAspect="1" noChangeArrowheads="1"/>
            </p:cNvPicPr>
            <p:nvPr/>
          </p:nvPicPr>
          <p:blipFill>
            <a:blip r:embed="rId4" cstate="print"/>
            <a:srcRect/>
            <a:stretch>
              <a:fillRect/>
            </a:stretch>
          </p:blipFill>
          <p:spPr bwMode="auto">
            <a:xfrm>
              <a:off x="228600" y="990600"/>
              <a:ext cx="4191000" cy="1326762"/>
            </a:xfrm>
            <a:prstGeom prst="rect">
              <a:avLst/>
            </a:prstGeom>
            <a:noFill/>
            <a:ln w="9525">
              <a:solidFill>
                <a:schemeClr val="tx1">
                  <a:lumMod val="50000"/>
                  <a:lumOff val="50000"/>
                </a:schemeClr>
              </a:solid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186702" y="2257425"/>
              <a:ext cx="4232898" cy="1843501"/>
            </a:xfrm>
            <a:prstGeom prst="rect">
              <a:avLst/>
            </a:prstGeom>
            <a:noFill/>
            <a:ln w="9525">
              <a:solidFill>
                <a:schemeClr val="tx1">
                  <a:lumMod val="50000"/>
                  <a:lumOff val="50000"/>
                </a:schemeClr>
              </a:solidFill>
              <a:miter lim="800000"/>
              <a:headEnd/>
              <a:tailEnd/>
            </a:ln>
          </p:spPr>
        </p:pic>
      </p:grpSp>
      <p:sp>
        <p:nvSpPr>
          <p:cNvPr id="8" name="Title 7"/>
          <p:cNvSpPr>
            <a:spLocks noGrp="1"/>
          </p:cNvSpPr>
          <p:nvPr>
            <p:ph type="title"/>
          </p:nvPr>
        </p:nvSpPr>
        <p:spPr>
          <a:xfrm>
            <a:off x="0" y="164029"/>
            <a:ext cx="8229600" cy="563562"/>
          </a:xfrm>
        </p:spPr>
        <p:txBody>
          <a:bodyPr lIns="91440"/>
          <a:lstStyle/>
          <a:p>
            <a:pPr eaLnBrk="1" hangingPunct="1"/>
            <a:r>
              <a:rPr lang="en-US" dirty="0"/>
              <a:t>SUS Vendor Documents </a:t>
            </a:r>
            <a:r>
              <a:rPr lang="en-US" dirty="0" smtClean="0"/>
              <a:t>- Quantity</a:t>
            </a:r>
            <a:endParaRPr lang="en-US" dirty="0"/>
          </a:p>
        </p:txBody>
      </p:sp>
      <p:sp>
        <p:nvSpPr>
          <p:cNvPr id="9" name="Date Placeholder 8"/>
          <p:cNvSpPr>
            <a:spLocks noGrp="1"/>
          </p:cNvSpPr>
          <p:nvPr>
            <p:ph type="dt" sz="half" idx="10"/>
          </p:nvPr>
        </p:nvSpPr>
        <p:spPr/>
        <p:txBody>
          <a:bodyPr/>
          <a:lstStyle/>
          <a:p>
            <a:pPr>
              <a:defRPr/>
            </a:pPr>
            <a:endParaRPr lang="en-US" dirty="0" smtClean="0"/>
          </a:p>
          <a:p>
            <a:pPr>
              <a:defRPr/>
            </a:pPr>
            <a:fld id="{F656EDF1-317B-4CB4-BBCB-4D4F2E5D72D5}" type="datetime1">
              <a:rPr lang="en-US" smtClean="0"/>
              <a:pPr>
                <a:defRPr/>
              </a:pPr>
              <a:t>7/30/2018</a:t>
            </a:fld>
            <a:endParaRPr lang="en-US"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p>
          <a:p>
            <a:pPr>
              <a:defRPr/>
            </a:pPr>
            <a:fld id="{1039A397-3316-412C-8C95-B77B23DE56D0}" type="slidenum">
              <a:rPr lang="en-US" smtClean="0"/>
              <a:pPr>
                <a:defRPr/>
              </a:pPr>
              <a:t>4</a:t>
            </a:fld>
            <a:endParaRPr lang="en-US" dirty="0"/>
          </a:p>
        </p:txBody>
      </p:sp>
      <p:grpSp>
        <p:nvGrpSpPr>
          <p:cNvPr id="16" name="Group 15"/>
          <p:cNvGrpSpPr/>
          <p:nvPr/>
        </p:nvGrpSpPr>
        <p:grpSpPr>
          <a:xfrm>
            <a:off x="4800600" y="1219200"/>
            <a:ext cx="4114800" cy="2971800"/>
            <a:chOff x="4876800" y="1281111"/>
            <a:chExt cx="4419600" cy="2814637"/>
          </a:xfrm>
        </p:grpSpPr>
        <p:pic>
          <p:nvPicPr>
            <p:cNvPr id="11" name="Picture 10"/>
            <p:cNvPicPr/>
            <p:nvPr/>
          </p:nvPicPr>
          <p:blipFill>
            <a:blip r:embed="rId6" cstate="print"/>
            <a:srcRect t="88889"/>
            <a:stretch>
              <a:fillRect/>
            </a:stretch>
          </p:blipFill>
          <p:spPr bwMode="auto">
            <a:xfrm>
              <a:off x="4876800" y="3638548"/>
              <a:ext cx="4419600" cy="457200"/>
            </a:xfrm>
            <a:prstGeom prst="rect">
              <a:avLst/>
            </a:prstGeom>
            <a:noFill/>
            <a:ln w="9525">
              <a:solidFill>
                <a:schemeClr val="bg2"/>
              </a:solidFill>
              <a:miter lim="800000"/>
              <a:headEnd/>
              <a:tailEnd/>
            </a:ln>
          </p:spPr>
        </p:pic>
        <p:pic>
          <p:nvPicPr>
            <p:cNvPr id="14" name="Picture 13"/>
            <p:cNvPicPr/>
            <p:nvPr/>
          </p:nvPicPr>
          <p:blipFill>
            <a:blip r:embed="rId6" cstate="print"/>
            <a:srcRect b="42593"/>
            <a:stretch>
              <a:fillRect/>
            </a:stretch>
          </p:blipFill>
          <p:spPr bwMode="auto">
            <a:xfrm>
              <a:off x="4876800" y="1281111"/>
              <a:ext cx="4419600" cy="2362200"/>
            </a:xfrm>
            <a:prstGeom prst="rect">
              <a:avLst/>
            </a:prstGeom>
            <a:noFill/>
            <a:ln w="9525">
              <a:solidFill>
                <a:schemeClr val="bg2"/>
              </a:solidFill>
              <a:miter lim="800000"/>
              <a:headEnd/>
              <a:tailEnd/>
            </a:ln>
          </p:spPr>
        </p:pic>
      </p:grpSp>
      <p:sp>
        <p:nvSpPr>
          <p:cNvPr id="20" name="Rectangle 19"/>
          <p:cNvSpPr/>
          <p:nvPr/>
        </p:nvSpPr>
        <p:spPr>
          <a:xfrm>
            <a:off x="5629275" y="1714500"/>
            <a:ext cx="304800" cy="76200"/>
          </a:xfrm>
          <a:prstGeom prst="rect">
            <a:avLst/>
          </a:prstGeom>
          <a:solidFill>
            <a:srgbClr val="FFFF0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04800" y="914400"/>
            <a:ext cx="3886200" cy="307777"/>
          </a:xfrm>
          <a:prstGeom prst="rect">
            <a:avLst/>
          </a:prstGeom>
          <a:noFill/>
        </p:spPr>
        <p:txBody>
          <a:bodyPr wrap="square" rtlCol="0">
            <a:spAutoFit/>
          </a:bodyPr>
          <a:lstStyle/>
          <a:p>
            <a:r>
              <a:rPr lang="en-US" sz="1400" u="sng" dirty="0" smtClean="0"/>
              <a:t>Advance Ship Notice (ASN) for Quantity Based</a:t>
            </a:r>
            <a:endParaRPr lang="en-US" sz="1400" u="sng" dirty="0"/>
          </a:p>
        </p:txBody>
      </p:sp>
      <p:sp>
        <p:nvSpPr>
          <p:cNvPr id="26" name="TextBox 25"/>
          <p:cNvSpPr txBox="1"/>
          <p:nvPr/>
        </p:nvSpPr>
        <p:spPr>
          <a:xfrm>
            <a:off x="6172200" y="914400"/>
            <a:ext cx="2133600" cy="307777"/>
          </a:xfrm>
          <a:prstGeom prst="rect">
            <a:avLst/>
          </a:prstGeom>
          <a:noFill/>
        </p:spPr>
        <p:txBody>
          <a:bodyPr wrap="square" rtlCol="0">
            <a:spAutoFit/>
          </a:bodyPr>
          <a:lstStyle/>
          <a:p>
            <a:r>
              <a:rPr lang="en-US" sz="1400" u="sng" dirty="0" smtClean="0"/>
              <a:t>Vendor Invoice</a:t>
            </a:r>
            <a:endParaRPr lang="en-US" sz="1400" u="sng" dirty="0"/>
          </a:p>
        </p:txBody>
      </p:sp>
      <p:sp>
        <p:nvSpPr>
          <p:cNvPr id="27" name="TextBox 26"/>
          <p:cNvSpPr txBox="1"/>
          <p:nvPr/>
        </p:nvSpPr>
        <p:spPr>
          <a:xfrm>
            <a:off x="3505200" y="4267200"/>
            <a:ext cx="2133600" cy="307777"/>
          </a:xfrm>
          <a:prstGeom prst="rect">
            <a:avLst/>
          </a:prstGeom>
          <a:noFill/>
        </p:spPr>
        <p:txBody>
          <a:bodyPr wrap="square" rtlCol="0">
            <a:spAutoFit/>
          </a:bodyPr>
          <a:lstStyle/>
          <a:p>
            <a:r>
              <a:rPr lang="en-US" sz="1400" u="sng" dirty="0" smtClean="0"/>
              <a:t>GFEBS PO History</a:t>
            </a:r>
            <a:endParaRPr lang="en-US" sz="1400" u="sng" dirty="0"/>
          </a:p>
        </p:txBody>
      </p:sp>
      <p:sp>
        <p:nvSpPr>
          <p:cNvPr id="42" name="Bent-Up Arrow 41"/>
          <p:cNvSpPr/>
          <p:nvPr/>
        </p:nvSpPr>
        <p:spPr>
          <a:xfrm rot="5400000">
            <a:off x="0" y="4572000"/>
            <a:ext cx="1295400" cy="990600"/>
          </a:xfrm>
          <a:prstGeom prst="bentUpArrow">
            <a:avLst>
              <a:gd name="adj1" fmla="val 16553"/>
              <a:gd name="adj2" fmla="val 21635"/>
              <a:gd name="adj3" fmla="val 25893"/>
            </a:avLst>
          </a:prstGeom>
          <a:solidFill>
            <a:srgbClr val="00B050">
              <a:alpha val="50196"/>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5" name="Bent-Up Arrow 44"/>
          <p:cNvSpPr/>
          <p:nvPr/>
        </p:nvSpPr>
        <p:spPr>
          <a:xfrm rot="5400000" flipV="1">
            <a:off x="7162800" y="4876800"/>
            <a:ext cx="2057400" cy="990600"/>
          </a:xfrm>
          <a:prstGeom prst="bentUpArrow">
            <a:avLst>
              <a:gd name="adj1" fmla="val 16553"/>
              <a:gd name="adj2" fmla="val 21635"/>
              <a:gd name="adj3" fmla="val 25893"/>
            </a:avLst>
          </a:prstGeom>
          <a:solidFill>
            <a:srgbClr val="00B050">
              <a:alpha val="50196"/>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7" name="TextBox 46"/>
          <p:cNvSpPr txBox="1"/>
          <p:nvPr/>
        </p:nvSpPr>
        <p:spPr>
          <a:xfrm>
            <a:off x="219075" y="4724400"/>
            <a:ext cx="838200" cy="707886"/>
          </a:xfrm>
          <a:prstGeom prst="rect">
            <a:avLst/>
          </a:prstGeom>
          <a:noFill/>
        </p:spPr>
        <p:txBody>
          <a:bodyPr wrap="square" rtlCol="0">
            <a:spAutoFit/>
          </a:bodyPr>
          <a:lstStyle/>
          <a:p>
            <a:pPr algn="ctr"/>
            <a:r>
              <a:rPr lang="en-US" sz="1000" dirty="0" smtClean="0"/>
              <a:t>ASN  linked to GR in GFEBS</a:t>
            </a:r>
          </a:p>
        </p:txBody>
      </p:sp>
      <p:sp>
        <p:nvSpPr>
          <p:cNvPr id="48" name="TextBox 47"/>
          <p:cNvSpPr txBox="1"/>
          <p:nvPr/>
        </p:nvSpPr>
        <p:spPr>
          <a:xfrm>
            <a:off x="7620000" y="4876800"/>
            <a:ext cx="914400" cy="1169551"/>
          </a:xfrm>
          <a:prstGeom prst="rect">
            <a:avLst/>
          </a:prstGeom>
          <a:noFill/>
        </p:spPr>
        <p:txBody>
          <a:bodyPr wrap="square" rtlCol="0">
            <a:spAutoFit/>
          </a:bodyPr>
          <a:lstStyle/>
          <a:p>
            <a:pPr algn="ctr"/>
            <a:r>
              <a:rPr lang="en-US" sz="1000" dirty="0" smtClean="0"/>
              <a:t>Invoice successfully posted against obligation in GFEBS and</a:t>
            </a:r>
          </a:p>
          <a:p>
            <a:pPr algn="ctr"/>
            <a:r>
              <a:rPr lang="en-US" sz="1000" dirty="0" smtClean="0"/>
              <a:t>free to pay</a:t>
            </a:r>
          </a:p>
        </p:txBody>
      </p:sp>
      <p:grpSp>
        <p:nvGrpSpPr>
          <p:cNvPr id="50" name="Group 49"/>
          <p:cNvGrpSpPr/>
          <p:nvPr/>
        </p:nvGrpSpPr>
        <p:grpSpPr>
          <a:xfrm>
            <a:off x="2895600" y="1304925"/>
            <a:ext cx="1905000" cy="457200"/>
            <a:chOff x="2895600" y="1371600"/>
            <a:chExt cx="1809750" cy="457200"/>
          </a:xfrm>
        </p:grpSpPr>
        <p:sp>
          <p:nvSpPr>
            <p:cNvPr id="46" name="Right Arrow 45"/>
            <p:cNvSpPr/>
            <p:nvPr/>
          </p:nvSpPr>
          <p:spPr>
            <a:xfrm>
              <a:off x="2895600" y="1371600"/>
              <a:ext cx="1752600" cy="457200"/>
            </a:xfrm>
            <a:prstGeom prst="rightArrow">
              <a:avLst/>
            </a:prstGeom>
            <a:solidFill>
              <a:srgbClr val="00B050">
                <a:alpha val="50196"/>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dk1"/>
                </a:solidFill>
              </a:endParaRPr>
            </a:p>
          </p:txBody>
        </p:sp>
        <p:sp>
          <p:nvSpPr>
            <p:cNvPr id="49" name="TextBox 48"/>
            <p:cNvSpPr txBox="1"/>
            <p:nvPr/>
          </p:nvSpPr>
          <p:spPr>
            <a:xfrm>
              <a:off x="2952750" y="1485900"/>
              <a:ext cx="1752600" cy="246221"/>
            </a:xfrm>
            <a:prstGeom prst="rect">
              <a:avLst/>
            </a:prstGeom>
            <a:noFill/>
          </p:spPr>
          <p:txBody>
            <a:bodyPr wrap="square" rtlCol="0">
              <a:spAutoFit/>
            </a:bodyPr>
            <a:lstStyle/>
            <a:p>
              <a:r>
                <a:rPr lang="en-US" sz="1000" b="1" dirty="0" smtClean="0">
                  <a:solidFill>
                    <a:schemeClr val="bg1"/>
                  </a:solidFill>
                </a:rPr>
                <a:t>ASN linked to invoice</a:t>
              </a:r>
            </a:p>
          </p:txBody>
        </p:sp>
      </p:grpSp>
    </p:spTree>
    <p:extLst>
      <p:ext uri="{BB962C8B-B14F-4D97-AF65-F5344CB8AC3E}">
        <p14:creationId xmlns:p14="http://schemas.microsoft.com/office/powerpoint/2010/main" val="1218764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70852" y="4574977"/>
            <a:ext cx="6096748" cy="2139095"/>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600575" y="1343025"/>
            <a:ext cx="4214370" cy="2764719"/>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142875" y="1304925"/>
            <a:ext cx="4224775" cy="2764719"/>
          </a:xfrm>
          <a:prstGeom prst="rect">
            <a:avLst/>
          </a:prstGeom>
          <a:ln>
            <a:solidFill>
              <a:schemeClr val="tx1"/>
            </a:solidFill>
          </a:ln>
        </p:spPr>
      </p:pic>
      <p:sp>
        <p:nvSpPr>
          <p:cNvPr id="8" name="Title 7"/>
          <p:cNvSpPr>
            <a:spLocks noGrp="1"/>
          </p:cNvSpPr>
          <p:nvPr>
            <p:ph type="title"/>
          </p:nvPr>
        </p:nvSpPr>
        <p:spPr>
          <a:xfrm>
            <a:off x="0" y="164029"/>
            <a:ext cx="8229600" cy="563562"/>
          </a:xfrm>
        </p:spPr>
        <p:txBody>
          <a:bodyPr lIns="91440"/>
          <a:lstStyle/>
          <a:p>
            <a:pPr eaLnBrk="1" hangingPunct="1"/>
            <a:r>
              <a:rPr lang="en-US" dirty="0"/>
              <a:t>SUS Vendor Documents </a:t>
            </a:r>
            <a:r>
              <a:rPr lang="en-US" dirty="0" smtClean="0"/>
              <a:t>– Value/Service</a:t>
            </a:r>
            <a:endParaRPr lang="en-US" dirty="0"/>
          </a:p>
        </p:txBody>
      </p:sp>
      <p:sp>
        <p:nvSpPr>
          <p:cNvPr id="9" name="Date Placeholder 8"/>
          <p:cNvSpPr>
            <a:spLocks noGrp="1"/>
          </p:cNvSpPr>
          <p:nvPr>
            <p:ph type="dt" sz="half" idx="10"/>
          </p:nvPr>
        </p:nvSpPr>
        <p:spPr/>
        <p:txBody>
          <a:bodyPr/>
          <a:lstStyle/>
          <a:p>
            <a:pPr>
              <a:defRPr/>
            </a:pPr>
            <a:endParaRPr lang="en-US" dirty="0" smtClean="0"/>
          </a:p>
          <a:p>
            <a:pPr>
              <a:defRPr/>
            </a:pPr>
            <a:fld id="{F656EDF1-317B-4CB4-BBCB-4D4F2E5D72D5}" type="datetime1">
              <a:rPr lang="en-US" smtClean="0"/>
              <a:pPr>
                <a:defRPr/>
              </a:pPr>
              <a:t>7/30/2018</a:t>
            </a:fld>
            <a:endParaRPr lang="en-US"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p>
          <a:p>
            <a:pPr>
              <a:defRPr/>
            </a:pPr>
            <a:fld id="{1039A397-3316-412C-8C95-B77B23DE56D0}" type="slidenum">
              <a:rPr lang="en-US" smtClean="0"/>
              <a:pPr>
                <a:defRPr/>
              </a:pPr>
              <a:t>5</a:t>
            </a:fld>
            <a:endParaRPr lang="en-US" dirty="0"/>
          </a:p>
        </p:txBody>
      </p:sp>
      <p:sp>
        <p:nvSpPr>
          <p:cNvPr id="25" name="TextBox 24"/>
          <p:cNvSpPr txBox="1"/>
          <p:nvPr/>
        </p:nvSpPr>
        <p:spPr>
          <a:xfrm>
            <a:off x="304800" y="914400"/>
            <a:ext cx="3886200" cy="307777"/>
          </a:xfrm>
          <a:prstGeom prst="rect">
            <a:avLst/>
          </a:prstGeom>
          <a:noFill/>
        </p:spPr>
        <p:txBody>
          <a:bodyPr wrap="square" rtlCol="0">
            <a:spAutoFit/>
          </a:bodyPr>
          <a:lstStyle/>
          <a:p>
            <a:r>
              <a:rPr lang="en-US" sz="1400" u="sng" dirty="0" smtClean="0"/>
              <a:t>Service Confirmation for Value Based</a:t>
            </a:r>
            <a:endParaRPr lang="en-US" sz="1400" u="sng" dirty="0"/>
          </a:p>
        </p:txBody>
      </p:sp>
      <p:sp>
        <p:nvSpPr>
          <p:cNvPr id="26" name="TextBox 25"/>
          <p:cNvSpPr txBox="1"/>
          <p:nvPr/>
        </p:nvSpPr>
        <p:spPr>
          <a:xfrm>
            <a:off x="6172200" y="914400"/>
            <a:ext cx="2133600" cy="307777"/>
          </a:xfrm>
          <a:prstGeom prst="rect">
            <a:avLst/>
          </a:prstGeom>
          <a:noFill/>
        </p:spPr>
        <p:txBody>
          <a:bodyPr wrap="square" rtlCol="0">
            <a:spAutoFit/>
          </a:bodyPr>
          <a:lstStyle/>
          <a:p>
            <a:r>
              <a:rPr lang="en-US" sz="1400" u="sng" dirty="0" smtClean="0"/>
              <a:t>Vendor Invoice</a:t>
            </a:r>
            <a:endParaRPr lang="en-US" sz="1400" u="sng" dirty="0"/>
          </a:p>
        </p:txBody>
      </p:sp>
      <p:sp>
        <p:nvSpPr>
          <p:cNvPr id="27" name="TextBox 26"/>
          <p:cNvSpPr txBox="1"/>
          <p:nvPr/>
        </p:nvSpPr>
        <p:spPr>
          <a:xfrm>
            <a:off x="3505200" y="4267200"/>
            <a:ext cx="2133600" cy="307777"/>
          </a:xfrm>
          <a:prstGeom prst="rect">
            <a:avLst/>
          </a:prstGeom>
          <a:noFill/>
        </p:spPr>
        <p:txBody>
          <a:bodyPr wrap="square" rtlCol="0">
            <a:spAutoFit/>
          </a:bodyPr>
          <a:lstStyle/>
          <a:p>
            <a:r>
              <a:rPr lang="en-US" sz="1400" u="sng" dirty="0" smtClean="0"/>
              <a:t>GFEBS PO History</a:t>
            </a:r>
            <a:endParaRPr lang="en-US" sz="1400" u="sng" dirty="0"/>
          </a:p>
        </p:txBody>
      </p:sp>
      <p:sp>
        <p:nvSpPr>
          <p:cNvPr id="42" name="Bent-Up Arrow 41"/>
          <p:cNvSpPr/>
          <p:nvPr/>
        </p:nvSpPr>
        <p:spPr>
          <a:xfrm rot="5400000">
            <a:off x="0" y="4495800"/>
            <a:ext cx="1295400" cy="990600"/>
          </a:xfrm>
          <a:prstGeom prst="bentUpArrow">
            <a:avLst>
              <a:gd name="adj1" fmla="val 16553"/>
              <a:gd name="adj2" fmla="val 21635"/>
              <a:gd name="adj3" fmla="val 25893"/>
            </a:avLst>
          </a:prstGeom>
          <a:solidFill>
            <a:srgbClr val="00B050">
              <a:alpha val="50196"/>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5" name="Bent-Up Arrow 44"/>
          <p:cNvSpPr/>
          <p:nvPr/>
        </p:nvSpPr>
        <p:spPr>
          <a:xfrm rot="5400000" flipV="1">
            <a:off x="7048500" y="4991100"/>
            <a:ext cx="2286000" cy="990600"/>
          </a:xfrm>
          <a:prstGeom prst="bentUpArrow">
            <a:avLst>
              <a:gd name="adj1" fmla="val 16553"/>
              <a:gd name="adj2" fmla="val 21635"/>
              <a:gd name="adj3" fmla="val 25893"/>
            </a:avLst>
          </a:prstGeom>
          <a:solidFill>
            <a:srgbClr val="00B050">
              <a:alpha val="50196"/>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7" name="TextBox 46"/>
          <p:cNvSpPr txBox="1"/>
          <p:nvPr/>
        </p:nvSpPr>
        <p:spPr>
          <a:xfrm>
            <a:off x="295274" y="4648200"/>
            <a:ext cx="923926" cy="553998"/>
          </a:xfrm>
          <a:prstGeom prst="rect">
            <a:avLst/>
          </a:prstGeom>
          <a:noFill/>
        </p:spPr>
        <p:txBody>
          <a:bodyPr wrap="square" rtlCol="0">
            <a:spAutoFit/>
          </a:bodyPr>
          <a:lstStyle/>
          <a:p>
            <a:pPr algn="ctr"/>
            <a:r>
              <a:rPr lang="en-US" sz="1000" dirty="0" smtClean="0"/>
              <a:t>Confirmation  linked to GR in GFEBS</a:t>
            </a:r>
          </a:p>
        </p:txBody>
      </p:sp>
      <p:sp>
        <p:nvSpPr>
          <p:cNvPr id="48" name="TextBox 47"/>
          <p:cNvSpPr txBox="1"/>
          <p:nvPr/>
        </p:nvSpPr>
        <p:spPr>
          <a:xfrm>
            <a:off x="7620000" y="4876800"/>
            <a:ext cx="914400" cy="1169551"/>
          </a:xfrm>
          <a:prstGeom prst="rect">
            <a:avLst/>
          </a:prstGeom>
          <a:noFill/>
        </p:spPr>
        <p:txBody>
          <a:bodyPr wrap="square" rtlCol="0">
            <a:spAutoFit/>
          </a:bodyPr>
          <a:lstStyle/>
          <a:p>
            <a:pPr algn="ctr"/>
            <a:r>
              <a:rPr lang="en-US" sz="1000" dirty="0" smtClean="0"/>
              <a:t>Invoice successfully posted against obligation in GFEBS and</a:t>
            </a:r>
          </a:p>
          <a:p>
            <a:pPr algn="ctr"/>
            <a:r>
              <a:rPr lang="en-US" sz="1000" dirty="0" smtClean="0"/>
              <a:t>free to pay</a:t>
            </a:r>
          </a:p>
        </p:txBody>
      </p:sp>
      <p:grpSp>
        <p:nvGrpSpPr>
          <p:cNvPr id="50" name="Group 49"/>
          <p:cNvGrpSpPr/>
          <p:nvPr/>
        </p:nvGrpSpPr>
        <p:grpSpPr>
          <a:xfrm>
            <a:off x="2428875" y="1725780"/>
            <a:ext cx="2152650" cy="514410"/>
            <a:chOff x="2895600" y="1371600"/>
            <a:chExt cx="1809750" cy="514410"/>
          </a:xfrm>
        </p:grpSpPr>
        <p:sp>
          <p:nvSpPr>
            <p:cNvPr id="46" name="Right Arrow 45"/>
            <p:cNvSpPr/>
            <p:nvPr/>
          </p:nvSpPr>
          <p:spPr>
            <a:xfrm>
              <a:off x="2895600" y="1371600"/>
              <a:ext cx="1752600" cy="457200"/>
            </a:xfrm>
            <a:prstGeom prst="rightArrow">
              <a:avLst/>
            </a:prstGeom>
            <a:solidFill>
              <a:srgbClr val="00B050">
                <a:alpha val="50196"/>
              </a:srgb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dk1"/>
                </a:solidFill>
              </a:endParaRPr>
            </a:p>
          </p:txBody>
        </p:sp>
        <p:sp>
          <p:nvSpPr>
            <p:cNvPr id="49" name="TextBox 48"/>
            <p:cNvSpPr txBox="1"/>
            <p:nvPr/>
          </p:nvSpPr>
          <p:spPr>
            <a:xfrm>
              <a:off x="2952750" y="1485900"/>
              <a:ext cx="1752600" cy="400110"/>
            </a:xfrm>
            <a:prstGeom prst="rect">
              <a:avLst/>
            </a:prstGeom>
            <a:noFill/>
          </p:spPr>
          <p:txBody>
            <a:bodyPr wrap="square" rtlCol="0">
              <a:spAutoFit/>
            </a:bodyPr>
            <a:lstStyle/>
            <a:p>
              <a:r>
                <a:rPr lang="en-US" sz="1000" b="1" dirty="0" smtClean="0">
                  <a:solidFill>
                    <a:schemeClr val="bg1"/>
                  </a:solidFill>
                </a:rPr>
                <a:t>Confirmation linked to invoice</a:t>
              </a:r>
            </a:p>
          </p:txBody>
        </p:sp>
      </p:grpSp>
      <p:sp>
        <p:nvSpPr>
          <p:cNvPr id="10" name="TextBox 9"/>
          <p:cNvSpPr txBox="1"/>
          <p:nvPr/>
        </p:nvSpPr>
        <p:spPr>
          <a:xfrm>
            <a:off x="1066801" y="2771745"/>
            <a:ext cx="685799" cy="200055"/>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Tx/>
              <a:buSzTx/>
              <a:tabLst/>
            </a:pPr>
            <a:r>
              <a:rPr kumimoji="0" lang="en-US" sz="700" i="0" u="none" strike="noStrike" kern="0" cap="none" spc="0" normalizeH="0" baseline="0" noProof="0" dirty="0" smtClean="0">
                <a:ln>
                  <a:noFill/>
                </a:ln>
                <a:solidFill>
                  <a:schemeClr val="tx1"/>
                </a:solidFill>
                <a:effectLst/>
                <a:uLnTx/>
                <a:uFillTx/>
                <a:latin typeface="+mn-lt"/>
                <a:ea typeface="+mn-ea"/>
                <a:cs typeface="+mn-cs"/>
              </a:rPr>
              <a:t>Smith</a:t>
            </a:r>
          </a:p>
        </p:txBody>
      </p:sp>
      <p:sp>
        <p:nvSpPr>
          <p:cNvPr id="30" name="TextBox 29"/>
          <p:cNvSpPr txBox="1"/>
          <p:nvPr/>
        </p:nvSpPr>
        <p:spPr>
          <a:xfrm>
            <a:off x="1080449" y="2922147"/>
            <a:ext cx="905076" cy="200055"/>
          </a:xfrm>
          <a:prstGeom prst="rect">
            <a:avLst/>
          </a:prstGeom>
        </p:spPr>
        <p:txBody>
          <a:bodyPr wrap="square" rtlCol="0">
            <a:spAutoFit/>
          </a:bodyPr>
          <a:lstStyle/>
          <a:p>
            <a:pPr marR="0" algn="l" defTabSz="914400" rtl="0" eaLnBrk="1" fontAlgn="base" latinLnBrk="0" hangingPunct="1">
              <a:lnSpc>
                <a:spcPct val="100000"/>
              </a:lnSpc>
              <a:spcBef>
                <a:spcPct val="20000"/>
              </a:spcBef>
              <a:spcAft>
                <a:spcPct val="0"/>
              </a:spcAft>
              <a:buClrTx/>
              <a:buSzTx/>
              <a:tabLst/>
            </a:pPr>
            <a:r>
              <a:rPr kumimoji="0" lang="en-US" sz="700" i="0" u="none" strike="noStrike" kern="0" cap="none" spc="0" normalizeH="0" baseline="0" noProof="0" dirty="0" smtClean="0">
                <a:ln>
                  <a:noFill/>
                </a:ln>
                <a:solidFill>
                  <a:schemeClr val="tx1"/>
                </a:solidFill>
                <a:effectLst/>
                <a:uLnTx/>
                <a:uFillTx/>
                <a:latin typeface="+mn-lt"/>
                <a:ea typeface="+mn-ea"/>
                <a:cs typeface="+mn-cs"/>
              </a:rPr>
              <a:t>Building 1000, #1</a:t>
            </a:r>
          </a:p>
        </p:txBody>
      </p:sp>
    </p:spTree>
    <p:extLst>
      <p:ext uri="{BB962C8B-B14F-4D97-AF65-F5344CB8AC3E}">
        <p14:creationId xmlns:p14="http://schemas.microsoft.com/office/powerpoint/2010/main" val="3824824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smtClean="0"/>
          </a:p>
          <a:p>
            <a:pPr>
              <a:defRPr/>
            </a:pPr>
            <a:fld id="{3DE148A9-E38D-46F1-9E2D-648EE09F065D}" type="datetime1">
              <a:rPr lang="en-US" smtClean="0"/>
              <a:pPr>
                <a:defRPr/>
              </a:pPr>
              <a:t>7/30/2018</a:t>
            </a:fld>
            <a:endParaRPr lang="en-US" dirty="0"/>
          </a:p>
        </p:txBody>
      </p:sp>
      <p:sp>
        <p:nvSpPr>
          <p:cNvPr id="3" name="Slide Number Placeholder 2"/>
          <p:cNvSpPr>
            <a:spLocks noGrp="1"/>
          </p:cNvSpPr>
          <p:nvPr>
            <p:ph type="sldNum" sz="quarter" idx="11"/>
          </p:nvPr>
        </p:nvSpPr>
        <p:spPr/>
        <p:txBody>
          <a:bodyPr/>
          <a:lstStyle/>
          <a:p>
            <a:pPr>
              <a:defRPr/>
            </a:pPr>
            <a:endParaRPr lang="en-US" smtClean="0"/>
          </a:p>
          <a:p>
            <a:pPr>
              <a:defRPr/>
            </a:pPr>
            <a:fld id="{83089E3C-52B4-4824-A502-0224F8BB7C87}" type="slidenum">
              <a:rPr lang="en-US" smtClean="0"/>
              <a:pPr>
                <a:defRPr/>
              </a:pPr>
              <a:t>6</a:t>
            </a:fld>
            <a:endParaRPr lang="en-US"/>
          </a:p>
        </p:txBody>
      </p:sp>
      <p:sp>
        <p:nvSpPr>
          <p:cNvPr id="4" name="Rectangle 2"/>
          <p:cNvSpPr txBox="1">
            <a:spLocks noChangeArrowheads="1"/>
          </p:cNvSpPr>
          <p:nvPr/>
        </p:nvSpPr>
        <p:spPr>
          <a:xfrm>
            <a:off x="-12700" y="153988"/>
            <a:ext cx="7023100" cy="531812"/>
          </a:xfrm>
          <a:prstGeom prst="rect">
            <a:avLst/>
          </a:prstGeom>
        </p:spPr>
        <p:txBody>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pPr eaLnBrk="1" hangingPunct="1"/>
            <a:r>
              <a:rPr lang="en-US" kern="0" dirty="0" smtClean="0"/>
              <a:t>Quantity vs. Value Based PO Items</a:t>
            </a:r>
          </a:p>
        </p:txBody>
      </p:sp>
      <p:sp>
        <p:nvSpPr>
          <p:cNvPr id="5" name="Content Placeholder 2"/>
          <p:cNvSpPr txBox="1">
            <a:spLocks/>
          </p:cNvSpPr>
          <p:nvPr/>
        </p:nvSpPr>
        <p:spPr>
          <a:xfrm>
            <a:off x="304800" y="1066800"/>
            <a:ext cx="8839200" cy="55626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a:defRPr/>
            </a:pPr>
            <a:r>
              <a:rPr lang="en-US" sz="2000" kern="0" dirty="0" smtClean="0"/>
              <a:t>SPS to </a:t>
            </a:r>
            <a:r>
              <a:rPr lang="en-US" sz="2000" kern="0" dirty="0"/>
              <a:t>GFEBS </a:t>
            </a:r>
            <a:r>
              <a:rPr lang="en-US" sz="2000" kern="0" dirty="0" smtClean="0"/>
              <a:t>interface updated to now create PO item as Service (Value-Based) if PSC is alpha-numeric (excluding “Q”) - sets:</a:t>
            </a:r>
            <a:endParaRPr lang="en-US" sz="2000" kern="0" dirty="0"/>
          </a:p>
          <a:p>
            <a:pPr marL="1200150" lvl="3" indent="-285750">
              <a:defRPr/>
            </a:pPr>
            <a:r>
              <a:rPr lang="en-US" sz="1400" b="0" kern="0" dirty="0" smtClean="0"/>
              <a:t>Item </a:t>
            </a:r>
            <a:r>
              <a:rPr lang="en-US" sz="1400" b="0" kern="0" dirty="0"/>
              <a:t>category to “D”</a:t>
            </a:r>
          </a:p>
          <a:p>
            <a:pPr marL="1200150" lvl="3" indent="-285750">
              <a:defRPr/>
            </a:pPr>
            <a:r>
              <a:rPr lang="en-US" sz="1400" b="0" kern="0" dirty="0"/>
              <a:t>Item Order quantity </a:t>
            </a:r>
            <a:r>
              <a:rPr lang="en-US" sz="1400" b="0" kern="0" dirty="0" smtClean="0"/>
              <a:t>to “1” </a:t>
            </a:r>
            <a:r>
              <a:rPr lang="en-US" sz="1400" b="0" kern="0" dirty="0"/>
              <a:t>and Order Unit of Measure </a:t>
            </a:r>
            <a:r>
              <a:rPr lang="en-US" sz="1400" b="0" kern="0" dirty="0" smtClean="0"/>
              <a:t>to “AU</a:t>
            </a:r>
            <a:r>
              <a:rPr lang="en-US" sz="1400" b="0" kern="0" dirty="0"/>
              <a:t>” (Activity Unit)</a:t>
            </a:r>
          </a:p>
          <a:p>
            <a:pPr marL="1200150" lvl="3" indent="-285750">
              <a:defRPr/>
            </a:pPr>
            <a:r>
              <a:rPr lang="en-US" sz="1400" b="0" kern="0" dirty="0"/>
              <a:t>Item Net Price is total obligated </a:t>
            </a:r>
            <a:r>
              <a:rPr lang="en-US" sz="1400" b="0" kern="0" dirty="0" smtClean="0"/>
              <a:t>amount and Order Price Unit to “AU”</a:t>
            </a:r>
            <a:endParaRPr lang="en-US" sz="1400" b="0" kern="0" dirty="0"/>
          </a:p>
          <a:p>
            <a:pPr marL="1200150" lvl="3" indent="-285750">
              <a:defRPr/>
            </a:pPr>
            <a:r>
              <a:rPr lang="en-US" sz="1400" b="0" kern="0" dirty="0"/>
              <a:t>Limits tab </a:t>
            </a:r>
            <a:r>
              <a:rPr lang="en-US" sz="1400" b="0" kern="0" dirty="0" smtClean="0"/>
              <a:t>populated with obligated </a:t>
            </a:r>
            <a:r>
              <a:rPr lang="en-US" sz="1400" b="0" kern="0" dirty="0"/>
              <a:t>amount</a:t>
            </a:r>
            <a:endParaRPr lang="en-US" b="0" kern="0" dirty="0"/>
          </a:p>
          <a:p>
            <a:pPr>
              <a:defRPr/>
            </a:pPr>
            <a:r>
              <a:rPr lang="en-US" sz="2000" kern="0" dirty="0" smtClean="0"/>
              <a:t>GFEBS </a:t>
            </a:r>
            <a:r>
              <a:rPr lang="en-US" sz="2000" kern="0" dirty="0"/>
              <a:t>PO </a:t>
            </a:r>
            <a:r>
              <a:rPr lang="en-US" sz="2000" kern="0" dirty="0" smtClean="0"/>
              <a:t>used </a:t>
            </a:r>
            <a:r>
              <a:rPr lang="en-US" sz="2000" kern="0" dirty="0"/>
              <a:t>by </a:t>
            </a:r>
            <a:r>
              <a:rPr lang="en-US" sz="2000" kern="0" dirty="0" smtClean="0"/>
              <a:t>SUS vendor</a:t>
            </a:r>
            <a:r>
              <a:rPr lang="en-US" sz="2000" kern="0" dirty="0"/>
              <a:t>, </a:t>
            </a:r>
            <a:r>
              <a:rPr lang="en-US" sz="2000" kern="0" dirty="0" smtClean="0"/>
              <a:t>so PO </a:t>
            </a:r>
            <a:r>
              <a:rPr lang="en-US" sz="2000" u="sng" kern="0" dirty="0"/>
              <a:t>must</a:t>
            </a:r>
            <a:r>
              <a:rPr lang="en-US" sz="2000" kern="0" dirty="0"/>
              <a:t> match the </a:t>
            </a:r>
            <a:r>
              <a:rPr lang="en-US" sz="2000" kern="0" dirty="0" smtClean="0"/>
              <a:t>award</a:t>
            </a:r>
            <a:endParaRPr lang="en-US" sz="2000" kern="0" dirty="0"/>
          </a:p>
          <a:p>
            <a:pPr marL="1149350" lvl="3" indent="-234950">
              <a:defRPr/>
            </a:pPr>
            <a:r>
              <a:rPr lang="en-US" sz="1400" b="0" kern="0" dirty="0"/>
              <a:t>Review of </a:t>
            </a:r>
            <a:r>
              <a:rPr lang="en-US" sz="1400" b="0" kern="0" dirty="0" smtClean="0"/>
              <a:t>Quantity-based </a:t>
            </a:r>
            <a:r>
              <a:rPr lang="en-US" sz="1400" b="0" kern="0" dirty="0"/>
              <a:t>vs. </a:t>
            </a:r>
            <a:r>
              <a:rPr lang="en-US" sz="1400" b="0" kern="0" dirty="0" smtClean="0"/>
              <a:t>Value-based </a:t>
            </a:r>
            <a:r>
              <a:rPr lang="en-US" sz="1400" b="0" kern="0" dirty="0"/>
              <a:t>to determine how to setup PR and PO:</a:t>
            </a:r>
          </a:p>
          <a:p>
            <a:pPr marL="1657350" lvl="4" indent="-285750">
              <a:buFont typeface="Courier New" panose="02070309020205020404" pitchFamily="49" charset="0"/>
              <a:buChar char="o"/>
              <a:defRPr/>
            </a:pPr>
            <a:r>
              <a:rPr lang="en-US" sz="1400" b="0" kern="0" dirty="0"/>
              <a:t>Ask – How will vendor invoice?</a:t>
            </a:r>
          </a:p>
          <a:p>
            <a:pPr marL="2114550" lvl="5" indent="-285750">
              <a:buFont typeface="Arial" panose="020B0604020202020204" pitchFamily="34" charset="0"/>
              <a:buChar char="•"/>
              <a:defRPr/>
            </a:pPr>
            <a:r>
              <a:rPr lang="en-US" sz="1400" b="0" kern="0" dirty="0"/>
              <a:t>Exact same amount per </a:t>
            </a:r>
            <a:r>
              <a:rPr lang="en-US" sz="1400" b="0" kern="0" dirty="0" smtClean="0"/>
              <a:t>EA</a:t>
            </a:r>
            <a:r>
              <a:rPr lang="en-US" sz="1400" b="0" kern="0" dirty="0"/>
              <a:t>, MO, etc</a:t>
            </a:r>
            <a:r>
              <a:rPr lang="en-US" sz="1400" b="0" kern="0" dirty="0" smtClean="0"/>
              <a:t>. = Quantity based</a:t>
            </a:r>
            <a:endParaRPr lang="en-US" sz="1400" b="0" kern="0" dirty="0"/>
          </a:p>
          <a:p>
            <a:pPr marL="2114550" lvl="5" indent="-285750">
              <a:buFont typeface="Arial" panose="020B0604020202020204" pitchFamily="34" charset="0"/>
              <a:buChar char="•"/>
              <a:defRPr/>
            </a:pPr>
            <a:r>
              <a:rPr lang="en-US" sz="1400" b="0" kern="0" dirty="0"/>
              <a:t>Varying amount based on number of days, weight, </a:t>
            </a:r>
            <a:r>
              <a:rPr lang="en-US" sz="1400" b="0" kern="0" dirty="0" smtClean="0"/>
              <a:t>etc. = Service based</a:t>
            </a:r>
            <a:endParaRPr lang="en-US" sz="1400" kern="0" dirty="0"/>
          </a:p>
          <a:p>
            <a:pPr marL="342900" lvl="1">
              <a:buFont typeface="Arial" panose="020B0604020202020204" pitchFamily="34" charset="0"/>
              <a:buChar char="•"/>
              <a:defRPr/>
            </a:pPr>
            <a:r>
              <a:rPr lang="en-US" kern="0" dirty="0" smtClean="0"/>
              <a:t>If Vendor will invoice </a:t>
            </a:r>
            <a:r>
              <a:rPr lang="en-US" u="sng" kern="0" dirty="0" smtClean="0"/>
              <a:t>quantity</a:t>
            </a:r>
            <a:r>
              <a:rPr lang="en-US" kern="0" dirty="0" smtClean="0"/>
              <a:t>:</a:t>
            </a:r>
            <a:endParaRPr lang="en-US" b="0" kern="0" dirty="0"/>
          </a:p>
          <a:p>
            <a:pPr marL="1149350" lvl="3" indent="-234950">
              <a:defRPr/>
            </a:pPr>
            <a:r>
              <a:rPr lang="en-US" sz="1400" b="0" kern="0" dirty="0" smtClean="0"/>
              <a:t>Award as quantity-based</a:t>
            </a:r>
          </a:p>
          <a:p>
            <a:pPr marL="1657350" lvl="4" indent="-285750">
              <a:buFont typeface="Courier New" panose="02070309020205020404" pitchFamily="49" charset="0"/>
              <a:buChar char="o"/>
              <a:defRPr/>
            </a:pPr>
            <a:r>
              <a:rPr lang="en-US" sz="1400" b="0" kern="0" dirty="0" smtClean="0"/>
              <a:t>If PSC is alpha-numeric (excluding “Q”) either:</a:t>
            </a:r>
          </a:p>
          <a:p>
            <a:pPr marL="2114550" lvl="5" indent="-285750">
              <a:buFont typeface="Arial" panose="020B0604020202020204" pitchFamily="34" charset="0"/>
              <a:buChar char="•"/>
              <a:defRPr/>
            </a:pPr>
            <a:r>
              <a:rPr lang="en-US" sz="1400" b="0" kern="0" dirty="0" smtClean="0"/>
              <a:t>Create/update PO to match award since SPS interface creates as value based</a:t>
            </a:r>
            <a:br>
              <a:rPr lang="en-US" sz="1400" b="0" kern="0" dirty="0" smtClean="0"/>
            </a:br>
            <a:r>
              <a:rPr lang="en-US" sz="1400" b="0" kern="0" dirty="0" smtClean="0"/>
              <a:t>or</a:t>
            </a:r>
          </a:p>
          <a:p>
            <a:pPr marL="2114550" lvl="5" indent="-285750">
              <a:buFont typeface="Arial" panose="020B0604020202020204" pitchFamily="34" charset="0"/>
              <a:buChar char="•"/>
              <a:defRPr/>
            </a:pPr>
            <a:r>
              <a:rPr lang="en-US" sz="1400" b="0" kern="0" dirty="0" smtClean="0"/>
              <a:t>Add quantity items to Services tab</a:t>
            </a:r>
          </a:p>
          <a:p>
            <a:pPr marL="342900" lvl="1">
              <a:buFont typeface="Arial" panose="020B0604020202020204" pitchFamily="34" charset="0"/>
              <a:buChar char="•"/>
              <a:defRPr/>
            </a:pPr>
            <a:r>
              <a:rPr lang="en-US" kern="0" dirty="0"/>
              <a:t>If Vendor will invoice </a:t>
            </a:r>
            <a:r>
              <a:rPr lang="en-US" u="sng" kern="0" dirty="0" smtClean="0"/>
              <a:t>value</a:t>
            </a:r>
            <a:r>
              <a:rPr lang="en-US" kern="0" dirty="0" smtClean="0"/>
              <a:t> or varying amount:</a:t>
            </a:r>
            <a:endParaRPr lang="en-US" b="0" kern="0" dirty="0"/>
          </a:p>
          <a:p>
            <a:pPr marL="1149350" lvl="3" indent="-234950">
              <a:defRPr/>
            </a:pPr>
            <a:r>
              <a:rPr lang="en-US" sz="1400" b="0" kern="0" dirty="0" smtClean="0"/>
              <a:t>Award </a:t>
            </a:r>
            <a:r>
              <a:rPr lang="en-US" sz="1400" b="0" kern="0" dirty="0"/>
              <a:t>as </a:t>
            </a:r>
            <a:r>
              <a:rPr lang="en-US" sz="1400" b="0" kern="0" dirty="0" smtClean="0"/>
              <a:t>value-based using the Services tab</a:t>
            </a:r>
            <a:endParaRPr lang="en-US" sz="1400" b="0" kern="0" dirty="0"/>
          </a:p>
          <a:p>
            <a:pPr marL="1657350" lvl="4" indent="-285750">
              <a:buFont typeface="Courier New" panose="02070309020205020404" pitchFamily="49" charset="0"/>
              <a:buChar char="o"/>
              <a:defRPr/>
            </a:pPr>
            <a:r>
              <a:rPr lang="en-US" sz="1400" b="0" kern="0" dirty="0" smtClean="0"/>
              <a:t>Setup PR as 1 “AU” for total obligated amount, then award as 1 Job for total</a:t>
            </a:r>
          </a:p>
          <a:p>
            <a:pPr marL="2063750" lvl="5" indent="-234950">
              <a:defRPr/>
            </a:pPr>
            <a:endParaRPr lang="en-US" sz="1400" b="0" kern="0" dirty="0"/>
          </a:p>
        </p:txBody>
      </p:sp>
    </p:spTree>
    <p:extLst>
      <p:ext uri="{BB962C8B-B14F-4D97-AF65-F5344CB8AC3E}">
        <p14:creationId xmlns:p14="http://schemas.microsoft.com/office/powerpoint/2010/main" val="381850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lIns="91440"/>
          <a:lstStyle/>
          <a:p>
            <a:pPr eaLnBrk="1" hangingPunct="1"/>
            <a:r>
              <a:rPr lang="en-US" dirty="0" smtClean="0"/>
              <a:t>GFEBS PO Data Needed for SUS</a:t>
            </a:r>
          </a:p>
        </p:txBody>
      </p:sp>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7</a:t>
            </a:fld>
            <a:endParaRPr lang="en-US" dirty="0">
              <a:solidFill>
                <a:srgbClr val="000000"/>
              </a:solidFill>
            </a:endParaRPr>
          </a:p>
        </p:txBody>
      </p:sp>
      <p:sp>
        <p:nvSpPr>
          <p:cNvPr id="6" name="Rectangle 3"/>
          <p:cNvSpPr txBox="1">
            <a:spLocks noChangeArrowheads="1"/>
          </p:cNvSpPr>
          <p:nvPr/>
        </p:nvSpPr>
        <p:spPr bwMode="auto">
          <a:xfrm>
            <a:off x="354013" y="1009650"/>
            <a:ext cx="8789987"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fontAlgn="base">
              <a:spcBef>
                <a:spcPct val="20000"/>
              </a:spcBef>
              <a:spcAft>
                <a:spcPct val="0"/>
              </a:spcAft>
              <a:buChar char="»"/>
              <a:defRPr sz="1600" b="1">
                <a:solidFill>
                  <a:schemeClr val="tx1"/>
                </a:solidFill>
                <a:latin typeface="+mn-lt"/>
              </a:defRPr>
            </a:lvl6pPr>
            <a:lvl7pPr marL="2971800" indent="-228600" algn="l" rtl="0" fontAlgn="base">
              <a:spcBef>
                <a:spcPct val="20000"/>
              </a:spcBef>
              <a:spcAft>
                <a:spcPct val="0"/>
              </a:spcAft>
              <a:buChar char="»"/>
              <a:defRPr sz="1600" b="1">
                <a:solidFill>
                  <a:schemeClr val="tx1"/>
                </a:solidFill>
                <a:latin typeface="+mn-lt"/>
              </a:defRPr>
            </a:lvl7pPr>
            <a:lvl8pPr marL="3429000" indent="-228600" algn="l" rtl="0" fontAlgn="base">
              <a:spcBef>
                <a:spcPct val="20000"/>
              </a:spcBef>
              <a:spcAft>
                <a:spcPct val="0"/>
              </a:spcAft>
              <a:buChar char="»"/>
              <a:defRPr sz="1600" b="1">
                <a:solidFill>
                  <a:schemeClr val="tx1"/>
                </a:solidFill>
                <a:latin typeface="+mn-lt"/>
              </a:defRPr>
            </a:lvl8pPr>
            <a:lvl9pPr marL="3886200" indent="-228600" algn="l" rtl="0" fontAlgn="base">
              <a:spcBef>
                <a:spcPct val="20000"/>
              </a:spcBef>
              <a:spcAft>
                <a:spcPct val="0"/>
              </a:spcAft>
              <a:buChar char="»"/>
              <a:defRPr sz="1600" b="1">
                <a:solidFill>
                  <a:schemeClr val="tx1"/>
                </a:solidFill>
                <a:latin typeface="+mn-lt"/>
              </a:defRPr>
            </a:lvl9pPr>
          </a:lstStyle>
          <a:p>
            <a:pPr>
              <a:defRPr/>
            </a:pPr>
            <a:r>
              <a:rPr lang="en-US" sz="2000" kern="0" dirty="0" smtClean="0"/>
              <a:t>Header</a:t>
            </a:r>
            <a:endParaRPr lang="en-US" sz="2000" kern="0" dirty="0"/>
          </a:p>
          <a:p>
            <a:pPr lvl="1">
              <a:defRPr/>
            </a:pPr>
            <a:r>
              <a:rPr lang="en-US" sz="1800" kern="0" dirty="0" smtClean="0"/>
              <a:t>Pay Office</a:t>
            </a:r>
            <a:endParaRPr lang="en-US" sz="1800" kern="0" dirty="0"/>
          </a:p>
          <a:p>
            <a:pPr>
              <a:defRPr/>
            </a:pPr>
            <a:r>
              <a:rPr lang="en-US" sz="2000" kern="0" dirty="0" smtClean="0"/>
              <a:t>Item Overview</a:t>
            </a:r>
            <a:endParaRPr lang="en-US" sz="2000" kern="0" dirty="0"/>
          </a:p>
          <a:p>
            <a:pPr lvl="1">
              <a:defRPr/>
            </a:pPr>
            <a:r>
              <a:rPr lang="en-US" sz="1800" kern="0" dirty="0" smtClean="0"/>
              <a:t>Unit of Measure</a:t>
            </a:r>
            <a:endParaRPr lang="en-US" sz="1800" i="1" kern="0" dirty="0"/>
          </a:p>
          <a:p>
            <a:pPr lvl="1">
              <a:defRPr/>
            </a:pPr>
            <a:r>
              <a:rPr lang="en-US" sz="1800" i="1" kern="0" dirty="0" smtClean="0"/>
              <a:t>Delivery Date *recommended end of Period of Performance (POP)</a:t>
            </a:r>
            <a:endParaRPr lang="en-US" sz="1800" b="0" i="1" kern="0" dirty="0"/>
          </a:p>
          <a:p>
            <a:pPr>
              <a:defRPr/>
            </a:pPr>
            <a:r>
              <a:rPr lang="en-US" sz="2000" kern="0" dirty="0" smtClean="0"/>
              <a:t>Item Details</a:t>
            </a:r>
            <a:endParaRPr lang="en-US" sz="2000" kern="0" dirty="0"/>
          </a:p>
          <a:p>
            <a:pPr lvl="1">
              <a:defRPr/>
            </a:pPr>
            <a:r>
              <a:rPr lang="en-US" sz="1800" i="1" kern="0" dirty="0" smtClean="0"/>
              <a:t>Delivery Schedule tab (if applicable)</a:t>
            </a:r>
            <a:endParaRPr lang="en-US" sz="1800" i="1" kern="0" dirty="0"/>
          </a:p>
          <a:p>
            <a:pPr lvl="1">
              <a:defRPr/>
            </a:pPr>
            <a:r>
              <a:rPr lang="en-US" sz="1800" kern="0" dirty="0" smtClean="0"/>
              <a:t>Confirmation tab</a:t>
            </a:r>
            <a:endParaRPr lang="en-US" sz="1800" i="1" kern="0" dirty="0"/>
          </a:p>
          <a:p>
            <a:pPr lvl="1">
              <a:defRPr/>
            </a:pPr>
            <a:r>
              <a:rPr lang="en-US" sz="1800" kern="0" dirty="0" smtClean="0"/>
              <a:t>Limits vs. Services tab (item category = D)</a:t>
            </a:r>
          </a:p>
          <a:p>
            <a:pPr lvl="1">
              <a:defRPr/>
            </a:pPr>
            <a:r>
              <a:rPr lang="en-US" sz="1800" kern="0" dirty="0" smtClean="0"/>
              <a:t>Customer data tab for POP</a:t>
            </a:r>
            <a:endParaRPr lang="en-US" sz="1800" kern="0" dirty="0"/>
          </a:p>
          <a:p>
            <a:pPr marL="400050" lvl="1" indent="0" eaLnBrk="1" hangingPunct="1">
              <a:spcBef>
                <a:spcPts val="50"/>
              </a:spcBef>
              <a:buNone/>
            </a:pPr>
            <a:endParaRPr lang="en-US" sz="1600" kern="0" dirty="0" smtClean="0"/>
          </a:p>
          <a:p>
            <a:pPr marL="457200" indent="-457200" eaLnBrk="1" hangingPunct="1">
              <a:spcBef>
                <a:spcPts val="50"/>
              </a:spcBef>
              <a:buFont typeface="+mj-lt"/>
              <a:buAutoNum type="arabicPeriod"/>
            </a:pPr>
            <a:endParaRPr lang="en-US" kern="0" dirty="0" smtClean="0"/>
          </a:p>
        </p:txBody>
      </p:sp>
    </p:spTree>
    <p:extLst>
      <p:ext uri="{BB962C8B-B14F-4D97-AF65-F5344CB8AC3E}">
        <p14:creationId xmlns:p14="http://schemas.microsoft.com/office/powerpoint/2010/main" val="83338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1"/>
          </p:nvPr>
        </p:nvSpPr>
        <p:spPr>
          <a:xfrm>
            <a:off x="479424" y="1009650"/>
            <a:ext cx="8359775" cy="5295900"/>
          </a:xfrm>
        </p:spPr>
        <p:txBody>
          <a:bodyPr/>
          <a:lstStyle/>
          <a:p>
            <a:pPr marL="0" indent="0" eaLnBrk="1" hangingPunct="1">
              <a:spcBef>
                <a:spcPts val="50"/>
              </a:spcBef>
              <a:buNone/>
            </a:pPr>
            <a:r>
              <a:rPr lang="en-US" sz="2000" dirty="0" smtClean="0"/>
              <a:t>Header &gt; Customer Data &gt; Pay Office = </a:t>
            </a:r>
            <a:r>
              <a:rPr lang="en-US" sz="2000" i="1" dirty="0" smtClean="0"/>
              <a:t>HQ0678 for SUS</a:t>
            </a:r>
          </a:p>
          <a:p>
            <a:pPr marL="0" indent="0" eaLnBrk="1" hangingPunct="1">
              <a:spcBef>
                <a:spcPts val="50"/>
              </a:spcBef>
              <a:buNone/>
            </a:pPr>
            <a:endParaRPr lang="en-US" sz="2000" i="1" dirty="0"/>
          </a:p>
          <a:p>
            <a:pPr marL="0" indent="0" eaLnBrk="1" hangingPunct="1">
              <a:spcBef>
                <a:spcPts val="50"/>
              </a:spcBef>
              <a:buNone/>
            </a:pPr>
            <a:endParaRPr lang="en-US" sz="2000" i="1" dirty="0" smtClean="0"/>
          </a:p>
          <a:p>
            <a:pPr marL="0" indent="0" eaLnBrk="1" hangingPunct="1">
              <a:spcBef>
                <a:spcPts val="50"/>
              </a:spcBef>
              <a:buNone/>
            </a:pPr>
            <a:endParaRPr lang="en-US" sz="2000" i="1" dirty="0"/>
          </a:p>
          <a:p>
            <a:pPr marL="0" indent="0" eaLnBrk="1" hangingPunct="1">
              <a:spcBef>
                <a:spcPts val="50"/>
              </a:spcBef>
              <a:buNone/>
            </a:pPr>
            <a:endParaRPr lang="en-US" sz="2000" i="1" dirty="0" smtClean="0"/>
          </a:p>
          <a:p>
            <a:pPr marL="0" indent="0" eaLnBrk="1" hangingPunct="1">
              <a:spcBef>
                <a:spcPts val="50"/>
              </a:spcBef>
              <a:buNone/>
            </a:pPr>
            <a:endParaRPr lang="en-US" sz="2000" dirty="0" smtClean="0"/>
          </a:p>
          <a:p>
            <a:pPr marL="0" indent="0" eaLnBrk="1" hangingPunct="1">
              <a:spcBef>
                <a:spcPts val="50"/>
              </a:spcBef>
              <a:buNone/>
            </a:pPr>
            <a:endParaRPr lang="en-US" sz="2000" dirty="0"/>
          </a:p>
          <a:p>
            <a:pPr marL="0" indent="0" eaLnBrk="1" hangingPunct="1">
              <a:spcBef>
                <a:spcPts val="50"/>
              </a:spcBef>
              <a:buNone/>
            </a:pPr>
            <a:endParaRPr lang="en-US" sz="2000" dirty="0" smtClean="0"/>
          </a:p>
          <a:p>
            <a:pPr marL="0" indent="0" eaLnBrk="1" hangingPunct="1">
              <a:spcBef>
                <a:spcPts val="50"/>
              </a:spcBef>
              <a:buNone/>
            </a:pPr>
            <a:r>
              <a:rPr lang="en-US" sz="2000" dirty="0" smtClean="0"/>
              <a:t>Header &gt; Communication &gt; Your Reference = </a:t>
            </a:r>
            <a:r>
              <a:rPr lang="en-US" sz="2000" i="1" dirty="0" smtClean="0"/>
              <a:t>HQ0678 for SUS</a:t>
            </a:r>
          </a:p>
          <a:p>
            <a:pPr marL="0" indent="0" eaLnBrk="1" hangingPunct="1">
              <a:spcBef>
                <a:spcPts val="50"/>
              </a:spcBef>
              <a:buNone/>
            </a:pPr>
            <a:endParaRPr lang="en-US" sz="2200" i="1" dirty="0" smtClean="0"/>
          </a:p>
          <a:p>
            <a:pPr marL="0" indent="0" eaLnBrk="1" hangingPunct="1">
              <a:spcBef>
                <a:spcPts val="50"/>
              </a:spcBef>
              <a:buNone/>
            </a:pPr>
            <a:endParaRPr lang="en-US" sz="2200" i="1" dirty="0" smtClean="0"/>
          </a:p>
          <a:p>
            <a:pPr marL="0" indent="0" eaLnBrk="1" hangingPunct="1">
              <a:spcBef>
                <a:spcPts val="50"/>
              </a:spcBef>
              <a:buNone/>
            </a:pPr>
            <a:endParaRPr lang="en-US" sz="2200" i="1" dirty="0" smtClean="0"/>
          </a:p>
          <a:p>
            <a:pPr marL="0" indent="0" eaLnBrk="1" hangingPunct="1">
              <a:spcBef>
                <a:spcPts val="50"/>
              </a:spcBef>
              <a:buNone/>
            </a:pPr>
            <a:endParaRPr lang="en-US" sz="2200" i="1" dirty="0" smtClean="0"/>
          </a:p>
          <a:p>
            <a:pPr marL="0" indent="0" eaLnBrk="1" hangingPunct="1">
              <a:spcBef>
                <a:spcPts val="50"/>
              </a:spcBef>
              <a:buNone/>
            </a:pPr>
            <a:endParaRPr lang="en-US" sz="2200" i="1" dirty="0" smtClean="0"/>
          </a:p>
          <a:p>
            <a:pPr marL="0" indent="0" eaLnBrk="1" hangingPunct="1">
              <a:spcBef>
                <a:spcPts val="50"/>
              </a:spcBef>
              <a:buNone/>
            </a:pPr>
            <a:r>
              <a:rPr lang="en-US" sz="1800" i="1" dirty="0" smtClean="0"/>
              <a:t>NOTE: Data typically updates via SPS interface from award or modification</a:t>
            </a:r>
          </a:p>
          <a:p>
            <a:pPr marL="0" indent="0" eaLnBrk="1" hangingPunct="1">
              <a:spcBef>
                <a:spcPts val="50"/>
              </a:spcBef>
              <a:buNone/>
            </a:pPr>
            <a:r>
              <a:rPr lang="en-US" sz="1800" i="1" dirty="0" smtClean="0"/>
              <a:t>Customer Data Pay Office added at later date.</a:t>
            </a:r>
          </a:p>
          <a:p>
            <a:pPr marL="0" indent="0" eaLnBrk="1" hangingPunct="1">
              <a:spcBef>
                <a:spcPts val="50"/>
              </a:spcBef>
              <a:buNone/>
            </a:pPr>
            <a:endParaRPr lang="en-US" sz="2200" dirty="0"/>
          </a:p>
          <a:p>
            <a:pPr marL="0" indent="0" eaLnBrk="1" hangingPunct="1">
              <a:spcBef>
                <a:spcPts val="50"/>
              </a:spcBef>
              <a:buNone/>
            </a:pPr>
            <a:endParaRPr lang="en-US" dirty="0" smtClean="0"/>
          </a:p>
        </p:txBody>
      </p:sp>
      <p:sp>
        <p:nvSpPr>
          <p:cNvPr id="8198" name="Rectangle 2"/>
          <p:cNvSpPr>
            <a:spLocks noGrp="1" noChangeArrowheads="1"/>
          </p:cNvSpPr>
          <p:nvPr>
            <p:ph type="title"/>
          </p:nvPr>
        </p:nvSpPr>
        <p:spPr>
          <a:xfrm>
            <a:off x="0" y="152400"/>
            <a:ext cx="7239000" cy="684213"/>
          </a:xfrm>
        </p:spPr>
        <p:txBody>
          <a:bodyPr lIns="91440"/>
          <a:lstStyle/>
          <a:p>
            <a:pPr eaLnBrk="1" hangingPunct="1"/>
            <a:r>
              <a:rPr lang="en-US" dirty="0" smtClean="0"/>
              <a:t>PO Header: Pay Office DoDAAC</a:t>
            </a:r>
          </a:p>
        </p:txBody>
      </p:sp>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8</a:t>
            </a:fld>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511509" y="1400354"/>
            <a:ext cx="7866667" cy="1857143"/>
          </a:xfrm>
          <a:prstGeom prst="rect">
            <a:avLst/>
          </a:prstGeom>
        </p:spPr>
      </p:pic>
      <p:pic>
        <p:nvPicPr>
          <p:cNvPr id="5" name="Picture 4"/>
          <p:cNvPicPr>
            <a:picLocks noChangeAspect="1"/>
          </p:cNvPicPr>
          <p:nvPr/>
        </p:nvPicPr>
        <p:blipFill>
          <a:blip r:embed="rId4"/>
          <a:stretch>
            <a:fillRect/>
          </a:stretch>
        </p:blipFill>
        <p:spPr>
          <a:xfrm>
            <a:off x="530557" y="3976724"/>
            <a:ext cx="7847619" cy="1019048"/>
          </a:xfrm>
          <a:prstGeom prst="rect">
            <a:avLst/>
          </a:prstGeom>
        </p:spPr>
      </p:pic>
    </p:spTree>
    <p:extLst>
      <p:ext uri="{BB962C8B-B14F-4D97-AF65-F5344CB8AC3E}">
        <p14:creationId xmlns:p14="http://schemas.microsoft.com/office/powerpoint/2010/main" val="3225086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1"/>
          </p:nvPr>
        </p:nvSpPr>
        <p:spPr>
          <a:xfrm>
            <a:off x="457200" y="1009650"/>
            <a:ext cx="8229600" cy="1352550"/>
          </a:xfrm>
        </p:spPr>
        <p:txBody>
          <a:bodyPr/>
          <a:lstStyle/>
          <a:p>
            <a:pPr marL="0" indent="0" eaLnBrk="1" hangingPunct="1">
              <a:spcBef>
                <a:spcPts val="50"/>
              </a:spcBef>
              <a:buNone/>
            </a:pPr>
            <a:r>
              <a:rPr lang="en-US" sz="2200" dirty="0" smtClean="0"/>
              <a:t>Item Overview &gt; Order Unit (</a:t>
            </a:r>
            <a:r>
              <a:rPr lang="en-US" sz="2200" dirty="0" err="1" smtClean="0"/>
              <a:t>OUn</a:t>
            </a:r>
            <a:r>
              <a:rPr lang="en-US" sz="2200" dirty="0" smtClean="0"/>
              <a:t>) / Order Price Unit (OPU)</a:t>
            </a:r>
          </a:p>
          <a:p>
            <a:pPr eaLnBrk="1" hangingPunct="1">
              <a:spcBef>
                <a:spcPts val="50"/>
              </a:spcBef>
              <a:buFontTx/>
              <a:buChar char="-"/>
            </a:pPr>
            <a:r>
              <a:rPr lang="en-US" sz="2200" i="1" dirty="0" smtClean="0"/>
              <a:t>Order </a:t>
            </a:r>
            <a:r>
              <a:rPr lang="en-US" sz="2200" i="1" dirty="0"/>
              <a:t>Unit and Order Price Unit </a:t>
            </a:r>
            <a:r>
              <a:rPr lang="en-US" sz="2200" i="1" u="sng" dirty="0" smtClean="0"/>
              <a:t>must</a:t>
            </a:r>
            <a:r>
              <a:rPr lang="en-US" sz="2200" i="1" dirty="0" smtClean="0"/>
              <a:t> match</a:t>
            </a:r>
            <a:br>
              <a:rPr lang="en-US" sz="2200" i="1" dirty="0" smtClean="0"/>
            </a:br>
            <a:endParaRPr lang="en-US" sz="2200" i="1" dirty="0"/>
          </a:p>
          <a:p>
            <a:pPr marL="0" indent="0" eaLnBrk="1" hangingPunct="1">
              <a:spcBef>
                <a:spcPts val="50"/>
              </a:spcBef>
              <a:buNone/>
            </a:pPr>
            <a:r>
              <a:rPr lang="en-US" sz="2200" dirty="0"/>
              <a:t>Item Overview &gt; </a:t>
            </a:r>
            <a:r>
              <a:rPr lang="en-US" sz="2200" dirty="0" smtClean="0"/>
              <a:t>Delivery Dates</a:t>
            </a:r>
            <a:endParaRPr lang="en-US" sz="2200" dirty="0"/>
          </a:p>
          <a:p>
            <a:pPr eaLnBrk="1" hangingPunct="1">
              <a:spcBef>
                <a:spcPts val="50"/>
              </a:spcBef>
              <a:buFontTx/>
              <a:buChar char="-"/>
            </a:pPr>
            <a:r>
              <a:rPr lang="en-US" sz="2200" i="1" u="sng" dirty="0" smtClean="0"/>
              <a:t>End</a:t>
            </a:r>
            <a:r>
              <a:rPr lang="en-US" sz="2200" i="1" dirty="0" smtClean="0"/>
              <a:t> of Period of Performance on PR &amp; PO</a:t>
            </a:r>
            <a:endParaRPr lang="en-US" sz="2200" i="1" dirty="0"/>
          </a:p>
          <a:p>
            <a:pPr marL="0" indent="0" eaLnBrk="1" hangingPunct="1">
              <a:spcBef>
                <a:spcPts val="50"/>
              </a:spcBef>
              <a:buNone/>
            </a:pPr>
            <a:endParaRPr lang="en-US" sz="2200" i="1" dirty="0"/>
          </a:p>
          <a:p>
            <a:pPr marL="0" indent="0" eaLnBrk="1" hangingPunct="1">
              <a:spcBef>
                <a:spcPts val="50"/>
              </a:spcBef>
              <a:buNone/>
            </a:pPr>
            <a:endParaRPr lang="en-US" sz="2200" dirty="0" smtClean="0"/>
          </a:p>
          <a:p>
            <a:pPr marL="0" indent="0" eaLnBrk="1" hangingPunct="1">
              <a:spcBef>
                <a:spcPts val="50"/>
              </a:spcBef>
              <a:buNone/>
            </a:pPr>
            <a:endParaRPr lang="en-US" sz="2200" dirty="0"/>
          </a:p>
          <a:p>
            <a:pPr marL="0" indent="0" eaLnBrk="1" hangingPunct="1">
              <a:spcBef>
                <a:spcPts val="50"/>
              </a:spcBef>
              <a:buNone/>
            </a:pPr>
            <a:endParaRPr lang="en-US" sz="2200" dirty="0"/>
          </a:p>
          <a:p>
            <a:pPr marL="0" indent="0" eaLnBrk="1" hangingPunct="1">
              <a:spcBef>
                <a:spcPts val="50"/>
              </a:spcBef>
              <a:buNone/>
            </a:pPr>
            <a:endParaRPr lang="en-US" dirty="0" smtClean="0"/>
          </a:p>
        </p:txBody>
      </p:sp>
      <p:sp>
        <p:nvSpPr>
          <p:cNvPr id="8198" name="Rectangle 2"/>
          <p:cNvSpPr>
            <a:spLocks noGrp="1" noChangeArrowheads="1"/>
          </p:cNvSpPr>
          <p:nvPr>
            <p:ph type="title"/>
          </p:nvPr>
        </p:nvSpPr>
        <p:spPr>
          <a:xfrm>
            <a:off x="0" y="152400"/>
            <a:ext cx="7315200" cy="684213"/>
          </a:xfrm>
        </p:spPr>
        <p:txBody>
          <a:bodyPr lIns="91440"/>
          <a:lstStyle/>
          <a:p>
            <a:pPr eaLnBrk="1" hangingPunct="1"/>
            <a:r>
              <a:rPr lang="en-US" dirty="0" smtClean="0"/>
              <a:t>PO Item Overview: </a:t>
            </a:r>
            <a:r>
              <a:rPr lang="en-US" dirty="0" err="1" smtClean="0"/>
              <a:t>UoM</a:t>
            </a:r>
            <a:r>
              <a:rPr lang="en-US" dirty="0" smtClean="0"/>
              <a:t> / Delivery Date</a:t>
            </a:r>
          </a:p>
        </p:txBody>
      </p:sp>
      <p:sp>
        <p:nvSpPr>
          <p:cNvPr id="3" name="Slide Number Placeholder 2"/>
          <p:cNvSpPr>
            <a:spLocks noGrp="1"/>
          </p:cNvSpPr>
          <p:nvPr>
            <p:ph type="sldNum" sz="quarter" idx="11"/>
          </p:nvPr>
        </p:nvSpPr>
        <p:spPr/>
        <p:txBody>
          <a:bodyPr/>
          <a:lstStyle/>
          <a:p>
            <a:pPr>
              <a:defRPr/>
            </a:pPr>
            <a:endParaRPr lang="en-US" smtClean="0">
              <a:solidFill>
                <a:srgbClr val="000000"/>
              </a:solidFill>
            </a:endParaRPr>
          </a:p>
          <a:p>
            <a:pPr>
              <a:defRPr/>
            </a:pPr>
            <a:fld id="{36EE1CA1-E280-4854-8E30-29ECAACE325F}" type="slidenum">
              <a:rPr lang="en-US" smtClean="0">
                <a:solidFill>
                  <a:srgbClr val="000000"/>
                </a:solidFill>
              </a:rPr>
              <a:pPr>
                <a:defRPr/>
              </a:pPr>
              <a:t>9</a:t>
            </a:fld>
            <a:endParaRPr lang="en-US" dirty="0">
              <a:solidFill>
                <a:srgbClr val="000000"/>
              </a:solidFill>
            </a:endParaRP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352800"/>
            <a:ext cx="8229600" cy="96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257800" y="3352800"/>
            <a:ext cx="304800"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2000" y="3350525"/>
            <a:ext cx="304800" cy="571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5715000" y="4191000"/>
            <a:ext cx="609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59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1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24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24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24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1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GFEBS Metric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8989</TotalTime>
  <Words>1182</Words>
  <Application>Microsoft Office PowerPoint</Application>
  <PresentationFormat>On-screen Show (4:3)</PresentationFormat>
  <Paragraphs>330</Paragraphs>
  <Slides>16</Slides>
  <Notes>16</Notes>
  <HiddenSlides>0</HiddenSlides>
  <MMClips>0</MMClips>
  <ScaleCrop>false</ScaleCrop>
  <HeadingPairs>
    <vt:vector size="6" baseType="variant">
      <vt:variant>
        <vt:lpstr>Fonts Used</vt:lpstr>
      </vt:variant>
      <vt:variant>
        <vt:i4>9</vt:i4>
      </vt:variant>
      <vt:variant>
        <vt:lpstr>Theme</vt:lpstr>
      </vt:variant>
      <vt:variant>
        <vt:i4>34</vt:i4>
      </vt:variant>
      <vt:variant>
        <vt:lpstr>Slide Titles</vt:lpstr>
      </vt:variant>
      <vt:variant>
        <vt:i4>16</vt:i4>
      </vt:variant>
    </vt:vector>
  </HeadingPairs>
  <TitlesOfParts>
    <vt:vector size="59" baseType="lpstr">
      <vt:lpstr>ＭＳ Ｐゴシック</vt:lpstr>
      <vt:lpstr>ＭＳ Ｐゴシック</vt:lpstr>
      <vt:lpstr>Arial</vt:lpstr>
      <vt:lpstr>Arial Narrow</vt:lpstr>
      <vt:lpstr>Calibri</vt:lpstr>
      <vt:lpstr>Courier New</vt:lpstr>
      <vt:lpstr>Helvetica</vt:lpstr>
      <vt:lpstr>Times</vt:lpstr>
      <vt:lpstr>Wingdings</vt:lpstr>
      <vt:lpstr>9_Blank Presentation</vt:lpstr>
      <vt:lpstr>45_Blank Presentation</vt:lpstr>
      <vt:lpstr>27_Default Design</vt:lpstr>
      <vt:lpstr>65_Blank Presentation</vt:lpstr>
      <vt:lpstr>116_Blank Presentation</vt:lpstr>
      <vt:lpstr>118_Blank Presentation</vt:lpstr>
      <vt:lpstr>63_Default Design</vt:lpstr>
      <vt:lpstr>31_Blank Presentation</vt:lpstr>
      <vt:lpstr>1_GFEBS Metrics</vt:lpstr>
      <vt:lpstr>52_Default Design</vt:lpstr>
      <vt:lpstr>18_Default Design</vt:lpstr>
      <vt:lpstr>10_Blank Presentation</vt:lpstr>
      <vt:lpstr>4_Blank Presentation</vt:lpstr>
      <vt:lpstr>5_Blank Presentation</vt:lpstr>
      <vt:lpstr>6_Blank Presentation</vt:lpstr>
      <vt:lpstr>1_Default Design</vt:lpstr>
      <vt:lpstr>8_Default Design</vt:lpstr>
      <vt:lpstr>9_Default Design</vt:lpstr>
      <vt:lpstr>10_Default Design</vt:lpstr>
      <vt:lpstr>11_Default Design</vt:lpstr>
      <vt:lpstr>12_Default Design</vt:lpstr>
      <vt:lpstr>13_Default Design</vt:lpstr>
      <vt:lpstr>14_Default Design</vt:lpstr>
      <vt:lpstr>117_Blank Presentation</vt:lpstr>
      <vt:lpstr>15_Default Design</vt:lpstr>
      <vt:lpstr>20_Default Design</vt:lpstr>
      <vt:lpstr>21_Default Design</vt:lpstr>
      <vt:lpstr>Blank Presentation</vt:lpstr>
      <vt:lpstr>7_Blank Presentation</vt:lpstr>
      <vt:lpstr>19_Default Design</vt:lpstr>
      <vt:lpstr>22_Default Design</vt:lpstr>
      <vt:lpstr>28_Default Design</vt:lpstr>
      <vt:lpstr>8_Blank Presentation</vt:lpstr>
      <vt:lpstr>119_Blank Presentation</vt:lpstr>
      <vt:lpstr> Supplier Self-Services (SUS)  Resource Manager Training</vt:lpstr>
      <vt:lpstr>Bringing on new SUS contracts</vt:lpstr>
      <vt:lpstr>PowerPoint Presentation</vt:lpstr>
      <vt:lpstr>SUS Vendor Documents - Quantity</vt:lpstr>
      <vt:lpstr>SUS Vendor Documents – Value/Service</vt:lpstr>
      <vt:lpstr>PowerPoint Presentation</vt:lpstr>
      <vt:lpstr>GFEBS PO Data Needed for SUS</vt:lpstr>
      <vt:lpstr>PO Header: Pay Office DoDAAC</vt:lpstr>
      <vt:lpstr>PO Item Overview: UoM / Delivery Date</vt:lpstr>
      <vt:lpstr>Item Details: Delivery Schedule</vt:lpstr>
      <vt:lpstr>Item Details: Confirmations</vt:lpstr>
      <vt:lpstr>Item Details: Limits / Account Assign tab</vt:lpstr>
      <vt:lpstr>Item Details: Services tab</vt:lpstr>
      <vt:lpstr>Item Details: Services tab</vt:lpstr>
      <vt:lpstr>Item Details: Customer Data tab</vt:lpstr>
      <vt:lpstr>GFEBS PO Replicated to SUS</vt:lpstr>
    </vt:vector>
  </TitlesOfParts>
  <Company>Accenture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of Colonels (CoC) Presentation  Wednesday, 7 December 2011 0830 – 1230 hr(s)</dc:title>
  <dc:creator>Lisa Hayes</dc:creator>
  <cp:lastModifiedBy>Mark, Quyen T CTR USARMY HQDA ASA FM (US)</cp:lastModifiedBy>
  <cp:revision>329</cp:revision>
  <dcterms:created xsi:type="dcterms:W3CDTF">2011-11-10T13:38:00Z</dcterms:created>
  <dcterms:modified xsi:type="dcterms:W3CDTF">2018-07-30T15:05:59Z</dcterms:modified>
</cp:coreProperties>
</file>